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14BC3-F060-40F4-AA55-2B919466F84A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E71FD-3D1A-48BD-9665-B1D650857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9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E71FD-3D1A-48BD-9665-B1D65085782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7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8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5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1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9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9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5C14-525E-4C05-A9F3-23CF829F4E0F}" type="datetimeFigureOut">
              <a:rPr lang="en-IN" smtClean="0"/>
              <a:t>10/31/2014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BD0E-9A40-443E-B3C2-C4CB46AA65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9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xyz@1234.com" TargetMode="External"/><Relationship Id="rId2" Type="http://schemas.openxmlformats.org/officeDocument/2006/relationships/hyperlink" Target="mailto:abcd@1234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xyz@1234.com" TargetMode="External"/><Relationship Id="rId2" Type="http://schemas.openxmlformats.org/officeDocument/2006/relationships/hyperlink" Target="mailto:abcd@1234.co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783153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0" y="901181"/>
            <a:ext cx="284877" cy="32342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Home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5855" y="1543801"/>
            <a:ext cx="216024" cy="216024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99739" y="14847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Daily Process Log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5854" y="202657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99738" y="1967560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 Processing Log</a:t>
            </a:r>
            <a:endParaRPr lang="en-IN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2843808" y="1024581"/>
            <a:ext cx="2880320" cy="15229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909501" y="1039095"/>
            <a:ext cx="2880320" cy="152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131987" y="1097454"/>
            <a:ext cx="230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 Active - 555</a:t>
            </a:r>
            <a:endParaRPr lang="en-IN" sz="1600" b="1" dirty="0"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15963" y="1139820"/>
            <a:ext cx="216024" cy="21602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131986" y="1534178"/>
            <a:ext cx="201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 Inactive - 10</a:t>
            </a:r>
            <a:endParaRPr lang="en-IN" sz="1600" b="1" dirty="0"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15962" y="1576544"/>
            <a:ext cx="216024" cy="21602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3180036" y="1946014"/>
            <a:ext cx="201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 Testing - 50</a:t>
            </a:r>
            <a:endParaRPr lang="en-IN" sz="1600" b="1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915963" y="1984008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5963051" y="1055326"/>
            <a:ext cx="264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Registered Web users - 1000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63050" y="1436008"/>
            <a:ext cx="264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Authentication  pending - 10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5420" y="1861478"/>
            <a:ext cx="264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Unprocessed Requests - 5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3114" y="248377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06998" y="242475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Requests Log</a:t>
            </a:r>
            <a:endParaRPr lang="en-IN" sz="16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3808" y="68602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 Status</a:t>
            </a:r>
            <a:endParaRPr lang="en-IN" sz="16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78292" y="68366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Status</a:t>
            </a:r>
            <a:endParaRPr lang="en-IN" sz="16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81" y="276364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Events</a:t>
            </a:r>
            <a:endParaRPr lang="en-IN" sz="1600" b="1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43881" y="3165011"/>
            <a:ext cx="2880320" cy="1522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915962" y="3284984"/>
            <a:ext cx="230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Unprocessed Events - </a:t>
            </a:r>
            <a:endParaRPr lang="en-IN" sz="1600" b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9215" y="3964316"/>
            <a:ext cx="230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 generated - </a:t>
            </a:r>
            <a:endParaRPr lang="en-IN" sz="16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85420" y="2200032"/>
            <a:ext cx="264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Unique Visitors  - 50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15963" y="3625762"/>
            <a:ext cx="230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Successful Script runs  - </a:t>
            </a:r>
            <a:endParaRPr lang="en-IN" sz="16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0036" y="6021288"/>
            <a:ext cx="498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points to be hyperlinked to the respective pages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5985420" y="3165011"/>
            <a:ext cx="2880320" cy="1522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5937303" y="2776831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Alerts</a:t>
            </a:r>
            <a:endParaRPr lang="en-IN" sz="16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85420" y="3287208"/>
            <a:ext cx="230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Critical errors- 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6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-43542" y="3439577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340" y="177983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5224" y="172082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Place Holders	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07309" y="989391"/>
            <a:ext cx="6356221" cy="382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2812165" y="672888"/>
            <a:ext cx="356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Event Log</a:t>
            </a:r>
            <a:endParaRPr lang="en-IN" sz="16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32315" y="1011783"/>
            <a:ext cx="1307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Unprocessed</a:t>
            </a:r>
            <a:endParaRPr lang="en-IN" sz="1600" b="1" dirty="0">
              <a:latin typeface="+mj-lt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145511" y="1003905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2691" y="1021233"/>
            <a:ext cx="1457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Week / Month</a:t>
            </a:r>
            <a:endParaRPr lang="en-IN" sz="1600" b="1" dirty="0">
              <a:latin typeface="+mj-lt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5453148" y="1021009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53148" y="1013866"/>
            <a:ext cx="113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Event wise</a:t>
            </a:r>
            <a:endParaRPr lang="en-IN" sz="1600" b="1" dirty="0">
              <a:latin typeface="+mj-lt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588224" y="1013866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82996" y="1021124"/>
            <a:ext cx="113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668344" y="999352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68344" y="1018419"/>
            <a:ext cx="113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Download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94721"/>
              </p:ext>
            </p:extLst>
          </p:nvPr>
        </p:nvGraphicFramePr>
        <p:xfrm>
          <a:off x="2911084" y="1570014"/>
          <a:ext cx="6053405" cy="241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4691"/>
                <a:gridCol w="673868"/>
                <a:gridCol w="824971"/>
                <a:gridCol w="1613650"/>
                <a:gridCol w="1152128"/>
                <a:gridCol w="8640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C020099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D010001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failure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Summary not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generated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C020099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2741" y="3851657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5097" y="766204"/>
            <a:ext cx="2664296" cy="2823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084168" y="802632"/>
            <a:ext cx="2664296" cy="28236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2875520" y="3909713"/>
            <a:ext cx="2664296" cy="28236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03618" y="3888085"/>
            <a:ext cx="2664296" cy="28236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4234870" y="3091741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7501659" y="3135792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4383326" y="6221536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7568595" y="6221536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3055687" y="867595"/>
            <a:ext cx="2236393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Panel 1</a:t>
            </a:r>
            <a:endParaRPr lang="en-IN" sz="16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98119" y="901182"/>
            <a:ext cx="2236393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Panel 2</a:t>
            </a:r>
            <a:endParaRPr lang="en-IN" sz="1600" b="1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55686" y="3998710"/>
            <a:ext cx="2236393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Panel 3</a:t>
            </a:r>
            <a:endParaRPr lang="en-IN" sz="16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73598" y="4030948"/>
            <a:ext cx="2236393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Panel 4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53909"/>
              </p:ext>
            </p:extLst>
          </p:nvPr>
        </p:nvGraphicFramePr>
        <p:xfrm>
          <a:off x="3059832" y="1294193"/>
          <a:ext cx="2255158" cy="16587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152128"/>
                <a:gridCol w="1103030"/>
              </a:tblGrid>
              <a:tr h="5004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IN" dirty="0"/>
                    </a:p>
                  </a:txBody>
                  <a:tcPr/>
                </a:tc>
              </a:tr>
              <a:tr h="35546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04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32850"/>
              </p:ext>
            </p:extLst>
          </p:nvPr>
        </p:nvGraphicFramePr>
        <p:xfrm>
          <a:off x="6264215" y="1348656"/>
          <a:ext cx="2255158" cy="16587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52128"/>
                <a:gridCol w="1103030"/>
              </a:tblGrid>
              <a:tr h="5004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IN" dirty="0"/>
                    </a:p>
                  </a:txBody>
                  <a:tcPr/>
                </a:tc>
              </a:tr>
              <a:tr h="35546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ym typeface="Wingdings 2"/>
                        </a:rPr>
                        <a:t>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04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ym typeface="Wingdings 2"/>
                        </a:rPr>
                        <a:t>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71310"/>
              </p:ext>
            </p:extLst>
          </p:nvPr>
        </p:nvGraphicFramePr>
        <p:xfrm>
          <a:off x="3059832" y="4562648"/>
          <a:ext cx="2255158" cy="1658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52128"/>
                <a:gridCol w="1103030"/>
              </a:tblGrid>
              <a:tr h="5004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IN" dirty="0"/>
                    </a:p>
                  </a:txBody>
                  <a:tcPr/>
                </a:tc>
              </a:tr>
              <a:tr h="35546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ym typeface="Wingdings 2"/>
                        </a:rPr>
                        <a:t>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04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ym typeface="Wingdings 2"/>
                        </a:rPr>
                        <a:t>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47936"/>
              </p:ext>
            </p:extLst>
          </p:nvPr>
        </p:nvGraphicFramePr>
        <p:xfrm>
          <a:off x="6393557" y="4520489"/>
          <a:ext cx="2255158" cy="165872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52128"/>
                <a:gridCol w="1103030"/>
              </a:tblGrid>
              <a:tr h="5004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IN" dirty="0"/>
                    </a:p>
                  </a:txBody>
                  <a:tcPr/>
                </a:tc>
              </a:tr>
              <a:tr h="35546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ym typeface="Wingdings 2"/>
                        </a:rPr>
                        <a:t>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04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ym typeface="Wingdings 2"/>
                        </a:rPr>
                        <a:t>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4514" y="4248825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15816" y="832654"/>
            <a:ext cx="5976664" cy="5692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3085139" y="962880"/>
            <a:ext cx="288032" cy="2751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3521385" y="93116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Activate</a:t>
            </a:r>
            <a:endParaRPr lang="en-IN" sz="1600" b="1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9832" y="1686966"/>
            <a:ext cx="5688632" cy="1868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024004" y="1328979"/>
            <a:ext cx="342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Text ( with links ) </a:t>
            </a:r>
            <a:endParaRPr lang="en-IN" sz="1600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85139" y="3583958"/>
            <a:ext cx="91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Image</a:t>
            </a:r>
            <a:endParaRPr lang="en-IN" sz="16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26817" y="4003548"/>
            <a:ext cx="5688632" cy="1868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205461" y="3583958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7743296" y="6052259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4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2292" y="4752091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40435"/>
              </p:ext>
            </p:extLst>
          </p:nvPr>
        </p:nvGraphicFramePr>
        <p:xfrm>
          <a:off x="2915816" y="1078432"/>
          <a:ext cx="5430075" cy="2310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4691"/>
                <a:gridCol w="731493"/>
                <a:gridCol w="1757666"/>
                <a:gridCol w="978638"/>
                <a:gridCol w="1037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5583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for device XXXX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IN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Upcoming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for device XXXX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for device XXXX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for device XXXX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5062197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45118"/>
              </p:ext>
            </p:extLst>
          </p:nvPr>
        </p:nvGraphicFramePr>
        <p:xfrm>
          <a:off x="2915816" y="1078432"/>
          <a:ext cx="5430075" cy="2310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4691"/>
                <a:gridCol w="731493"/>
                <a:gridCol w="1757666"/>
                <a:gridCol w="978638"/>
                <a:gridCol w="1037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5583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Summary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IN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Upcoming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Summary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Summary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Summary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4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-7754" y="5439213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0631" y="903347"/>
            <a:ext cx="222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Some thing for the </a:t>
            </a:r>
            <a:r>
              <a:rPr lang="en-US" sz="1600" b="1" dirty="0" err="1" smtClean="0">
                <a:latin typeface="+mj-lt"/>
              </a:rPr>
              <a:t>Altizone</a:t>
            </a:r>
            <a:r>
              <a:rPr lang="en-US" sz="1600" b="1" dirty="0" smtClean="0">
                <a:latin typeface="+mj-lt"/>
              </a:rPr>
              <a:t> files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10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-54337" y="5915219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359913" y="554442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07249"/>
              </p:ext>
            </p:extLst>
          </p:nvPr>
        </p:nvGraphicFramePr>
        <p:xfrm>
          <a:off x="2915816" y="1078432"/>
          <a:ext cx="5430075" cy="2585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4691"/>
                <a:gridCol w="731493"/>
                <a:gridCol w="1757666"/>
                <a:gridCol w="978638"/>
                <a:gridCol w="1037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5583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IN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Upcoming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055" y="620688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4976" y="767418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Default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340" y="177983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5224" y="172082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cards</a:t>
            </a:r>
            <a:endParaRPr lang="en-IN" sz="1600" b="1" dirty="0"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Parameters</a:t>
            </a:r>
            <a:endParaRPr lang="en-IN" sz="16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3982" y="1009194"/>
            <a:ext cx="43666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764768" y="1022077"/>
            <a:ext cx="180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Voltage parameter</a:t>
            </a:r>
            <a:endParaRPr lang="en-IN" sz="16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16464" y="1410507"/>
            <a:ext cx="43786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764768" y="1424533"/>
            <a:ext cx="156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Avg</a:t>
            </a:r>
            <a:r>
              <a:rPr lang="en-US" sz="1600" b="1" dirty="0" smtClean="0">
                <a:latin typeface="+mj-lt"/>
              </a:rPr>
              <a:t> Parameter</a:t>
            </a:r>
            <a:endParaRPr lang="en-IN" sz="1600" b="1" dirty="0">
              <a:latin typeface="+mj-lt"/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8606521" y="1115199"/>
            <a:ext cx="297554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8575278" y="1501501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114861" y="3864033"/>
            <a:ext cx="216024" cy="23763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78745" y="3798891"/>
            <a:ext cx="2228045" cy="37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Users</a:t>
            </a:r>
            <a:endParaRPr lang="en-IN" sz="1600" b="1" dirty="0"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538" y="3766921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2120" y="339447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400518" y="333545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Error / Event Codes</a:t>
            </a:r>
            <a:endParaRPr lang="en-IN" sz="1600" b="1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15020" y="2678141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920186" y="3213242"/>
            <a:ext cx="265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May be Error / Event  Codes</a:t>
            </a:r>
            <a:endParaRPr lang="en-IN" sz="16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3982" y="1829795"/>
            <a:ext cx="43786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2776800" y="1843821"/>
            <a:ext cx="156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Email</a:t>
            </a:r>
            <a:endParaRPr lang="en-IN" sz="1600" b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18583" y="2280840"/>
            <a:ext cx="43786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781401" y="2294866"/>
            <a:ext cx="156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Mobile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61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055" y="620688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2287" y="1235215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Default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340" y="177983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5224" y="172082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cards</a:t>
            </a:r>
            <a:endParaRPr lang="en-IN" sz="1600" b="1" dirty="0"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Parameters</a:t>
            </a:r>
            <a:endParaRPr lang="en-IN" sz="1600" b="1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4861" y="3864033"/>
            <a:ext cx="216024" cy="23763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78745" y="3798891"/>
            <a:ext cx="2228045" cy="37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Users</a:t>
            </a:r>
            <a:endParaRPr lang="en-IN" sz="1600" b="1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538" y="3766921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2120" y="339447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00518" y="333545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Error / Event Codes</a:t>
            </a:r>
            <a:endParaRPr lang="en-IN" sz="16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06080" y="99179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Location ID, Location Name, Revenue Classification, Megacity Flag, Address, City, District, State,  Country, </a:t>
            </a:r>
            <a:r>
              <a:rPr lang="en-US" dirty="0" err="1"/>
              <a:t>Pincode</a:t>
            </a:r>
            <a:r>
              <a:rPr lang="en-US" dirty="0"/>
              <a:t>, </a:t>
            </a:r>
            <a:r>
              <a:rPr lang="en-US" dirty="0" err="1"/>
              <a:t>Lattitude</a:t>
            </a:r>
            <a:r>
              <a:rPr lang="en-US" dirty="0"/>
              <a:t>, Longitude, Connection Type, Type of Supplier, Is RGGVY, RGGVY Year, Tower ID, Contact Person, Phone, </a:t>
            </a:r>
            <a:r>
              <a:rPr lang="en-US" dirty="0" err="1"/>
              <a:t>EMail</a:t>
            </a:r>
            <a:r>
              <a:rPr lang="en-US" dirty="0"/>
              <a:t>, Alternate </a:t>
            </a:r>
            <a:r>
              <a:rPr lang="en-US" dirty="0" err="1"/>
              <a:t>Contact,S</a:t>
            </a:r>
            <a:r>
              <a:rPr lang="en-US" dirty="0"/>
              <a:t> </a:t>
            </a:r>
            <a:r>
              <a:rPr lang="en-US" dirty="0" err="1"/>
              <a:t>upply</a:t>
            </a:r>
            <a:r>
              <a:rPr lang="en-US" dirty="0"/>
              <a:t> Utility, Feeder, Category, Electricity Bill(yes / No), Electricity Bill Copy, ID Proof (yes / No),  ID Proof, Copy Agreement (yes / No), Agreement Copy, Photo, Other Info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6468281" y="4101666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3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055" y="620688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4976" y="1696855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Default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340" y="177983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5224" y="172082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cards</a:t>
            </a:r>
            <a:endParaRPr lang="en-IN" sz="1600" b="1" dirty="0"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Parameters</a:t>
            </a:r>
            <a:endParaRPr lang="en-IN" sz="1600" b="1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4861" y="3849519"/>
            <a:ext cx="216024" cy="23763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78745" y="3784377"/>
            <a:ext cx="2228045" cy="37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Users</a:t>
            </a:r>
            <a:endParaRPr lang="en-IN" sz="1600" b="1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538" y="3752407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2120" y="337996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00518" y="332094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Error / Event Codes</a:t>
            </a:r>
            <a:endParaRPr lang="en-IN" sz="16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3270" y="836091"/>
            <a:ext cx="720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977670" y="84897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 No</a:t>
            </a:r>
            <a:endParaRPr lang="en-IN" sz="16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83270" y="1276936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977670" y="128981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 ID</a:t>
            </a:r>
            <a:endParaRPr lang="en-IN" sz="16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77670" y="305687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Status</a:t>
            </a:r>
            <a:endParaRPr lang="en-IN" sz="1600" b="1" dirty="0"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583270" y="3050144"/>
            <a:ext cx="288032" cy="302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5019516" y="306817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Active</a:t>
            </a:r>
            <a:endParaRPr lang="en-IN" sz="16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11946" y="3023770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583270" y="1677851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2977670" y="169073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Transfer Type	</a:t>
            </a:r>
            <a:endParaRPr lang="en-IN" sz="1600" b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83270" y="2109808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977670" y="212269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Remark</a:t>
            </a:r>
            <a:endParaRPr lang="en-IN" sz="1600" b="1" dirty="0">
              <a:latin typeface="+mj-lt"/>
            </a:endParaRPr>
          </a:p>
        </p:txBody>
      </p:sp>
      <p:sp>
        <p:nvSpPr>
          <p:cNvPr id="44" name="Isosceles Triangle 43"/>
          <p:cNvSpPr/>
          <p:nvPr/>
        </p:nvSpPr>
        <p:spPr>
          <a:xfrm rot="10800000">
            <a:off x="7817307" y="1724691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4583270" y="2525478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2977670" y="253836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49" name="Isosceles Triangle 48"/>
          <p:cNvSpPr/>
          <p:nvPr/>
        </p:nvSpPr>
        <p:spPr>
          <a:xfrm rot="10800000">
            <a:off x="7736822" y="2601263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78970"/>
              </p:ext>
            </p:extLst>
          </p:nvPr>
        </p:nvGraphicFramePr>
        <p:xfrm>
          <a:off x="2846219" y="4156789"/>
          <a:ext cx="5960943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9532"/>
                <a:gridCol w="1360265"/>
                <a:gridCol w="1440160"/>
                <a:gridCol w="922206"/>
                <a:gridCol w="1728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C020001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Syslab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C020002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SysLab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1362481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Home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5855" y="15438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99739" y="14847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Daily Process Log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5854" y="202657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99738" y="1967560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 Processing Log</a:t>
            </a:r>
            <a:endParaRPr lang="en-IN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63051" y="1055326"/>
            <a:ext cx="264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Registered Web users - 1000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63050" y="1436008"/>
            <a:ext cx="264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Authentication  pending - 10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5420" y="1861478"/>
            <a:ext cx="264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Unprocessed Requests - 5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3114" y="248377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06998" y="242475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Requests Log</a:t>
            </a:r>
            <a:endParaRPr lang="en-IN" sz="16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2165" y="778652"/>
            <a:ext cx="356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Daily Process Log ( 30/10/2014 ) </a:t>
            </a:r>
            <a:endParaRPr lang="en-IN" sz="16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2165" y="1224603"/>
            <a:ext cx="3560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todays        previous</a:t>
            </a:r>
          </a:p>
          <a:p>
            <a:r>
              <a:rPr lang="en-US" dirty="0" smtClean="0"/>
              <a:t>Files </a:t>
            </a:r>
            <a:r>
              <a:rPr lang="en-US" dirty="0" smtClean="0"/>
              <a:t>Received – </a:t>
            </a:r>
            <a:r>
              <a:rPr lang="en-US" dirty="0" smtClean="0"/>
              <a:t>12000         1000</a:t>
            </a:r>
            <a:endParaRPr lang="en-US" dirty="0" smtClean="0"/>
          </a:p>
          <a:p>
            <a:r>
              <a:rPr lang="en-US" dirty="0" smtClean="0"/>
              <a:t>Files Processed – </a:t>
            </a:r>
            <a:r>
              <a:rPr lang="en-US" dirty="0" smtClean="0"/>
              <a:t>11500       1000</a:t>
            </a:r>
            <a:endParaRPr lang="en-US" dirty="0" smtClean="0"/>
          </a:p>
          <a:p>
            <a:r>
              <a:rPr lang="en-US" dirty="0" smtClean="0"/>
              <a:t>Files not validated – </a:t>
            </a:r>
            <a:r>
              <a:rPr lang="en-US" dirty="0" smtClean="0"/>
              <a:t>50        10</a:t>
            </a:r>
            <a:endParaRPr lang="en-US" dirty="0" smtClean="0"/>
          </a:p>
          <a:p>
            <a:r>
              <a:rPr lang="en-US" dirty="0" smtClean="0"/>
              <a:t>Files not received – </a:t>
            </a:r>
            <a:r>
              <a:rPr lang="en-US" dirty="0" smtClean="0"/>
              <a:t>XXX       10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Devices not reporting – XXX</a:t>
            </a:r>
          </a:p>
          <a:p>
            <a:r>
              <a:rPr lang="en-US" dirty="0" smtClean="0"/>
              <a:t>Summary not generated – XXX</a:t>
            </a:r>
          </a:p>
          <a:p>
            <a:r>
              <a:rPr lang="en-US" dirty="0" smtClean="0"/>
              <a:t>Summary Updated – XXX</a:t>
            </a:r>
          </a:p>
          <a:p>
            <a:endParaRPr lang="en-US" dirty="0"/>
          </a:p>
          <a:p>
            <a:r>
              <a:rPr lang="en-US" dirty="0" smtClean="0"/>
              <a:t>Web Requests processed – XXX</a:t>
            </a:r>
          </a:p>
          <a:p>
            <a:r>
              <a:rPr lang="en-US" dirty="0" smtClean="0"/>
              <a:t>Unprocessed Requests – XXX</a:t>
            </a:r>
          </a:p>
          <a:p>
            <a:r>
              <a:rPr lang="en-US" dirty="0" smtClean="0"/>
              <a:t>New Users Added – XXX</a:t>
            </a:r>
          </a:p>
          <a:p>
            <a:r>
              <a:rPr lang="en-US" dirty="0" smtClean="0"/>
              <a:t>Authentication Pending - XXX 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5523"/>
              </p:ext>
            </p:extLst>
          </p:nvPr>
        </p:nvGraphicFramePr>
        <p:xfrm>
          <a:off x="7092280" y="1253968"/>
          <a:ext cx="1728192" cy="421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23"/>
                <a:gridCol w="891969"/>
              </a:tblGrid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Codes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055" y="620688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5790" y="2089893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Default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340" y="177983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5224" y="172082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cards</a:t>
            </a:r>
            <a:endParaRPr lang="en-IN" sz="1600" b="1" dirty="0"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Parameters</a:t>
            </a:r>
            <a:endParaRPr lang="en-IN" sz="16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2000" y="660079"/>
            <a:ext cx="720080" cy="228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7670" y="655301"/>
            <a:ext cx="802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+mj-lt"/>
              </a:rPr>
              <a:t>Ven</a:t>
            </a:r>
            <a:r>
              <a:rPr lang="en-US" sz="1200" b="1" dirty="0" smtClean="0">
                <a:latin typeface="+mj-lt"/>
              </a:rPr>
              <a:t> code</a:t>
            </a:r>
            <a:endParaRPr lang="en-IN" sz="12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2000" y="930114"/>
            <a:ext cx="1500898" cy="2641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977670" y="926968"/>
            <a:ext cx="136815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Name</a:t>
            </a:r>
            <a:endParaRPr lang="en-IN" sz="1200" b="1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27348" y="3771553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465576" y="941278"/>
            <a:ext cx="1835916" cy="249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52120" y="930114"/>
            <a:ext cx="1300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Category	</a:t>
            </a:r>
            <a:endParaRPr lang="en-IN" sz="12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2000" y="1249139"/>
            <a:ext cx="445377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965404" y="126202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Address	</a:t>
            </a:r>
            <a:endParaRPr lang="en-IN" sz="12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2000" y="1571917"/>
            <a:ext cx="1089004" cy="2610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975726" y="1531868"/>
            <a:ext cx="86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City</a:t>
            </a:r>
            <a:endParaRPr lang="en-IN" sz="1200" b="1" dirty="0">
              <a:latin typeface="+mj-lt"/>
            </a:endParaRPr>
          </a:p>
        </p:txBody>
      </p:sp>
      <p:sp>
        <p:nvSpPr>
          <p:cNvPr id="43" name="Isosceles Triangle 42"/>
          <p:cNvSpPr/>
          <p:nvPr/>
        </p:nvSpPr>
        <p:spPr>
          <a:xfrm rot="10800000">
            <a:off x="7918002" y="1011442"/>
            <a:ext cx="360040" cy="1378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7212488" y="1576208"/>
            <a:ext cx="1089004" cy="2610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681733" y="1553604"/>
            <a:ext cx="86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State</a:t>
            </a:r>
            <a:endParaRPr lang="en-IN" sz="1200" b="1" dirty="0">
              <a:latin typeface="+mj-lt"/>
            </a:endParaRP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7918002" y="1642013"/>
            <a:ext cx="360040" cy="1378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5580000" y="1602704"/>
            <a:ext cx="1089004" cy="2610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004039" y="1572426"/>
            <a:ext cx="432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Pin</a:t>
            </a:r>
            <a:endParaRPr lang="en-IN" sz="12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52000" y="1884392"/>
            <a:ext cx="1089004" cy="2610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995880" y="1844343"/>
            <a:ext cx="86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Phone</a:t>
            </a:r>
            <a:endParaRPr lang="en-IN" sz="1200" b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80000" y="1915179"/>
            <a:ext cx="1089004" cy="2610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024193" y="1884901"/>
            <a:ext cx="56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Email</a:t>
            </a:r>
            <a:endParaRPr lang="en-IN" sz="12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65404" y="2237033"/>
            <a:ext cx="6071092" cy="1428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3000630" y="2292273"/>
            <a:ext cx="1571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Contact Person</a:t>
            </a:r>
            <a:endParaRPr lang="en-IN" sz="1200" b="1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10574" y="2588581"/>
            <a:ext cx="3807427" cy="2641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087725" y="2569272"/>
            <a:ext cx="136815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Name</a:t>
            </a:r>
            <a:endParaRPr lang="en-IN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59832" y="2880498"/>
            <a:ext cx="86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Phone</a:t>
            </a:r>
            <a:endParaRPr lang="en-IN" sz="1200" b="1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99095" y="2908131"/>
            <a:ext cx="1089004" cy="2610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291349" y="2908131"/>
            <a:ext cx="56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Email</a:t>
            </a:r>
            <a:endParaRPr lang="en-IN" sz="12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04844" y="2943189"/>
            <a:ext cx="1089004" cy="2610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68" name="Rectangle 67"/>
          <p:cNvSpPr/>
          <p:nvPr/>
        </p:nvSpPr>
        <p:spPr>
          <a:xfrm>
            <a:off x="7516813" y="3198185"/>
            <a:ext cx="1490655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More</a:t>
            </a:r>
            <a:endParaRPr lang="en-IN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9979"/>
              </p:ext>
            </p:extLst>
          </p:nvPr>
        </p:nvGraphicFramePr>
        <p:xfrm>
          <a:off x="2931536" y="4509120"/>
          <a:ext cx="596094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6408"/>
                <a:gridCol w="1788553"/>
                <a:gridCol w="1545747"/>
                <a:gridCol w="1490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Ven</a:t>
                      </a:r>
                      <a:r>
                        <a:rPr lang="en-US" dirty="0" smtClean="0"/>
                        <a:t>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SysLab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Altizone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Oval 69"/>
          <p:cNvSpPr/>
          <p:nvPr/>
        </p:nvSpPr>
        <p:spPr>
          <a:xfrm>
            <a:off x="114861" y="3864033"/>
            <a:ext cx="216024" cy="23763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/>
          <p:cNvSpPr txBox="1"/>
          <p:nvPr/>
        </p:nvSpPr>
        <p:spPr>
          <a:xfrm>
            <a:off x="378745" y="3798891"/>
            <a:ext cx="2228045" cy="37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Users</a:t>
            </a:r>
            <a:endParaRPr lang="en-IN" sz="1600" b="1" dirty="0">
              <a:latin typeface="+mj-lt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538" y="3766921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22120" y="339447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00518" y="333545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Error / Event Codes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9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055" y="620688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0726" y="2485339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Default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340" y="177983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5224" y="172082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cards</a:t>
            </a:r>
            <a:endParaRPr lang="en-IN" sz="1600" b="1" dirty="0"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Parameters</a:t>
            </a:r>
            <a:endParaRPr lang="en-IN" sz="16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3270" y="836091"/>
            <a:ext cx="720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977670" y="84897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Sr</a:t>
            </a:r>
            <a:r>
              <a:rPr lang="en-US" sz="1600" b="1" dirty="0" smtClean="0">
                <a:latin typeface="+mj-lt"/>
              </a:rPr>
              <a:t> No</a:t>
            </a:r>
            <a:endParaRPr lang="en-IN" sz="16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83270" y="1276936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977670" y="128981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 No</a:t>
            </a:r>
            <a:endParaRPr lang="en-IN" sz="16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7670" y="305687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Status</a:t>
            </a:r>
            <a:endParaRPr lang="en-IN" sz="1600" b="1" dirty="0"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583270" y="3050144"/>
            <a:ext cx="288032" cy="302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5019516" y="306817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Active</a:t>
            </a:r>
            <a:endParaRPr lang="en-IN" sz="1600" b="1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11946" y="3023770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583270" y="1677851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977670" y="169073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Mobile No	</a:t>
            </a:r>
            <a:endParaRPr lang="en-IN" sz="16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3270" y="2109808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977670" y="212269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Company	</a:t>
            </a:r>
            <a:endParaRPr lang="en-IN" sz="1600" b="1" dirty="0">
              <a:latin typeface="+mj-lt"/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7744575" y="2185593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4583270" y="2525478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977670" y="253836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Billing Cycle</a:t>
            </a:r>
            <a:endParaRPr lang="en-IN" sz="1600" b="1" dirty="0">
              <a:latin typeface="+mj-lt"/>
            </a:endParaRPr>
          </a:p>
        </p:txBody>
      </p:sp>
      <p:sp>
        <p:nvSpPr>
          <p:cNvPr id="44" name="Isosceles Triangle 43"/>
          <p:cNvSpPr/>
          <p:nvPr/>
        </p:nvSpPr>
        <p:spPr>
          <a:xfrm rot="10800000">
            <a:off x="7736822" y="2601263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8699"/>
              </p:ext>
            </p:extLst>
          </p:nvPr>
        </p:nvGraphicFramePr>
        <p:xfrm>
          <a:off x="2915242" y="4221088"/>
          <a:ext cx="484272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4096"/>
                <a:gridCol w="1512168"/>
                <a:gridCol w="1255779"/>
                <a:gridCol w="1210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</a:t>
                      </a:r>
                      <a:r>
                        <a:rPr lang="en-US" dirty="0" smtClean="0"/>
                        <a:t> Card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Abcd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999999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99999999999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Xyx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888888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88888888888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Oval 47"/>
          <p:cNvSpPr/>
          <p:nvPr/>
        </p:nvSpPr>
        <p:spPr>
          <a:xfrm>
            <a:off x="114861" y="3864033"/>
            <a:ext cx="216024" cy="23763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78745" y="3798891"/>
            <a:ext cx="2228045" cy="37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Users</a:t>
            </a:r>
            <a:endParaRPr lang="en-IN" sz="1600" b="1" dirty="0">
              <a:latin typeface="+mj-lt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538" y="3766921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22120" y="339447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400518" y="333545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Error / Event Codes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055" y="620688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2290" y="2918601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Default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340" y="177983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5224" y="172082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cards</a:t>
            </a:r>
            <a:endParaRPr lang="en-IN" sz="1600" b="1" dirty="0"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Parameters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965631"/>
            <a:ext cx="216024" cy="23763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900489"/>
            <a:ext cx="2228045" cy="37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538" y="3868519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75520" y="1095578"/>
            <a:ext cx="2920616" cy="5616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103618" y="1117206"/>
            <a:ext cx="2932878" cy="55945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798930" y="778652"/>
            <a:ext cx="16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Voltage Range</a:t>
            </a:r>
            <a:endParaRPr lang="en-IN" sz="16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3618" y="804082"/>
            <a:ext cx="16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Avg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Vtg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07401"/>
              </p:ext>
            </p:extLst>
          </p:nvPr>
        </p:nvGraphicFramePr>
        <p:xfrm>
          <a:off x="2932937" y="2345045"/>
          <a:ext cx="2759214" cy="41148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14998"/>
                <a:gridCol w="1944216"/>
              </a:tblGrid>
              <a:tr h="36387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IN" dirty="0"/>
                    </a:p>
                  </a:txBody>
                  <a:tcPr/>
                </a:tc>
              </a:tr>
              <a:tr h="986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Vtg</a:t>
                      </a:r>
                      <a:r>
                        <a:rPr lang="en-US" dirty="0" smtClean="0"/>
                        <a:t> Range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ym typeface="Wingdings 2"/>
                        </a:rPr>
                        <a:t>No Supply (0-100)</a:t>
                      </a:r>
                      <a:endParaRPr lang="en-IN" sz="1800" kern="1200" dirty="0" smtClean="0">
                        <a:sym typeface="Wingdings 2"/>
                      </a:endParaRPr>
                    </a:p>
                    <a:p>
                      <a:r>
                        <a:rPr lang="en-IN" sz="1800" kern="1200" dirty="0" smtClean="0">
                          <a:sym typeface="Wingdings 2"/>
                        </a:rPr>
                        <a:t>Very</a:t>
                      </a:r>
                      <a:r>
                        <a:rPr lang="en-IN" sz="1800" kern="1200" baseline="0" dirty="0" smtClean="0">
                          <a:sym typeface="Wingdings 2"/>
                        </a:rPr>
                        <a:t> </a:t>
                      </a:r>
                      <a:r>
                        <a:rPr lang="en-IN" sz="1800" kern="1200" dirty="0" smtClean="0">
                          <a:sym typeface="Wingdings 2"/>
                        </a:rPr>
                        <a:t>Low (&lt;195)</a:t>
                      </a:r>
                    </a:p>
                    <a:p>
                      <a:r>
                        <a:rPr lang="en-US" sz="1800" kern="1200" dirty="0" smtClean="0">
                          <a:sym typeface="Wingdings 2"/>
                        </a:rPr>
                        <a:t>Low(196-224)</a:t>
                      </a:r>
                    </a:p>
                    <a:p>
                      <a:r>
                        <a:rPr lang="en-US" sz="1800" kern="1200" dirty="0" smtClean="0">
                          <a:sym typeface="Wingdings 2"/>
                        </a:rPr>
                        <a:t>Rated</a:t>
                      </a:r>
                      <a:r>
                        <a:rPr lang="en-US" sz="1800" kern="1200" baseline="0" dirty="0" smtClean="0">
                          <a:sym typeface="Wingdings 2"/>
                        </a:rPr>
                        <a:t> (225-254)</a:t>
                      </a:r>
                    </a:p>
                    <a:p>
                      <a:r>
                        <a:rPr lang="en-US" sz="1800" kern="1200" baseline="0" dirty="0" smtClean="0">
                          <a:sym typeface="Wingdings 2"/>
                        </a:rPr>
                        <a:t>High (255-350)</a:t>
                      </a:r>
                    </a:p>
                    <a:p>
                      <a:r>
                        <a:rPr lang="en-US" sz="1800" kern="1200" dirty="0" smtClean="0">
                          <a:sym typeface="Wingdings 2"/>
                        </a:rPr>
                        <a:t>No data</a:t>
                      </a:r>
                      <a:endParaRPr lang="en-US" sz="180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/>
                </a:tc>
              </a:tr>
              <a:tr h="986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Vtg</a:t>
                      </a:r>
                      <a:r>
                        <a:rPr lang="en-US" dirty="0" smtClean="0"/>
                        <a:t> Range 2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ym typeface="Wingdings 2"/>
                        </a:rPr>
                        <a:t>No Supply (0-100)</a:t>
                      </a:r>
                      <a:endParaRPr lang="en-IN" sz="1800" kern="1200" baseline="0" dirty="0" smtClean="0">
                        <a:sym typeface="Wingdings 2"/>
                      </a:endParaRPr>
                    </a:p>
                    <a:p>
                      <a:r>
                        <a:rPr lang="en-IN" sz="1800" kern="1200" baseline="0" dirty="0" smtClean="0">
                          <a:sym typeface="Wingdings 2"/>
                        </a:rPr>
                        <a:t>Very Low (&lt;195)</a:t>
                      </a:r>
                    </a:p>
                    <a:p>
                      <a:r>
                        <a:rPr lang="en-US" sz="1800" kern="1200" baseline="0" dirty="0" smtClean="0">
                          <a:sym typeface="Wingdings 2"/>
                        </a:rPr>
                        <a:t>Low(196-224)</a:t>
                      </a:r>
                    </a:p>
                    <a:p>
                      <a:r>
                        <a:rPr lang="en-US" sz="1800" kern="1200" baseline="0" dirty="0" smtClean="0">
                          <a:sym typeface="Wingdings 2"/>
                        </a:rPr>
                        <a:t>Rated (225-254)</a:t>
                      </a:r>
                    </a:p>
                    <a:p>
                      <a:r>
                        <a:rPr lang="en-US" sz="1800" kern="1200" baseline="0" dirty="0" smtClean="0">
                          <a:sym typeface="Wingdings 2"/>
                        </a:rPr>
                        <a:t>High (255-350)</a:t>
                      </a:r>
                    </a:p>
                    <a:p>
                      <a:r>
                        <a:rPr lang="en-US" sz="1800" kern="1200" baseline="0" dirty="0" smtClean="0">
                          <a:sym typeface="Wingdings 2"/>
                        </a:rPr>
                        <a:t>No data</a:t>
                      </a:r>
                    </a:p>
                    <a:p>
                      <a:endParaRPr lang="en-IN" sz="1800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6789"/>
              </p:ext>
            </p:extLst>
          </p:nvPr>
        </p:nvGraphicFramePr>
        <p:xfrm>
          <a:off x="6110673" y="2297481"/>
          <a:ext cx="2759214" cy="233937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14998"/>
                <a:gridCol w="1944216"/>
              </a:tblGrid>
              <a:tr h="36387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IN" dirty="0"/>
                    </a:p>
                  </a:txBody>
                  <a:tcPr/>
                </a:tc>
              </a:tr>
              <a:tr h="986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Vtg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ym typeface="Wingdings 2"/>
                        </a:rPr>
                        <a:t>&gt;23</a:t>
                      </a:r>
                    </a:p>
                    <a:p>
                      <a:r>
                        <a:rPr lang="en-US" sz="1800" kern="1200" dirty="0" smtClean="0">
                          <a:sym typeface="Wingdings 2"/>
                        </a:rPr>
                        <a:t>&gt;21 &lt; 23 </a:t>
                      </a:r>
                      <a:r>
                        <a:rPr lang="en-US" sz="1800" kern="1200" dirty="0" err="1" smtClean="0">
                          <a:sym typeface="Wingdings 2"/>
                        </a:rPr>
                        <a:t>etc</a:t>
                      </a:r>
                      <a:endParaRPr lang="en-IN" sz="1800" kern="1200" dirty="0" smtClean="0">
                        <a:sym typeface="Wingdings 2"/>
                      </a:endParaRPr>
                    </a:p>
                  </a:txBody>
                  <a:tcPr/>
                </a:tc>
              </a:tr>
              <a:tr h="9868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Vtg</a:t>
                      </a:r>
                      <a:r>
                        <a:rPr lang="en-US" baseline="0" dirty="0" smtClean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059832" y="1614765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228184" y="1685465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122120" y="349607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400518" y="343705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Error / Event Codes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8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055" y="620688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5790" y="3311325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Default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340" y="177983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5224" y="172082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cards</a:t>
            </a:r>
            <a:endParaRPr lang="en-IN" sz="1600" b="1" dirty="0"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Parameters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4023687"/>
            <a:ext cx="216024" cy="23763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958545"/>
            <a:ext cx="2228045" cy="37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538" y="3926575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2120" y="35541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400518" y="34951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Error / Event Codes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65695"/>
              </p:ext>
            </p:extLst>
          </p:nvPr>
        </p:nvGraphicFramePr>
        <p:xfrm>
          <a:off x="3263577" y="1986411"/>
          <a:ext cx="5556896" cy="377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29"/>
                <a:gridCol w="4291267"/>
              </a:tblGrid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Codes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Vtg</a:t>
                      </a:r>
                      <a:r>
                        <a:rPr lang="en-US" baseline="0" dirty="0" smtClean="0"/>
                        <a:t> &gt;=0 to 350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ID same as file name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S01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error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X01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r>
                        <a:rPr lang="en-US" baseline="0" dirty="0" smtClean="0"/>
                        <a:t> error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7812360" y="1544758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2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055" y="620688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3824977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Default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1340" y="177983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5224" y="172082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cards</a:t>
            </a:r>
            <a:endParaRPr lang="en-IN" sz="1600" b="1" dirty="0"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Parameters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9328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8738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538" y="3824977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98930" y="612364"/>
            <a:ext cx="183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8930" y="100208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 Name</a:t>
            </a:r>
            <a:endParaRPr lang="en-IN" sz="16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46860" y="990722"/>
            <a:ext cx="2592288" cy="40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798930" y="1459342"/>
            <a:ext cx="24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Cambria" pitchFamily="18" charset="0"/>
                <a:sym typeface="Wingdings 2"/>
              </a:rPr>
              <a:t> </a:t>
            </a:r>
            <a:r>
              <a:rPr lang="en-US" sz="1600" b="1" dirty="0" smtClean="0">
                <a:latin typeface="Cambria" pitchFamily="18" charset="0"/>
              </a:rPr>
              <a:t>Admin Control Panel</a:t>
            </a:r>
            <a:endParaRPr lang="en-IN" sz="1600" b="1" dirty="0">
              <a:latin typeface="Cambr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126" y="1457207"/>
            <a:ext cx="18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Cambria" pitchFamily="18" charset="0"/>
                <a:sym typeface="Wingdings 2"/>
              </a:rPr>
              <a:t> </a:t>
            </a:r>
            <a:r>
              <a:rPr lang="en-US" sz="1600" b="1" dirty="0" smtClean="0">
                <a:latin typeface="Cambria" pitchFamily="18" charset="0"/>
              </a:rPr>
              <a:t>Management</a:t>
            </a:r>
            <a:endParaRPr lang="en-IN" sz="1600" b="1" dirty="0">
              <a:latin typeface="Cambri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26102" y="14593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Cambria" pitchFamily="18" charset="0"/>
                <a:sym typeface="Wingdings 2"/>
              </a:rPr>
              <a:t> </a:t>
            </a:r>
            <a:r>
              <a:rPr lang="en-US" sz="1600" b="1" dirty="0" smtClean="0">
                <a:latin typeface="Cambria" pitchFamily="18" charset="0"/>
              </a:rPr>
              <a:t>Settings</a:t>
            </a:r>
            <a:endParaRPr lang="en-IN" sz="1600" b="1" dirty="0">
              <a:latin typeface="Cambri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23750" y="186078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Cambria" pitchFamily="18" charset="0"/>
                <a:sym typeface="Wingdings 2"/>
              </a:rPr>
              <a:t> </a:t>
            </a:r>
            <a:r>
              <a:rPr lang="en-US" sz="1600" b="1" dirty="0" smtClean="0">
                <a:latin typeface="+mj-lt"/>
              </a:rPr>
              <a:t>Daily Process Log</a:t>
            </a:r>
            <a:endParaRPr lang="en-IN" sz="16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23749" y="2159689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Cambria" pitchFamily="18" charset="0"/>
                <a:sym typeface="Wingdings 2"/>
              </a:rPr>
              <a:t> </a:t>
            </a:r>
            <a:r>
              <a:rPr lang="en-US" sz="1600" b="1" dirty="0" smtClean="0">
                <a:latin typeface="+mj-lt"/>
              </a:rPr>
              <a:t>Event Log</a:t>
            </a:r>
            <a:endParaRPr lang="en-IN" sz="16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3094" y="264379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Cambria" pitchFamily="18" charset="0"/>
                <a:sym typeface="Wingdings 2"/>
              </a:rPr>
              <a:t> </a:t>
            </a:r>
            <a:r>
              <a:rPr lang="en-US" sz="1600" b="1" dirty="0" smtClean="0">
                <a:latin typeface="+mj-lt"/>
              </a:rPr>
              <a:t>Requests Log</a:t>
            </a:r>
            <a:endParaRPr lang="en-IN" sz="16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5150" y="1750707"/>
            <a:ext cx="1337285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Cambria" pitchFamily="18" charset="0"/>
                <a:sym typeface="Wingdings 2"/>
              </a:rPr>
              <a:t> </a:t>
            </a:r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5150" y="2014567"/>
            <a:ext cx="2228045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5150" y="2309988"/>
            <a:ext cx="2228045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Place Holders	</a:t>
            </a:r>
            <a:endParaRPr lang="en-IN" sz="1600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5150" y="2549198"/>
            <a:ext cx="2228045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5150" y="2838999"/>
            <a:ext cx="2464588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5150" y="3177553"/>
            <a:ext cx="2546499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5150" y="3516107"/>
            <a:ext cx="2228045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5150" y="3849329"/>
            <a:ext cx="2228045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Cambria" pitchFamily="18" charset="0"/>
                <a:sym typeface="Wingdings 2"/>
              </a:rPr>
              <a:t> </a:t>
            </a:r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5150" y="4117825"/>
            <a:ext cx="2228045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5150" y="4453377"/>
            <a:ext cx="2228045" cy="5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23105" y="175638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Default</a:t>
            </a:r>
            <a:endParaRPr lang="en-IN" sz="1600" b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26772" y="219455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13982" y="244507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Device</a:t>
            </a:r>
            <a:endParaRPr lang="en-IN" sz="16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1358" y="275856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Vendor</a:t>
            </a:r>
            <a:endParaRPr lang="en-IN" sz="1600" b="1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60336" y="304514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err="1" smtClean="0">
                <a:latin typeface="+mj-lt"/>
              </a:rPr>
              <a:t>Sim</a:t>
            </a:r>
            <a:r>
              <a:rPr lang="en-US" sz="1600" b="1" dirty="0" smtClean="0">
                <a:latin typeface="+mj-lt"/>
              </a:rPr>
              <a:t> cards</a:t>
            </a:r>
            <a:endParaRPr lang="en-IN" sz="1600" b="1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6647" y="332756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Parameters</a:t>
            </a:r>
            <a:endParaRPr lang="en-IN" sz="16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68371" y="359777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itchFamily="18" charset="0"/>
                <a:sym typeface="Wingdings 2"/>
              </a:rPr>
              <a:t> </a:t>
            </a:r>
            <a:r>
              <a:rPr lang="en-US" sz="1600" b="1" dirty="0" smtClean="0">
                <a:latin typeface="+mj-lt"/>
              </a:rPr>
              <a:t>Users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23750" y="1788217"/>
            <a:ext cx="6042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901163" y="4391727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80329"/>
              </p:ext>
            </p:extLst>
          </p:nvPr>
        </p:nvGraphicFramePr>
        <p:xfrm>
          <a:off x="3021144" y="5025922"/>
          <a:ext cx="6053405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4096"/>
                <a:gridCol w="1512168"/>
                <a:gridCol w="1255779"/>
                <a:gridCol w="1210681"/>
                <a:gridCol w="1210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r>
                        <a:rPr lang="en-US" baseline="0" dirty="0" smtClean="0"/>
                        <a:t>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Abcd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abcd@1234.com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Xyx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xyz@1234.com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Oval 67"/>
          <p:cNvSpPr/>
          <p:nvPr/>
        </p:nvSpPr>
        <p:spPr>
          <a:xfrm>
            <a:off x="122120" y="342350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400518" y="336448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Error / Event Codes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75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7309" y="989391"/>
            <a:ext cx="6356221" cy="382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1939147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Home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5855" y="15438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99739" y="14847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Daily Process Log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5854" y="202657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99738" y="1967560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Event </a:t>
            </a:r>
            <a:r>
              <a:rPr lang="en-US" sz="1600" b="1" dirty="0" smtClean="0">
                <a:latin typeface="+mj-lt"/>
              </a:rPr>
              <a:t>Processing Log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3114" y="248377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06998" y="242475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Requests Log</a:t>
            </a:r>
            <a:endParaRPr lang="en-IN" sz="16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2165" y="672888"/>
            <a:ext cx="356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Event </a:t>
            </a:r>
            <a:r>
              <a:rPr lang="en-US" sz="1600" b="1" dirty="0" smtClean="0">
                <a:latin typeface="+mj-lt"/>
              </a:rPr>
              <a:t>Processing Log</a:t>
            </a:r>
            <a:endParaRPr lang="en-IN" sz="16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2315" y="1011783"/>
            <a:ext cx="1307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Unprocessed</a:t>
            </a:r>
            <a:endParaRPr lang="en-IN" sz="1600" b="1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145511" y="1003905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2691" y="1021233"/>
            <a:ext cx="1457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Date Range</a:t>
            </a:r>
            <a:endParaRPr lang="en-IN" sz="1600" b="1" dirty="0"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453148" y="1021009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53148" y="1013866"/>
            <a:ext cx="113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Event </a:t>
            </a:r>
            <a:r>
              <a:rPr lang="en-US" sz="1600" b="1" dirty="0" smtClean="0">
                <a:latin typeface="+mj-lt"/>
              </a:rPr>
              <a:t>wise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588224" y="1013866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82996" y="1021124"/>
            <a:ext cx="113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668344" y="999352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68344" y="1018419"/>
            <a:ext cx="113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Download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8307"/>
              </p:ext>
            </p:extLst>
          </p:nvPr>
        </p:nvGraphicFramePr>
        <p:xfrm>
          <a:off x="2812165" y="3744077"/>
          <a:ext cx="6053405" cy="214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5979"/>
                <a:gridCol w="1152128"/>
                <a:gridCol w="1393936"/>
                <a:gridCol w="1210681"/>
                <a:gridCol w="1210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Device ID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 </a:t>
                      </a:r>
                      <a:r>
                        <a:rPr lang="en-US" baseline="0" dirty="0" smtClean="0"/>
                        <a:t>Code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1920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C020099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E01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D010001</a:t>
                      </a: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failure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X01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Summary not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generated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92000" y="1421837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740089" y="14347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Event Code</a:t>
            </a:r>
            <a:endParaRPr lang="en-IN" sz="1600" b="1" dirty="0">
              <a:latin typeface="+mj-lt"/>
            </a:endParaRPr>
          </a:p>
        </p:txBody>
      </p:sp>
      <p:sp>
        <p:nvSpPr>
          <p:cNvPr id="33" name="Isosceles Triangle 32"/>
          <p:cNvSpPr/>
          <p:nvPr/>
        </p:nvSpPr>
        <p:spPr>
          <a:xfrm rot="10800000">
            <a:off x="7545552" y="1497622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4418194" y="2754949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22/10/2014 15:00</a:t>
            </a:r>
            <a:endParaRPr lang="en-IN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7499188" y="2843264"/>
            <a:ext cx="360040" cy="2505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708194" y="2770338"/>
            <a:ext cx="136815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From</a:t>
            </a:r>
            <a:endParaRPr lang="en-IN" sz="1600" b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08194" y="321899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To</a:t>
            </a:r>
            <a:endParaRPr lang="en-IN" sz="1600" b="1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18194" y="3219870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22/10/2014 16:00</a:t>
            </a:r>
            <a:endParaRPr lang="en-IN" dirty="0"/>
          </a:p>
        </p:txBody>
      </p:sp>
      <p:sp>
        <p:nvSpPr>
          <p:cNvPr id="45" name="Isosceles Triangle 44"/>
          <p:cNvSpPr/>
          <p:nvPr/>
        </p:nvSpPr>
        <p:spPr>
          <a:xfrm rot="10800000">
            <a:off x="7544436" y="3298704"/>
            <a:ext cx="360040" cy="2505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2832315" y="5932529"/>
            <a:ext cx="6061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Sorting option for all columns. Display respective control on</a:t>
            </a:r>
          </a:p>
          <a:p>
            <a:r>
              <a:rPr lang="en-US" dirty="0" smtClean="0"/>
              <a:t>Selection of particular option for e.g. Event wise selected then </a:t>
            </a:r>
          </a:p>
          <a:p>
            <a:r>
              <a:rPr lang="en-US" dirty="0" smtClean="0"/>
              <a:t>Show only Event code and date range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4416805" y="1873269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2764894" y="188615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49" name="Isosceles Triangle 48"/>
          <p:cNvSpPr/>
          <p:nvPr/>
        </p:nvSpPr>
        <p:spPr>
          <a:xfrm rot="10800000">
            <a:off x="7570357" y="1949054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435049" y="2330463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2783138" y="234334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 ID</a:t>
            </a:r>
            <a:endParaRPr lang="en-IN" sz="1600" b="1" dirty="0">
              <a:latin typeface="+mj-lt"/>
            </a:endParaRPr>
          </a:p>
        </p:txBody>
      </p:sp>
      <p:sp>
        <p:nvSpPr>
          <p:cNvPr id="52" name="Isosceles Triangle 51"/>
          <p:cNvSpPr/>
          <p:nvPr/>
        </p:nvSpPr>
        <p:spPr>
          <a:xfrm rot="10800000">
            <a:off x="7588601" y="2406248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7309" y="989391"/>
            <a:ext cx="6356221" cy="382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4514" y="2351227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Home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5855" y="15438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99739" y="14847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Daily Process Log</a:t>
            </a:r>
            <a:endParaRPr lang="en-IN" sz="16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5854" y="202657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99738" y="1967560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 Processing Log</a:t>
            </a:r>
            <a:endParaRPr lang="en-IN" sz="1600" b="1" dirty="0"/>
          </a:p>
        </p:txBody>
      </p:sp>
      <p:sp>
        <p:nvSpPr>
          <p:cNvPr id="35" name="Oval 34"/>
          <p:cNvSpPr/>
          <p:nvPr/>
        </p:nvSpPr>
        <p:spPr>
          <a:xfrm>
            <a:off x="143114" y="248377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06998" y="242475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Requests Log</a:t>
            </a:r>
            <a:endParaRPr lang="en-IN" sz="16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2165" y="672888"/>
            <a:ext cx="356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Request Log</a:t>
            </a:r>
            <a:endParaRPr lang="en-IN" sz="16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2315" y="1011783"/>
            <a:ext cx="1307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Unprocessed</a:t>
            </a:r>
            <a:endParaRPr lang="en-IN" sz="1600" b="1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145511" y="1003905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2691" y="1021233"/>
            <a:ext cx="1457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Week / Month</a:t>
            </a:r>
            <a:endParaRPr lang="en-IN" sz="1600" b="1" dirty="0"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453148" y="1021009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53148" y="1013866"/>
            <a:ext cx="113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User wise</a:t>
            </a:r>
            <a:endParaRPr lang="en-IN" sz="1600" b="1" dirty="0"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588224" y="1013866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82996" y="1021124"/>
            <a:ext cx="113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668344" y="999352"/>
            <a:ext cx="0" cy="3385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68344" y="1018419"/>
            <a:ext cx="113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Download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69176"/>
              </p:ext>
            </p:extLst>
          </p:nvPr>
        </p:nvGraphicFramePr>
        <p:xfrm>
          <a:off x="2911084" y="1570014"/>
          <a:ext cx="6053405" cy="2214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0681"/>
                <a:gridCol w="1210681"/>
                <a:gridCol w="1210681"/>
                <a:gridCol w="1210681"/>
                <a:gridCol w="1210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Abcd</a:t>
                      </a: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Raw Data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Xyz</a:t>
                      </a: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 locations  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AAA</a:t>
                      </a: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locations, A01,A02, A03 – date range 00/00/0000 to 00/00/0000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783153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40243"/>
              </p:ext>
            </p:extLst>
          </p:nvPr>
        </p:nvGraphicFramePr>
        <p:xfrm>
          <a:off x="2843808" y="1283325"/>
          <a:ext cx="6053405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4096"/>
                <a:gridCol w="1512168"/>
                <a:gridCol w="1255779"/>
                <a:gridCol w="1210681"/>
                <a:gridCol w="1210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r>
                        <a:rPr lang="en-US" baseline="0" dirty="0" smtClean="0"/>
                        <a:t>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Abcd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abcd@1234.com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Xyx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xyz@1234.com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843808" y="778652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95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1122664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2279"/>
              </p:ext>
            </p:extLst>
          </p:nvPr>
        </p:nvGraphicFramePr>
        <p:xfrm>
          <a:off x="2911084" y="1570014"/>
          <a:ext cx="6053405" cy="2214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0681"/>
                <a:gridCol w="1210681"/>
                <a:gridCol w="1210681"/>
                <a:gridCol w="1210681"/>
                <a:gridCol w="1210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Abcd</a:t>
                      </a: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Raw Data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Xyz</a:t>
                      </a: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 locations  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30/10/2014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AAA</a:t>
                      </a: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locations, A01,A02, A03 – date range 00/00/0000 to 00/00/0000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792297" y="990180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1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-3911" y="2102241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65831" y="1268760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-26077" y="1639375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64609"/>
              </p:ext>
            </p:extLst>
          </p:nvPr>
        </p:nvGraphicFramePr>
        <p:xfrm>
          <a:off x="2808174" y="4884635"/>
          <a:ext cx="6154220" cy="1198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6064"/>
                <a:gridCol w="1008112"/>
                <a:gridCol w="1008112"/>
                <a:gridCol w="1008112"/>
                <a:gridCol w="964198"/>
                <a:gridCol w="15896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r>
                        <a:rPr lang="en-US" sz="1200" baseline="0" dirty="0" smtClean="0"/>
                        <a:t> Holder ID (PNO)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Location</a:t>
                      </a:r>
                    </a:p>
                    <a:p>
                      <a:r>
                        <a:rPr lang="en-US" sz="1200" dirty="0" smtClean="0"/>
                        <a:t> ID (LNO)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ID (DNO)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Date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C020001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01/10/2014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C020001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22/10/2014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392000" y="994674"/>
            <a:ext cx="720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786400" y="1007557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No</a:t>
            </a:r>
            <a:endParaRPr lang="en-IN" sz="1600" b="1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92000" y="1435519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2786400" y="144840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Display Name</a:t>
            </a:r>
            <a:endParaRPr lang="en-IN" sz="1600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86400" y="355232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Status</a:t>
            </a:r>
            <a:endParaRPr lang="en-IN" sz="1600" b="1" dirty="0"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92000" y="3545588"/>
            <a:ext cx="288032" cy="302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4828246" y="356362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Active</a:t>
            </a:r>
            <a:endParaRPr lang="en-IN" sz="1600" b="1" dirty="0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05492" y="4357967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IN" dirty="0"/>
          </a:p>
        </p:txBody>
      </p:sp>
      <p:sp>
        <p:nvSpPr>
          <p:cNvPr id="2" name="Isosceles Triangle 1"/>
          <p:cNvSpPr/>
          <p:nvPr/>
        </p:nvSpPr>
        <p:spPr>
          <a:xfrm rot="10800000">
            <a:off x="7545552" y="1511304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/>
          <p:cNvSpPr txBox="1"/>
          <p:nvPr/>
        </p:nvSpPr>
        <p:spPr>
          <a:xfrm>
            <a:off x="4392000" y="1836434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2786400" y="184931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66" name="Isosceles Triangle 65"/>
          <p:cNvSpPr/>
          <p:nvPr/>
        </p:nvSpPr>
        <p:spPr>
          <a:xfrm rot="10800000">
            <a:off x="7566480" y="1912219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4392000" y="2268391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2786400" y="228127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Device ID</a:t>
            </a:r>
            <a:endParaRPr lang="en-IN" sz="1600" b="1" dirty="0">
              <a:latin typeface="+mj-lt"/>
            </a:endParaRPr>
          </a:p>
        </p:txBody>
      </p:sp>
      <p:sp>
        <p:nvSpPr>
          <p:cNvPr id="77" name="Isosceles Triangle 76"/>
          <p:cNvSpPr/>
          <p:nvPr/>
        </p:nvSpPr>
        <p:spPr>
          <a:xfrm rot="10800000">
            <a:off x="7553305" y="2344176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413774" y="2684061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2745181" y="2728395"/>
            <a:ext cx="187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Date of Installment</a:t>
            </a:r>
            <a:endParaRPr lang="en-IN" sz="1600" b="1" dirty="0">
              <a:latin typeface="+mj-lt"/>
            </a:endParaRPr>
          </a:p>
        </p:txBody>
      </p:sp>
      <p:sp>
        <p:nvSpPr>
          <p:cNvPr id="86" name="Isosceles Triangle 85"/>
          <p:cNvSpPr/>
          <p:nvPr/>
        </p:nvSpPr>
        <p:spPr>
          <a:xfrm rot="10800000">
            <a:off x="7567326" y="2759846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/>
          <p:cNvSpPr txBox="1"/>
          <p:nvPr/>
        </p:nvSpPr>
        <p:spPr>
          <a:xfrm>
            <a:off x="2808174" y="316365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Remark</a:t>
            </a:r>
            <a:endParaRPr lang="en-IN" sz="16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92000" y="3108999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2745181" y="3820854"/>
            <a:ext cx="143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Date of deployment</a:t>
            </a:r>
            <a:endParaRPr lang="en-IN" sz="160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13774" y="3898109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9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2484804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51072"/>
              </p:ext>
            </p:extLst>
          </p:nvPr>
        </p:nvGraphicFramePr>
        <p:xfrm>
          <a:off x="2915816" y="1754852"/>
          <a:ext cx="2952328" cy="402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080120"/>
              </a:tblGrid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Codes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 2"/>
                        </a:rPr>
                        <a:t>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 2"/>
                        </a:rPr>
                        <a:t>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 2"/>
                        </a:rPr>
                        <a:t>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 2"/>
                        </a:rPr>
                        <a:t>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 2"/>
                        </a:rPr>
                        <a:t>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 2"/>
                        </a:rPr>
                        <a:t>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E08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 2"/>
                        </a:rPr>
                        <a:t>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392000" y="1202867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786400" y="121575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44" name="Isosceles Triangle 43"/>
          <p:cNvSpPr/>
          <p:nvPr/>
        </p:nvSpPr>
        <p:spPr>
          <a:xfrm rot="10800000">
            <a:off x="7566480" y="1278652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4402386" y="5881270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5660041" y="5882982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to</a:t>
            </a:r>
            <a:endParaRPr lang="en-IN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47136"/>
              </p:ext>
            </p:extLst>
          </p:nvPr>
        </p:nvGraphicFramePr>
        <p:xfrm>
          <a:off x="5940152" y="1758055"/>
          <a:ext cx="2952328" cy="402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080120"/>
              </a:tblGrid>
              <a:tr h="447444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r>
                        <a:rPr lang="en-US" baseline="0" dirty="0" smtClean="0"/>
                        <a:t> 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Vtg</a:t>
                      </a:r>
                      <a:r>
                        <a:rPr lang="en-US" dirty="0" smtClean="0"/>
                        <a:t> Range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 2"/>
                        </a:rPr>
                        <a:t>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Vtg</a:t>
                      </a:r>
                      <a:r>
                        <a:rPr lang="en-US" dirty="0" smtClean="0"/>
                        <a:t> Range 1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Vtg</a:t>
                      </a:r>
                      <a:r>
                        <a:rPr lang="en-US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Vtg</a:t>
                      </a:r>
                      <a:r>
                        <a:rPr lang="en-US" dirty="0" smtClean="0"/>
                        <a:t> 2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 2"/>
                        </a:rPr>
                        <a:t></a:t>
                      </a:r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74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14" y="649694"/>
            <a:ext cx="2699792" cy="6237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2964720"/>
            <a:ext cx="2699792" cy="4856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90" y="156455"/>
            <a:ext cx="230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Admin Control Panel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15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</a:rPr>
              <a:t>Management</a:t>
            </a:r>
            <a:endParaRPr lang="en-IN" sz="16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05762" y="156455"/>
            <a:ext cx="0" cy="33855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581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ambria" pitchFamily="18" charset="0"/>
              </a:rPr>
              <a:t>Settings</a:t>
            </a:r>
            <a:endParaRPr lang="en-IN" sz="1600" b="1" dirty="0">
              <a:solidFill>
                <a:schemeClr val="bg1">
                  <a:lumMod val="85000"/>
                </a:schemeClr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1" y="901182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8745" y="842165"/>
            <a:ext cx="115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</a:t>
            </a:r>
            <a:endParaRPr lang="en-IN" sz="1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61" y="132873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8745" y="126971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Web User Requests</a:t>
            </a:r>
            <a:endParaRPr lang="en-IN" sz="1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8600" y="223703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392484" y="217801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Installation Table</a:t>
            </a:r>
            <a:endParaRPr lang="en-IN" sz="16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4514" y="164219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340" y="26644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85224" y="26054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 Management</a:t>
            </a:r>
            <a:endParaRPr lang="en-IN" sz="1600" b="1" dirty="0"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790" y="295060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21" y="3396038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4860" y="3053393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78744" y="2994376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Publish / Unpublished</a:t>
            </a:r>
            <a:endParaRPr lang="en-IN" sz="1600" b="1" dirty="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4861" y="355552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78745" y="349651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Process Events</a:t>
            </a:r>
            <a:endParaRPr lang="en-IN" sz="16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513" y="3849580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7110" y="3984201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00022" y="3925184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Front page</a:t>
            </a:r>
            <a:endParaRPr lang="en-IN" sz="1600" b="1" dirty="0">
              <a:latin typeface="+mj-lt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90" y="4735162"/>
            <a:ext cx="2620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5254" y="4383617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407773" y="432235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Pop Up </a:t>
            </a:r>
            <a:endParaRPr lang="en-IN" sz="1600" b="1" dirty="0">
              <a:latin typeface="+mj-l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23800" y="4884635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416712" y="4825618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Scripts</a:t>
            </a:r>
            <a:endParaRPr lang="en-IN" sz="1600" b="1" dirty="0"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3889" y="522318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436801" y="516417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Summary</a:t>
            </a:r>
            <a:endParaRPr lang="en-IN" sz="1600" b="1" dirty="0"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0344" y="5592574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03256" y="5533557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File Management</a:t>
            </a:r>
            <a:endParaRPr lang="en-IN" sz="1600" b="1" dirty="0"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5293" y="5941999"/>
            <a:ext cx="216024" cy="21602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8205" y="5882982"/>
            <a:ext cx="22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Backup</a:t>
            </a:r>
            <a:endParaRPr lang="en-IN" sz="1600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00000" y="1202867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790000" y="121575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Location</a:t>
            </a:r>
            <a:endParaRPr lang="en-IN" sz="1600" b="1" dirty="0">
              <a:latin typeface="+mj-lt"/>
            </a:endParaRPr>
          </a:p>
        </p:txBody>
      </p:sp>
      <p:sp>
        <p:nvSpPr>
          <p:cNvPr id="43" name="Isosceles Triangle 42"/>
          <p:cNvSpPr/>
          <p:nvPr/>
        </p:nvSpPr>
        <p:spPr>
          <a:xfrm rot="10800000">
            <a:off x="7566480" y="1278652"/>
            <a:ext cx="360040" cy="275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41080"/>
              </p:ext>
            </p:extLst>
          </p:nvPr>
        </p:nvGraphicFramePr>
        <p:xfrm>
          <a:off x="2837827" y="3781663"/>
          <a:ext cx="6126661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7053"/>
                <a:gridCol w="1182283"/>
                <a:gridCol w="1182283"/>
                <a:gridCol w="1130782"/>
                <a:gridCol w="186426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</a:p>
                    <a:p>
                      <a:r>
                        <a:rPr lang="en-US" dirty="0" smtClean="0"/>
                        <a:t> ID (LNO)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01/10/2014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20/10/2014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Unpublished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500000" y="1634699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22/10/2014 15:00</a:t>
            </a:r>
            <a:endParaRPr lang="en-IN" dirty="0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7580994" y="1723014"/>
            <a:ext cx="360040" cy="2505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2790000" y="1650088"/>
            <a:ext cx="136815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From</a:t>
            </a:r>
            <a:endParaRPr lang="en-IN" sz="1600" b="1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90000" y="209874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To</a:t>
            </a:r>
            <a:endParaRPr lang="en-IN" sz="1600" b="1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00000" y="2099620"/>
            <a:ext cx="36087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22/10/2014 16:00</a:t>
            </a:r>
            <a:endParaRPr lang="en-IN" dirty="0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7626242" y="2178454"/>
            <a:ext cx="360040" cy="2505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983484" y="3067031"/>
            <a:ext cx="1080120" cy="4047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808000" y="2517964"/>
            <a:ext cx="136815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Status</a:t>
            </a:r>
            <a:endParaRPr lang="en-IN" sz="1600" b="1" dirty="0">
              <a:latin typeface="+mj-l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500000" y="2552252"/>
            <a:ext cx="288032" cy="2751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4936246" y="252053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Unpublished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79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1532</Words>
  <Application>Microsoft Office PowerPoint</Application>
  <PresentationFormat>On-screen Show (4:3)</PresentationFormat>
  <Paragraphs>813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</dc:creator>
  <cp:lastModifiedBy>Kuntal</cp:lastModifiedBy>
  <cp:revision>186</cp:revision>
  <dcterms:created xsi:type="dcterms:W3CDTF">2014-10-29T21:17:14Z</dcterms:created>
  <dcterms:modified xsi:type="dcterms:W3CDTF">2014-10-31T04:51:12Z</dcterms:modified>
</cp:coreProperties>
</file>