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4" r:id="rId8"/>
    <p:sldId id="263" r:id="rId9"/>
    <p:sldId id="268" r:id="rId10"/>
    <p:sldId id="269" r:id="rId11"/>
    <p:sldId id="262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35A3-C5D1-41F2-9CF2-DDC3BE86E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9" y="1724627"/>
            <a:ext cx="6815669" cy="1475776"/>
          </a:xfrm>
        </p:spPr>
        <p:txBody>
          <a:bodyPr/>
          <a:lstStyle/>
          <a:p>
            <a:r>
              <a:rPr lang="en-US" sz="3600" b="1" u="sng" dirty="0"/>
              <a:t>Predicting Fare prices of Uber Trip in New York.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275F6-F8E8-492A-814A-42CA8F478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9" y="3812804"/>
            <a:ext cx="2542210" cy="132080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Guided by:  </a:t>
            </a:r>
          </a:p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Trupti ma’am</a:t>
            </a:r>
          </a:p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Tushar Kute Sir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C0E16-B193-4528-B22B-A71AE37EE429}"/>
              </a:ext>
            </a:extLst>
          </p:cNvPr>
          <p:cNvSpPr txBox="1"/>
          <p:nvPr/>
        </p:nvSpPr>
        <p:spPr>
          <a:xfrm>
            <a:off x="7142921" y="3657597"/>
            <a:ext cx="25422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Project Members: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Anuja Salunke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: 07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Shraddha Bagal : 39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Snehal Patil : 46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Vidhi Borele : 55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4A5149-0CE0-47C0-BC9C-6CF98175D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381" y="6095934"/>
            <a:ext cx="2249619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8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C262E7-F592-418C-82F0-5E2685491EFE}"/>
              </a:ext>
            </a:extLst>
          </p:cNvPr>
          <p:cNvSpPr txBox="1"/>
          <p:nvPr/>
        </p:nvSpPr>
        <p:spPr>
          <a:xfrm>
            <a:off x="1033671" y="946956"/>
            <a:ext cx="997888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GRADIENT BOOSTING : </a:t>
            </a:r>
          </a:p>
          <a:p>
            <a:pPr algn="l" fontAlgn="base"/>
            <a:endParaRPr lang="en-US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refers to a class of ensemble machine learning algorithms that can be used for classification or regression predictive modeling problems.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Ensembles are constructed from decision tree models. Trees are added one at a time to the ensemble and fit to correct the prediction errors made by prior models. 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en-US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XGBOOST: </a:t>
            </a:r>
          </a:p>
          <a:p>
            <a:pPr algn="l" fontAlgn="base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</a:rPr>
              <a:t>XGBoost</a:t>
            </a:r>
            <a:r>
              <a:rPr lang="en-US" b="0" i="0" dirty="0">
                <a:effectLst/>
                <a:latin typeface="Roboto" panose="02000000000000000000" pitchFamily="2" charset="0"/>
              </a:rPr>
              <a:t> is a powerful and popular implementation of the gradient boosting ensemble algorithm</a:t>
            </a:r>
            <a:r>
              <a:rPr lang="en-US" b="0" i="0" dirty="0">
                <a:solidFill>
                  <a:srgbClr val="71777D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71777D"/>
              </a:solidFill>
              <a:latin typeface="Roboto" panose="02000000000000000000" pitchFamily="2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Extreme Gradient Boosting (xgboost) is similar to gradient boosting framework but more efficient.</a:t>
            </a:r>
            <a:endParaRPr lang="en-US" b="0" i="0" dirty="0">
              <a:solidFill>
                <a:srgbClr val="71777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03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9EFD71-0DA5-4AC7-BCFC-7FCC1530786F}"/>
              </a:ext>
            </a:extLst>
          </p:cNvPr>
          <p:cNvSpPr txBox="1"/>
          <p:nvPr/>
        </p:nvSpPr>
        <p:spPr>
          <a:xfrm>
            <a:off x="1144963" y="967408"/>
            <a:ext cx="10041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Accuracy based on different Machine learning Algorithms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2940EB-2D57-4FA2-8493-2A2451E9EC6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943800" y="6096600"/>
            <a:ext cx="2248200" cy="761400"/>
          </a:xfrm>
          <a:prstGeom prst="rect">
            <a:avLst/>
          </a:prstGeom>
          <a:ln w="9360">
            <a:noFill/>
          </a:ln>
        </p:spPr>
      </p:pic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A64F7053-145B-4597-9EA7-557220BBF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069380"/>
              </p:ext>
            </p:extLst>
          </p:nvPr>
        </p:nvGraphicFramePr>
        <p:xfrm>
          <a:off x="1674191" y="1846101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9653665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9659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Machine Learning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23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7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Lasso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1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3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33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247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Gradient Boost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4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801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632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074E7-E57C-4D6B-AEB7-43786E8268CF}"/>
              </a:ext>
            </a:extLst>
          </p:cNvPr>
          <p:cNvSpPr txBox="1"/>
          <p:nvPr/>
        </p:nvSpPr>
        <p:spPr>
          <a:xfrm>
            <a:off x="4929809" y="1033670"/>
            <a:ext cx="2141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E0504-BE9A-4DD6-9C94-CFC95840FE6F}"/>
              </a:ext>
            </a:extLst>
          </p:cNvPr>
          <p:cNvSpPr txBox="1"/>
          <p:nvPr/>
        </p:nvSpPr>
        <p:spPr>
          <a:xfrm>
            <a:off x="1128524" y="1690062"/>
            <a:ext cx="974450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People prefer to have a shared ride 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their journeys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0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People avoid riding when it rains.</a:t>
            </a:r>
          </a:p>
          <a:p>
            <a:pPr algn="just"/>
            <a:endParaRPr lang="en-US" sz="20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traveling long distances, the price also increases accordingly.</a:t>
            </a:r>
          </a:p>
          <a:p>
            <a:pPr algn="just"/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Uber could be the first choice for long distances.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guide briefly outlines some of the tips and tricks to simplify analysis and undoubtedly highlighted the critical importance of a well-defined business problem, which directs all coding efforts to a particular purpose and reveals key details.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B6698-21ED-4200-9DBE-85CDFFD9525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943800" y="6096600"/>
            <a:ext cx="2248200" cy="761400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val="2958480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1D162C-E7F6-4CF3-A7FD-C197A8ECC3F5}"/>
              </a:ext>
            </a:extLst>
          </p:cNvPr>
          <p:cNvSpPr txBox="1"/>
          <p:nvPr/>
        </p:nvSpPr>
        <p:spPr>
          <a:xfrm>
            <a:off x="2734791" y="2767280"/>
            <a:ext cx="67224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THANK YOU 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C9613-9ED6-4DF8-818F-0D254B79810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943800" y="6096600"/>
            <a:ext cx="2248200" cy="761400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val="10449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3EC16-D738-4D9D-A21E-802FCA398ECA}"/>
              </a:ext>
            </a:extLst>
          </p:cNvPr>
          <p:cNvSpPr txBox="1"/>
          <p:nvPr/>
        </p:nvSpPr>
        <p:spPr>
          <a:xfrm>
            <a:off x="1466656" y="1364973"/>
            <a:ext cx="545392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Introduction</a:t>
            </a: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Objectives, Tools used</a:t>
            </a: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SimSun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Data Pre-processing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Methodology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Machine Learning Algorithms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Data Visualization &amp; Representation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Conclusion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Future Scope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ABFCA3-EEF9-4BD7-B1D1-1FDCF76F1FB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943800" y="6096600"/>
            <a:ext cx="2248200" cy="761400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val="368986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B3B43E-8232-4509-9D8E-07F046A4E2AD}"/>
              </a:ext>
            </a:extLst>
          </p:cNvPr>
          <p:cNvSpPr txBox="1"/>
          <p:nvPr/>
        </p:nvSpPr>
        <p:spPr>
          <a:xfrm>
            <a:off x="1099930" y="1843950"/>
            <a:ext cx="97801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Uber is defined as a P2P platform. The platform links you to drivers who can take you to your destination safely. </a:t>
            </a:r>
          </a:p>
          <a:p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dataset includes primary data of 9 columns and 200000 rows.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Uber pickups and drop-offs with details including the date, time of the ride as well     	as longitude-latitude information, number of passengers etc.</a:t>
            </a:r>
          </a:p>
          <a:p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Effective taxi dispatching will facilitate each driver and passenger to know 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 fare amount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depending on the distance of 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 trip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779A9E-A005-4D7F-8E31-A05ED41486D9}"/>
              </a:ext>
            </a:extLst>
          </p:cNvPr>
          <p:cNvSpPr txBox="1"/>
          <p:nvPr/>
        </p:nvSpPr>
        <p:spPr>
          <a:xfrm>
            <a:off x="5103954" y="787021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B833A1-694B-48E0-85A1-EC896E5A2A9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943800" y="6172800"/>
            <a:ext cx="2248200" cy="761400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val="418660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054B4B-AB01-4097-8088-B334AB69F80B}"/>
              </a:ext>
            </a:extLst>
          </p:cNvPr>
          <p:cNvSpPr txBox="1"/>
          <p:nvPr/>
        </p:nvSpPr>
        <p:spPr>
          <a:xfrm>
            <a:off x="1272209" y="1232452"/>
            <a:ext cx="974034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u="sng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What does Uber do for Data Analysis?</a:t>
            </a:r>
          </a:p>
          <a:p>
            <a:pPr algn="l"/>
            <a:endParaRPr lang="en-US" sz="2000" b="0" i="0" dirty="0">
              <a:solidFill>
                <a:srgbClr val="252525"/>
              </a:solidFill>
              <a:effectLst/>
              <a:latin typeface="Work sans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Every ride booked on Uber gives their team a large amount of information, including the riders booking preferences, pickup, and drop-off trends, availability of drivers in the area, traffic patterns, duration, speed, weather factors, and more.</a:t>
            </a:r>
          </a:p>
          <a:p>
            <a:pPr algn="l"/>
            <a:endParaRPr lang="en-US" sz="2000" dirty="0"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Some popular uses include calculating a competitive fare to maximize profits (using predictive modelling algorithms).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E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stimating surge prices, tuning the requirements of drivers in a particular region, catching fake rides, and fake drivers, and estimating ride info like ETA.</a:t>
            </a:r>
            <a:endParaRPr lang="en-US" sz="2000" b="0" i="0" dirty="0">
              <a:effectLst/>
              <a:latin typeface="-apple-system"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0C3EAB-C6CB-47A3-A7CD-C1D193E2910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943800" y="6146296"/>
            <a:ext cx="2248200" cy="761400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val="247621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D7380E-B4FB-4C87-9130-B5014E476529}"/>
              </a:ext>
            </a:extLst>
          </p:cNvPr>
          <p:cNvSpPr txBox="1"/>
          <p:nvPr/>
        </p:nvSpPr>
        <p:spPr>
          <a:xfrm>
            <a:off x="5093962" y="1019918"/>
            <a:ext cx="2004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3B4489-4CCB-4021-B4B0-A1130A93679A}"/>
              </a:ext>
            </a:extLst>
          </p:cNvPr>
          <p:cNvSpPr txBox="1"/>
          <p:nvPr/>
        </p:nvSpPr>
        <p:spPr>
          <a:xfrm>
            <a:off x="1222624" y="1788544"/>
            <a:ext cx="98596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predict the Fare Prices of the trip after choosing the pickup and drop-off location in New York City.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To find out the best Machine Learning Algorithm model for predicting the fare amount.</a:t>
            </a:r>
          </a:p>
          <a:p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SimSun"/>
            </a:endParaRP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D00B46-C418-4450-8085-0995FD72D8E2}"/>
              </a:ext>
            </a:extLst>
          </p:cNvPr>
          <p:cNvSpPr txBox="1"/>
          <p:nvPr/>
        </p:nvSpPr>
        <p:spPr>
          <a:xfrm>
            <a:off x="5104420" y="3727536"/>
            <a:ext cx="2096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Tools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B5F68-3F71-4E14-AAE0-3A40F3112125}"/>
              </a:ext>
            </a:extLst>
          </p:cNvPr>
          <p:cNvSpPr txBox="1"/>
          <p:nvPr/>
        </p:nvSpPr>
        <p:spPr>
          <a:xfrm>
            <a:off x="1222624" y="4496162"/>
            <a:ext cx="256993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Python(Pandas)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Geopy library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Tableau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4590A6-816D-437E-9013-8446EC8AC29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943800" y="6096600"/>
            <a:ext cx="2248200" cy="761400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val="360416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62B495-49D4-40FF-8BCE-87CE04090BC3}"/>
              </a:ext>
            </a:extLst>
          </p:cNvPr>
          <p:cNvSpPr txBox="1"/>
          <p:nvPr/>
        </p:nvSpPr>
        <p:spPr>
          <a:xfrm>
            <a:off x="1046921" y="895821"/>
            <a:ext cx="1009815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u="sng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Insight Generation</a:t>
            </a:r>
            <a:r>
              <a:rPr lang="en-US" sz="2000" b="1" i="0" u="sng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u="sng" dirty="0">
                <a:solidFill>
                  <a:srgbClr val="252525"/>
                </a:solidFill>
                <a:latin typeface="arial" panose="020B0604020202020204" pitchFamily="34" charset="0"/>
              </a:rPr>
              <a:t>(Extracting knowledge from the data)</a:t>
            </a:r>
            <a:endParaRPr lang="en-US" sz="2800" b="1" i="0" u="sng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effectLst/>
              <a:latin typeface="Work sans" panose="020B0604020202020204" pitchFamily="2" charset="0"/>
            </a:endParaRP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To perform a preliminary EDA, we will follow specific steps to extract and understand the data visually:</a:t>
            </a:r>
          </a:p>
          <a:p>
            <a:pPr algn="l"/>
            <a:endParaRPr 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Identify a feature to explore and find the unique values in that column</a:t>
            </a:r>
          </a:p>
          <a:p>
            <a:pPr algn="l"/>
            <a:endParaRPr 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Handle NaN or NULL values.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Find the negative values.</a:t>
            </a:r>
          </a:p>
          <a:p>
            <a:pPr algn="l"/>
            <a:endParaRPr 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Identify outliers and peculiar trends and provide explanations for these trends by relating them to the real world.</a:t>
            </a:r>
          </a:p>
          <a:p>
            <a:pPr algn="l"/>
            <a:endParaRPr lang="en-US" b="0" i="0" dirty="0">
              <a:effectLst/>
              <a:latin typeface="-apple-system"/>
            </a:endParaRP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After this process, we will better understand the story our limited data is trying to tell. This will make the decision-making process for solving a business problem well-informed and smooth.</a:t>
            </a:r>
            <a:endParaRPr lang="en-US" b="0" i="0" dirty="0">
              <a:effectLst/>
              <a:latin typeface="-apple-system"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A9334-10F8-47CE-8194-1C08BF8E143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943800" y="6172800"/>
            <a:ext cx="2248200" cy="761400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val="165315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C6D15E-36E9-42EA-90A3-84293D53E18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943800" y="6096600"/>
            <a:ext cx="2248200" cy="761400"/>
          </a:xfrm>
          <a:prstGeom prst="rect">
            <a:avLst/>
          </a:prstGeom>
          <a:ln w="9360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0EECEC-95D6-47A6-A8EA-D0B56F6F2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79" y="1162027"/>
            <a:ext cx="10311641" cy="453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90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221381-2B9F-4EC3-A172-5A68E0398E6D}"/>
              </a:ext>
            </a:extLst>
          </p:cNvPr>
          <p:cNvSpPr txBox="1"/>
          <p:nvPr/>
        </p:nvSpPr>
        <p:spPr>
          <a:xfrm>
            <a:off x="3057347" y="768627"/>
            <a:ext cx="63963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Different models used for Prediction</a:t>
            </a:r>
          </a:p>
          <a:p>
            <a:endParaRPr 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3645AA-7859-44BD-AB69-ECC3D2F1C6A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943800" y="6096600"/>
            <a:ext cx="2248200" cy="761400"/>
          </a:xfrm>
          <a:prstGeom prst="rect">
            <a:avLst/>
          </a:prstGeom>
          <a:ln w="9360"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E335E3-DC0B-4D12-A342-2A23B7429C27}"/>
              </a:ext>
            </a:extLst>
          </p:cNvPr>
          <p:cNvSpPr txBox="1"/>
          <p:nvPr/>
        </p:nvSpPr>
        <p:spPr>
          <a:xfrm>
            <a:off x="1285459" y="1537203"/>
            <a:ext cx="95945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SIMPLE LINEAR REGRESSION : </a:t>
            </a:r>
          </a:p>
          <a:p>
            <a:pPr algn="l"/>
            <a:endParaRPr lang="en-US" u="sng" dirty="0">
              <a:solidFill>
                <a:srgbClr val="1B2B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 to estimate the relationship between two quantitative variables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pPr algn="l"/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strong the relationship is between two variable.</a:t>
            </a: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value of the dependent variable at a certain value of the independent variable.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LASSO REGRESSION 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Lasso regression 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 is a type of linear regression</a:t>
            </a:r>
            <a:r>
              <a:rPr lang="en-US" b="1" i="0" dirty="0">
                <a:effectLst/>
                <a:latin typeface="Helvetica" panose="020B0604020202020204" pitchFamily="34" charset="0"/>
              </a:rPr>
              <a:t> 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that uses shrinkage. </a:t>
            </a:r>
          </a:p>
          <a:p>
            <a:endParaRPr lang="en-US" b="0" i="0" dirty="0"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Shrinkage is where data values are shrunk towards a central point, like the mean.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8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A802B1-E4C7-4BAB-9E21-1E990986BB8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943800" y="6096600"/>
            <a:ext cx="2248200" cy="761400"/>
          </a:xfrm>
          <a:prstGeom prst="rect">
            <a:avLst/>
          </a:prstGeom>
          <a:ln w="9360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6D0302-7A14-4CE0-B733-63449205E886}"/>
              </a:ext>
            </a:extLst>
          </p:cNvPr>
          <p:cNvSpPr txBox="1"/>
          <p:nvPr/>
        </p:nvSpPr>
        <p:spPr>
          <a:xfrm>
            <a:off x="1066800" y="927652"/>
            <a:ext cx="10058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DECISION TREE REGRESSION:</a:t>
            </a:r>
          </a:p>
          <a:p>
            <a:endParaRPr lang="en-US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a particular data point, it is run completely through the entirely tree by answering </a:t>
            </a:r>
            <a:r>
              <a:rPr lang="en-U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True/False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questions till it reaches the leaf node.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final prediction is the average of the value of the dependent variable in that particular leaf node.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Through multiple iterations, the Tree is able to predict a proper value for the data point.</a:t>
            </a:r>
          </a:p>
          <a:p>
            <a:endParaRPr lang="en-US" dirty="0">
              <a:solidFill>
                <a:srgbClr val="2929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 FOREST REGRESSOR: </a:t>
            </a:r>
          </a:p>
          <a:p>
            <a:endParaRPr lang="en-US" b="0" i="0" dirty="0">
              <a:effectLst/>
              <a:latin typeface="source-serif-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bootstrapping 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 Forest 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algorithm combines ensemble learning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done through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decision tree framework to create multiple randomly drawn decision trees from the data, averaging the results to output a new result that often leads to strong predictions/classifications</a:t>
            </a:r>
            <a:r>
              <a:rPr lang="en-US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004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2105</TotalTime>
  <Words>789</Words>
  <Application>Microsoft Office PowerPoint</Application>
  <PresentationFormat>Widescreen</PresentationFormat>
  <Paragraphs>122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-apple-system</vt:lpstr>
      <vt:lpstr>Arial</vt:lpstr>
      <vt:lpstr>Arial</vt:lpstr>
      <vt:lpstr>Garamond</vt:lpstr>
      <vt:lpstr>Helvetica</vt:lpstr>
      <vt:lpstr>Roboto</vt:lpstr>
      <vt:lpstr>source-serif-pro</vt:lpstr>
      <vt:lpstr>Symbol</vt:lpstr>
      <vt:lpstr>Work sans</vt:lpstr>
      <vt:lpstr>Organic</vt:lpstr>
      <vt:lpstr>Predicting Fare prices of Uber Trip in New York.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Fare prices of Uber Trip in New York.</dc:title>
  <dc:creator>DELL</dc:creator>
  <cp:lastModifiedBy>DELL</cp:lastModifiedBy>
  <cp:revision>40</cp:revision>
  <dcterms:created xsi:type="dcterms:W3CDTF">2023-03-10T12:07:48Z</dcterms:created>
  <dcterms:modified xsi:type="dcterms:W3CDTF">2023-03-12T10:27:43Z</dcterms:modified>
</cp:coreProperties>
</file>