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4"/>
  </p:sldMasterIdLst>
  <p:notesMasterIdLst>
    <p:notesMasterId r:id="rId66"/>
  </p:notesMasterIdLst>
  <p:sldIdLst>
    <p:sldId id="257" r:id="rId5"/>
    <p:sldId id="258" r:id="rId6"/>
    <p:sldId id="259" r:id="rId7"/>
    <p:sldId id="260" r:id="rId8"/>
    <p:sldId id="304" r:id="rId9"/>
    <p:sldId id="261" r:id="rId10"/>
    <p:sldId id="305" r:id="rId11"/>
    <p:sldId id="262" r:id="rId12"/>
    <p:sldId id="263" r:id="rId13"/>
    <p:sldId id="264" r:id="rId14"/>
    <p:sldId id="265" r:id="rId15"/>
    <p:sldId id="306" r:id="rId16"/>
    <p:sldId id="266" r:id="rId17"/>
    <p:sldId id="267" r:id="rId18"/>
    <p:sldId id="268" r:id="rId19"/>
    <p:sldId id="307" r:id="rId20"/>
    <p:sldId id="309" r:id="rId21"/>
    <p:sldId id="310" r:id="rId22"/>
    <p:sldId id="311" r:id="rId23"/>
    <p:sldId id="312" r:id="rId24"/>
    <p:sldId id="313" r:id="rId25"/>
    <p:sldId id="314" r:id="rId26"/>
    <p:sldId id="271" r:id="rId27"/>
    <p:sldId id="275" r:id="rId28"/>
    <p:sldId id="299" r:id="rId29"/>
    <p:sldId id="273" r:id="rId30"/>
    <p:sldId id="276" r:id="rId31"/>
    <p:sldId id="272" r:id="rId32"/>
    <p:sldId id="298" r:id="rId33"/>
    <p:sldId id="274" r:id="rId34"/>
    <p:sldId id="297" r:id="rId35"/>
    <p:sldId id="277" r:id="rId36"/>
    <p:sldId id="278" r:id="rId37"/>
    <p:sldId id="300" r:id="rId38"/>
    <p:sldId id="279" r:id="rId39"/>
    <p:sldId id="301" r:id="rId40"/>
    <p:sldId id="280" r:id="rId41"/>
    <p:sldId id="302" r:id="rId42"/>
    <p:sldId id="281" r:id="rId43"/>
    <p:sldId id="282" r:id="rId44"/>
    <p:sldId id="283" r:id="rId45"/>
    <p:sldId id="303" r:id="rId46"/>
    <p:sldId id="284" r:id="rId47"/>
    <p:sldId id="285" r:id="rId48"/>
    <p:sldId id="286" r:id="rId49"/>
    <p:sldId id="287" r:id="rId50"/>
    <p:sldId id="315" r:id="rId51"/>
    <p:sldId id="316" r:id="rId52"/>
    <p:sldId id="317" r:id="rId53"/>
    <p:sldId id="318" r:id="rId54"/>
    <p:sldId id="289" r:id="rId55"/>
    <p:sldId id="319" r:id="rId56"/>
    <p:sldId id="290" r:id="rId57"/>
    <p:sldId id="320" r:id="rId58"/>
    <p:sldId id="291" r:id="rId59"/>
    <p:sldId id="292" r:id="rId60"/>
    <p:sldId id="321" r:id="rId61"/>
    <p:sldId id="293" r:id="rId62"/>
    <p:sldId id="294" r:id="rId63"/>
    <p:sldId id="295" r:id="rId64"/>
    <p:sldId id="296"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D2DA1E-9357-4D53-B96D-F373388B3429}" v="2" dt="2022-04-04T01:57:19.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82" d="100"/>
          <a:sy n="82" d="100"/>
        </p:scale>
        <p:origin x="15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ADDHA" userId="S::mca40@vcetputtur.ac.in::4f35ba8e-1b5d-40f9-8c18-3ab315bc5188" providerId="AD" clId="Web-{6DD2DA1E-9357-4D53-B96D-F373388B3429}"/>
    <pc:docChg chg="modSld">
      <pc:chgData name="SHRADDHA" userId="S::mca40@vcetputtur.ac.in::4f35ba8e-1b5d-40f9-8c18-3ab315bc5188" providerId="AD" clId="Web-{6DD2DA1E-9357-4D53-B96D-F373388B3429}" dt="2022-04-04T01:57:19.906" v="1"/>
      <pc:docMkLst>
        <pc:docMk/>
      </pc:docMkLst>
      <pc:sldChg chg="addSp">
        <pc:chgData name="SHRADDHA" userId="S::mca40@vcetputtur.ac.in::4f35ba8e-1b5d-40f9-8c18-3ab315bc5188" providerId="AD" clId="Web-{6DD2DA1E-9357-4D53-B96D-F373388B3429}" dt="2022-04-04T01:57:19.906" v="1"/>
        <pc:sldMkLst>
          <pc:docMk/>
          <pc:sldMk cId="849143931" sldId="286"/>
        </pc:sldMkLst>
        <pc:spChg chg="add">
          <ac:chgData name="SHRADDHA" userId="S::mca40@vcetputtur.ac.in::4f35ba8e-1b5d-40f9-8c18-3ab315bc5188" providerId="AD" clId="Web-{6DD2DA1E-9357-4D53-B96D-F373388B3429}" dt="2022-04-04T01:57:17.328" v="0"/>
          <ac:spMkLst>
            <pc:docMk/>
            <pc:sldMk cId="849143931" sldId="286"/>
            <ac:spMk id="2" creationId="{173EECAF-ADD4-6AFD-9FCF-723B79E20D35}"/>
          </ac:spMkLst>
        </pc:spChg>
        <pc:spChg chg="add">
          <ac:chgData name="SHRADDHA" userId="S::mca40@vcetputtur.ac.in::4f35ba8e-1b5d-40f9-8c18-3ab315bc5188" providerId="AD" clId="Web-{6DD2DA1E-9357-4D53-B96D-F373388B3429}" dt="2022-04-04T01:57:19.906" v="1"/>
          <ac:spMkLst>
            <pc:docMk/>
            <pc:sldMk cId="849143931" sldId="286"/>
            <ac:spMk id="3" creationId="{7AC50A05-5545-0729-0D72-993FBB75DB4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188FE-AD6D-4F01-A02A-1619BB913112}" type="datetimeFigureOut">
              <a:rPr lang="en-IN" smtClean="0"/>
              <a:t>03-04-2022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2233D-88AE-4112-ACBD-0FD33EB1A9B5}" type="slidenum">
              <a:rPr lang="en-IN" smtClean="0"/>
              <a:t>‹#›</a:t>
            </a:fld>
            <a:endParaRPr lang="en-IN"/>
          </a:p>
        </p:txBody>
      </p:sp>
    </p:spTree>
    <p:extLst>
      <p:ext uri="{BB962C8B-B14F-4D97-AF65-F5344CB8AC3E}">
        <p14:creationId xmlns:p14="http://schemas.microsoft.com/office/powerpoint/2010/main" val="3078470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27C2D2-D1AF-49DE-9879-565704CCD879}" type="datetime1">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41FDA-81C0-435B-9291-371BC6E27DAF}" type="slidenum">
              <a:rPr lang="en-IN" smtClean="0"/>
              <a:t>‹#›</a:t>
            </a:fld>
            <a:endParaRPr lang="en-IN"/>
          </a:p>
        </p:txBody>
      </p:sp>
    </p:spTree>
    <p:extLst>
      <p:ext uri="{BB962C8B-B14F-4D97-AF65-F5344CB8AC3E}">
        <p14:creationId xmlns:p14="http://schemas.microsoft.com/office/powerpoint/2010/main" val="1265053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00B14-8BF9-414E-ACD8-29E14E28073F}" type="datetime1">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41FDA-81C0-435B-9291-371BC6E27DAF}" type="slidenum">
              <a:rPr lang="en-IN" smtClean="0"/>
              <a:t>‹#›</a:t>
            </a:fld>
            <a:endParaRPr lang="en-IN"/>
          </a:p>
        </p:txBody>
      </p:sp>
    </p:spTree>
    <p:extLst>
      <p:ext uri="{BB962C8B-B14F-4D97-AF65-F5344CB8AC3E}">
        <p14:creationId xmlns:p14="http://schemas.microsoft.com/office/powerpoint/2010/main" val="277917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CB367B-387B-45D0-9F09-88B268C4D9A3}" type="datetime1">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41FDA-81C0-435B-9291-371BC6E27DAF}" type="slidenum">
              <a:rPr lang="en-IN" smtClean="0"/>
              <a:t>‹#›</a:t>
            </a:fld>
            <a:endParaRPr lang="en-IN"/>
          </a:p>
        </p:txBody>
      </p:sp>
    </p:spTree>
    <p:extLst>
      <p:ext uri="{BB962C8B-B14F-4D97-AF65-F5344CB8AC3E}">
        <p14:creationId xmlns:p14="http://schemas.microsoft.com/office/powerpoint/2010/main" val="413046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55E94F-7AC5-4CA5-9CC1-5B15C8DDEF89}" type="datetime1">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41FDA-81C0-435B-9291-371BC6E27DAF}" type="slidenum">
              <a:rPr lang="en-IN" smtClean="0"/>
              <a:t>‹#›</a:t>
            </a:fld>
            <a:endParaRPr lang="en-IN"/>
          </a:p>
        </p:txBody>
      </p:sp>
    </p:spTree>
    <p:extLst>
      <p:ext uri="{BB962C8B-B14F-4D97-AF65-F5344CB8AC3E}">
        <p14:creationId xmlns:p14="http://schemas.microsoft.com/office/powerpoint/2010/main" val="29117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2CF11E-A2A7-4DB6-899C-21C07195160B}" type="datetime1">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41FDA-81C0-435B-9291-371BC6E27DAF}" type="slidenum">
              <a:rPr lang="en-IN" smtClean="0"/>
              <a:t>‹#›</a:t>
            </a:fld>
            <a:endParaRPr lang="en-IN"/>
          </a:p>
        </p:txBody>
      </p:sp>
    </p:spTree>
    <p:extLst>
      <p:ext uri="{BB962C8B-B14F-4D97-AF65-F5344CB8AC3E}">
        <p14:creationId xmlns:p14="http://schemas.microsoft.com/office/powerpoint/2010/main" val="3875726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D4B1D4-8A7F-4D19-B2DC-A01AC7F7E5A7}" type="datetime1">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641FDA-81C0-435B-9291-371BC6E27DAF}" type="slidenum">
              <a:rPr lang="en-IN" smtClean="0"/>
              <a:t>‹#›</a:t>
            </a:fld>
            <a:endParaRPr lang="en-IN"/>
          </a:p>
        </p:txBody>
      </p:sp>
    </p:spTree>
    <p:extLst>
      <p:ext uri="{BB962C8B-B14F-4D97-AF65-F5344CB8AC3E}">
        <p14:creationId xmlns:p14="http://schemas.microsoft.com/office/powerpoint/2010/main" val="149549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A6AF81-2F47-48A8-AA25-3087C971BECF}" type="datetime1">
              <a:rPr lang="en-IN" smtClean="0"/>
              <a:t>03-04-2022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641FDA-81C0-435B-9291-371BC6E27DAF}" type="slidenum">
              <a:rPr lang="en-IN" smtClean="0"/>
              <a:t>‹#›</a:t>
            </a:fld>
            <a:endParaRPr lang="en-IN"/>
          </a:p>
        </p:txBody>
      </p:sp>
    </p:spTree>
    <p:extLst>
      <p:ext uri="{BB962C8B-B14F-4D97-AF65-F5344CB8AC3E}">
        <p14:creationId xmlns:p14="http://schemas.microsoft.com/office/powerpoint/2010/main" val="187007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B1BEF-B3C1-4554-B5E1-BDC692AD66CF}" type="datetime1">
              <a:rPr lang="en-IN" smtClean="0"/>
              <a:t>03-04-2022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641FDA-81C0-435B-9291-371BC6E27DAF}" type="slidenum">
              <a:rPr lang="en-IN" smtClean="0"/>
              <a:t>‹#›</a:t>
            </a:fld>
            <a:endParaRPr lang="en-IN"/>
          </a:p>
        </p:txBody>
      </p:sp>
    </p:spTree>
    <p:extLst>
      <p:ext uri="{BB962C8B-B14F-4D97-AF65-F5344CB8AC3E}">
        <p14:creationId xmlns:p14="http://schemas.microsoft.com/office/powerpoint/2010/main" val="173406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28F92-CC1C-47CF-97F8-35B3D7EBE805}" type="datetime1">
              <a:rPr lang="en-IN" smtClean="0"/>
              <a:t>03-04-2022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641FDA-81C0-435B-9291-371BC6E27DAF}" type="slidenum">
              <a:rPr lang="en-IN" smtClean="0"/>
              <a:t>‹#›</a:t>
            </a:fld>
            <a:endParaRPr lang="en-IN"/>
          </a:p>
        </p:txBody>
      </p:sp>
    </p:spTree>
    <p:extLst>
      <p:ext uri="{BB962C8B-B14F-4D97-AF65-F5344CB8AC3E}">
        <p14:creationId xmlns:p14="http://schemas.microsoft.com/office/powerpoint/2010/main" val="3254795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373031-32AB-493D-B377-8133C3A1CC5F}" type="datetime1">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641FDA-81C0-435B-9291-371BC6E27DAF}" type="slidenum">
              <a:rPr lang="en-IN" smtClean="0"/>
              <a:t>‹#›</a:t>
            </a:fld>
            <a:endParaRPr lang="en-IN"/>
          </a:p>
        </p:txBody>
      </p:sp>
    </p:spTree>
    <p:extLst>
      <p:ext uri="{BB962C8B-B14F-4D97-AF65-F5344CB8AC3E}">
        <p14:creationId xmlns:p14="http://schemas.microsoft.com/office/powerpoint/2010/main" val="371565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7EDBBD-3E7F-4AE9-85EA-E377F8CFF840}" type="datetime1">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641FDA-81C0-435B-9291-371BC6E27DAF}" type="slidenum">
              <a:rPr lang="en-IN" smtClean="0"/>
              <a:t>‹#›</a:t>
            </a:fld>
            <a:endParaRPr lang="en-IN"/>
          </a:p>
        </p:txBody>
      </p:sp>
    </p:spTree>
    <p:extLst>
      <p:ext uri="{BB962C8B-B14F-4D97-AF65-F5344CB8AC3E}">
        <p14:creationId xmlns:p14="http://schemas.microsoft.com/office/powerpoint/2010/main" val="3695500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96FF75-53C3-4BA3-930A-41521CE07A1F}" type="datetime1">
              <a:rPr lang="en-IN" smtClean="0"/>
              <a:t>03-04-2022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41FDA-81C0-435B-9291-371BC6E27DAF}" type="slidenum">
              <a:rPr lang="en-IN" smtClean="0"/>
              <a:t>‹#›</a:t>
            </a:fld>
            <a:endParaRPr lang="en-IN"/>
          </a:p>
        </p:txBody>
      </p:sp>
    </p:spTree>
    <p:extLst>
      <p:ext uri="{BB962C8B-B14F-4D97-AF65-F5344CB8AC3E}">
        <p14:creationId xmlns:p14="http://schemas.microsoft.com/office/powerpoint/2010/main" val="16666834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1</a:t>
            </a:fld>
            <a:endParaRPr lang="en-IN"/>
          </a:p>
        </p:txBody>
      </p:sp>
      <p:sp>
        <p:nvSpPr>
          <p:cNvPr id="11" name="TextBox 10">
            <a:extLst>
              <a:ext uri="{FF2B5EF4-FFF2-40B4-BE49-F238E27FC236}">
                <a16:creationId xmlns:a16="http://schemas.microsoft.com/office/drawing/2014/main" id="{9B12BE2A-2063-4F5D-8AA1-4DC0F79789CF}"/>
              </a:ext>
            </a:extLst>
          </p:cNvPr>
          <p:cNvSpPr txBox="1"/>
          <p:nvPr/>
        </p:nvSpPr>
        <p:spPr>
          <a:xfrm>
            <a:off x="248575" y="803363"/>
            <a:ext cx="4580876" cy="5553251"/>
          </a:xfrm>
          <a:prstGeom prst="rect">
            <a:avLst/>
          </a:prstGeom>
          <a:noFill/>
        </p:spPr>
        <p:txBody>
          <a:bodyPr wrap="square">
            <a:spAutoFit/>
          </a:bodyPr>
          <a:lstStyle/>
          <a:p>
            <a:pPr algn="ctr">
              <a:lnSpc>
                <a:spcPct val="200000"/>
              </a:lnSpc>
            </a:pPr>
            <a:r>
              <a:rPr lang="en-US" sz="1800" b="1" dirty="0">
                <a:effectLst/>
                <a:latin typeface="Times New Roman" panose="02020603050405020304" pitchFamily="18" charset="0"/>
                <a:ea typeface="Calibri" panose="020F0502020204030204" pitchFamily="34" charset="0"/>
                <a:cs typeface="Tunga" panose="020B0502040204020203" pitchFamily="34" charset="0"/>
              </a:rPr>
              <a:t>Module-3: Linked List</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20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unga" panose="020B0502040204020203" pitchFamily="34" charset="0"/>
              </a:rPr>
              <a:t>Limitations of array implementation</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20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unga" panose="020B0502040204020203" pitchFamily="34" charset="0"/>
              </a:rPr>
              <a:t>Memory Management:</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20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unga" panose="020B0502040204020203" pitchFamily="34" charset="0"/>
              </a:rPr>
              <a:t>Static (Stack) and Dynamic (Heap) Memory Allocation</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20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unga" panose="020B0502040204020203" pitchFamily="34" charset="0"/>
              </a:rPr>
              <a:t>Memory management functions</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20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unga" panose="020B0502040204020203" pitchFamily="34" charset="0"/>
              </a:rPr>
              <a:t>malloc() </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200000"/>
              </a:lnSpc>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cs typeface="Tunga" panose="020B0502040204020203" pitchFamily="34" charset="0"/>
              </a:rPr>
              <a:t>calloc</a:t>
            </a:r>
            <a:r>
              <a:rPr lang="en-US" sz="1800" dirty="0">
                <a:effectLst/>
                <a:latin typeface="Times New Roman" panose="02020603050405020304" pitchFamily="18" charset="0"/>
                <a:ea typeface="Calibri" panose="020F0502020204030204" pitchFamily="34" charset="0"/>
                <a:cs typeface="Tunga" panose="020B0502040204020203" pitchFamily="34" charset="0"/>
              </a:rPr>
              <a:t>()</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20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unga" panose="020B0502040204020203" pitchFamily="34" charset="0"/>
              </a:rPr>
              <a:t> </a:t>
            </a:r>
            <a:r>
              <a:rPr lang="en-US" sz="1800" dirty="0" err="1">
                <a:effectLst/>
                <a:latin typeface="Times New Roman" panose="02020603050405020304" pitchFamily="18" charset="0"/>
                <a:ea typeface="Calibri" panose="020F0502020204030204" pitchFamily="34" charset="0"/>
                <a:cs typeface="Tunga" panose="020B0502040204020203" pitchFamily="34" charset="0"/>
              </a:rPr>
              <a:t>realloc</a:t>
            </a:r>
            <a:r>
              <a:rPr lang="en-US" sz="1800" dirty="0">
                <a:effectLst/>
                <a:latin typeface="Times New Roman" panose="02020603050405020304" pitchFamily="18" charset="0"/>
                <a:ea typeface="Calibri" panose="020F0502020204030204" pitchFamily="34" charset="0"/>
                <a:cs typeface="Tunga" panose="020B0502040204020203" pitchFamily="34" charset="0"/>
              </a:rPr>
              <a:t>() </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20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unga" panose="020B0502040204020203" pitchFamily="34" charset="0"/>
              </a:rPr>
              <a:t>free()</a:t>
            </a:r>
            <a:endParaRPr lang="en-IN" sz="1400" dirty="0">
              <a:effectLst/>
              <a:latin typeface="Calibri" panose="020F0502020204030204" pitchFamily="34" charset="0"/>
              <a:ea typeface="Calibri" panose="020F0502020204030204" pitchFamily="34" charset="0"/>
              <a:cs typeface="Tunga" panose="020B0502040204020203" pitchFamily="34" charset="0"/>
            </a:endParaRPr>
          </a:p>
        </p:txBody>
      </p:sp>
      <p:sp>
        <p:nvSpPr>
          <p:cNvPr id="13" name="TextBox 12">
            <a:extLst>
              <a:ext uri="{FF2B5EF4-FFF2-40B4-BE49-F238E27FC236}">
                <a16:creationId xmlns:a16="http://schemas.microsoft.com/office/drawing/2014/main" id="{D297C910-6EB2-43BB-B775-CA0AEA59E5B9}"/>
              </a:ext>
            </a:extLst>
          </p:cNvPr>
          <p:cNvSpPr txBox="1"/>
          <p:nvPr/>
        </p:nvSpPr>
        <p:spPr>
          <a:xfrm>
            <a:off x="4456590" y="1424560"/>
            <a:ext cx="4580876" cy="5033879"/>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unga" panose="020B0502040204020203" pitchFamily="34" charset="0"/>
              </a:rPr>
              <a:t>Linked List:</a:t>
            </a:r>
            <a:endParaRPr lang="en-IN" sz="1400" b="1"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5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unga" panose="020B0502040204020203" pitchFamily="34" charset="0"/>
              </a:rPr>
              <a:t>Definition,</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5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unga" panose="020B0502040204020203" pitchFamily="34" charset="0"/>
              </a:rPr>
              <a:t>Representation</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5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unga" panose="020B0502040204020203" pitchFamily="34" charset="0"/>
              </a:rPr>
              <a:t>Operations: </a:t>
            </a:r>
            <a:r>
              <a:rPr lang="en-US" sz="1800" dirty="0" err="1">
                <a:effectLst/>
                <a:latin typeface="Times New Roman" panose="02020603050405020304" pitchFamily="18" charset="0"/>
                <a:ea typeface="Calibri" panose="020F0502020204030204" pitchFamily="34" charset="0"/>
                <a:cs typeface="Tunga" panose="020B0502040204020203" pitchFamily="34" charset="0"/>
              </a:rPr>
              <a:t>getlstptr</a:t>
            </a:r>
            <a:r>
              <a:rPr lang="en-US" sz="1800" dirty="0">
                <a:effectLst/>
                <a:latin typeface="Times New Roman" panose="02020603050405020304" pitchFamily="18" charset="0"/>
                <a:ea typeface="Calibri" panose="020F0502020204030204" pitchFamily="34" charset="0"/>
                <a:cs typeface="Tunga" panose="020B0502040204020203" pitchFamily="34" charset="0"/>
              </a:rPr>
              <a:t>() and </a:t>
            </a:r>
            <a:r>
              <a:rPr lang="en-US" sz="1800" dirty="0" err="1">
                <a:effectLst/>
                <a:latin typeface="Times New Roman" panose="02020603050405020304" pitchFamily="18" charset="0"/>
                <a:ea typeface="Calibri" panose="020F0502020204030204" pitchFamily="34" charset="0"/>
                <a:cs typeface="Tunga" panose="020B0502040204020203" pitchFamily="34" charset="0"/>
              </a:rPr>
              <a:t>Freelstptr</a:t>
            </a:r>
            <a:r>
              <a:rPr lang="en-US" sz="1800" dirty="0">
                <a:effectLst/>
                <a:latin typeface="Times New Roman" panose="02020603050405020304" pitchFamily="18" charset="0"/>
                <a:ea typeface="Calibri" panose="020F0502020204030204" pitchFamily="34" charset="0"/>
                <a:cs typeface="Tunga" panose="020B0502040204020203" pitchFamily="34" charset="0"/>
              </a:rPr>
              <a:t>() operations</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unga" panose="020B0502040204020203" pitchFamily="34" charset="0"/>
              </a:rPr>
              <a:t>Types: Singly Linked List</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unga" panose="020B0502040204020203" pitchFamily="34" charset="0"/>
              </a:rPr>
              <a:t>Linked list as a data Structure</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unga" panose="020B0502040204020203" pitchFamily="34" charset="0"/>
              </a:rPr>
              <a:t>Inserting and removing </a:t>
            </a:r>
            <a:r>
              <a:rPr lang="en-US" sz="1800" dirty="0" err="1">
                <a:effectLst/>
                <a:latin typeface="Times New Roman" panose="02020603050405020304" pitchFamily="18" charset="0"/>
                <a:ea typeface="Calibri" panose="020F0502020204030204" pitchFamily="34" charset="0"/>
                <a:cs typeface="Tunga" panose="020B0502040204020203" pitchFamily="34" charset="0"/>
              </a:rPr>
              <a:t>lstptrs</a:t>
            </a:r>
            <a:r>
              <a:rPr lang="en-US" sz="1800" dirty="0">
                <a:effectLst/>
                <a:latin typeface="Times New Roman" panose="02020603050405020304" pitchFamily="18" charset="0"/>
                <a:ea typeface="Calibri" panose="020F0502020204030204" pitchFamily="34" charset="0"/>
                <a:cs typeface="Tunga" panose="020B0502040204020203" pitchFamily="34" charset="0"/>
              </a:rPr>
              <a:t> from a list</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unga" panose="020B0502040204020203" pitchFamily="34" charset="0"/>
              </a:rPr>
              <a:t>Linked implementations of stacks</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unga" panose="020B0502040204020203" pitchFamily="34" charset="0"/>
              </a:rPr>
              <a:t>Firster </a:t>
            </a:r>
            <a:r>
              <a:rPr lang="en-US" sz="1800" dirty="0" err="1">
                <a:effectLst/>
                <a:latin typeface="Times New Roman" panose="02020603050405020304" pitchFamily="18" charset="0"/>
                <a:ea typeface="Calibri" panose="020F0502020204030204" pitchFamily="34" charset="0"/>
                <a:cs typeface="Tunga" panose="020B0502040204020203" pitchFamily="34" charset="0"/>
              </a:rPr>
              <a:t>lstptrs</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unga" panose="020B0502040204020203" pitchFamily="34" charset="0"/>
              </a:rPr>
              <a:t>Array implementation of lists</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1800" dirty="0">
                <a:effectLst/>
                <a:latin typeface="Times New Roman" panose="02020603050405020304" pitchFamily="18" charset="0"/>
                <a:ea typeface="Calibri" panose="020F0502020204030204" pitchFamily="34" charset="0"/>
                <a:cs typeface="Tunga" panose="020B0502040204020203" pitchFamily="34" charset="0"/>
              </a:rPr>
              <a:t> </a:t>
            </a:r>
            <a:endParaRPr lang="en-IN" sz="14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1598223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10</a:t>
            </a:fld>
            <a:endParaRPr lang="en-IN"/>
          </a:p>
        </p:txBody>
      </p:sp>
      <p:pic>
        <p:nvPicPr>
          <p:cNvPr id="5" name="Picture 4">
            <a:extLst>
              <a:ext uri="{FF2B5EF4-FFF2-40B4-BE49-F238E27FC236}">
                <a16:creationId xmlns:a16="http://schemas.microsoft.com/office/drawing/2014/main" id="{2F6474E6-7D6C-4587-B37F-A168BC487087}"/>
              </a:ext>
            </a:extLst>
          </p:cNvPr>
          <p:cNvPicPr>
            <a:picLocks noChangeAspect="1"/>
          </p:cNvPicPr>
          <p:nvPr/>
        </p:nvPicPr>
        <p:blipFill rotWithShape="1">
          <a:blip r:embed="rId2"/>
          <a:srcRect b="10891"/>
          <a:stretch/>
        </p:blipFill>
        <p:spPr bwMode="auto">
          <a:xfrm>
            <a:off x="1012992" y="1402672"/>
            <a:ext cx="7118016" cy="340680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162817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11</a:t>
            </a:fld>
            <a:endParaRPr lang="en-IN"/>
          </a:p>
        </p:txBody>
      </p:sp>
      <p:sp>
        <p:nvSpPr>
          <p:cNvPr id="6" name="TextBox 5">
            <a:extLst>
              <a:ext uri="{FF2B5EF4-FFF2-40B4-BE49-F238E27FC236}">
                <a16:creationId xmlns:a16="http://schemas.microsoft.com/office/drawing/2014/main" id="{960E73E9-E423-4902-A703-BC98A370F52C}"/>
              </a:ext>
            </a:extLst>
          </p:cNvPr>
          <p:cNvSpPr txBox="1"/>
          <p:nvPr/>
        </p:nvSpPr>
        <p:spPr>
          <a:xfrm>
            <a:off x="596469" y="1112974"/>
            <a:ext cx="7901126" cy="501194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void main()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int *p;</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clrscr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 = (int *) malloc(</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sizeof</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(int)); 1/ p = (int *) malloc(</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sizeof</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if(p==NULL)</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printf</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("ERROR\n");</a:t>
            </a:r>
          </a:p>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exit(1);</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itle 3">
            <a:extLst>
              <a:ext uri="{FF2B5EF4-FFF2-40B4-BE49-F238E27FC236}">
                <a16:creationId xmlns:a16="http://schemas.microsoft.com/office/drawing/2014/main" id="{F89A2269-8492-4C21-9839-04029A050044}"/>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183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12</a:t>
            </a:fld>
            <a:endParaRPr lang="en-IN"/>
          </a:p>
        </p:txBody>
      </p:sp>
      <p:sp>
        <p:nvSpPr>
          <p:cNvPr id="7" name="TextBox 6">
            <a:extLst>
              <a:ext uri="{FF2B5EF4-FFF2-40B4-BE49-F238E27FC236}">
                <a16:creationId xmlns:a16="http://schemas.microsoft.com/office/drawing/2014/main" id="{84F5327F-9C79-4842-B607-79F2182A79AF}"/>
              </a:ext>
            </a:extLst>
          </p:cNvPr>
          <p:cNvSpPr txBox="1"/>
          <p:nvPr/>
        </p:nvSpPr>
        <p:spPr>
          <a:xfrm>
            <a:off x="1171853" y="1331129"/>
            <a:ext cx="6942338" cy="335713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*p=10;</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dirty="0" err="1">
                <a:effectLst/>
                <a:latin typeface="Times New Roman" panose="02020603050405020304" pitchFamily="18" charset="0"/>
                <a:ea typeface="Calibri" panose="020F0502020204030204" pitchFamily="34" charset="0"/>
                <a:cs typeface="Tunga" panose="020B0502040204020203" pitchFamily="34" charset="0"/>
              </a:rPr>
              <a:t>printf</a:t>
            </a:r>
            <a:r>
              <a:rPr lang="en-US" sz="2400" dirty="0">
                <a:effectLst/>
                <a:latin typeface="Times New Roman" panose="02020603050405020304" pitchFamily="18" charset="0"/>
                <a:ea typeface="Calibri" panose="020F0502020204030204" pitchFamily="34" charset="0"/>
                <a:cs typeface="Tunga" panose="020B0502040204020203" pitchFamily="34" charset="0"/>
              </a:rPr>
              <a:t>("P holds the address = %u\n", p);</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dirty="0" err="1">
                <a:effectLst/>
                <a:latin typeface="Times New Roman" panose="02020603050405020304" pitchFamily="18" charset="0"/>
                <a:ea typeface="Calibri" panose="020F0502020204030204" pitchFamily="34" charset="0"/>
                <a:cs typeface="Tunga" panose="020B0502040204020203" pitchFamily="34" charset="0"/>
              </a:rPr>
              <a:t>printf</a:t>
            </a:r>
            <a:r>
              <a:rPr lang="en-US" sz="2400" dirty="0">
                <a:effectLst/>
                <a:latin typeface="Times New Roman" panose="02020603050405020304" pitchFamily="18" charset="0"/>
                <a:ea typeface="Calibri" panose="020F0502020204030204" pitchFamily="34" charset="0"/>
                <a:cs typeface="Tunga" panose="020B0502040204020203" pitchFamily="34" charset="0"/>
              </a:rPr>
              <a:t>("P pointing(hold address) value = %d\n", *p); </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dirty="0" err="1">
                <a:effectLst/>
                <a:latin typeface="Times New Roman" panose="02020603050405020304" pitchFamily="18" charset="0"/>
                <a:ea typeface="Calibri" panose="020F0502020204030204" pitchFamily="34" charset="0"/>
                <a:cs typeface="Tunga" panose="020B0502040204020203" pitchFamily="34" charset="0"/>
              </a:rPr>
              <a:t>printf</a:t>
            </a:r>
            <a:r>
              <a:rPr lang="en-US" sz="2400" dirty="0">
                <a:effectLst/>
                <a:latin typeface="Times New Roman" panose="02020603050405020304" pitchFamily="18" charset="0"/>
                <a:ea typeface="Calibri" panose="020F0502020204030204" pitchFamily="34" charset="0"/>
                <a:cs typeface="Tunga" panose="020B0502040204020203" pitchFamily="34" charset="0"/>
              </a:rPr>
              <a:t>("Address of P = %u", &amp;p);</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dirty="0" err="1">
                <a:effectLst/>
                <a:latin typeface="Times New Roman" panose="02020603050405020304" pitchFamily="18" charset="0"/>
                <a:ea typeface="Calibri" panose="020F0502020204030204" pitchFamily="34" charset="0"/>
                <a:cs typeface="Tunga" panose="020B0502040204020203" pitchFamily="34" charset="0"/>
              </a:rPr>
              <a:t>getch</a:t>
            </a:r>
            <a:r>
              <a:rPr lang="en-US" sz="2400" dirty="0">
                <a:effectLst/>
                <a:latin typeface="Times New Roman" panose="02020603050405020304" pitchFamily="18" charset="0"/>
                <a:ea typeface="Calibri" panose="020F0502020204030204" pitchFamily="34" charset="0"/>
                <a:cs typeface="Tunga" panose="020B0502040204020203" pitchFamily="34" charset="0"/>
              </a:rPr>
              <a:t>();</a:t>
            </a:r>
          </a:p>
          <a:p>
            <a:pPr>
              <a:lnSpc>
                <a:spcPct val="150000"/>
              </a:lnSpc>
            </a:pPr>
            <a:r>
              <a:rPr lang="en-US" sz="2400" dirty="0">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p:txBody>
      </p:sp>
      <p:sp>
        <p:nvSpPr>
          <p:cNvPr id="8" name="Title 3">
            <a:extLst>
              <a:ext uri="{FF2B5EF4-FFF2-40B4-BE49-F238E27FC236}">
                <a16:creationId xmlns:a16="http://schemas.microsoft.com/office/drawing/2014/main" id="{5EC342A9-A719-4743-80EA-391701EB3DC1}"/>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22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13</a:t>
            </a:fld>
            <a:endParaRPr lang="en-IN"/>
          </a:p>
        </p:txBody>
      </p:sp>
      <p:sp>
        <p:nvSpPr>
          <p:cNvPr id="2" name="Rectangle 2">
            <a:extLst>
              <a:ext uri="{FF2B5EF4-FFF2-40B4-BE49-F238E27FC236}">
                <a16:creationId xmlns:a16="http://schemas.microsoft.com/office/drawing/2014/main" id="{A8458BA8-9569-4FC1-9890-CD28373017F2}"/>
              </a:ext>
            </a:extLst>
          </p:cNvPr>
          <p:cNvSpPr>
            <a:spLocks noChangeArrowheads="1"/>
          </p:cNvSpPr>
          <p:nvPr/>
        </p:nvSpPr>
        <p:spPr bwMode="auto">
          <a:xfrm>
            <a:off x="342703" y="535742"/>
            <a:ext cx="787908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calloc</a:t>
            </a: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name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calloc</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stands for "contiguous allocation".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allocates multiple blocks of memory each of same size and </a:t>
            </a:r>
          </a:p>
          <a:p>
            <a:pPr marL="0" marR="0" lvl="0" indent="0" algn="l" defTabSz="914400" rtl="0" eaLnBrk="0" fontAlgn="base" latinLnBrk="0" hangingPunct="0">
              <a:lnSpc>
                <a:spcPct val="200000"/>
              </a:lnSpc>
              <a:spcBef>
                <a:spcPct val="0"/>
              </a:spcBef>
              <a:spcAft>
                <a:spcPct val="0"/>
              </a:spcAft>
              <a:buClrTx/>
              <a:buSzTx/>
              <a:tabLst/>
            </a:pP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sets all bytes to zero.</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49" name="Picture 2">
            <a:extLst>
              <a:ext uri="{FF2B5EF4-FFF2-40B4-BE49-F238E27FC236}">
                <a16:creationId xmlns:a16="http://schemas.microsoft.com/office/drawing/2014/main" id="{F4CAE6C3-7EA1-48C2-81E9-059BE9888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283" y="3234530"/>
            <a:ext cx="6934522" cy="28111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ACD062A-659E-498A-971B-333691AB1DF6}"/>
              </a:ext>
            </a:extLst>
          </p:cNvPr>
          <p:cNvSpPr>
            <a:spLocks noChangeArrowheads="1"/>
          </p:cNvSpPr>
          <p:nvPr/>
        </p:nvSpPr>
        <p:spPr bwMode="auto">
          <a:xfrm>
            <a:off x="807868" y="4431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7625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14</a:t>
            </a:fld>
            <a:endParaRPr lang="en-IN"/>
          </a:p>
        </p:txBody>
      </p:sp>
      <p:sp>
        <p:nvSpPr>
          <p:cNvPr id="3" name="Rectangle 3">
            <a:extLst>
              <a:ext uri="{FF2B5EF4-FFF2-40B4-BE49-F238E27FC236}">
                <a16:creationId xmlns:a16="http://schemas.microsoft.com/office/drawing/2014/main" id="{5ACD062A-659E-498A-971B-333691AB1DF6}"/>
              </a:ext>
            </a:extLst>
          </p:cNvPr>
          <p:cNvSpPr>
            <a:spLocks noChangeArrowheads="1"/>
          </p:cNvSpPr>
          <p:nvPr/>
        </p:nvSpPr>
        <p:spPr bwMode="auto">
          <a:xfrm>
            <a:off x="807868" y="4431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TextBox 9">
            <a:extLst>
              <a:ext uri="{FF2B5EF4-FFF2-40B4-BE49-F238E27FC236}">
                <a16:creationId xmlns:a16="http://schemas.microsoft.com/office/drawing/2014/main" id="{8CAE9B0F-0308-4F95-99B7-2FD749C2F362}"/>
              </a:ext>
            </a:extLst>
          </p:cNvPr>
          <p:cNvSpPr txBox="1"/>
          <p:nvPr/>
        </p:nvSpPr>
        <p:spPr>
          <a:xfrm>
            <a:off x="337351" y="593723"/>
            <a:ext cx="8469298" cy="5473614"/>
          </a:xfrm>
          <a:prstGeom prst="rect">
            <a:avLst/>
          </a:prstGeom>
          <a:noFill/>
        </p:spPr>
        <p:txBody>
          <a:bodyPr wrap="square">
            <a:spAutoFit/>
          </a:bodyPr>
          <a:lstStyle/>
          <a:p>
            <a:pPr marL="285750" indent="-285750">
              <a:lnSpc>
                <a:spcPct val="250000"/>
              </a:lnSpc>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Pointer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ptr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is allocated in stack. </a:t>
            </a:r>
          </a:p>
          <a:p>
            <a:pPr marL="285750" indent="-285750">
              <a:lnSpc>
                <a:spcPct val="250000"/>
              </a:lnSpc>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DMA function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calloc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allocates 4 bytes from Heap and returns its address to pointer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ptr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250000"/>
              </a:lnSpc>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Write a Program to dynamically allocate an array of 3 locations of int type.</a:t>
            </a:r>
          </a:p>
          <a:p>
            <a:pPr marL="285750" indent="-285750">
              <a:lnSpc>
                <a:spcPct val="250000"/>
              </a:lnSpc>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Read values into the locations and display the same.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5320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15</a:t>
            </a:fld>
            <a:endParaRPr lang="en-IN"/>
          </a:p>
        </p:txBody>
      </p:sp>
      <p:sp>
        <p:nvSpPr>
          <p:cNvPr id="3" name="Rectangle 3">
            <a:extLst>
              <a:ext uri="{FF2B5EF4-FFF2-40B4-BE49-F238E27FC236}">
                <a16:creationId xmlns:a16="http://schemas.microsoft.com/office/drawing/2014/main" id="{5ACD062A-659E-498A-971B-333691AB1DF6}"/>
              </a:ext>
            </a:extLst>
          </p:cNvPr>
          <p:cNvSpPr>
            <a:spLocks noChangeArrowheads="1"/>
          </p:cNvSpPr>
          <p:nvPr/>
        </p:nvSpPr>
        <p:spPr bwMode="auto">
          <a:xfrm>
            <a:off x="807868" y="4431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TextBox 10">
            <a:extLst>
              <a:ext uri="{FF2B5EF4-FFF2-40B4-BE49-F238E27FC236}">
                <a16:creationId xmlns:a16="http://schemas.microsoft.com/office/drawing/2014/main" id="{6C725D34-1AA9-4AE9-9F28-EB6F543E9862}"/>
              </a:ext>
            </a:extLst>
          </p:cNvPr>
          <p:cNvSpPr txBox="1"/>
          <p:nvPr/>
        </p:nvSpPr>
        <p:spPr>
          <a:xfrm>
            <a:off x="257452" y="607551"/>
            <a:ext cx="8797771" cy="5575052"/>
          </a:xfrm>
          <a:prstGeom prst="rect">
            <a:avLst/>
          </a:prstGeom>
          <a:noFill/>
        </p:spPr>
        <p:txBody>
          <a:bodyPr wrap="square">
            <a:spAutoFit/>
          </a:bodyPr>
          <a:lstStyle/>
          <a:p>
            <a:pPr>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void main()</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int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ptr</a:t>
            </a:r>
            <a:r>
              <a:rPr lang="en-US" sz="2400" dirty="0">
                <a:effectLst/>
                <a:latin typeface="Times New Roman" panose="02020603050405020304" pitchFamily="18" charset="0"/>
                <a:ea typeface="Calibri" panose="020F0502020204030204" pitchFamily="34" charset="0"/>
                <a:cs typeface="Tunga" panose="020B0502040204020203" pitchFamily="34" charset="0"/>
              </a:rPr>
              <a:t>; int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i</a:t>
            </a:r>
            <a:r>
              <a:rPr lang="en-US" sz="2400"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dirty="0" err="1">
                <a:effectLst/>
                <a:latin typeface="Times New Roman" panose="02020603050405020304" pitchFamily="18" charset="0"/>
                <a:ea typeface="Calibri" panose="020F0502020204030204" pitchFamily="34" charset="0"/>
                <a:cs typeface="Tunga" panose="020B0502040204020203" pitchFamily="34" charset="0"/>
              </a:rPr>
              <a:t>ptr</a:t>
            </a:r>
            <a:r>
              <a:rPr lang="en-US" sz="2400" dirty="0">
                <a:effectLst/>
                <a:latin typeface="Times New Roman" panose="02020603050405020304" pitchFamily="18" charset="0"/>
                <a:ea typeface="Calibri" panose="020F0502020204030204" pitchFamily="34" charset="0"/>
                <a:cs typeface="Tunga" panose="020B0502040204020203" pitchFamily="34" charset="0"/>
              </a:rPr>
              <a:t> = (int*)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calloc</a:t>
            </a:r>
            <a:r>
              <a:rPr lang="en-US" sz="2400" dirty="0">
                <a:effectLst/>
                <a:latin typeface="Times New Roman" panose="02020603050405020304" pitchFamily="18" charset="0"/>
                <a:ea typeface="Calibri" panose="020F0502020204030204" pitchFamily="34" charset="0"/>
                <a:cs typeface="Tunga" panose="020B0502040204020203" pitchFamily="34" charset="0"/>
              </a:rPr>
              <a:t>( 3,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sizeof</a:t>
            </a:r>
            <a:r>
              <a:rPr lang="en-US" sz="2400" dirty="0">
                <a:effectLst/>
                <a:latin typeface="Times New Roman" panose="02020603050405020304" pitchFamily="18" charset="0"/>
                <a:ea typeface="Calibri" panose="020F0502020204030204" pitchFamily="34" charset="0"/>
                <a:cs typeface="Tunga" panose="020B0502040204020203" pitchFamily="34" charset="0"/>
              </a:rPr>
              <a:t>(int));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dirty="0" err="1">
                <a:effectLst/>
                <a:latin typeface="Times New Roman" panose="02020603050405020304" pitchFamily="18" charset="0"/>
                <a:ea typeface="Calibri" panose="020F0502020204030204" pitchFamily="34" charset="0"/>
                <a:cs typeface="Tunga" panose="020B0502040204020203" pitchFamily="34" charset="0"/>
              </a:rPr>
              <a:t>printf</a:t>
            </a:r>
            <a:r>
              <a:rPr lang="en-US" sz="2400" dirty="0">
                <a:effectLst/>
                <a:latin typeface="Times New Roman" panose="02020603050405020304" pitchFamily="18" charset="0"/>
                <a:ea typeface="Calibri" panose="020F0502020204030204" pitchFamily="34" charset="0"/>
                <a:cs typeface="Tunga" panose="020B0502040204020203" pitchFamily="34" charset="0"/>
              </a:rPr>
              <a:t>("Default value is assigned: \n");</a:t>
            </a:r>
          </a:p>
          <a:p>
            <a:pPr>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printf</a:t>
            </a:r>
            <a:r>
              <a:rPr lang="en-US" sz="2400" dirty="0">
                <a:effectLst/>
                <a:latin typeface="Times New Roman" panose="02020603050405020304" pitchFamily="18" charset="0"/>
                <a:ea typeface="Calibri" panose="020F0502020204030204" pitchFamily="34" charset="0"/>
                <a:cs typeface="Tunga" panose="020B0502040204020203" pitchFamily="34" charset="0"/>
              </a:rPr>
              <a:t>("Address - Value\n");</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for(</a:t>
            </a:r>
            <a:r>
              <a:rPr lang="en-US" sz="2400" dirty="0" err="1">
                <a:effectLst/>
                <a:latin typeface="Times New Roman" panose="02020603050405020304" pitchFamily="18" charset="0"/>
                <a:ea typeface="Calibri" panose="020F0502020204030204" pitchFamily="34" charset="0"/>
                <a:cs typeface="Tunga" panose="020B0502040204020203" pitchFamily="34" charset="0"/>
              </a:rPr>
              <a:t>i</a:t>
            </a:r>
            <a:r>
              <a:rPr lang="en-US" sz="2400" dirty="0">
                <a:effectLst/>
                <a:latin typeface="Times New Roman" panose="02020603050405020304" pitchFamily="18" charset="0"/>
                <a:ea typeface="Calibri" panose="020F0502020204030204" pitchFamily="34" charset="0"/>
                <a:cs typeface="Tunga" panose="020B0502040204020203" pitchFamily="34" charset="0"/>
              </a:rPr>
              <a:t>=0;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i</a:t>
            </a:r>
            <a:r>
              <a:rPr lang="en-US" sz="2400" dirty="0">
                <a:effectLst/>
                <a:latin typeface="Times New Roman" panose="02020603050405020304" pitchFamily="18" charset="0"/>
                <a:ea typeface="Calibri" panose="020F0502020204030204" pitchFamily="34" charset="0"/>
                <a:cs typeface="Tunga" panose="020B0502040204020203" pitchFamily="34" charset="0"/>
              </a:rPr>
              <a:t>&lt;3;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i</a:t>
            </a:r>
            <a:r>
              <a:rPr lang="en-US" sz="2400"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dirty="0" err="1">
                <a:effectLst/>
                <a:latin typeface="Times New Roman" panose="02020603050405020304" pitchFamily="18" charset="0"/>
                <a:ea typeface="Calibri" panose="020F0502020204030204" pitchFamily="34" charset="0"/>
                <a:cs typeface="Tunga" panose="020B0502040204020203" pitchFamily="34" charset="0"/>
              </a:rPr>
              <a:t>printf</a:t>
            </a:r>
            <a:r>
              <a:rPr lang="en-US" sz="2400" dirty="0">
                <a:effectLst/>
                <a:latin typeface="Times New Roman" panose="02020603050405020304" pitchFamily="18" charset="0"/>
                <a:ea typeface="Calibri" panose="020F0502020204030204" pitchFamily="34" charset="0"/>
                <a:cs typeface="Tunga" panose="020B0502040204020203" pitchFamily="34" charset="0"/>
              </a:rPr>
              <a:t>("%u	%d\n", </a:t>
            </a:r>
            <a:r>
              <a:rPr lang="en-US" sz="2400" dirty="0" err="1">
                <a:latin typeface="Times New Roman" panose="02020603050405020304" pitchFamily="18" charset="0"/>
                <a:ea typeface="Calibri" panose="020F0502020204030204" pitchFamily="34" charset="0"/>
                <a:cs typeface="Tunga" panose="020B0502040204020203" pitchFamily="34" charset="0"/>
              </a:rPr>
              <a:t>p</a:t>
            </a:r>
            <a:r>
              <a:rPr lang="en-US" sz="2400" dirty="0" err="1">
                <a:effectLst/>
                <a:latin typeface="Times New Roman" panose="02020603050405020304" pitchFamily="18" charset="0"/>
                <a:ea typeface="Calibri" panose="020F0502020204030204" pitchFamily="34" charset="0"/>
                <a:cs typeface="Tunga" panose="020B0502040204020203" pitchFamily="34" charset="0"/>
              </a:rPr>
              <a:t>tr</a:t>
            </a:r>
            <a:r>
              <a:rPr lang="en-US" sz="2400" dirty="0">
                <a:effectLst/>
                <a:latin typeface="Times New Roman" panose="02020603050405020304" pitchFamily="18" charset="0"/>
                <a:ea typeface="Calibri" panose="020F0502020204030204" pitchFamily="34" charset="0"/>
                <a:cs typeface="Tunga" panose="020B0502040204020203" pitchFamily="34" charset="0"/>
              </a:rPr>
              <a:t>[</a:t>
            </a:r>
            <a:r>
              <a:rPr lang="en-US" sz="2400" dirty="0" err="1">
                <a:effectLst/>
                <a:latin typeface="Times New Roman" panose="02020603050405020304" pitchFamily="18" charset="0"/>
                <a:ea typeface="Calibri" panose="020F0502020204030204" pitchFamily="34" charset="0"/>
                <a:cs typeface="Tunga" panose="020B0502040204020203" pitchFamily="34" charset="0"/>
              </a:rPr>
              <a:t>i</a:t>
            </a:r>
            <a:r>
              <a:rPr lang="en-US" sz="2400" dirty="0">
                <a:effectLst/>
                <a:latin typeface="Times New Roman" panose="02020603050405020304" pitchFamily="18" charset="0"/>
                <a:ea typeface="Calibri" panose="020F0502020204030204" pitchFamily="34" charset="0"/>
                <a:cs typeface="Tunga" panose="020B0502040204020203" pitchFamily="34" charset="0"/>
              </a:rPr>
              <a:t>],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ptr</a:t>
            </a:r>
            <a:r>
              <a:rPr lang="en-US" sz="2400" dirty="0">
                <a:effectLst/>
                <a:latin typeface="Times New Roman" panose="02020603050405020304" pitchFamily="18" charset="0"/>
                <a:ea typeface="Calibri" panose="020F0502020204030204" pitchFamily="34" charset="0"/>
                <a:cs typeface="Tunga" panose="020B0502040204020203" pitchFamily="34" charset="0"/>
              </a:rPr>
              <a:t>[</a:t>
            </a:r>
            <a:r>
              <a:rPr lang="en-US" sz="2400" dirty="0" err="1">
                <a:effectLst/>
                <a:latin typeface="Times New Roman" panose="02020603050405020304" pitchFamily="18" charset="0"/>
                <a:ea typeface="Calibri" panose="020F0502020204030204" pitchFamily="34" charset="0"/>
                <a:cs typeface="Tunga" panose="020B0502040204020203" pitchFamily="34" charset="0"/>
              </a:rPr>
              <a:t>i</a:t>
            </a:r>
            <a:r>
              <a:rPr lang="en-US" sz="2400"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dirty="0" err="1">
                <a:effectLst/>
                <a:latin typeface="Times New Roman" panose="02020603050405020304" pitchFamily="18" charset="0"/>
                <a:ea typeface="Calibri" panose="020F0502020204030204" pitchFamily="34" charset="0"/>
                <a:cs typeface="Tunga" panose="020B0502040204020203" pitchFamily="34" charset="0"/>
              </a:rPr>
              <a:t>printf</a:t>
            </a:r>
            <a:r>
              <a:rPr lang="en-US" sz="2400" dirty="0">
                <a:effectLst/>
                <a:latin typeface="Times New Roman" panose="02020603050405020304" pitchFamily="18" charset="0"/>
                <a:ea typeface="Calibri" panose="020F0502020204030204" pitchFamily="34" charset="0"/>
                <a:cs typeface="Tunga" panose="020B0502040204020203" pitchFamily="34" charset="0"/>
              </a:rPr>
              <a:t>("\</a:t>
            </a:r>
            <a:r>
              <a:rPr lang="en-US" sz="2400" dirty="0" err="1">
                <a:effectLst/>
                <a:latin typeface="Times New Roman" panose="02020603050405020304" pitchFamily="18" charset="0"/>
                <a:ea typeface="Calibri" panose="020F0502020204030204" pitchFamily="34" charset="0"/>
                <a:cs typeface="Tunga" panose="020B0502040204020203" pitchFamily="34" charset="0"/>
              </a:rPr>
              <a:t>nEnter</a:t>
            </a:r>
            <a:r>
              <a:rPr lang="en-US" sz="2400" dirty="0">
                <a:effectLst/>
                <a:latin typeface="Times New Roman" panose="02020603050405020304" pitchFamily="18" charset="0"/>
                <a:ea typeface="Calibri" panose="020F0502020204030204" pitchFamily="34" charset="0"/>
                <a:cs typeface="Tunga" panose="020B0502040204020203" pitchFamily="34" charset="0"/>
              </a:rPr>
              <a:t> 3 Elements: \n")</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endParaRPr lang="en-IN" sz="24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2012769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16</a:t>
            </a:fld>
            <a:endParaRPr lang="en-IN"/>
          </a:p>
        </p:txBody>
      </p:sp>
      <p:sp>
        <p:nvSpPr>
          <p:cNvPr id="3" name="Rectangle 3">
            <a:extLst>
              <a:ext uri="{FF2B5EF4-FFF2-40B4-BE49-F238E27FC236}">
                <a16:creationId xmlns:a16="http://schemas.microsoft.com/office/drawing/2014/main" id="{5ACD062A-659E-498A-971B-333691AB1DF6}"/>
              </a:ext>
            </a:extLst>
          </p:cNvPr>
          <p:cNvSpPr>
            <a:spLocks noChangeArrowheads="1"/>
          </p:cNvSpPr>
          <p:nvPr/>
        </p:nvSpPr>
        <p:spPr bwMode="auto">
          <a:xfrm>
            <a:off x="807868" y="4431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TextBox 10">
            <a:extLst>
              <a:ext uri="{FF2B5EF4-FFF2-40B4-BE49-F238E27FC236}">
                <a16:creationId xmlns:a16="http://schemas.microsoft.com/office/drawing/2014/main" id="{6C725D34-1AA9-4AE9-9F28-EB6F543E9862}"/>
              </a:ext>
            </a:extLst>
          </p:cNvPr>
          <p:cNvSpPr txBox="1"/>
          <p:nvPr/>
        </p:nvSpPr>
        <p:spPr>
          <a:xfrm>
            <a:off x="435005" y="1162511"/>
            <a:ext cx="8797771" cy="4465133"/>
          </a:xfrm>
          <a:prstGeom prst="rect">
            <a:avLst/>
          </a:prstGeom>
          <a:noFill/>
        </p:spPr>
        <p:txBody>
          <a:bodyPr wrap="square">
            <a:spAutoFit/>
          </a:bodyPr>
          <a:lstStyle/>
          <a:p>
            <a:pPr>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for(</a:t>
            </a:r>
            <a:r>
              <a:rPr lang="en-US" sz="2400" dirty="0" err="1">
                <a:effectLst/>
                <a:latin typeface="Times New Roman" panose="02020603050405020304" pitchFamily="18" charset="0"/>
                <a:ea typeface="Calibri" panose="020F0502020204030204" pitchFamily="34" charset="0"/>
                <a:cs typeface="Tunga" panose="020B0502040204020203" pitchFamily="34" charset="0"/>
              </a:rPr>
              <a:t>i</a:t>
            </a:r>
            <a:r>
              <a:rPr lang="en-US" sz="2400" dirty="0">
                <a:effectLst/>
                <a:latin typeface="Times New Roman" panose="02020603050405020304" pitchFamily="18" charset="0"/>
                <a:ea typeface="Calibri" panose="020F0502020204030204" pitchFamily="34" charset="0"/>
                <a:cs typeface="Tunga" panose="020B0502040204020203" pitchFamily="34" charset="0"/>
              </a:rPr>
              <a:t>=0;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i</a:t>
            </a:r>
            <a:r>
              <a:rPr lang="en-US" sz="2400" dirty="0">
                <a:effectLst/>
                <a:latin typeface="Times New Roman" panose="02020603050405020304" pitchFamily="18" charset="0"/>
                <a:ea typeface="Calibri" panose="020F0502020204030204" pitchFamily="34" charset="0"/>
                <a:cs typeface="Tunga" panose="020B0502040204020203" pitchFamily="34" charset="0"/>
              </a:rPr>
              <a:t>&lt;3;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i</a:t>
            </a:r>
            <a:r>
              <a:rPr lang="en-US" sz="2400" dirty="0">
                <a:effectLst/>
                <a:latin typeface="Times New Roman" panose="02020603050405020304" pitchFamily="18" charset="0"/>
                <a:ea typeface="Calibri" panose="020F0502020204030204" pitchFamily="34" charset="0"/>
                <a:cs typeface="Tunga" panose="020B0502040204020203" pitchFamily="34" charset="0"/>
              </a:rPr>
              <a:t>++) </a:t>
            </a:r>
          </a:p>
          <a:p>
            <a:pPr>
              <a:lnSpc>
                <a:spcPct val="150000"/>
              </a:lnSpc>
            </a:pPr>
            <a:r>
              <a:rPr lang="en-US" sz="2400" dirty="0" err="1">
                <a:effectLst/>
                <a:latin typeface="Times New Roman" panose="02020603050405020304" pitchFamily="18" charset="0"/>
                <a:ea typeface="Calibri" panose="020F0502020204030204" pitchFamily="34" charset="0"/>
                <a:cs typeface="Tunga" panose="020B0502040204020203" pitchFamily="34" charset="0"/>
              </a:rPr>
              <a:t>scanf</a:t>
            </a:r>
            <a:r>
              <a:rPr lang="en-US" sz="2400" dirty="0">
                <a:effectLst/>
                <a:latin typeface="Times New Roman" panose="02020603050405020304" pitchFamily="18" charset="0"/>
                <a:ea typeface="Calibri" panose="020F0502020204030204" pitchFamily="34" charset="0"/>
                <a:cs typeface="Tunga" panose="020B0502040204020203" pitchFamily="34" charset="0"/>
              </a:rPr>
              <a:t>("%d",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ptr</a:t>
            </a:r>
            <a:r>
              <a:rPr lang="en-US" sz="2400" dirty="0">
                <a:effectLst/>
                <a:latin typeface="Times New Roman" panose="02020603050405020304" pitchFamily="18" charset="0"/>
                <a:ea typeface="Calibri" panose="020F0502020204030204" pitchFamily="34" charset="0"/>
                <a:cs typeface="Tunga" panose="020B0502040204020203" pitchFamily="34" charset="0"/>
              </a:rPr>
              <a:t>[</a:t>
            </a:r>
            <a:r>
              <a:rPr lang="en-US" sz="2400" dirty="0" err="1">
                <a:effectLst/>
                <a:latin typeface="Times New Roman" panose="02020603050405020304" pitchFamily="18" charset="0"/>
                <a:ea typeface="Calibri" panose="020F0502020204030204" pitchFamily="34" charset="0"/>
                <a:cs typeface="Tunga" panose="020B0502040204020203" pitchFamily="34" charset="0"/>
              </a:rPr>
              <a:t>i</a:t>
            </a:r>
            <a:r>
              <a:rPr lang="en-US" sz="2400"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dirty="0" err="1">
                <a:effectLst/>
                <a:latin typeface="Times New Roman" panose="02020603050405020304" pitchFamily="18" charset="0"/>
                <a:ea typeface="Calibri" panose="020F0502020204030204" pitchFamily="34" charset="0"/>
                <a:cs typeface="Tunga" panose="020B0502040204020203" pitchFamily="34" charset="0"/>
              </a:rPr>
              <a:t>printf</a:t>
            </a:r>
            <a:r>
              <a:rPr lang="en-US" sz="2400" dirty="0">
                <a:effectLst/>
                <a:latin typeface="Times New Roman" panose="02020603050405020304" pitchFamily="18" charset="0"/>
                <a:ea typeface="Calibri" panose="020F0502020204030204" pitchFamily="34" charset="0"/>
                <a:cs typeface="Tunga" panose="020B0502040204020203" pitchFamily="34" charset="0"/>
              </a:rPr>
              <a:t>("Elements are: \n");</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dirty="0" err="1">
                <a:effectLst/>
                <a:latin typeface="Times New Roman" panose="02020603050405020304" pitchFamily="18" charset="0"/>
                <a:ea typeface="Calibri" panose="020F0502020204030204" pitchFamily="34" charset="0"/>
                <a:cs typeface="Tunga" panose="020B0502040204020203" pitchFamily="34" charset="0"/>
              </a:rPr>
              <a:t>printf</a:t>
            </a:r>
            <a:r>
              <a:rPr lang="en-US" sz="2400" dirty="0">
                <a:effectLst/>
                <a:latin typeface="Times New Roman" panose="02020603050405020304" pitchFamily="18" charset="0"/>
                <a:ea typeface="Calibri" panose="020F0502020204030204" pitchFamily="34" charset="0"/>
                <a:cs typeface="Tunga" panose="020B0502040204020203" pitchFamily="34" charset="0"/>
              </a:rPr>
              <a:t>("Address - Value\n");</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for(</a:t>
            </a:r>
            <a:r>
              <a:rPr lang="en-US" sz="2400" dirty="0" err="1">
                <a:effectLst/>
                <a:latin typeface="Times New Roman" panose="02020603050405020304" pitchFamily="18" charset="0"/>
                <a:ea typeface="Calibri" panose="020F0502020204030204" pitchFamily="34" charset="0"/>
                <a:cs typeface="Tunga" panose="020B0502040204020203" pitchFamily="34" charset="0"/>
              </a:rPr>
              <a:t>i</a:t>
            </a:r>
            <a:r>
              <a:rPr lang="en-US" sz="2400" dirty="0">
                <a:effectLst/>
                <a:latin typeface="Times New Roman" panose="02020603050405020304" pitchFamily="18" charset="0"/>
                <a:ea typeface="Calibri" panose="020F0502020204030204" pitchFamily="34" charset="0"/>
                <a:cs typeface="Tunga" panose="020B0502040204020203" pitchFamily="34" charset="0"/>
              </a:rPr>
              <a:t>=0;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i</a:t>
            </a:r>
            <a:r>
              <a:rPr lang="en-US" sz="2400" dirty="0">
                <a:effectLst/>
                <a:latin typeface="Times New Roman" panose="02020603050405020304" pitchFamily="18" charset="0"/>
                <a:ea typeface="Calibri" panose="020F0502020204030204" pitchFamily="34" charset="0"/>
                <a:cs typeface="Tunga" panose="020B0502040204020203" pitchFamily="34" charset="0"/>
              </a:rPr>
              <a:t>&lt;3;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i</a:t>
            </a:r>
            <a:r>
              <a:rPr lang="en-US" sz="2400"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dirty="0" err="1">
                <a:effectLst/>
                <a:latin typeface="Times New Roman" panose="02020603050405020304" pitchFamily="18" charset="0"/>
                <a:ea typeface="Calibri" panose="020F0502020204030204" pitchFamily="34" charset="0"/>
                <a:cs typeface="Tunga" panose="020B0502040204020203" pitchFamily="34" charset="0"/>
              </a:rPr>
              <a:t>printf</a:t>
            </a:r>
            <a:r>
              <a:rPr lang="en-US" sz="2400" dirty="0">
                <a:effectLst/>
                <a:latin typeface="Times New Roman" panose="02020603050405020304" pitchFamily="18" charset="0"/>
                <a:ea typeface="Calibri" panose="020F0502020204030204" pitchFamily="34" charset="0"/>
                <a:cs typeface="Tunga" panose="020B0502040204020203" pitchFamily="34" charset="0"/>
              </a:rPr>
              <a:t>("%u	%d\n",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ptr</a:t>
            </a:r>
            <a:r>
              <a:rPr lang="en-US" sz="2400" dirty="0">
                <a:effectLst/>
                <a:latin typeface="Times New Roman" panose="02020603050405020304" pitchFamily="18" charset="0"/>
                <a:ea typeface="Calibri" panose="020F0502020204030204" pitchFamily="34" charset="0"/>
                <a:cs typeface="Tunga" panose="020B0502040204020203" pitchFamily="34" charset="0"/>
              </a:rPr>
              <a:t>[</a:t>
            </a:r>
            <a:r>
              <a:rPr lang="en-US" sz="2400" dirty="0" err="1">
                <a:effectLst/>
                <a:latin typeface="Times New Roman" panose="02020603050405020304" pitchFamily="18" charset="0"/>
                <a:ea typeface="Calibri" panose="020F0502020204030204" pitchFamily="34" charset="0"/>
                <a:cs typeface="Tunga" panose="020B0502040204020203" pitchFamily="34" charset="0"/>
              </a:rPr>
              <a:t>i</a:t>
            </a:r>
            <a:r>
              <a:rPr lang="en-US" sz="2400" dirty="0">
                <a:effectLst/>
                <a:latin typeface="Times New Roman" panose="02020603050405020304" pitchFamily="18" charset="0"/>
                <a:ea typeface="Calibri" panose="020F0502020204030204" pitchFamily="34" charset="0"/>
                <a:cs typeface="Tunga" panose="020B0502040204020203" pitchFamily="34" charset="0"/>
              </a:rPr>
              <a:t>]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i</a:t>
            </a:r>
            <a:r>
              <a:rPr lang="en-US" sz="2400" dirty="0">
                <a:effectLst/>
                <a:latin typeface="Times New Roman" panose="02020603050405020304" pitchFamily="18" charset="0"/>
                <a:ea typeface="Calibri" panose="020F0502020204030204" pitchFamily="34" charset="0"/>
                <a:cs typeface="Tunga" panose="020B0502040204020203" pitchFamily="34" charset="0"/>
              </a:rPr>
              <a:t>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ptr</a:t>
            </a:r>
            <a:r>
              <a:rPr lang="en-US" sz="2400" dirty="0">
                <a:effectLst/>
                <a:latin typeface="Times New Roman" panose="02020603050405020304" pitchFamily="18" charset="0"/>
                <a:ea typeface="Calibri" panose="020F0502020204030204" pitchFamily="34" charset="0"/>
                <a:cs typeface="Tunga" panose="020B0502040204020203" pitchFamily="34" charset="0"/>
              </a:rPr>
              <a:t>[</a:t>
            </a:r>
            <a:r>
              <a:rPr lang="en-US" sz="2400" dirty="0" err="1">
                <a:effectLst/>
                <a:latin typeface="Times New Roman" panose="02020603050405020304" pitchFamily="18" charset="0"/>
                <a:ea typeface="Calibri" panose="020F0502020204030204" pitchFamily="34" charset="0"/>
                <a:cs typeface="Tunga" panose="020B0502040204020203" pitchFamily="34" charset="0"/>
              </a:rPr>
              <a:t>i</a:t>
            </a:r>
            <a:r>
              <a:rPr lang="en-US" sz="2400"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dirty="0" err="1">
                <a:effectLst/>
                <a:latin typeface="Times New Roman" panose="02020603050405020304" pitchFamily="18" charset="0"/>
                <a:ea typeface="Calibri" panose="020F0502020204030204" pitchFamily="34" charset="0"/>
                <a:cs typeface="Tunga" panose="020B0502040204020203" pitchFamily="34" charset="0"/>
              </a:rPr>
              <a:t>getch</a:t>
            </a:r>
            <a:r>
              <a:rPr lang="en-US" sz="2400"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	</a:t>
            </a:r>
            <a:endParaRPr lang="en-IN" sz="24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1209534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17</a:t>
            </a:fld>
            <a:endParaRPr lang="en-IN"/>
          </a:p>
        </p:txBody>
      </p:sp>
      <p:sp>
        <p:nvSpPr>
          <p:cNvPr id="3" name="Rectangle 3">
            <a:extLst>
              <a:ext uri="{FF2B5EF4-FFF2-40B4-BE49-F238E27FC236}">
                <a16:creationId xmlns:a16="http://schemas.microsoft.com/office/drawing/2014/main" id="{5ACD062A-659E-498A-971B-333691AB1DF6}"/>
              </a:ext>
            </a:extLst>
          </p:cNvPr>
          <p:cNvSpPr>
            <a:spLocks noChangeArrowheads="1"/>
          </p:cNvSpPr>
          <p:nvPr/>
        </p:nvSpPr>
        <p:spPr bwMode="auto">
          <a:xfrm>
            <a:off x="807868" y="4431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TextBox 9">
            <a:extLst>
              <a:ext uri="{FF2B5EF4-FFF2-40B4-BE49-F238E27FC236}">
                <a16:creationId xmlns:a16="http://schemas.microsoft.com/office/drawing/2014/main" id="{30513A14-2293-4EA0-A004-BC2E3422C417}"/>
              </a:ext>
            </a:extLst>
          </p:cNvPr>
          <p:cNvSpPr txBox="1"/>
          <p:nvPr/>
        </p:nvSpPr>
        <p:spPr>
          <a:xfrm>
            <a:off x="235258" y="547198"/>
            <a:ext cx="8673484" cy="5131661"/>
          </a:xfrm>
          <a:prstGeom prst="rect">
            <a:avLst/>
          </a:prstGeom>
          <a:noFill/>
        </p:spPr>
        <p:txBody>
          <a:bodyPr wrap="square">
            <a:spAutoFit/>
          </a:bodyPr>
          <a:lstStyle/>
          <a:p>
            <a:pPr algn="just">
              <a:lnSpc>
                <a:spcPct val="200000"/>
              </a:lnSpc>
            </a:pP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realloc</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200000"/>
              </a:lnSpc>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Helps to increase or shrink the previously allocated memory.</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200000"/>
              </a:lnSpc>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Assume that you have allocated few blocks of memory using malloc() or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calloc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348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18</a:t>
            </a:fld>
            <a:endParaRPr lang="en-IN"/>
          </a:p>
        </p:txBody>
      </p:sp>
      <p:sp>
        <p:nvSpPr>
          <p:cNvPr id="3" name="Rectangle 3">
            <a:extLst>
              <a:ext uri="{FF2B5EF4-FFF2-40B4-BE49-F238E27FC236}">
                <a16:creationId xmlns:a16="http://schemas.microsoft.com/office/drawing/2014/main" id="{5ACD062A-659E-498A-971B-333691AB1DF6}"/>
              </a:ext>
            </a:extLst>
          </p:cNvPr>
          <p:cNvSpPr>
            <a:spLocks noChangeArrowheads="1"/>
          </p:cNvSpPr>
          <p:nvPr/>
        </p:nvSpPr>
        <p:spPr bwMode="auto">
          <a:xfrm>
            <a:off x="807868" y="4431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TextBox 9">
            <a:extLst>
              <a:ext uri="{FF2B5EF4-FFF2-40B4-BE49-F238E27FC236}">
                <a16:creationId xmlns:a16="http://schemas.microsoft.com/office/drawing/2014/main" id="{30513A14-2293-4EA0-A004-BC2E3422C417}"/>
              </a:ext>
            </a:extLst>
          </p:cNvPr>
          <p:cNvSpPr txBox="1"/>
          <p:nvPr/>
        </p:nvSpPr>
        <p:spPr>
          <a:xfrm>
            <a:off x="235258" y="547198"/>
            <a:ext cx="8673484" cy="4411785"/>
          </a:xfrm>
          <a:prstGeom prst="rect">
            <a:avLst/>
          </a:prstGeom>
          <a:noFill/>
        </p:spPr>
        <p:txBody>
          <a:bodyPr wrap="square">
            <a:spAutoFit/>
          </a:bodyPr>
          <a:lstStyle/>
          <a:p>
            <a:pPr algn="just">
              <a:lnSpc>
                <a:spcPct val="200000"/>
              </a:lnSpc>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realloc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200000"/>
              </a:lnSpc>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Now you may want to increase or decrease the previously allocated memory, obviously, you can't go for the earlier two functions, but we have another function in C that can solve this problem.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414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19</a:t>
            </a:fld>
            <a:endParaRPr lang="en-IN"/>
          </a:p>
        </p:txBody>
      </p:sp>
      <p:sp>
        <p:nvSpPr>
          <p:cNvPr id="3" name="Rectangle 3">
            <a:extLst>
              <a:ext uri="{FF2B5EF4-FFF2-40B4-BE49-F238E27FC236}">
                <a16:creationId xmlns:a16="http://schemas.microsoft.com/office/drawing/2014/main" id="{5ACD062A-659E-498A-971B-333691AB1DF6}"/>
              </a:ext>
            </a:extLst>
          </p:cNvPr>
          <p:cNvSpPr>
            <a:spLocks noChangeArrowheads="1"/>
          </p:cNvSpPr>
          <p:nvPr/>
        </p:nvSpPr>
        <p:spPr bwMode="auto">
          <a:xfrm>
            <a:off x="807868" y="4431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TextBox 9">
            <a:extLst>
              <a:ext uri="{FF2B5EF4-FFF2-40B4-BE49-F238E27FC236}">
                <a16:creationId xmlns:a16="http://schemas.microsoft.com/office/drawing/2014/main" id="{30513A14-2293-4EA0-A004-BC2E3422C417}"/>
              </a:ext>
            </a:extLst>
          </p:cNvPr>
          <p:cNvSpPr txBox="1"/>
          <p:nvPr/>
        </p:nvSpPr>
        <p:spPr>
          <a:xfrm>
            <a:off x="1782192" y="1955795"/>
            <a:ext cx="5579616" cy="24357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just">
              <a:lnSpc>
                <a:spcPct val="150000"/>
              </a:lnSpc>
            </a:pPr>
            <a:r>
              <a:rPr lang="en-US" sz="2400" b="1" dirty="0">
                <a:effectLst/>
                <a:latin typeface="Times New Roman" panose="02020603050405020304" pitchFamily="18" charset="0"/>
                <a:ea typeface="Calibri" panose="020F0502020204030204" pitchFamily="34" charset="0"/>
                <a:cs typeface="Tunga" panose="020B0502040204020203" pitchFamily="34" charset="0"/>
              </a:rPr>
              <a:t>Example </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800" dirty="0">
                <a:effectLst/>
                <a:latin typeface="Times New Roman" panose="02020603050405020304" pitchFamily="18" charset="0"/>
                <a:ea typeface="Calibri" panose="020F0502020204030204" pitchFamily="34" charset="0"/>
                <a:cs typeface="Tunga" panose="020B0502040204020203" pitchFamily="34" charset="0"/>
              </a:rPr>
              <a:t>int *</a:t>
            </a:r>
            <a:r>
              <a:rPr lang="en-US" sz="2800" dirty="0" err="1">
                <a:effectLst/>
                <a:latin typeface="Times New Roman" panose="02020603050405020304" pitchFamily="18" charset="0"/>
                <a:ea typeface="Calibri" panose="020F0502020204030204" pitchFamily="34" charset="0"/>
                <a:cs typeface="Tunga" panose="020B0502040204020203" pitchFamily="34" charset="0"/>
              </a:rPr>
              <a:t>ptr</a:t>
            </a:r>
            <a:r>
              <a:rPr lang="en-US" sz="2800" dirty="0">
                <a:effectLst/>
                <a:latin typeface="Times New Roman" panose="02020603050405020304" pitchFamily="18" charset="0"/>
                <a:ea typeface="Calibri" panose="020F0502020204030204" pitchFamily="34" charset="0"/>
                <a:cs typeface="Tunga" panose="020B0502040204020203" pitchFamily="34" charset="0"/>
              </a:rPr>
              <a:t> = (int*) malloc(</a:t>
            </a:r>
            <a:r>
              <a:rPr lang="en-US" sz="2800" dirty="0" err="1">
                <a:effectLst/>
                <a:latin typeface="Times New Roman" panose="02020603050405020304" pitchFamily="18" charset="0"/>
                <a:ea typeface="Calibri" panose="020F0502020204030204" pitchFamily="34" charset="0"/>
                <a:cs typeface="Tunga" panose="020B0502040204020203" pitchFamily="34" charset="0"/>
              </a:rPr>
              <a:t>sizeof</a:t>
            </a:r>
            <a:r>
              <a:rPr lang="en-US" sz="2800" dirty="0">
                <a:effectLst/>
                <a:latin typeface="Times New Roman" panose="02020603050405020304" pitchFamily="18" charset="0"/>
                <a:ea typeface="Calibri" panose="020F0502020204030204" pitchFamily="34" charset="0"/>
                <a:cs typeface="Tunga" panose="020B0502040204020203" pitchFamily="34" charset="0"/>
              </a:rPr>
              <a:t>(int));</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800" dirty="0" err="1">
                <a:effectLst/>
                <a:latin typeface="Times New Roman" panose="02020603050405020304" pitchFamily="18" charset="0"/>
                <a:ea typeface="Calibri" panose="020F0502020204030204" pitchFamily="34" charset="0"/>
                <a:cs typeface="Tunga" panose="020B0502040204020203" pitchFamily="34" charset="0"/>
              </a:rPr>
              <a:t>ptr</a:t>
            </a:r>
            <a:r>
              <a:rPr lang="en-US" sz="2800" dirty="0">
                <a:effectLst/>
                <a:latin typeface="Times New Roman" panose="02020603050405020304" pitchFamily="18" charset="0"/>
                <a:ea typeface="Calibri" panose="020F0502020204030204" pitchFamily="34" charset="0"/>
                <a:cs typeface="Tunga" panose="020B0502040204020203" pitchFamily="34" charset="0"/>
              </a:rPr>
              <a:t> = (int*) </a:t>
            </a:r>
            <a:r>
              <a:rPr lang="en-US" sz="2800" dirty="0" err="1">
                <a:effectLst/>
                <a:latin typeface="Times New Roman" panose="02020603050405020304" pitchFamily="18" charset="0"/>
                <a:ea typeface="Calibri" panose="020F0502020204030204" pitchFamily="34" charset="0"/>
                <a:cs typeface="Tunga" panose="020B0502040204020203" pitchFamily="34" charset="0"/>
              </a:rPr>
              <a:t>realloc</a:t>
            </a:r>
            <a:r>
              <a:rPr lang="en-US" sz="2800" dirty="0">
                <a:effectLst/>
                <a:latin typeface="Times New Roman" panose="02020603050405020304" pitchFamily="18" charset="0"/>
                <a:ea typeface="Calibri" panose="020F0502020204030204" pitchFamily="34" charset="0"/>
                <a:cs typeface="Tunga" panose="020B0502040204020203" pitchFamily="34" charset="0"/>
              </a:rPr>
              <a:t>(ptri</a:t>
            </a:r>
            <a:r>
              <a:rPr lang="en-US" sz="2800" dirty="0">
                <a:latin typeface="Times New Roman" panose="02020603050405020304" pitchFamily="18" charset="0"/>
                <a:ea typeface="Calibri" panose="020F0502020204030204" pitchFamily="34" charset="0"/>
                <a:cs typeface="Tunga" panose="020B0502040204020203" pitchFamily="34" charset="0"/>
              </a:rPr>
              <a:t>,</a:t>
            </a:r>
            <a:r>
              <a:rPr lang="en-US" sz="2800" dirty="0">
                <a:effectLst/>
                <a:latin typeface="Times New Roman" panose="02020603050405020304" pitchFamily="18" charset="0"/>
                <a:ea typeface="Calibri" panose="020F0502020204030204" pitchFamily="34" charset="0"/>
                <a:cs typeface="Tunga" panose="020B0502040204020203" pitchFamily="34" charset="0"/>
              </a:rPr>
              <a:t>10);</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endParaRPr lang="en-IN" sz="24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20536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2</a:t>
            </a:fld>
            <a:endParaRPr lang="en-IN"/>
          </a:p>
        </p:txBody>
      </p:sp>
      <p:sp>
        <p:nvSpPr>
          <p:cNvPr id="6" name="TextBox 5">
            <a:extLst>
              <a:ext uri="{FF2B5EF4-FFF2-40B4-BE49-F238E27FC236}">
                <a16:creationId xmlns:a16="http://schemas.microsoft.com/office/drawing/2014/main" id="{83A58EEE-C71B-48DB-AF94-79C7661AE6D0}"/>
              </a:ext>
            </a:extLst>
          </p:cNvPr>
          <p:cNvSpPr txBox="1"/>
          <p:nvPr/>
        </p:nvSpPr>
        <p:spPr>
          <a:xfrm>
            <a:off x="612560" y="1212558"/>
            <a:ext cx="8044833" cy="4191981"/>
          </a:xfrm>
          <a:prstGeom prst="rect">
            <a:avLst/>
          </a:prstGeom>
          <a:noFill/>
        </p:spPr>
        <p:txBody>
          <a:bodyPr wrap="square">
            <a:spAutoFit/>
          </a:bodyPr>
          <a:lstStyle/>
          <a:p>
            <a:pPr algn="ctr">
              <a:lnSpc>
                <a:spcPct val="150000"/>
              </a:lnSpc>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Limitations of array implementation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Array is Static data Structure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Memory Allocated during Compile time.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Once Memory is allocated it Cannot be Changed during Run-time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Wastage of Memory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if array of large size is defined and elements are less.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Inserting and removing element is very difficult.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Homogeneous Elements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Elements belonging to different data types cannot be stored in array.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1964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20</a:t>
            </a:fld>
            <a:endParaRPr lang="en-IN"/>
          </a:p>
        </p:txBody>
      </p:sp>
      <p:sp>
        <p:nvSpPr>
          <p:cNvPr id="3" name="Rectangle 3">
            <a:extLst>
              <a:ext uri="{FF2B5EF4-FFF2-40B4-BE49-F238E27FC236}">
                <a16:creationId xmlns:a16="http://schemas.microsoft.com/office/drawing/2014/main" id="{5ACD062A-659E-498A-971B-333691AB1DF6}"/>
              </a:ext>
            </a:extLst>
          </p:cNvPr>
          <p:cNvSpPr>
            <a:spLocks noChangeArrowheads="1"/>
          </p:cNvSpPr>
          <p:nvPr/>
        </p:nvSpPr>
        <p:spPr bwMode="auto">
          <a:xfrm>
            <a:off x="807868" y="4431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TextBox 10">
            <a:extLst>
              <a:ext uri="{FF2B5EF4-FFF2-40B4-BE49-F238E27FC236}">
                <a16:creationId xmlns:a16="http://schemas.microsoft.com/office/drawing/2014/main" id="{B5068A0D-AEED-4DA1-BDDE-58D28F495754}"/>
              </a:ext>
            </a:extLst>
          </p:cNvPr>
          <p:cNvSpPr txBox="1"/>
          <p:nvPr/>
        </p:nvSpPr>
        <p:spPr>
          <a:xfrm>
            <a:off x="248575" y="754609"/>
            <a:ext cx="8336132" cy="5262979"/>
          </a:xfrm>
          <a:prstGeom prst="rect">
            <a:avLst/>
          </a:prstGeom>
          <a:noFill/>
        </p:spPr>
        <p:txBody>
          <a:bodyPr wrap="square">
            <a:spAutoFit/>
          </a:bodyPr>
          <a:lstStyle/>
          <a:p>
            <a:r>
              <a:rPr lang="en-IN" sz="2400" dirty="0"/>
              <a:t>#include&lt;stdio.h&gt;</a:t>
            </a:r>
          </a:p>
          <a:p>
            <a:r>
              <a:rPr lang="en-IN" sz="2400" dirty="0"/>
              <a:t>#include&lt;stdlib.h&gt;</a:t>
            </a:r>
          </a:p>
          <a:p>
            <a:r>
              <a:rPr lang="en-IN" sz="2400" dirty="0"/>
              <a:t>#include&lt;string.h&gt;</a:t>
            </a:r>
          </a:p>
          <a:p>
            <a:r>
              <a:rPr lang="en-IN" sz="2400" dirty="0"/>
              <a:t>void main()</a:t>
            </a:r>
          </a:p>
          <a:p>
            <a:r>
              <a:rPr lang="en-IN" sz="2400" dirty="0"/>
              <a:t>{</a:t>
            </a:r>
          </a:p>
          <a:p>
            <a:r>
              <a:rPr lang="en-IN" sz="2400" dirty="0"/>
              <a:t>char *ptr1;</a:t>
            </a:r>
          </a:p>
          <a:p>
            <a:r>
              <a:rPr lang="en-IN" sz="2400" dirty="0"/>
              <a:t>ptr1=(char  *)malloc(8);</a:t>
            </a:r>
          </a:p>
          <a:p>
            <a:r>
              <a:rPr lang="en-IN" sz="2400" dirty="0" err="1"/>
              <a:t>strcpy</a:t>
            </a:r>
            <a:r>
              <a:rPr lang="en-IN" sz="2400" dirty="0"/>
              <a:t>(ptr1,"Computer");</a:t>
            </a:r>
          </a:p>
          <a:p>
            <a:r>
              <a:rPr lang="en-IN" sz="2400" dirty="0" err="1"/>
              <a:t>printf</a:t>
            </a:r>
            <a:r>
              <a:rPr lang="en-IN" sz="2400" dirty="0"/>
              <a:t>("\n%s",ptr1);</a:t>
            </a:r>
          </a:p>
          <a:p>
            <a:r>
              <a:rPr lang="en-IN" sz="2400" dirty="0"/>
              <a:t>ptr1=(char  *)</a:t>
            </a:r>
            <a:r>
              <a:rPr lang="en-IN" sz="2400" dirty="0" err="1"/>
              <a:t>realloc</a:t>
            </a:r>
            <a:r>
              <a:rPr lang="en-IN" sz="2400" dirty="0"/>
              <a:t>(ptr1,20);</a:t>
            </a:r>
          </a:p>
          <a:p>
            <a:r>
              <a:rPr lang="en-IN" sz="2400" dirty="0" err="1"/>
              <a:t>strcpy</a:t>
            </a:r>
            <a:r>
              <a:rPr lang="en-IN" sz="2400" dirty="0"/>
              <a:t>(ptr1," Computer Application");</a:t>
            </a:r>
          </a:p>
          <a:p>
            <a:r>
              <a:rPr lang="en-IN" sz="2400" dirty="0" err="1"/>
              <a:t>printf</a:t>
            </a:r>
            <a:r>
              <a:rPr lang="en-IN" sz="2400" dirty="0"/>
              <a:t>("\n%s",ptr1);</a:t>
            </a:r>
          </a:p>
          <a:p>
            <a:r>
              <a:rPr lang="en-IN" sz="2400" dirty="0"/>
              <a:t>free(ptr1);</a:t>
            </a:r>
          </a:p>
          <a:p>
            <a:r>
              <a:rPr lang="en-IN" sz="2400" dirty="0"/>
              <a:t>}</a:t>
            </a:r>
          </a:p>
        </p:txBody>
      </p:sp>
      <p:graphicFrame>
        <p:nvGraphicFramePr>
          <p:cNvPr id="5" name="Table 5">
            <a:extLst>
              <a:ext uri="{FF2B5EF4-FFF2-40B4-BE49-F238E27FC236}">
                <a16:creationId xmlns:a16="http://schemas.microsoft.com/office/drawing/2014/main" id="{B3D56D8A-94D6-42CE-B467-F1C9B1F65D88}"/>
              </a:ext>
            </a:extLst>
          </p:cNvPr>
          <p:cNvGraphicFramePr>
            <a:graphicFrameLocks noGrp="1"/>
          </p:cNvGraphicFramePr>
          <p:nvPr/>
        </p:nvGraphicFramePr>
        <p:xfrm>
          <a:off x="2971060" y="2036633"/>
          <a:ext cx="6096000" cy="370840"/>
        </p:xfrm>
        <a:graphic>
          <a:graphicData uri="http://schemas.openxmlformats.org/drawingml/2006/table">
            <a:tbl>
              <a:tblPr firstRow="1" bandRow="1">
                <a:tableStyleId>{0505E3EF-67EA-436B-97B2-0124C06EBD24}</a:tableStyleId>
              </a:tblPr>
              <a:tblGrid>
                <a:gridCol w="762000">
                  <a:extLst>
                    <a:ext uri="{9D8B030D-6E8A-4147-A177-3AD203B41FA5}">
                      <a16:colId xmlns:a16="http://schemas.microsoft.com/office/drawing/2014/main" val="314384518"/>
                    </a:ext>
                  </a:extLst>
                </a:gridCol>
                <a:gridCol w="762000">
                  <a:extLst>
                    <a:ext uri="{9D8B030D-6E8A-4147-A177-3AD203B41FA5}">
                      <a16:colId xmlns:a16="http://schemas.microsoft.com/office/drawing/2014/main" val="283636580"/>
                    </a:ext>
                  </a:extLst>
                </a:gridCol>
                <a:gridCol w="762000">
                  <a:extLst>
                    <a:ext uri="{9D8B030D-6E8A-4147-A177-3AD203B41FA5}">
                      <a16:colId xmlns:a16="http://schemas.microsoft.com/office/drawing/2014/main" val="3073971669"/>
                    </a:ext>
                  </a:extLst>
                </a:gridCol>
                <a:gridCol w="762000">
                  <a:extLst>
                    <a:ext uri="{9D8B030D-6E8A-4147-A177-3AD203B41FA5}">
                      <a16:colId xmlns:a16="http://schemas.microsoft.com/office/drawing/2014/main" val="2820652729"/>
                    </a:ext>
                  </a:extLst>
                </a:gridCol>
                <a:gridCol w="762000">
                  <a:extLst>
                    <a:ext uri="{9D8B030D-6E8A-4147-A177-3AD203B41FA5}">
                      <a16:colId xmlns:a16="http://schemas.microsoft.com/office/drawing/2014/main" val="3169753233"/>
                    </a:ext>
                  </a:extLst>
                </a:gridCol>
                <a:gridCol w="762000">
                  <a:extLst>
                    <a:ext uri="{9D8B030D-6E8A-4147-A177-3AD203B41FA5}">
                      <a16:colId xmlns:a16="http://schemas.microsoft.com/office/drawing/2014/main" val="3304984628"/>
                    </a:ext>
                  </a:extLst>
                </a:gridCol>
                <a:gridCol w="762000">
                  <a:extLst>
                    <a:ext uri="{9D8B030D-6E8A-4147-A177-3AD203B41FA5}">
                      <a16:colId xmlns:a16="http://schemas.microsoft.com/office/drawing/2014/main" val="2224316424"/>
                    </a:ext>
                  </a:extLst>
                </a:gridCol>
                <a:gridCol w="762000">
                  <a:extLst>
                    <a:ext uri="{9D8B030D-6E8A-4147-A177-3AD203B41FA5}">
                      <a16:colId xmlns:a16="http://schemas.microsoft.com/office/drawing/2014/main" val="375410372"/>
                    </a:ext>
                  </a:extLst>
                </a:gridCol>
              </a:tblGrid>
              <a:tr h="370840">
                <a:tc>
                  <a:txBody>
                    <a:bodyPr/>
                    <a:lstStyle/>
                    <a:p>
                      <a:r>
                        <a:rPr lang="en-US" dirty="0"/>
                        <a:t>C</a:t>
                      </a:r>
                      <a:endParaRPr lang="en-IN" dirty="0"/>
                    </a:p>
                  </a:txBody>
                  <a:tcPr/>
                </a:tc>
                <a:tc>
                  <a:txBody>
                    <a:bodyPr/>
                    <a:lstStyle/>
                    <a:p>
                      <a:r>
                        <a:rPr lang="en-US" dirty="0"/>
                        <a:t>o</a:t>
                      </a:r>
                      <a:endParaRPr lang="en-IN" dirty="0"/>
                    </a:p>
                  </a:txBody>
                  <a:tcPr/>
                </a:tc>
                <a:tc>
                  <a:txBody>
                    <a:bodyPr/>
                    <a:lstStyle/>
                    <a:p>
                      <a:r>
                        <a:rPr lang="en-US" dirty="0"/>
                        <a:t>m</a:t>
                      </a:r>
                      <a:endParaRPr lang="en-IN" dirty="0"/>
                    </a:p>
                  </a:txBody>
                  <a:tcPr/>
                </a:tc>
                <a:tc>
                  <a:txBody>
                    <a:bodyPr/>
                    <a:lstStyle/>
                    <a:p>
                      <a:r>
                        <a:rPr lang="en-US" dirty="0"/>
                        <a:t>p</a:t>
                      </a:r>
                      <a:endParaRPr lang="en-IN" dirty="0"/>
                    </a:p>
                  </a:txBody>
                  <a:tcPr/>
                </a:tc>
                <a:tc>
                  <a:txBody>
                    <a:bodyPr/>
                    <a:lstStyle/>
                    <a:p>
                      <a:r>
                        <a:rPr lang="en-US" dirty="0"/>
                        <a:t>u</a:t>
                      </a:r>
                      <a:endParaRPr lang="en-IN" dirty="0"/>
                    </a:p>
                  </a:txBody>
                  <a:tcPr/>
                </a:tc>
                <a:tc>
                  <a:txBody>
                    <a:bodyPr/>
                    <a:lstStyle/>
                    <a:p>
                      <a:r>
                        <a:rPr lang="en-US" dirty="0"/>
                        <a:t>t</a:t>
                      </a:r>
                      <a:endParaRPr lang="en-IN" dirty="0"/>
                    </a:p>
                  </a:txBody>
                  <a:tcPr/>
                </a:tc>
                <a:tc>
                  <a:txBody>
                    <a:bodyPr/>
                    <a:lstStyle/>
                    <a:p>
                      <a:r>
                        <a:rPr lang="en-US" dirty="0"/>
                        <a:t>e</a:t>
                      </a:r>
                      <a:endParaRPr lang="en-IN" dirty="0"/>
                    </a:p>
                  </a:txBody>
                  <a:tcPr/>
                </a:tc>
                <a:tc>
                  <a:txBody>
                    <a:bodyPr/>
                    <a:lstStyle/>
                    <a:p>
                      <a:r>
                        <a:rPr lang="en-US" dirty="0"/>
                        <a:t>r</a:t>
                      </a:r>
                      <a:endParaRPr lang="en-IN" dirty="0"/>
                    </a:p>
                  </a:txBody>
                  <a:tcPr/>
                </a:tc>
                <a:extLst>
                  <a:ext uri="{0D108BD9-81ED-4DB2-BD59-A6C34878D82A}">
                    <a16:rowId xmlns:a16="http://schemas.microsoft.com/office/drawing/2014/main" val="3861723683"/>
                  </a:ext>
                </a:extLst>
              </a:tr>
            </a:tbl>
          </a:graphicData>
        </a:graphic>
      </p:graphicFrame>
      <p:sp>
        <p:nvSpPr>
          <p:cNvPr id="6" name="TextBox 5">
            <a:extLst>
              <a:ext uri="{FF2B5EF4-FFF2-40B4-BE49-F238E27FC236}">
                <a16:creationId xmlns:a16="http://schemas.microsoft.com/office/drawing/2014/main" id="{F582686C-E19C-47AA-99D6-CEBCA60593AA}"/>
              </a:ext>
            </a:extLst>
          </p:cNvPr>
          <p:cNvSpPr txBox="1"/>
          <p:nvPr/>
        </p:nvSpPr>
        <p:spPr>
          <a:xfrm>
            <a:off x="2254463" y="2637108"/>
            <a:ext cx="1118586" cy="369332"/>
          </a:xfrm>
          <a:prstGeom prst="rect">
            <a:avLst/>
          </a:prstGeom>
          <a:noFill/>
        </p:spPr>
        <p:txBody>
          <a:bodyPr wrap="square" rtlCol="0">
            <a:spAutoFit/>
          </a:bodyPr>
          <a:lstStyle/>
          <a:p>
            <a:r>
              <a:rPr lang="en-US" dirty="0"/>
              <a:t>ptr1</a:t>
            </a:r>
            <a:endParaRPr lang="en-IN" dirty="0"/>
          </a:p>
        </p:txBody>
      </p:sp>
      <p:cxnSp>
        <p:nvCxnSpPr>
          <p:cNvPr id="12" name="Straight Arrow Connector 11">
            <a:extLst>
              <a:ext uri="{FF2B5EF4-FFF2-40B4-BE49-F238E27FC236}">
                <a16:creationId xmlns:a16="http://schemas.microsoft.com/office/drawing/2014/main" id="{A976A963-0EFB-40BC-94F8-30C398A14C7F}"/>
              </a:ext>
            </a:extLst>
          </p:cNvPr>
          <p:cNvCxnSpPr>
            <a:cxnSpLocks/>
          </p:cNvCxnSpPr>
          <p:nvPr/>
        </p:nvCxnSpPr>
        <p:spPr>
          <a:xfrm flipV="1">
            <a:off x="2419165" y="2184942"/>
            <a:ext cx="559293" cy="510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6ED3030-5625-4607-AD72-04775A28FC60}"/>
              </a:ext>
            </a:extLst>
          </p:cNvPr>
          <p:cNvSpPr txBox="1"/>
          <p:nvPr/>
        </p:nvSpPr>
        <p:spPr>
          <a:xfrm>
            <a:off x="1621654" y="6923289"/>
            <a:ext cx="1118586" cy="369332"/>
          </a:xfrm>
          <a:prstGeom prst="rect">
            <a:avLst/>
          </a:prstGeom>
          <a:noFill/>
        </p:spPr>
        <p:txBody>
          <a:bodyPr wrap="square" rtlCol="0">
            <a:spAutoFit/>
          </a:bodyPr>
          <a:lstStyle/>
          <a:p>
            <a:r>
              <a:rPr lang="en-US" dirty="0"/>
              <a:t>ptr1</a:t>
            </a:r>
            <a:endParaRPr lang="en-IN" dirty="0"/>
          </a:p>
        </p:txBody>
      </p:sp>
      <p:cxnSp>
        <p:nvCxnSpPr>
          <p:cNvPr id="15" name="Straight Arrow Connector 14">
            <a:extLst>
              <a:ext uri="{FF2B5EF4-FFF2-40B4-BE49-F238E27FC236}">
                <a16:creationId xmlns:a16="http://schemas.microsoft.com/office/drawing/2014/main" id="{E0B7030A-0141-42A9-B2AD-CFBF1D6ECD6A}"/>
              </a:ext>
            </a:extLst>
          </p:cNvPr>
          <p:cNvCxnSpPr>
            <a:cxnSpLocks/>
          </p:cNvCxnSpPr>
          <p:nvPr/>
        </p:nvCxnSpPr>
        <p:spPr>
          <a:xfrm flipV="1">
            <a:off x="1646343" y="5840156"/>
            <a:ext cx="559293" cy="510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5396E18-5093-4609-B2F6-1F710991E085}"/>
              </a:ext>
            </a:extLst>
          </p:cNvPr>
          <p:cNvSpPr txBox="1"/>
          <p:nvPr/>
        </p:nvSpPr>
        <p:spPr>
          <a:xfrm>
            <a:off x="1103094" y="6123878"/>
            <a:ext cx="1118586" cy="369332"/>
          </a:xfrm>
          <a:prstGeom prst="rect">
            <a:avLst/>
          </a:prstGeom>
          <a:noFill/>
        </p:spPr>
        <p:txBody>
          <a:bodyPr wrap="square" rtlCol="0">
            <a:spAutoFit/>
          </a:bodyPr>
          <a:lstStyle/>
          <a:p>
            <a:r>
              <a:rPr lang="en-US" dirty="0"/>
              <a:t>ptr1</a:t>
            </a:r>
            <a:endParaRPr lang="en-IN" dirty="0"/>
          </a:p>
        </p:txBody>
      </p:sp>
      <p:graphicFrame>
        <p:nvGraphicFramePr>
          <p:cNvPr id="17" name="Table 17">
            <a:extLst>
              <a:ext uri="{FF2B5EF4-FFF2-40B4-BE49-F238E27FC236}">
                <a16:creationId xmlns:a16="http://schemas.microsoft.com/office/drawing/2014/main" id="{311A0375-0945-4469-B65D-09A2C5F3F749}"/>
              </a:ext>
            </a:extLst>
          </p:cNvPr>
          <p:cNvGraphicFramePr>
            <a:graphicFrameLocks noGrp="1"/>
          </p:cNvGraphicFramePr>
          <p:nvPr/>
        </p:nvGraphicFramePr>
        <p:xfrm>
          <a:off x="2177523" y="5732551"/>
          <a:ext cx="5750702" cy="370840"/>
        </p:xfrm>
        <a:graphic>
          <a:graphicData uri="http://schemas.openxmlformats.org/drawingml/2006/table">
            <a:tbl>
              <a:tblPr firstRow="1" bandRow="1">
                <a:tableStyleId>{0505E3EF-67EA-436B-97B2-0124C06EBD24}</a:tableStyleId>
              </a:tblPr>
              <a:tblGrid>
                <a:gridCol w="235268">
                  <a:extLst>
                    <a:ext uri="{9D8B030D-6E8A-4147-A177-3AD203B41FA5}">
                      <a16:colId xmlns:a16="http://schemas.microsoft.com/office/drawing/2014/main" val="3259141915"/>
                    </a:ext>
                  </a:extLst>
                </a:gridCol>
                <a:gridCol w="290286">
                  <a:extLst>
                    <a:ext uri="{9D8B030D-6E8A-4147-A177-3AD203B41FA5}">
                      <a16:colId xmlns:a16="http://schemas.microsoft.com/office/drawing/2014/main" val="1286061061"/>
                    </a:ext>
                  </a:extLst>
                </a:gridCol>
                <a:gridCol w="290286">
                  <a:extLst>
                    <a:ext uri="{9D8B030D-6E8A-4147-A177-3AD203B41FA5}">
                      <a16:colId xmlns:a16="http://schemas.microsoft.com/office/drawing/2014/main" val="2302223107"/>
                    </a:ext>
                  </a:extLst>
                </a:gridCol>
                <a:gridCol w="290286">
                  <a:extLst>
                    <a:ext uri="{9D8B030D-6E8A-4147-A177-3AD203B41FA5}">
                      <a16:colId xmlns:a16="http://schemas.microsoft.com/office/drawing/2014/main" val="3153146473"/>
                    </a:ext>
                  </a:extLst>
                </a:gridCol>
                <a:gridCol w="290286">
                  <a:extLst>
                    <a:ext uri="{9D8B030D-6E8A-4147-A177-3AD203B41FA5}">
                      <a16:colId xmlns:a16="http://schemas.microsoft.com/office/drawing/2014/main" val="10097352"/>
                    </a:ext>
                  </a:extLst>
                </a:gridCol>
                <a:gridCol w="290286">
                  <a:extLst>
                    <a:ext uri="{9D8B030D-6E8A-4147-A177-3AD203B41FA5}">
                      <a16:colId xmlns:a16="http://schemas.microsoft.com/office/drawing/2014/main" val="1547872949"/>
                    </a:ext>
                  </a:extLst>
                </a:gridCol>
                <a:gridCol w="290286">
                  <a:extLst>
                    <a:ext uri="{9D8B030D-6E8A-4147-A177-3AD203B41FA5}">
                      <a16:colId xmlns:a16="http://schemas.microsoft.com/office/drawing/2014/main" val="892669876"/>
                    </a:ext>
                  </a:extLst>
                </a:gridCol>
                <a:gridCol w="290286">
                  <a:extLst>
                    <a:ext uri="{9D8B030D-6E8A-4147-A177-3AD203B41FA5}">
                      <a16:colId xmlns:a16="http://schemas.microsoft.com/office/drawing/2014/main" val="660816559"/>
                    </a:ext>
                  </a:extLst>
                </a:gridCol>
                <a:gridCol w="290286">
                  <a:extLst>
                    <a:ext uri="{9D8B030D-6E8A-4147-A177-3AD203B41FA5}">
                      <a16:colId xmlns:a16="http://schemas.microsoft.com/office/drawing/2014/main" val="881407868"/>
                    </a:ext>
                  </a:extLst>
                </a:gridCol>
                <a:gridCol w="290286">
                  <a:extLst>
                    <a:ext uri="{9D8B030D-6E8A-4147-A177-3AD203B41FA5}">
                      <a16:colId xmlns:a16="http://schemas.microsoft.com/office/drawing/2014/main" val="1894584997"/>
                    </a:ext>
                  </a:extLst>
                </a:gridCol>
                <a:gridCol w="290286">
                  <a:extLst>
                    <a:ext uri="{9D8B030D-6E8A-4147-A177-3AD203B41FA5}">
                      <a16:colId xmlns:a16="http://schemas.microsoft.com/office/drawing/2014/main" val="3331448096"/>
                    </a:ext>
                  </a:extLst>
                </a:gridCol>
                <a:gridCol w="290286">
                  <a:extLst>
                    <a:ext uri="{9D8B030D-6E8A-4147-A177-3AD203B41FA5}">
                      <a16:colId xmlns:a16="http://schemas.microsoft.com/office/drawing/2014/main" val="1386417779"/>
                    </a:ext>
                  </a:extLst>
                </a:gridCol>
                <a:gridCol w="290286">
                  <a:extLst>
                    <a:ext uri="{9D8B030D-6E8A-4147-A177-3AD203B41FA5}">
                      <a16:colId xmlns:a16="http://schemas.microsoft.com/office/drawing/2014/main" val="388684636"/>
                    </a:ext>
                  </a:extLst>
                </a:gridCol>
                <a:gridCol w="290286">
                  <a:extLst>
                    <a:ext uri="{9D8B030D-6E8A-4147-A177-3AD203B41FA5}">
                      <a16:colId xmlns:a16="http://schemas.microsoft.com/office/drawing/2014/main" val="898202752"/>
                    </a:ext>
                  </a:extLst>
                </a:gridCol>
                <a:gridCol w="290286">
                  <a:extLst>
                    <a:ext uri="{9D8B030D-6E8A-4147-A177-3AD203B41FA5}">
                      <a16:colId xmlns:a16="http://schemas.microsoft.com/office/drawing/2014/main" val="2683538557"/>
                    </a:ext>
                  </a:extLst>
                </a:gridCol>
                <a:gridCol w="290286">
                  <a:extLst>
                    <a:ext uri="{9D8B030D-6E8A-4147-A177-3AD203B41FA5}">
                      <a16:colId xmlns:a16="http://schemas.microsoft.com/office/drawing/2014/main" val="3401742546"/>
                    </a:ext>
                  </a:extLst>
                </a:gridCol>
                <a:gridCol w="290286">
                  <a:extLst>
                    <a:ext uri="{9D8B030D-6E8A-4147-A177-3AD203B41FA5}">
                      <a16:colId xmlns:a16="http://schemas.microsoft.com/office/drawing/2014/main" val="1403172826"/>
                    </a:ext>
                  </a:extLst>
                </a:gridCol>
                <a:gridCol w="290286">
                  <a:extLst>
                    <a:ext uri="{9D8B030D-6E8A-4147-A177-3AD203B41FA5}">
                      <a16:colId xmlns:a16="http://schemas.microsoft.com/office/drawing/2014/main" val="3726990673"/>
                    </a:ext>
                  </a:extLst>
                </a:gridCol>
                <a:gridCol w="290286">
                  <a:extLst>
                    <a:ext uri="{9D8B030D-6E8A-4147-A177-3AD203B41FA5}">
                      <a16:colId xmlns:a16="http://schemas.microsoft.com/office/drawing/2014/main" val="2808160261"/>
                    </a:ext>
                  </a:extLst>
                </a:gridCol>
                <a:gridCol w="290286">
                  <a:extLst>
                    <a:ext uri="{9D8B030D-6E8A-4147-A177-3AD203B41FA5}">
                      <a16:colId xmlns:a16="http://schemas.microsoft.com/office/drawing/2014/main" val="724164581"/>
                    </a:ext>
                  </a:extLst>
                </a:gridCol>
              </a:tblGrid>
              <a:tr h="370840">
                <a:tc>
                  <a:txBody>
                    <a:bodyPr/>
                    <a:lstStyle/>
                    <a:p>
                      <a:r>
                        <a:rPr lang="en-US" dirty="0"/>
                        <a:t>c</a:t>
                      </a:r>
                      <a:endParaRPr lang="en-IN" dirty="0"/>
                    </a:p>
                  </a:txBody>
                  <a:tcPr/>
                </a:tc>
                <a:tc>
                  <a:txBody>
                    <a:bodyPr/>
                    <a:lstStyle/>
                    <a:p>
                      <a:r>
                        <a:rPr lang="en-US" dirty="0"/>
                        <a:t>o</a:t>
                      </a:r>
                      <a:endParaRPr lang="en-IN" dirty="0"/>
                    </a:p>
                  </a:txBody>
                  <a:tcPr/>
                </a:tc>
                <a:tc>
                  <a:txBody>
                    <a:bodyPr/>
                    <a:lstStyle/>
                    <a:p>
                      <a:r>
                        <a:rPr lang="en-US" dirty="0"/>
                        <a:t>m</a:t>
                      </a:r>
                      <a:endParaRPr lang="en-IN" dirty="0"/>
                    </a:p>
                  </a:txBody>
                  <a:tcPr/>
                </a:tc>
                <a:tc>
                  <a:txBody>
                    <a:bodyPr/>
                    <a:lstStyle/>
                    <a:p>
                      <a:r>
                        <a:rPr lang="en-US" dirty="0"/>
                        <a:t>p</a:t>
                      </a:r>
                      <a:endParaRPr lang="en-IN" dirty="0"/>
                    </a:p>
                  </a:txBody>
                  <a:tcPr/>
                </a:tc>
                <a:tc>
                  <a:txBody>
                    <a:bodyPr/>
                    <a:lstStyle/>
                    <a:p>
                      <a:r>
                        <a:rPr lang="en-US" dirty="0"/>
                        <a:t>u</a:t>
                      </a:r>
                      <a:endParaRPr lang="en-IN" dirty="0"/>
                    </a:p>
                  </a:txBody>
                  <a:tcPr/>
                </a:tc>
                <a:tc>
                  <a:txBody>
                    <a:bodyPr/>
                    <a:lstStyle/>
                    <a:p>
                      <a:r>
                        <a:rPr lang="en-US" dirty="0"/>
                        <a:t>t</a:t>
                      </a:r>
                      <a:endParaRPr lang="en-IN" dirty="0"/>
                    </a:p>
                  </a:txBody>
                  <a:tcPr/>
                </a:tc>
                <a:tc>
                  <a:txBody>
                    <a:bodyPr/>
                    <a:lstStyle/>
                    <a:p>
                      <a:r>
                        <a:rPr lang="en-US" dirty="0"/>
                        <a:t>e</a:t>
                      </a:r>
                      <a:endParaRPr lang="en-IN" dirty="0"/>
                    </a:p>
                  </a:txBody>
                  <a:tcPr/>
                </a:tc>
                <a:tc>
                  <a:txBody>
                    <a:bodyPr/>
                    <a:lstStyle/>
                    <a:p>
                      <a:r>
                        <a:rPr lang="en-US" dirty="0"/>
                        <a:t>r</a:t>
                      </a:r>
                      <a:endParaRPr lang="en-IN" dirty="0"/>
                    </a:p>
                  </a:txBody>
                  <a:tcPr/>
                </a:tc>
                <a:tc>
                  <a:txBody>
                    <a:bodyPr/>
                    <a:lstStyle/>
                    <a:p>
                      <a:endParaRPr lang="en-IN" dirty="0"/>
                    </a:p>
                  </a:txBody>
                  <a:tcPr/>
                </a:tc>
                <a:tc>
                  <a:txBody>
                    <a:bodyPr/>
                    <a:lstStyle/>
                    <a:p>
                      <a:r>
                        <a:rPr lang="en-US" dirty="0"/>
                        <a:t>A</a:t>
                      </a:r>
                      <a:endParaRPr lang="en-IN" dirty="0"/>
                    </a:p>
                  </a:txBody>
                  <a:tcPr/>
                </a:tc>
                <a:tc>
                  <a:txBody>
                    <a:bodyPr/>
                    <a:lstStyle/>
                    <a:p>
                      <a:r>
                        <a:rPr lang="en-US" dirty="0"/>
                        <a:t>p</a:t>
                      </a:r>
                      <a:endParaRPr lang="en-IN" dirty="0"/>
                    </a:p>
                  </a:txBody>
                  <a:tcPr/>
                </a:tc>
                <a:tc>
                  <a:txBody>
                    <a:bodyPr/>
                    <a:lstStyle/>
                    <a:p>
                      <a:r>
                        <a:rPr lang="en-US" dirty="0"/>
                        <a:t>p</a:t>
                      </a:r>
                      <a:endParaRPr lang="en-IN" dirty="0"/>
                    </a:p>
                  </a:txBody>
                  <a:tcPr/>
                </a:tc>
                <a:tc>
                  <a:txBody>
                    <a:bodyPr/>
                    <a:lstStyle/>
                    <a:p>
                      <a:r>
                        <a:rPr lang="en-US" dirty="0"/>
                        <a:t>l</a:t>
                      </a:r>
                      <a:endParaRPr lang="en-IN" dirty="0"/>
                    </a:p>
                  </a:txBody>
                  <a:tcPr/>
                </a:tc>
                <a:tc>
                  <a:txBody>
                    <a:bodyPr/>
                    <a:lstStyle/>
                    <a:p>
                      <a:r>
                        <a:rPr lang="en-US" dirty="0" err="1"/>
                        <a:t>i</a:t>
                      </a:r>
                      <a:endParaRPr lang="en-IN" dirty="0"/>
                    </a:p>
                  </a:txBody>
                  <a:tcPr/>
                </a:tc>
                <a:tc>
                  <a:txBody>
                    <a:bodyPr/>
                    <a:lstStyle/>
                    <a:p>
                      <a:r>
                        <a:rPr lang="en-US" dirty="0"/>
                        <a:t>c</a:t>
                      </a:r>
                      <a:endParaRPr lang="en-IN" dirty="0"/>
                    </a:p>
                  </a:txBody>
                  <a:tcPr/>
                </a:tc>
                <a:tc>
                  <a:txBody>
                    <a:bodyPr/>
                    <a:lstStyle/>
                    <a:p>
                      <a:r>
                        <a:rPr lang="en-US" dirty="0"/>
                        <a:t>a</a:t>
                      </a:r>
                      <a:endParaRPr lang="en-IN" dirty="0"/>
                    </a:p>
                  </a:txBody>
                  <a:tcPr/>
                </a:tc>
                <a:tc>
                  <a:txBody>
                    <a:bodyPr/>
                    <a:lstStyle/>
                    <a:p>
                      <a:r>
                        <a:rPr lang="en-US" dirty="0"/>
                        <a:t>t</a:t>
                      </a:r>
                      <a:endParaRPr lang="en-IN" dirty="0"/>
                    </a:p>
                  </a:txBody>
                  <a:tcPr/>
                </a:tc>
                <a:tc>
                  <a:txBody>
                    <a:bodyPr/>
                    <a:lstStyle/>
                    <a:p>
                      <a:r>
                        <a:rPr lang="en-US" dirty="0" err="1"/>
                        <a:t>i</a:t>
                      </a:r>
                      <a:endParaRPr lang="en-IN" dirty="0"/>
                    </a:p>
                  </a:txBody>
                  <a:tcPr/>
                </a:tc>
                <a:tc>
                  <a:txBody>
                    <a:bodyPr/>
                    <a:lstStyle/>
                    <a:p>
                      <a:r>
                        <a:rPr lang="en-US" dirty="0"/>
                        <a:t>o</a:t>
                      </a:r>
                      <a:endParaRPr lang="en-IN" dirty="0"/>
                    </a:p>
                  </a:txBody>
                  <a:tcPr/>
                </a:tc>
                <a:tc>
                  <a:txBody>
                    <a:bodyPr/>
                    <a:lstStyle/>
                    <a:p>
                      <a:r>
                        <a:rPr lang="en-US" dirty="0"/>
                        <a:t>n</a:t>
                      </a:r>
                      <a:endParaRPr lang="en-IN" dirty="0"/>
                    </a:p>
                  </a:txBody>
                  <a:tcPr/>
                </a:tc>
                <a:extLst>
                  <a:ext uri="{0D108BD9-81ED-4DB2-BD59-A6C34878D82A}">
                    <a16:rowId xmlns:a16="http://schemas.microsoft.com/office/drawing/2014/main" val="3377917075"/>
                  </a:ext>
                </a:extLst>
              </a:tr>
            </a:tbl>
          </a:graphicData>
        </a:graphic>
      </p:graphicFrame>
    </p:spTree>
    <p:extLst>
      <p:ext uri="{BB962C8B-B14F-4D97-AF65-F5344CB8AC3E}">
        <p14:creationId xmlns:p14="http://schemas.microsoft.com/office/powerpoint/2010/main" val="420750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21</a:t>
            </a:fld>
            <a:endParaRPr lang="en-IN"/>
          </a:p>
        </p:txBody>
      </p:sp>
      <p:sp>
        <p:nvSpPr>
          <p:cNvPr id="3" name="Rectangle 3">
            <a:extLst>
              <a:ext uri="{FF2B5EF4-FFF2-40B4-BE49-F238E27FC236}">
                <a16:creationId xmlns:a16="http://schemas.microsoft.com/office/drawing/2014/main" id="{5ACD062A-659E-498A-971B-333691AB1DF6}"/>
              </a:ext>
            </a:extLst>
          </p:cNvPr>
          <p:cNvSpPr>
            <a:spLocks noChangeArrowheads="1"/>
          </p:cNvSpPr>
          <p:nvPr/>
        </p:nvSpPr>
        <p:spPr bwMode="auto">
          <a:xfrm>
            <a:off x="807868" y="4431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TextBox 9">
            <a:extLst>
              <a:ext uri="{FF2B5EF4-FFF2-40B4-BE49-F238E27FC236}">
                <a16:creationId xmlns:a16="http://schemas.microsoft.com/office/drawing/2014/main" id="{30513A14-2293-4EA0-A004-BC2E3422C417}"/>
              </a:ext>
            </a:extLst>
          </p:cNvPr>
          <p:cNvSpPr txBox="1"/>
          <p:nvPr/>
        </p:nvSpPr>
        <p:spPr>
          <a:xfrm>
            <a:off x="310718" y="878618"/>
            <a:ext cx="8673484" cy="3349956"/>
          </a:xfrm>
          <a:prstGeom prst="rect">
            <a:avLst/>
          </a:prstGeom>
          <a:noFill/>
        </p:spPr>
        <p:txBody>
          <a:bodyPr wrap="square">
            <a:spAutoFit/>
          </a:bodyPr>
          <a:lstStyle/>
          <a:p>
            <a:pPr>
              <a:lnSpc>
                <a:spcPct val="150000"/>
              </a:lnSpc>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free()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function releases the memory allocated previously by </a:t>
            </a:r>
          </a:p>
          <a:p>
            <a:pPr lvl="0">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malloc( ) or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calloc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or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realloc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free( ) does not return anything.</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Example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free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ptr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5114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22</a:t>
            </a:fld>
            <a:endParaRPr lang="en-IN"/>
          </a:p>
        </p:txBody>
      </p:sp>
      <p:sp>
        <p:nvSpPr>
          <p:cNvPr id="3" name="Rectangle 3">
            <a:extLst>
              <a:ext uri="{FF2B5EF4-FFF2-40B4-BE49-F238E27FC236}">
                <a16:creationId xmlns:a16="http://schemas.microsoft.com/office/drawing/2014/main" id="{5ACD062A-659E-498A-971B-333691AB1DF6}"/>
              </a:ext>
            </a:extLst>
          </p:cNvPr>
          <p:cNvSpPr>
            <a:spLocks noChangeArrowheads="1"/>
          </p:cNvSpPr>
          <p:nvPr/>
        </p:nvSpPr>
        <p:spPr bwMode="auto">
          <a:xfrm>
            <a:off x="807868" y="4431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TextBox 10">
            <a:extLst>
              <a:ext uri="{FF2B5EF4-FFF2-40B4-BE49-F238E27FC236}">
                <a16:creationId xmlns:a16="http://schemas.microsoft.com/office/drawing/2014/main" id="{56FB973E-2877-4183-AB92-DA1212B09BAE}"/>
              </a:ext>
            </a:extLst>
          </p:cNvPr>
          <p:cNvSpPr txBox="1"/>
          <p:nvPr/>
        </p:nvSpPr>
        <p:spPr>
          <a:xfrm>
            <a:off x="541538" y="593723"/>
            <a:ext cx="7306322" cy="5262979"/>
          </a:xfrm>
          <a:prstGeom prst="rect">
            <a:avLst/>
          </a:prstGeom>
          <a:noFill/>
        </p:spPr>
        <p:txBody>
          <a:bodyPr wrap="square">
            <a:spAutoFit/>
          </a:bodyPr>
          <a:lstStyle/>
          <a:p>
            <a:r>
              <a:rPr lang="en-IN" sz="2400"/>
              <a:t>#include&lt;stdio.h&gt;</a:t>
            </a:r>
          </a:p>
          <a:p>
            <a:r>
              <a:rPr lang="en-IN" sz="2400"/>
              <a:t>#include&lt;stdlib.h&gt;</a:t>
            </a:r>
          </a:p>
          <a:p>
            <a:r>
              <a:rPr lang="en-IN" sz="2400"/>
              <a:t>#include&lt;string.h&gt;</a:t>
            </a:r>
          </a:p>
          <a:p>
            <a:r>
              <a:rPr lang="en-IN" sz="2400"/>
              <a:t>void main()</a:t>
            </a:r>
          </a:p>
          <a:p>
            <a:r>
              <a:rPr lang="en-IN" sz="2400"/>
              <a:t>{</a:t>
            </a:r>
          </a:p>
          <a:p>
            <a:r>
              <a:rPr lang="en-IN" sz="2400"/>
              <a:t>int *ptr1;</a:t>
            </a:r>
          </a:p>
          <a:p>
            <a:r>
              <a:rPr lang="en-IN" sz="2400"/>
              <a:t>ptr1=(int  *)malloc(8);</a:t>
            </a:r>
          </a:p>
          <a:p>
            <a:r>
              <a:rPr lang="en-IN" sz="2400"/>
              <a:t>*ptr1=10;</a:t>
            </a:r>
          </a:p>
          <a:p>
            <a:r>
              <a:rPr lang="en-IN" sz="2400"/>
              <a:t>printf("\n%u\t %d",ptr1,*ptr1);</a:t>
            </a:r>
          </a:p>
          <a:p>
            <a:r>
              <a:rPr lang="en-IN" sz="2400"/>
              <a:t>free(ptr1);</a:t>
            </a:r>
          </a:p>
          <a:p>
            <a:r>
              <a:rPr lang="en-IN" sz="2400"/>
              <a:t>printf("\n%u\t %d",ptr1,*ptr1);</a:t>
            </a:r>
          </a:p>
          <a:p>
            <a:r>
              <a:rPr lang="en-IN" sz="2400"/>
              <a:t>*ptr1=20;</a:t>
            </a:r>
          </a:p>
          <a:p>
            <a:r>
              <a:rPr lang="en-IN" sz="2400"/>
              <a:t>printf("\n%u\t %d",ptr1,*ptr1);</a:t>
            </a:r>
          </a:p>
          <a:p>
            <a:r>
              <a:rPr lang="en-IN" sz="2400"/>
              <a:t>}</a:t>
            </a:r>
            <a:endParaRPr lang="en-IN" sz="2400" dirty="0"/>
          </a:p>
        </p:txBody>
      </p:sp>
      <p:sp>
        <p:nvSpPr>
          <p:cNvPr id="12" name="TextBox 11">
            <a:extLst>
              <a:ext uri="{FF2B5EF4-FFF2-40B4-BE49-F238E27FC236}">
                <a16:creationId xmlns:a16="http://schemas.microsoft.com/office/drawing/2014/main" id="{FC7AE1FA-8803-470D-83F4-41F422E65A3D}"/>
              </a:ext>
            </a:extLst>
          </p:cNvPr>
          <p:cNvSpPr txBox="1"/>
          <p:nvPr/>
        </p:nvSpPr>
        <p:spPr>
          <a:xfrm>
            <a:off x="4021586" y="1211775"/>
            <a:ext cx="4580876" cy="923330"/>
          </a:xfrm>
          <a:prstGeom prst="rect">
            <a:avLst/>
          </a:prstGeom>
          <a:noFill/>
        </p:spPr>
        <p:txBody>
          <a:bodyPr wrap="square">
            <a:spAutoFit/>
          </a:bodyPr>
          <a:lstStyle/>
          <a:p>
            <a:r>
              <a:rPr lang="en-IN" dirty="0"/>
              <a:t>13047224         10</a:t>
            </a:r>
          </a:p>
          <a:p>
            <a:r>
              <a:rPr lang="en-IN" dirty="0"/>
              <a:t>13047224         13047272</a:t>
            </a:r>
          </a:p>
          <a:p>
            <a:r>
              <a:rPr lang="en-IN" dirty="0"/>
              <a:t>13047224         20</a:t>
            </a:r>
          </a:p>
        </p:txBody>
      </p:sp>
    </p:spTree>
    <p:extLst>
      <p:ext uri="{BB962C8B-B14F-4D97-AF65-F5344CB8AC3E}">
        <p14:creationId xmlns:p14="http://schemas.microsoft.com/office/powerpoint/2010/main" val="34053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23</a:t>
            </a:fld>
            <a:endParaRPr lang="en-IN"/>
          </a:p>
        </p:txBody>
      </p:sp>
      <p:sp>
        <p:nvSpPr>
          <p:cNvPr id="3" name="Rectangle 3">
            <a:extLst>
              <a:ext uri="{FF2B5EF4-FFF2-40B4-BE49-F238E27FC236}">
                <a16:creationId xmlns:a16="http://schemas.microsoft.com/office/drawing/2014/main" id="{5ACD062A-659E-498A-971B-333691AB1DF6}"/>
              </a:ext>
            </a:extLst>
          </p:cNvPr>
          <p:cNvSpPr>
            <a:spLocks noChangeArrowheads="1"/>
          </p:cNvSpPr>
          <p:nvPr/>
        </p:nvSpPr>
        <p:spPr bwMode="auto">
          <a:xfrm>
            <a:off x="807868" y="4431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TextBox 9">
            <a:extLst>
              <a:ext uri="{FF2B5EF4-FFF2-40B4-BE49-F238E27FC236}">
                <a16:creationId xmlns:a16="http://schemas.microsoft.com/office/drawing/2014/main" id="{30513A14-2293-4EA0-A004-BC2E3422C417}"/>
              </a:ext>
            </a:extLst>
          </p:cNvPr>
          <p:cNvSpPr txBox="1"/>
          <p:nvPr/>
        </p:nvSpPr>
        <p:spPr>
          <a:xfrm>
            <a:off x="235258" y="822929"/>
            <a:ext cx="8673484" cy="579967"/>
          </a:xfrm>
          <a:prstGeom prst="rect">
            <a:avLst/>
          </a:prstGeom>
          <a:noFill/>
        </p:spPr>
        <p:txBody>
          <a:bodyPr wrap="square">
            <a:spAutoFit/>
          </a:bodyPr>
          <a:lstStyle/>
          <a:p>
            <a:pPr algn="ctr">
              <a:lnSpc>
                <a:spcPct val="150000"/>
              </a:lnSpc>
            </a:pPr>
            <a:r>
              <a:rPr lang="en-US" sz="2400" b="1" dirty="0">
                <a:effectLst/>
                <a:latin typeface="Times New Roman" panose="02020603050405020304" pitchFamily="18" charset="0"/>
                <a:ea typeface="Calibri" panose="020F0502020204030204" pitchFamily="34" charset="0"/>
                <a:cs typeface="Tunga" panose="020B0502040204020203" pitchFamily="34" charset="0"/>
              </a:rPr>
              <a:t>Linked List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3E2DC21B-77F1-460D-B99D-95033D18D510}"/>
              </a:ext>
            </a:extLst>
          </p:cNvPr>
          <p:cNvSpPr txBox="1"/>
          <p:nvPr/>
        </p:nvSpPr>
        <p:spPr>
          <a:xfrm>
            <a:off x="317931" y="822929"/>
            <a:ext cx="9003621" cy="5157630"/>
          </a:xfrm>
          <a:prstGeom prst="rect">
            <a:avLst/>
          </a:prstGeom>
          <a:noFill/>
        </p:spPr>
        <p:txBody>
          <a:bodyPr wrap="square">
            <a:spAutoFit/>
          </a:bodyPr>
          <a:lstStyle/>
          <a:p>
            <a:pPr>
              <a:lnSpc>
                <a:spcPct val="200000"/>
              </a:lnSpc>
            </a:pPr>
            <a:r>
              <a:rPr lang="en-US" sz="2400" b="1" dirty="0">
                <a:effectLst/>
                <a:latin typeface="Times New Roman" panose="02020603050405020304" pitchFamily="18" charset="0"/>
                <a:ea typeface="Calibri" panose="020F0502020204030204" pitchFamily="34" charset="0"/>
                <a:cs typeface="Tunga" panose="020B0502040204020203" pitchFamily="34" charset="0"/>
              </a:rPr>
              <a:t>Definition</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200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unga" panose="020B0502040204020203" pitchFamily="34" charset="0"/>
              </a:rPr>
              <a:t>Linked list is a linear collection of data elements, called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lstptrs</a:t>
            </a:r>
            <a:r>
              <a:rPr lang="en-US" sz="2400" dirty="0">
                <a:effectLst/>
                <a:latin typeface="Times New Roman" panose="02020603050405020304" pitchFamily="18" charset="0"/>
                <a:ea typeface="Calibri" panose="020F0502020204030204" pitchFamily="34" charset="0"/>
                <a:cs typeface="Tunga" panose="020B0502040204020203" pitchFamily="34" charset="0"/>
              </a:rPr>
              <a:t>, each pointing to the next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400" dirty="0">
                <a:effectLst/>
                <a:latin typeface="Times New Roman" panose="02020603050405020304" pitchFamily="18" charset="0"/>
                <a:ea typeface="Calibri" panose="020F0502020204030204" pitchFamily="34" charset="0"/>
                <a:cs typeface="Tunga" panose="020B0502040204020203" pitchFamily="34" charset="0"/>
              </a:rPr>
              <a:t> by means of a pointer.</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200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unga" panose="020B0502040204020203" pitchFamily="34" charset="0"/>
              </a:rPr>
              <a:t>Each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400" dirty="0">
                <a:effectLst/>
                <a:latin typeface="Times New Roman" panose="02020603050405020304" pitchFamily="18" charset="0"/>
                <a:ea typeface="Calibri" panose="020F0502020204030204" pitchFamily="34" charset="0"/>
                <a:cs typeface="Tunga" panose="020B0502040204020203" pitchFamily="34" charset="0"/>
              </a:rPr>
              <a:t> is composed of data and a reference (link) to the next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400"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200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unga" panose="020B0502040204020203" pitchFamily="34" charset="0"/>
              </a:rPr>
              <a:t>Allows for efficient insertion or removal of elements from any position.</a:t>
            </a:r>
            <a:endParaRPr lang="en-IN" sz="24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586905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24</a:t>
            </a:fld>
            <a:endParaRPr lang="en-IN"/>
          </a:p>
        </p:txBody>
      </p:sp>
      <p:sp>
        <p:nvSpPr>
          <p:cNvPr id="3" name="Rectangle 3">
            <a:extLst>
              <a:ext uri="{FF2B5EF4-FFF2-40B4-BE49-F238E27FC236}">
                <a16:creationId xmlns:a16="http://schemas.microsoft.com/office/drawing/2014/main" id="{5ACD062A-659E-498A-971B-333691AB1DF6}"/>
              </a:ext>
            </a:extLst>
          </p:cNvPr>
          <p:cNvSpPr>
            <a:spLocks noChangeArrowheads="1"/>
          </p:cNvSpPr>
          <p:nvPr/>
        </p:nvSpPr>
        <p:spPr bwMode="auto">
          <a:xfrm>
            <a:off x="159798" y="1280772"/>
            <a:ext cx="4692310" cy="42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200000"/>
              </a:lnSpc>
            </a:pPr>
            <a:r>
              <a:rPr lang="en-US" sz="2800" b="1" dirty="0">
                <a:latin typeface="Times New Roman" panose="02020603050405020304" pitchFamily="18" charset="0"/>
                <a:cs typeface="Times New Roman" panose="02020603050405020304" pitchFamily="18" charset="0"/>
              </a:rPr>
              <a:t>Types of linked list:</a:t>
            </a:r>
            <a:endParaRPr lang="en-IN" sz="2800" dirty="0">
              <a:latin typeface="Times New Roman" panose="02020603050405020304" pitchFamily="18" charset="0"/>
              <a:cs typeface="Times New Roman" panose="02020603050405020304" pitchFamily="18" charset="0"/>
            </a:endParaRPr>
          </a:p>
          <a:p>
            <a:pPr>
              <a:lnSpc>
                <a:spcPct val="200000"/>
              </a:lnSpc>
            </a:pPr>
            <a:r>
              <a:rPr lang="en-US" sz="2800" dirty="0">
                <a:latin typeface="Times New Roman" panose="02020603050405020304" pitchFamily="18" charset="0"/>
                <a:cs typeface="Times New Roman" panose="02020603050405020304" pitchFamily="18" charset="0"/>
              </a:rPr>
              <a:t>1.	Singly Linked List.</a:t>
            </a:r>
            <a:endParaRPr lang="en-IN" sz="2800" dirty="0">
              <a:latin typeface="Times New Roman" panose="02020603050405020304" pitchFamily="18" charset="0"/>
              <a:cs typeface="Times New Roman" panose="02020603050405020304" pitchFamily="18" charset="0"/>
            </a:endParaRPr>
          </a:p>
          <a:p>
            <a:pPr>
              <a:lnSpc>
                <a:spcPct val="200000"/>
              </a:lnSpc>
            </a:pPr>
            <a:r>
              <a:rPr lang="en-US" sz="2800" dirty="0">
                <a:latin typeface="Times New Roman" panose="02020603050405020304" pitchFamily="18" charset="0"/>
                <a:cs typeface="Times New Roman" panose="02020603050405020304" pitchFamily="18" charset="0"/>
              </a:rPr>
              <a:t>2.	Circular Singly Linked List.</a:t>
            </a:r>
            <a:endParaRPr lang="en-IN" sz="2800" dirty="0">
              <a:latin typeface="Times New Roman" panose="02020603050405020304" pitchFamily="18" charset="0"/>
              <a:cs typeface="Times New Roman" panose="02020603050405020304" pitchFamily="18" charset="0"/>
            </a:endParaRPr>
          </a:p>
          <a:p>
            <a:pPr>
              <a:lnSpc>
                <a:spcPct val="200000"/>
              </a:lnSpc>
            </a:pPr>
            <a:r>
              <a:rPr lang="en-US" sz="2800" dirty="0">
                <a:latin typeface="Times New Roman" panose="02020603050405020304" pitchFamily="18" charset="0"/>
                <a:cs typeface="Times New Roman" panose="02020603050405020304" pitchFamily="18" charset="0"/>
              </a:rPr>
              <a:t>3.	Doubly linked list</a:t>
            </a:r>
            <a:endParaRPr lang="en-IN" sz="2800" dirty="0">
              <a:latin typeface="Times New Roman" panose="02020603050405020304" pitchFamily="18" charset="0"/>
              <a:cs typeface="Times New Roman" panose="02020603050405020304" pitchFamily="18" charset="0"/>
            </a:endParaRPr>
          </a:p>
          <a:p>
            <a:pPr>
              <a:lnSpc>
                <a:spcPct val="200000"/>
              </a:lnSpc>
            </a:pPr>
            <a:r>
              <a:rPr lang="en-US" sz="2800" dirty="0">
                <a:latin typeface="Times New Roman" panose="02020603050405020304" pitchFamily="18" charset="0"/>
                <a:cs typeface="Times New Roman" panose="02020603050405020304" pitchFamily="18" charset="0"/>
              </a:rPr>
              <a:t>4.	Circular Doubly linked list</a:t>
            </a:r>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0513A14-2293-4EA0-A004-BC2E3422C417}"/>
              </a:ext>
            </a:extLst>
          </p:cNvPr>
          <p:cNvSpPr txBox="1"/>
          <p:nvPr/>
        </p:nvSpPr>
        <p:spPr>
          <a:xfrm>
            <a:off x="767918" y="500497"/>
            <a:ext cx="8673484" cy="579967"/>
          </a:xfrm>
          <a:prstGeom prst="rect">
            <a:avLst/>
          </a:prstGeom>
          <a:noFill/>
        </p:spPr>
        <p:txBody>
          <a:bodyPr wrap="square">
            <a:spAutoFit/>
          </a:bodyPr>
          <a:lstStyle/>
          <a:p>
            <a:pPr algn="ctr">
              <a:lnSpc>
                <a:spcPct val="150000"/>
              </a:lnSpc>
            </a:pPr>
            <a:r>
              <a:rPr lang="en-US" sz="2400" b="1" dirty="0">
                <a:effectLst/>
                <a:latin typeface="Times New Roman" panose="02020603050405020304" pitchFamily="18" charset="0"/>
                <a:ea typeface="Calibri" panose="020F0502020204030204" pitchFamily="34" charset="0"/>
                <a:cs typeface="Tunga" panose="020B0502040204020203" pitchFamily="34" charset="0"/>
              </a:rPr>
              <a:t>Linked List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5509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25</a:t>
            </a:fld>
            <a:endParaRPr lang="en-IN"/>
          </a:p>
        </p:txBody>
      </p:sp>
      <p:sp>
        <p:nvSpPr>
          <p:cNvPr id="10" name="TextBox 9">
            <a:extLst>
              <a:ext uri="{FF2B5EF4-FFF2-40B4-BE49-F238E27FC236}">
                <a16:creationId xmlns:a16="http://schemas.microsoft.com/office/drawing/2014/main" id="{30513A14-2293-4EA0-A004-BC2E3422C417}"/>
              </a:ext>
            </a:extLst>
          </p:cNvPr>
          <p:cNvSpPr txBox="1"/>
          <p:nvPr/>
        </p:nvSpPr>
        <p:spPr>
          <a:xfrm>
            <a:off x="767918" y="500497"/>
            <a:ext cx="8673484" cy="579967"/>
          </a:xfrm>
          <a:prstGeom prst="rect">
            <a:avLst/>
          </a:prstGeom>
          <a:noFill/>
        </p:spPr>
        <p:txBody>
          <a:bodyPr wrap="square">
            <a:spAutoFit/>
          </a:bodyPr>
          <a:lstStyle/>
          <a:p>
            <a:pPr algn="ctr">
              <a:lnSpc>
                <a:spcPct val="150000"/>
              </a:lnSpc>
            </a:pPr>
            <a:r>
              <a:rPr lang="en-US" sz="2400" b="1" dirty="0">
                <a:effectLst/>
                <a:latin typeface="Times New Roman" panose="02020603050405020304" pitchFamily="18" charset="0"/>
                <a:ea typeface="Calibri" panose="020F0502020204030204" pitchFamily="34" charset="0"/>
                <a:cs typeface="Tunga" panose="020B0502040204020203" pitchFamily="34" charset="0"/>
              </a:rPr>
              <a:t>Linked List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3CE15F7B-C944-4A6C-9CDD-FCFC6555D51B}"/>
              </a:ext>
            </a:extLst>
          </p:cNvPr>
          <p:cNvSpPr txBox="1"/>
          <p:nvPr/>
        </p:nvSpPr>
        <p:spPr>
          <a:xfrm>
            <a:off x="110971" y="1160424"/>
            <a:ext cx="9144000" cy="4269887"/>
          </a:xfrm>
          <a:prstGeom prst="rect">
            <a:avLst/>
          </a:prstGeom>
          <a:noFill/>
        </p:spPr>
        <p:txBody>
          <a:bodyPr wrap="square">
            <a:spAutoFit/>
          </a:bodyPr>
          <a:lstStyle/>
          <a:p>
            <a:pPr>
              <a:lnSpc>
                <a:spcPct val="200000"/>
              </a:lnSpc>
            </a:pPr>
            <a:r>
              <a:rPr lang="en-US" sz="2800" b="1" dirty="0">
                <a:latin typeface="Times New Roman" panose="02020603050405020304" pitchFamily="18" charset="0"/>
                <a:cs typeface="Times New Roman" panose="02020603050405020304" pitchFamily="18" charset="0"/>
              </a:rPr>
              <a:t>Basic operations on Linked List</a:t>
            </a:r>
            <a:endParaRPr lang="en-IN" sz="2800" dirty="0">
              <a:latin typeface="Times New Roman" panose="02020603050405020304" pitchFamily="18" charset="0"/>
              <a:cs typeface="Times New Roman" panose="02020603050405020304" pitchFamily="18" charset="0"/>
            </a:endParaRPr>
          </a:p>
          <a:p>
            <a:pPr lvl="1">
              <a:lnSpc>
                <a:spcPct val="200000"/>
              </a:lnSpc>
            </a:pPr>
            <a:r>
              <a:rPr lang="en-US" sz="2800" dirty="0">
                <a:latin typeface="Times New Roman" panose="02020603050405020304" pitchFamily="18" charset="0"/>
                <a:cs typeface="Times New Roman" panose="02020603050405020304" pitchFamily="18" charset="0"/>
              </a:rPr>
              <a:t>Inserting a </a:t>
            </a:r>
            <a:r>
              <a:rPr lang="en-US" sz="2800" dirty="0" err="1">
                <a:latin typeface="Times New Roman" panose="02020603050405020304" pitchFamily="18" charset="0"/>
                <a:cs typeface="Times New Roman" panose="02020603050405020304" pitchFamily="18" charset="0"/>
              </a:rPr>
              <a:t>lstptr</a:t>
            </a:r>
            <a:endParaRPr lang="en-IN" sz="2800" dirty="0">
              <a:latin typeface="Times New Roman" panose="02020603050405020304" pitchFamily="18" charset="0"/>
              <a:cs typeface="Times New Roman" panose="02020603050405020304" pitchFamily="18" charset="0"/>
            </a:endParaRPr>
          </a:p>
          <a:p>
            <a:pPr lvl="1">
              <a:lnSpc>
                <a:spcPct val="200000"/>
              </a:lnSpc>
            </a:pPr>
            <a:r>
              <a:rPr lang="en-US" sz="2800" dirty="0">
                <a:latin typeface="Times New Roman" panose="02020603050405020304" pitchFamily="18" charset="0"/>
                <a:cs typeface="Times New Roman" panose="02020603050405020304" pitchFamily="18" charset="0"/>
              </a:rPr>
              <a:t>Deleting a </a:t>
            </a:r>
            <a:r>
              <a:rPr lang="en-US" sz="2800" dirty="0" err="1">
                <a:latin typeface="Times New Roman" panose="02020603050405020304" pitchFamily="18" charset="0"/>
                <a:cs typeface="Times New Roman" panose="02020603050405020304" pitchFamily="18" charset="0"/>
              </a:rPr>
              <a:t>lstptr</a:t>
            </a:r>
            <a:endParaRPr lang="en-IN" sz="2800" dirty="0">
              <a:latin typeface="Times New Roman" panose="02020603050405020304" pitchFamily="18" charset="0"/>
              <a:cs typeface="Times New Roman" panose="02020603050405020304" pitchFamily="18" charset="0"/>
            </a:endParaRPr>
          </a:p>
          <a:p>
            <a:pPr lvl="1">
              <a:lnSpc>
                <a:spcPct val="200000"/>
              </a:lnSpc>
            </a:pPr>
            <a:r>
              <a:rPr lang="en-US" sz="2800" dirty="0">
                <a:latin typeface="Times New Roman" panose="02020603050405020304" pitchFamily="18" charset="0"/>
                <a:cs typeface="Times New Roman" panose="02020603050405020304" pitchFamily="18" charset="0"/>
              </a:rPr>
              <a:t>Searching a </a:t>
            </a:r>
            <a:r>
              <a:rPr lang="en-US" sz="2800" dirty="0" err="1">
                <a:latin typeface="Times New Roman" panose="02020603050405020304" pitchFamily="18" charset="0"/>
                <a:cs typeface="Times New Roman" panose="02020603050405020304" pitchFamily="18" charset="0"/>
              </a:rPr>
              <a:t>lstptr</a:t>
            </a:r>
            <a:endParaRPr lang="en-IN" sz="2800" dirty="0">
              <a:latin typeface="Times New Roman" panose="02020603050405020304" pitchFamily="18" charset="0"/>
              <a:cs typeface="Times New Roman" panose="02020603050405020304" pitchFamily="18" charset="0"/>
            </a:endParaRPr>
          </a:p>
          <a:p>
            <a:pPr lvl="1">
              <a:lnSpc>
                <a:spcPct val="200000"/>
              </a:lnSpc>
            </a:pPr>
            <a:r>
              <a:rPr lang="en-US" sz="2800" dirty="0">
                <a:latin typeface="Times New Roman" panose="02020603050405020304" pitchFamily="18" charset="0"/>
                <a:cs typeface="Times New Roman" panose="02020603050405020304" pitchFamily="18" charset="0"/>
              </a:rPr>
              <a:t>Traversing a </a:t>
            </a:r>
            <a:r>
              <a:rPr lang="en-US" sz="2800" dirty="0" err="1">
                <a:latin typeface="Times New Roman" panose="02020603050405020304" pitchFamily="18" charset="0"/>
                <a:cs typeface="Times New Roman" panose="02020603050405020304" pitchFamily="18" charset="0"/>
              </a:rPr>
              <a:t>lstptr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685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26</a:t>
            </a:fld>
            <a:endParaRPr lang="en-IN"/>
          </a:p>
        </p:txBody>
      </p:sp>
      <p:sp>
        <p:nvSpPr>
          <p:cNvPr id="3" name="Rectangle 3">
            <a:extLst>
              <a:ext uri="{FF2B5EF4-FFF2-40B4-BE49-F238E27FC236}">
                <a16:creationId xmlns:a16="http://schemas.microsoft.com/office/drawing/2014/main" id="{5ACD062A-659E-498A-971B-333691AB1DF6}"/>
              </a:ext>
            </a:extLst>
          </p:cNvPr>
          <p:cNvSpPr>
            <a:spLocks noChangeArrowheads="1"/>
          </p:cNvSpPr>
          <p:nvPr/>
        </p:nvSpPr>
        <p:spPr bwMode="auto">
          <a:xfrm>
            <a:off x="807868" y="4431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TextBox 9">
            <a:extLst>
              <a:ext uri="{FF2B5EF4-FFF2-40B4-BE49-F238E27FC236}">
                <a16:creationId xmlns:a16="http://schemas.microsoft.com/office/drawing/2014/main" id="{30513A14-2293-4EA0-A004-BC2E3422C417}"/>
              </a:ext>
            </a:extLst>
          </p:cNvPr>
          <p:cNvSpPr txBox="1"/>
          <p:nvPr/>
        </p:nvSpPr>
        <p:spPr>
          <a:xfrm>
            <a:off x="226382" y="593723"/>
            <a:ext cx="8673484" cy="579967"/>
          </a:xfrm>
          <a:prstGeom prst="rect">
            <a:avLst/>
          </a:prstGeom>
          <a:noFill/>
        </p:spPr>
        <p:txBody>
          <a:bodyPr wrap="square">
            <a:spAutoFit/>
          </a:bodyPr>
          <a:lstStyle/>
          <a:p>
            <a:pPr algn="ctr">
              <a:lnSpc>
                <a:spcPct val="150000"/>
              </a:lnSpc>
            </a:pPr>
            <a:r>
              <a:rPr lang="en-US" sz="2400" b="1" dirty="0">
                <a:effectLst/>
                <a:latin typeface="Times New Roman" panose="02020603050405020304" pitchFamily="18" charset="0"/>
                <a:ea typeface="Calibri" panose="020F0502020204030204" pitchFamily="34" charset="0"/>
                <a:cs typeface="Tunga" panose="020B0502040204020203" pitchFamily="34" charset="0"/>
              </a:rPr>
              <a:t>Linked List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12D921BC-A11D-46C4-AA29-49B0306F3E08}"/>
              </a:ext>
            </a:extLst>
          </p:cNvPr>
          <p:cNvSpPr txBox="1"/>
          <p:nvPr/>
        </p:nvSpPr>
        <p:spPr>
          <a:xfrm>
            <a:off x="590367" y="1598253"/>
            <a:ext cx="7945514" cy="3901196"/>
          </a:xfrm>
          <a:prstGeom prst="rect">
            <a:avLst/>
          </a:prstGeom>
          <a:noFill/>
        </p:spPr>
        <p:txBody>
          <a:bodyPr wrap="square">
            <a:spAutoFit/>
          </a:bodyPr>
          <a:lstStyle/>
          <a:p>
            <a:pPr algn="just">
              <a:lnSpc>
                <a:spcPct val="150000"/>
              </a:lnSpc>
            </a:pPr>
            <a:r>
              <a:rPr lang="en-US" sz="2800" b="1" dirty="0">
                <a:effectLst/>
                <a:latin typeface="Times New Roman" panose="02020603050405020304" pitchFamily="18" charset="0"/>
                <a:ea typeface="Calibri" panose="020F0502020204030204" pitchFamily="34" charset="0"/>
                <a:cs typeface="Tunga" panose="020B0502040204020203" pitchFamily="34" charset="0"/>
              </a:rPr>
              <a:t>Disadvantages of Linked Lists</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unga" panose="020B0502040204020203" pitchFamily="34" charset="0"/>
              </a:rPr>
              <a:t>The memory is wasted as pointers require extra memory for storage.</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unga" panose="020B0502040204020203" pitchFamily="34" charset="0"/>
              </a:rPr>
              <a:t>No element can be accessed randomly; it has to access each </a:t>
            </a:r>
            <a:r>
              <a:rPr lang="en-US" sz="2800"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800" dirty="0">
                <a:effectLst/>
                <a:latin typeface="Times New Roman" panose="02020603050405020304" pitchFamily="18" charset="0"/>
                <a:ea typeface="Calibri" panose="020F0502020204030204" pitchFamily="34" charset="0"/>
                <a:cs typeface="Tunga" panose="020B0502040204020203" pitchFamily="34" charset="0"/>
              </a:rPr>
              <a:t> sequentially.</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unga" panose="020B0502040204020203" pitchFamily="34" charset="0"/>
              </a:rPr>
              <a:t>	Reverse Traversing is difficult in linked list.</a:t>
            </a:r>
            <a:endParaRPr lang="en-IN" sz="28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2925196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27</a:t>
            </a:fld>
            <a:endParaRPr lang="en-IN"/>
          </a:p>
        </p:txBody>
      </p:sp>
      <p:sp>
        <p:nvSpPr>
          <p:cNvPr id="11" name="TextBox 10">
            <a:extLst>
              <a:ext uri="{FF2B5EF4-FFF2-40B4-BE49-F238E27FC236}">
                <a16:creationId xmlns:a16="http://schemas.microsoft.com/office/drawing/2014/main" id="{B8B4A901-CECA-4A54-B322-F254D0248578}"/>
              </a:ext>
            </a:extLst>
          </p:cNvPr>
          <p:cNvSpPr txBox="1"/>
          <p:nvPr/>
        </p:nvSpPr>
        <p:spPr>
          <a:xfrm>
            <a:off x="133165" y="683520"/>
            <a:ext cx="8611339" cy="3901196"/>
          </a:xfrm>
          <a:prstGeom prst="rect">
            <a:avLst/>
          </a:prstGeom>
          <a:noFill/>
        </p:spPr>
        <p:txBody>
          <a:bodyPr wrap="square">
            <a:spAutoFit/>
          </a:bodyPr>
          <a:lstStyle/>
          <a:p>
            <a:pPr algn="ctr">
              <a:lnSpc>
                <a:spcPct val="150000"/>
              </a:lnSpc>
            </a:pPr>
            <a:r>
              <a:rPr lang="en-US" sz="2800" b="1" spc="-20" dirty="0">
                <a:solidFill>
                  <a:srgbClr val="000000"/>
                </a:solidFill>
                <a:effectLst/>
                <a:latin typeface="Arial" panose="020B0604020202020204" pitchFamily="34" charset="0"/>
                <a:ea typeface="Calibri" panose="020F0502020204030204" pitchFamily="34" charset="0"/>
                <a:cs typeface="Tunga" panose="020B0502040204020203" pitchFamily="34" charset="0"/>
              </a:rPr>
              <a:t>Singly Linked List</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800" b="1" dirty="0">
                <a:effectLst/>
                <a:latin typeface="Times New Roman" panose="02020603050405020304" pitchFamily="18" charset="0"/>
                <a:ea typeface="Calibri" panose="020F0502020204030204" pitchFamily="34" charset="0"/>
                <a:cs typeface="Tunga" panose="020B0502040204020203" pitchFamily="34" charset="0"/>
              </a:rPr>
              <a:t>Linked list as a data structure</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800" dirty="0">
                <a:effectLst/>
                <a:latin typeface="Times New Roman" panose="02020603050405020304" pitchFamily="18" charset="0"/>
                <a:ea typeface="Calibri" panose="020F0502020204030204" pitchFamily="34" charset="0"/>
                <a:cs typeface="Tunga" panose="020B0502040204020203" pitchFamily="34" charset="0"/>
              </a:rPr>
              <a:t>A linked list is a linear data structure, in which the elements are not stored at contiguous memory locations. </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800" dirty="0">
                <a:effectLst/>
                <a:latin typeface="Times New Roman" panose="02020603050405020304" pitchFamily="18" charset="0"/>
                <a:ea typeface="Calibri" panose="020F0502020204030204" pitchFamily="34" charset="0"/>
                <a:cs typeface="Tunga" panose="020B0502040204020203" pitchFamily="34" charset="0"/>
              </a:rPr>
              <a:t>The elements in a linked list are linked using pointers as shown in the below image:</a:t>
            </a:r>
            <a:endParaRPr lang="en-IN" sz="2800" dirty="0">
              <a:effectLst/>
              <a:latin typeface="Calibri" panose="020F0502020204030204" pitchFamily="34" charset="0"/>
              <a:ea typeface="Calibri" panose="020F0502020204030204" pitchFamily="34" charset="0"/>
              <a:cs typeface="Tunga" panose="020B0502040204020203" pitchFamily="34" charset="0"/>
            </a:endParaRPr>
          </a:p>
        </p:txBody>
      </p:sp>
      <p:pic>
        <p:nvPicPr>
          <p:cNvPr id="13" name="Picture 12">
            <a:extLst>
              <a:ext uri="{FF2B5EF4-FFF2-40B4-BE49-F238E27FC236}">
                <a16:creationId xmlns:a16="http://schemas.microsoft.com/office/drawing/2014/main" id="{2A557673-9C65-4C99-94F8-EDB586675D35}"/>
              </a:ext>
            </a:extLst>
          </p:cNvPr>
          <p:cNvPicPr>
            <a:picLocks noChangeAspect="1"/>
          </p:cNvPicPr>
          <p:nvPr/>
        </p:nvPicPr>
        <p:blipFill>
          <a:blip r:embed="rId2"/>
          <a:stretch>
            <a:fillRect/>
          </a:stretch>
        </p:blipFill>
        <p:spPr>
          <a:xfrm>
            <a:off x="2182805" y="4665124"/>
            <a:ext cx="5461282" cy="1651247"/>
          </a:xfrm>
          <a:prstGeom prst="rect">
            <a:avLst/>
          </a:prstGeom>
        </p:spPr>
      </p:pic>
    </p:spTree>
    <p:extLst>
      <p:ext uri="{BB962C8B-B14F-4D97-AF65-F5344CB8AC3E}">
        <p14:creationId xmlns:p14="http://schemas.microsoft.com/office/powerpoint/2010/main" val="3065984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28</a:t>
            </a:fld>
            <a:endParaRPr lang="en-IN"/>
          </a:p>
        </p:txBody>
      </p:sp>
      <p:sp>
        <p:nvSpPr>
          <p:cNvPr id="3" name="Rectangle 3">
            <a:extLst>
              <a:ext uri="{FF2B5EF4-FFF2-40B4-BE49-F238E27FC236}">
                <a16:creationId xmlns:a16="http://schemas.microsoft.com/office/drawing/2014/main" id="{5ACD062A-659E-498A-971B-333691AB1DF6}"/>
              </a:ext>
            </a:extLst>
          </p:cNvPr>
          <p:cNvSpPr>
            <a:spLocks noChangeArrowheads="1"/>
          </p:cNvSpPr>
          <p:nvPr/>
        </p:nvSpPr>
        <p:spPr bwMode="auto">
          <a:xfrm>
            <a:off x="807868" y="4431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TextBox 9">
            <a:extLst>
              <a:ext uri="{FF2B5EF4-FFF2-40B4-BE49-F238E27FC236}">
                <a16:creationId xmlns:a16="http://schemas.microsoft.com/office/drawing/2014/main" id="{30513A14-2293-4EA0-A004-BC2E3422C417}"/>
              </a:ext>
            </a:extLst>
          </p:cNvPr>
          <p:cNvSpPr txBox="1"/>
          <p:nvPr/>
        </p:nvSpPr>
        <p:spPr>
          <a:xfrm>
            <a:off x="235258" y="822929"/>
            <a:ext cx="8673484" cy="579967"/>
          </a:xfrm>
          <a:prstGeom prst="rect">
            <a:avLst/>
          </a:prstGeom>
          <a:noFill/>
        </p:spPr>
        <p:txBody>
          <a:bodyPr wrap="square">
            <a:spAutoFit/>
          </a:bodyPr>
          <a:lstStyle/>
          <a:p>
            <a:pPr algn="ctr">
              <a:lnSpc>
                <a:spcPct val="150000"/>
              </a:lnSpc>
            </a:pPr>
            <a:r>
              <a:rPr lang="en-US" sz="2400" b="1" dirty="0">
                <a:effectLst/>
                <a:latin typeface="Times New Roman" panose="02020603050405020304" pitchFamily="18" charset="0"/>
                <a:ea typeface="Calibri" panose="020F0502020204030204" pitchFamily="34" charset="0"/>
                <a:cs typeface="Tunga" panose="020B0502040204020203" pitchFamily="34" charset="0"/>
              </a:rPr>
              <a:t>Linked List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2">
            <a:extLst>
              <a:ext uri="{FF2B5EF4-FFF2-40B4-BE49-F238E27FC236}">
                <a16:creationId xmlns:a16="http://schemas.microsoft.com/office/drawing/2014/main" id="{1A08AA1B-EE40-4AAA-BD3C-89D3BA697AD0}"/>
              </a:ext>
            </a:extLst>
          </p:cNvPr>
          <p:cNvSpPr>
            <a:spLocks noChangeArrowheads="1"/>
          </p:cNvSpPr>
          <p:nvPr/>
        </p:nvSpPr>
        <p:spPr bwMode="auto">
          <a:xfrm>
            <a:off x="527667" y="1409743"/>
            <a:ext cx="184557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Representation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121" name="Picture 5">
            <a:extLst>
              <a:ext uri="{FF2B5EF4-FFF2-40B4-BE49-F238E27FC236}">
                <a16:creationId xmlns:a16="http://schemas.microsoft.com/office/drawing/2014/main" id="{AE1DA65F-0802-46B7-9F7F-FC2CA6B27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663" y="2369475"/>
            <a:ext cx="5486400" cy="9826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ACEE9CE-A0FC-4A02-8A0B-4B65449074EB}"/>
              </a:ext>
            </a:extLst>
          </p:cNvPr>
          <p:cNvSpPr>
            <a:spLocks noChangeArrowheads="1"/>
          </p:cNvSpPr>
          <p:nvPr/>
        </p:nvSpPr>
        <p:spPr bwMode="auto">
          <a:xfrm>
            <a:off x="665321" y="3843442"/>
            <a:ext cx="7813357" cy="1845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Advantages of Linked Lists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They are a dynamic in nature which allocates the memory when required.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Insertion and deletion operations can be easily implemented.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4900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B38B2C-30D0-4628-8947-8A957852CE68}"/>
              </a:ext>
            </a:extLst>
          </p:cNvPr>
          <p:cNvSpPr>
            <a:spLocks noGrp="1"/>
          </p:cNvSpPr>
          <p:nvPr>
            <p:ph type="sldNum" sz="quarter" idx="12"/>
          </p:nvPr>
        </p:nvSpPr>
        <p:spPr/>
        <p:txBody>
          <a:bodyPr/>
          <a:lstStyle/>
          <a:p>
            <a:fld id="{FC641FDA-81C0-435B-9291-371BC6E27DAF}" type="slidenum">
              <a:rPr lang="en-IN" smtClean="0"/>
              <a:t>29</a:t>
            </a:fld>
            <a:endParaRPr lang="en-IN"/>
          </a:p>
        </p:txBody>
      </p:sp>
      <p:sp>
        <p:nvSpPr>
          <p:cNvPr id="6" name="TextBox 5">
            <a:extLst>
              <a:ext uri="{FF2B5EF4-FFF2-40B4-BE49-F238E27FC236}">
                <a16:creationId xmlns:a16="http://schemas.microsoft.com/office/drawing/2014/main" id="{C0D7A59A-FB8F-462A-8A1A-6CAE8106FF0D}"/>
              </a:ext>
            </a:extLst>
          </p:cNvPr>
          <p:cNvSpPr txBox="1"/>
          <p:nvPr/>
        </p:nvSpPr>
        <p:spPr>
          <a:xfrm>
            <a:off x="1125799" y="635744"/>
            <a:ext cx="6360851" cy="389286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IN" sz="2800" dirty="0">
                <a:latin typeface="Times New Roman" panose="02020603050405020304" pitchFamily="18" charset="0"/>
                <a:cs typeface="Times New Roman" panose="02020603050405020304" pitchFamily="18" charset="0"/>
              </a:rPr>
              <a:t>typedef struct </a:t>
            </a:r>
            <a:r>
              <a:rPr lang="en-IN" sz="2800" dirty="0" err="1">
                <a:latin typeface="Times New Roman" panose="02020603050405020304" pitchFamily="18" charset="0"/>
                <a:cs typeface="Times New Roman" panose="02020603050405020304" pitchFamily="18" charset="0"/>
              </a:rPr>
              <a:t>lstptr</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lstptr</a:t>
            </a:r>
            <a:r>
              <a:rPr lang="en-IN" sz="2800" dirty="0">
                <a:latin typeface="Times New Roman" panose="02020603050405020304" pitchFamily="18" charset="0"/>
                <a:cs typeface="Times New Roman" panose="02020603050405020304" pitchFamily="18" charset="0"/>
              </a:rPr>
              <a:t>;</a:t>
            </a:r>
          </a:p>
          <a:p>
            <a:pPr>
              <a:lnSpc>
                <a:spcPct val="150000"/>
              </a:lnSpc>
            </a:pPr>
            <a:r>
              <a:rPr lang="en-IN" sz="2800" dirty="0">
                <a:latin typeface="Times New Roman" panose="02020603050405020304" pitchFamily="18" charset="0"/>
                <a:cs typeface="Times New Roman" panose="02020603050405020304" pitchFamily="18" charset="0"/>
              </a:rPr>
              <a:t>struct </a:t>
            </a:r>
            <a:r>
              <a:rPr lang="en-IN" sz="2800" dirty="0" err="1">
                <a:latin typeface="Times New Roman" panose="02020603050405020304" pitchFamily="18" charset="0"/>
                <a:cs typeface="Times New Roman" panose="02020603050405020304" pitchFamily="18" charset="0"/>
              </a:rPr>
              <a:t>lstptr</a:t>
            </a:r>
            <a:r>
              <a:rPr lang="en-IN" sz="2800" dirty="0">
                <a:latin typeface="Times New Roman" panose="02020603050405020304" pitchFamily="18" charset="0"/>
                <a:cs typeface="Times New Roman" panose="02020603050405020304" pitchFamily="18" charset="0"/>
              </a:rPr>
              <a:t>{</a:t>
            </a:r>
          </a:p>
          <a:p>
            <a:pPr>
              <a:lnSpc>
                <a:spcPct val="150000"/>
              </a:lnSpc>
            </a:pPr>
            <a:r>
              <a:rPr lang="en-IN" sz="2800" dirty="0">
                <a:latin typeface="Times New Roman" panose="02020603050405020304" pitchFamily="18" charset="0"/>
                <a:cs typeface="Times New Roman" panose="02020603050405020304" pitchFamily="18" charset="0"/>
              </a:rPr>
              <a:t>                    int data;</a:t>
            </a:r>
          </a:p>
          <a:p>
            <a:pPr>
              <a:lnSpc>
                <a:spcPct val="150000"/>
              </a:lnSpc>
            </a:pP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lstptr</a:t>
            </a:r>
            <a:r>
              <a:rPr lang="en-IN" sz="2800" dirty="0">
                <a:latin typeface="Times New Roman" panose="02020603050405020304" pitchFamily="18" charset="0"/>
                <a:cs typeface="Times New Roman" panose="02020603050405020304" pitchFamily="18" charset="0"/>
              </a:rPr>
              <a:t>  link;</a:t>
            </a:r>
          </a:p>
          <a:p>
            <a:pPr>
              <a:lnSpc>
                <a:spcPct val="150000"/>
              </a:lnSpc>
            </a:pPr>
            <a:r>
              <a:rPr lang="en-IN" sz="2800" dirty="0">
                <a:latin typeface="Times New Roman" panose="02020603050405020304" pitchFamily="18" charset="0"/>
                <a:cs typeface="Times New Roman" panose="02020603050405020304" pitchFamily="18" charset="0"/>
              </a:rPr>
              <a:t>                    };</a:t>
            </a:r>
          </a:p>
          <a:p>
            <a:pPr>
              <a:lnSpc>
                <a:spcPct val="150000"/>
              </a:lnSpc>
            </a:pPr>
            <a:r>
              <a:rPr lang="en-IN" sz="2800" dirty="0" err="1">
                <a:latin typeface="Times New Roman" panose="02020603050405020304" pitchFamily="18" charset="0"/>
                <a:cs typeface="Times New Roman" panose="02020603050405020304" pitchFamily="18" charset="0"/>
              </a:rPr>
              <a:t>lstptr</a:t>
            </a:r>
            <a:r>
              <a:rPr lang="en-IN" sz="2800" dirty="0">
                <a:latin typeface="Times New Roman" panose="02020603050405020304" pitchFamily="18" charset="0"/>
                <a:cs typeface="Times New Roman" panose="02020603050405020304" pitchFamily="18" charset="0"/>
              </a:rPr>
              <a:t> First=NULL;</a:t>
            </a:r>
          </a:p>
        </p:txBody>
      </p:sp>
      <p:sp>
        <p:nvSpPr>
          <p:cNvPr id="7" name="TextBox 6">
            <a:extLst>
              <a:ext uri="{FF2B5EF4-FFF2-40B4-BE49-F238E27FC236}">
                <a16:creationId xmlns:a16="http://schemas.microsoft.com/office/drawing/2014/main" id="{C751FB20-97E7-4E28-9AA1-2E9C7C3D2A1C}"/>
              </a:ext>
            </a:extLst>
          </p:cNvPr>
          <p:cNvSpPr txBox="1"/>
          <p:nvPr/>
        </p:nvSpPr>
        <p:spPr>
          <a:xfrm>
            <a:off x="427794" y="4960844"/>
            <a:ext cx="1677879"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dirty="0"/>
              <a:t>data       link</a:t>
            </a:r>
            <a:endParaRPr lang="en-IN" dirty="0"/>
          </a:p>
        </p:txBody>
      </p:sp>
      <p:cxnSp>
        <p:nvCxnSpPr>
          <p:cNvPr id="9" name="Straight Connector 8">
            <a:extLst>
              <a:ext uri="{FF2B5EF4-FFF2-40B4-BE49-F238E27FC236}">
                <a16:creationId xmlns:a16="http://schemas.microsoft.com/office/drawing/2014/main" id="{E3A1C994-EC63-4339-851A-02E769FD4AC4}"/>
              </a:ext>
            </a:extLst>
          </p:cNvPr>
          <p:cNvCxnSpPr>
            <a:stCxn id="7" idx="0"/>
            <a:endCxn id="7" idx="2"/>
          </p:cNvCxnSpPr>
          <p:nvPr/>
        </p:nvCxnSpPr>
        <p:spPr>
          <a:xfrm>
            <a:off x="1266734" y="4960844"/>
            <a:ext cx="0" cy="369332"/>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655C36-14F3-4303-ADFD-008D76F06EAA}"/>
              </a:ext>
            </a:extLst>
          </p:cNvPr>
          <p:cNvSpPr txBox="1"/>
          <p:nvPr/>
        </p:nvSpPr>
        <p:spPr>
          <a:xfrm>
            <a:off x="2307146" y="4867840"/>
            <a:ext cx="1677879"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dirty="0"/>
              <a:t>data       link</a:t>
            </a:r>
            <a:endParaRPr lang="en-IN" dirty="0"/>
          </a:p>
        </p:txBody>
      </p:sp>
      <p:cxnSp>
        <p:nvCxnSpPr>
          <p:cNvPr id="12" name="Connector: Elbow 11">
            <a:extLst>
              <a:ext uri="{FF2B5EF4-FFF2-40B4-BE49-F238E27FC236}">
                <a16:creationId xmlns:a16="http://schemas.microsoft.com/office/drawing/2014/main" id="{20B6416B-4687-4C23-BDFD-2212B87F7BEA}"/>
              </a:ext>
            </a:extLst>
          </p:cNvPr>
          <p:cNvCxnSpPr>
            <a:stCxn id="10" idx="0"/>
            <a:endCxn id="10" idx="2"/>
          </p:cNvCxnSpPr>
          <p:nvPr/>
        </p:nvCxnSpPr>
        <p:spPr>
          <a:xfrm rot="16200000" flipH="1">
            <a:off x="2961420" y="5052506"/>
            <a:ext cx="369332" cy="12700"/>
          </a:xfrm>
          <a:prstGeom prst="bentConnector5">
            <a:avLst>
              <a:gd name="adj1" fmla="val -61896"/>
              <a:gd name="adj2" fmla="val 8405827"/>
              <a:gd name="adj3" fmla="val 161896"/>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6D38C79-4BFB-4604-9F33-8B2436A5A7E5}"/>
              </a:ext>
            </a:extLst>
          </p:cNvPr>
          <p:cNvSpPr txBox="1"/>
          <p:nvPr/>
        </p:nvSpPr>
        <p:spPr>
          <a:xfrm>
            <a:off x="2442193" y="5576407"/>
            <a:ext cx="1748901" cy="369332"/>
          </a:xfrm>
          <a:prstGeom prst="rect">
            <a:avLst/>
          </a:prstGeom>
          <a:noFill/>
        </p:spPr>
        <p:txBody>
          <a:bodyPr wrap="square" rtlCol="0">
            <a:spAutoFit/>
          </a:bodyPr>
          <a:lstStyle/>
          <a:p>
            <a:pPr algn="ctr"/>
            <a:r>
              <a:rPr lang="en-US" dirty="0"/>
              <a:t>First</a:t>
            </a:r>
            <a:endParaRPr lang="en-IN" dirty="0"/>
          </a:p>
        </p:txBody>
      </p:sp>
      <p:cxnSp>
        <p:nvCxnSpPr>
          <p:cNvPr id="15" name="Straight Connector 14">
            <a:extLst>
              <a:ext uri="{FF2B5EF4-FFF2-40B4-BE49-F238E27FC236}">
                <a16:creationId xmlns:a16="http://schemas.microsoft.com/office/drawing/2014/main" id="{EB621278-F633-4A17-907F-E3E6DDF92D85}"/>
              </a:ext>
            </a:extLst>
          </p:cNvPr>
          <p:cNvCxnSpPr/>
          <p:nvPr/>
        </p:nvCxnSpPr>
        <p:spPr>
          <a:xfrm>
            <a:off x="3136346" y="4850396"/>
            <a:ext cx="0" cy="369332"/>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8C74390-4D6C-433B-828F-8BC0E178822A}"/>
              </a:ext>
            </a:extLst>
          </p:cNvPr>
          <p:cNvSpPr txBox="1"/>
          <p:nvPr/>
        </p:nvSpPr>
        <p:spPr>
          <a:xfrm>
            <a:off x="2658431" y="-66595"/>
            <a:ext cx="4572000" cy="669542"/>
          </a:xfrm>
          <a:prstGeom prst="rect">
            <a:avLst/>
          </a:prstGeom>
          <a:noFill/>
        </p:spPr>
        <p:txBody>
          <a:bodyPr wrap="square">
            <a:spAutoFit/>
          </a:bodyPr>
          <a:lstStyle/>
          <a:p>
            <a:pPr algn="ctr">
              <a:lnSpc>
                <a:spcPct val="150000"/>
              </a:lnSpc>
            </a:pPr>
            <a:r>
              <a:rPr lang="en-US" sz="2800" b="1" dirty="0">
                <a:effectLst/>
                <a:latin typeface="Times New Roman" panose="02020603050405020304" pitchFamily="18" charset="0"/>
                <a:ea typeface="Calibri" panose="020F0502020204030204" pitchFamily="34" charset="0"/>
                <a:cs typeface="Tunga" panose="020B0502040204020203" pitchFamily="34" charset="0"/>
              </a:rPr>
              <a:t>Creating a </a:t>
            </a:r>
            <a:r>
              <a:rPr lang="en-US" sz="2800" b="1" dirty="0" err="1">
                <a:effectLst/>
                <a:latin typeface="Times New Roman" panose="02020603050405020304" pitchFamily="18" charset="0"/>
                <a:ea typeface="Calibri" panose="020F0502020204030204" pitchFamily="34" charset="0"/>
                <a:cs typeface="Tunga" panose="020B0502040204020203" pitchFamily="34" charset="0"/>
              </a:rPr>
              <a:t>lstptr</a:t>
            </a:r>
            <a:endParaRPr lang="en-IN" sz="2800" dirty="0">
              <a:effectLst/>
              <a:latin typeface="Calibri" panose="020F0502020204030204" pitchFamily="34" charset="0"/>
              <a:ea typeface="Calibri" panose="020F0502020204030204" pitchFamily="34" charset="0"/>
              <a:cs typeface="Tunga" panose="020B0502040204020203" pitchFamily="34" charset="0"/>
            </a:endParaRPr>
          </a:p>
        </p:txBody>
      </p:sp>
      <p:sp>
        <p:nvSpPr>
          <p:cNvPr id="19" name="TextBox 18">
            <a:extLst>
              <a:ext uri="{FF2B5EF4-FFF2-40B4-BE49-F238E27FC236}">
                <a16:creationId xmlns:a16="http://schemas.microsoft.com/office/drawing/2014/main" id="{0A805BC9-430C-4352-8867-79422EA9A93B}"/>
              </a:ext>
            </a:extLst>
          </p:cNvPr>
          <p:cNvSpPr txBox="1"/>
          <p:nvPr/>
        </p:nvSpPr>
        <p:spPr>
          <a:xfrm>
            <a:off x="97099" y="5854077"/>
            <a:ext cx="8789446" cy="669542"/>
          </a:xfrm>
          <a:prstGeom prst="rect">
            <a:avLst/>
          </a:prstGeom>
          <a:noFill/>
        </p:spPr>
        <p:txBody>
          <a:bodyPr wrap="square">
            <a:spAutoFit/>
          </a:bodyPr>
          <a:lstStyle/>
          <a:p>
            <a:pPr>
              <a:lnSpc>
                <a:spcPct val="150000"/>
              </a:lnSpc>
            </a:pPr>
            <a:r>
              <a:rPr lang="en-US" sz="2800" dirty="0">
                <a:effectLst/>
                <a:latin typeface="Times New Roman" panose="02020603050405020304" pitchFamily="18" charset="0"/>
                <a:ea typeface="Calibri" panose="020F0502020204030204" pitchFamily="34" charset="0"/>
                <a:cs typeface="Tunga" panose="020B0502040204020203" pitchFamily="34" charset="0"/>
              </a:rPr>
              <a:t>A variable created to above List structure is called First.</a:t>
            </a:r>
            <a:endParaRPr lang="en-IN" sz="28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19393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3</a:t>
            </a:fld>
            <a:endParaRPr lang="en-IN"/>
          </a:p>
        </p:txBody>
      </p:sp>
      <p:sp>
        <p:nvSpPr>
          <p:cNvPr id="6" name="TextBox 5">
            <a:extLst>
              <a:ext uri="{FF2B5EF4-FFF2-40B4-BE49-F238E27FC236}">
                <a16:creationId xmlns:a16="http://schemas.microsoft.com/office/drawing/2014/main" id="{56F63825-0C1B-4BBC-BFB9-243B641CF14E}"/>
              </a:ext>
            </a:extLst>
          </p:cNvPr>
          <p:cNvSpPr txBox="1"/>
          <p:nvPr/>
        </p:nvSpPr>
        <p:spPr>
          <a:xfrm>
            <a:off x="541537" y="662143"/>
            <a:ext cx="8318377" cy="4465133"/>
          </a:xfrm>
          <a:prstGeom prst="rect">
            <a:avLst/>
          </a:prstGeom>
          <a:noFill/>
        </p:spPr>
        <p:txBody>
          <a:bodyPr wrap="square">
            <a:spAutoFit/>
          </a:bodyPr>
          <a:lstStyle/>
          <a:p>
            <a:pPr algn="ctr">
              <a:lnSpc>
                <a:spcPct val="150000"/>
              </a:lnSpc>
            </a:pPr>
            <a:r>
              <a:rPr lang="en-US" sz="2400" b="1" dirty="0">
                <a:effectLst/>
                <a:latin typeface="Times New Roman" panose="02020603050405020304" pitchFamily="18" charset="0"/>
                <a:ea typeface="Calibri" panose="020F0502020204030204" pitchFamily="34" charset="0"/>
                <a:cs typeface="Tunga" panose="020B0502040204020203" pitchFamily="34" charset="0"/>
              </a:rPr>
              <a:t>Memory Management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457200">
              <a:lnSpc>
                <a:spcPct val="150000"/>
              </a:lnSpc>
            </a:pPr>
            <a:r>
              <a:rPr lang="en-US" sz="2400" b="1" dirty="0">
                <a:effectLst/>
                <a:latin typeface="Times New Roman" panose="02020603050405020304" pitchFamily="18" charset="0"/>
                <a:ea typeface="Calibri" panose="020F0502020204030204" pitchFamily="34" charset="0"/>
                <a:cs typeface="Tunga" panose="020B0502040204020203" pitchFamily="34" charset="0"/>
              </a:rPr>
              <a:t>Static (Stack) and Dynamic (Heap) Memory Allocation</a:t>
            </a:r>
            <a:r>
              <a:rPr lang="en-US" sz="2400" dirty="0">
                <a:effectLst/>
                <a:latin typeface="Times New Roman" panose="02020603050405020304" pitchFamily="18" charset="0"/>
                <a:ea typeface="Calibri" panose="020F0502020204030204" pitchFamily="34" charset="0"/>
                <a:cs typeface="Tunga" panose="020B0502040204020203" pitchFamily="34" charset="0"/>
              </a:rPr>
              <a:t> </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b="1" dirty="0">
                <a:effectLst/>
                <a:latin typeface="Times New Roman" panose="02020603050405020304" pitchFamily="18" charset="0"/>
                <a:ea typeface="Calibri" panose="020F0502020204030204" pitchFamily="34" charset="0"/>
                <a:cs typeface="Tunga" panose="020B0502040204020203" pitchFamily="34" charset="0"/>
              </a:rPr>
              <a:t>No	Static memory allocation           	Dynamic memory allocation</a:t>
            </a:r>
            <a:endParaRPr lang="en-IN" sz="2400" b="1"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1	Done at compile time.	                Done at run time.</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2	Can't grow and shrink.	                Can grow and shrink.</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3	Uses stack memory	                        Uses Heap memory</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4	Faster execution than Dynamic.	Slower execution than static.</a:t>
            </a:r>
            <a:endParaRPr lang="en-IN" sz="24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1468390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30</a:t>
            </a:fld>
            <a:endParaRPr lang="en-IN"/>
          </a:p>
        </p:txBody>
      </p:sp>
      <p:sp>
        <p:nvSpPr>
          <p:cNvPr id="3" name="Rectangle 3">
            <a:extLst>
              <a:ext uri="{FF2B5EF4-FFF2-40B4-BE49-F238E27FC236}">
                <a16:creationId xmlns:a16="http://schemas.microsoft.com/office/drawing/2014/main" id="{5ACD062A-659E-498A-971B-333691AB1DF6}"/>
              </a:ext>
            </a:extLst>
          </p:cNvPr>
          <p:cNvSpPr>
            <a:spLocks noChangeArrowheads="1"/>
          </p:cNvSpPr>
          <p:nvPr/>
        </p:nvSpPr>
        <p:spPr bwMode="auto">
          <a:xfrm>
            <a:off x="807868" y="4431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TextBox 9">
            <a:extLst>
              <a:ext uri="{FF2B5EF4-FFF2-40B4-BE49-F238E27FC236}">
                <a16:creationId xmlns:a16="http://schemas.microsoft.com/office/drawing/2014/main" id="{30513A14-2293-4EA0-A004-BC2E3422C417}"/>
              </a:ext>
            </a:extLst>
          </p:cNvPr>
          <p:cNvSpPr txBox="1"/>
          <p:nvPr/>
        </p:nvSpPr>
        <p:spPr>
          <a:xfrm>
            <a:off x="235258" y="822929"/>
            <a:ext cx="8673484" cy="579967"/>
          </a:xfrm>
          <a:prstGeom prst="rect">
            <a:avLst/>
          </a:prstGeom>
          <a:noFill/>
        </p:spPr>
        <p:txBody>
          <a:bodyPr wrap="square">
            <a:spAutoFit/>
          </a:bodyPr>
          <a:lstStyle/>
          <a:p>
            <a:pPr algn="ctr">
              <a:lnSpc>
                <a:spcPct val="150000"/>
              </a:lnSpc>
            </a:pPr>
            <a:r>
              <a:rPr lang="en-US" sz="2400" b="1" dirty="0">
                <a:effectLst/>
                <a:latin typeface="Times New Roman" panose="02020603050405020304" pitchFamily="18" charset="0"/>
                <a:ea typeface="Calibri" panose="020F0502020204030204" pitchFamily="34" charset="0"/>
                <a:cs typeface="Tunga" panose="020B0502040204020203" pitchFamily="34" charset="0"/>
              </a:rPr>
              <a:t>Linked List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6131ED5F-3AE4-4E4A-82DE-80A825A404CD}"/>
              </a:ext>
            </a:extLst>
          </p:cNvPr>
          <p:cNvSpPr txBox="1"/>
          <p:nvPr/>
        </p:nvSpPr>
        <p:spPr>
          <a:xfrm>
            <a:off x="310718" y="1457505"/>
            <a:ext cx="8673484" cy="1962204"/>
          </a:xfrm>
          <a:prstGeom prst="rect">
            <a:avLst/>
          </a:prstGeom>
          <a:noFill/>
        </p:spPr>
        <p:txBody>
          <a:bodyPr wrap="square">
            <a:spAutoFit/>
          </a:bodyPr>
          <a:lstStyle/>
          <a:p>
            <a:pPr>
              <a:lnSpc>
                <a:spcPct val="150000"/>
              </a:lnSpc>
            </a:pPr>
            <a:r>
              <a:rPr lang="en-IN" sz="2800" dirty="0">
                <a:effectLst/>
                <a:latin typeface="Times New Roman" panose="02020603050405020304" pitchFamily="18" charset="0"/>
                <a:ea typeface="Calibri" panose="020F0502020204030204" pitchFamily="34" charset="0"/>
                <a:cs typeface="Tunga" panose="020B0502040204020203" pitchFamily="34" charset="0"/>
              </a:rPr>
              <a:t> </a:t>
            </a:r>
            <a:r>
              <a:rPr lang="en-US" sz="2800" b="1" dirty="0">
                <a:effectLst/>
                <a:latin typeface="Times New Roman" panose="02020603050405020304" pitchFamily="18" charset="0"/>
                <a:ea typeface="Calibri" panose="020F0502020204030204" pitchFamily="34" charset="0"/>
                <a:cs typeface="Tunga" panose="020B0502040204020203" pitchFamily="34" charset="0"/>
              </a:rPr>
              <a:t>Operations: </a:t>
            </a:r>
            <a:r>
              <a:rPr lang="en-US" sz="2800" b="1" dirty="0" err="1">
                <a:effectLst/>
                <a:latin typeface="Times New Roman" panose="02020603050405020304" pitchFamily="18" charset="0"/>
                <a:ea typeface="Calibri" panose="020F0502020204030204" pitchFamily="34" charset="0"/>
                <a:cs typeface="Tunga" panose="020B0502040204020203" pitchFamily="34" charset="0"/>
              </a:rPr>
              <a:t>getlstptr</a:t>
            </a:r>
            <a:r>
              <a:rPr lang="en-US" sz="2800" b="1" dirty="0">
                <a:effectLst/>
                <a:latin typeface="Times New Roman" panose="02020603050405020304" pitchFamily="18" charset="0"/>
                <a:ea typeface="Calibri" panose="020F0502020204030204" pitchFamily="34" charset="0"/>
                <a:cs typeface="Tunga" panose="020B0502040204020203" pitchFamily="34" charset="0"/>
              </a:rPr>
              <a:t>()</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50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unga" panose="020B0502040204020203" pitchFamily="34" charset="0"/>
              </a:rPr>
              <a:t>A </a:t>
            </a:r>
            <a:r>
              <a:rPr lang="en-US" sz="2800"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800" dirty="0">
                <a:effectLst/>
                <a:latin typeface="Times New Roman" panose="02020603050405020304" pitchFamily="18" charset="0"/>
                <a:ea typeface="Calibri" panose="020F0502020204030204" pitchFamily="34" charset="0"/>
                <a:cs typeface="Tunga" panose="020B0502040204020203" pitchFamily="34" charset="0"/>
              </a:rPr>
              <a:t> can be created dynamically.</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50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unga" panose="020B0502040204020203" pitchFamily="34" charset="0"/>
              </a:rPr>
              <a:t>The method </a:t>
            </a:r>
            <a:r>
              <a:rPr lang="en-US" sz="2800" dirty="0" err="1">
                <a:effectLst/>
                <a:latin typeface="Times New Roman" panose="02020603050405020304" pitchFamily="18" charset="0"/>
                <a:ea typeface="Calibri" panose="020F0502020204030204" pitchFamily="34" charset="0"/>
                <a:cs typeface="Tunga" panose="020B0502040204020203" pitchFamily="34" charset="0"/>
              </a:rPr>
              <a:t>getlstptr</a:t>
            </a:r>
            <a:r>
              <a:rPr lang="en-US" sz="2800" dirty="0">
                <a:effectLst/>
                <a:latin typeface="Times New Roman" panose="02020603050405020304" pitchFamily="18" charset="0"/>
                <a:ea typeface="Calibri" panose="020F0502020204030204" pitchFamily="34" charset="0"/>
                <a:cs typeface="Tunga" panose="020B0502040204020203" pitchFamily="34" charset="0"/>
              </a:rPr>
              <a:t>() creates a </a:t>
            </a:r>
            <a:r>
              <a:rPr lang="en-US" sz="2800"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800" dirty="0">
                <a:effectLst/>
                <a:latin typeface="Times New Roman" panose="02020603050405020304" pitchFamily="18" charset="0"/>
                <a:ea typeface="Calibri" panose="020F0502020204030204" pitchFamily="34" charset="0"/>
                <a:cs typeface="Tunga" panose="020B0502040204020203" pitchFamily="34" charset="0"/>
              </a:rPr>
              <a:t> dynamically.</a:t>
            </a:r>
            <a:endParaRPr lang="en-IN" sz="2800" dirty="0">
              <a:effectLst/>
              <a:latin typeface="Calibri" panose="020F0502020204030204" pitchFamily="34" charset="0"/>
              <a:ea typeface="Calibri" panose="020F0502020204030204" pitchFamily="34" charset="0"/>
              <a:cs typeface="Tunga" panose="020B0502040204020203" pitchFamily="34" charset="0"/>
            </a:endParaRPr>
          </a:p>
        </p:txBody>
      </p:sp>
      <p:sp>
        <p:nvSpPr>
          <p:cNvPr id="13" name="TextBox 12">
            <a:extLst>
              <a:ext uri="{FF2B5EF4-FFF2-40B4-BE49-F238E27FC236}">
                <a16:creationId xmlns:a16="http://schemas.microsoft.com/office/drawing/2014/main" id="{373573C3-C53F-4F14-8233-1B3896FBC0F5}"/>
              </a:ext>
            </a:extLst>
          </p:cNvPr>
          <p:cNvSpPr txBox="1"/>
          <p:nvPr/>
        </p:nvSpPr>
        <p:spPr>
          <a:xfrm>
            <a:off x="985422" y="3619525"/>
            <a:ext cx="7350710" cy="267765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IN" sz="2800" dirty="0" err="1">
                <a:latin typeface="Times New Roman" panose="02020603050405020304" pitchFamily="18" charset="0"/>
                <a:cs typeface="Times New Roman" panose="02020603050405020304" pitchFamily="18" charset="0"/>
              </a:rPr>
              <a:t>lstptr</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getlstptr</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a:t>
            </a:r>
          </a:p>
          <a:p>
            <a:r>
              <a:rPr lang="en-IN" sz="2800" dirty="0" err="1">
                <a:latin typeface="Times New Roman" panose="02020603050405020304" pitchFamily="18" charset="0"/>
                <a:cs typeface="Times New Roman" panose="02020603050405020304" pitchFamily="18" charset="0"/>
              </a:rPr>
              <a:t>lstptr</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lstptr</a:t>
            </a:r>
            <a:r>
              <a:rPr lang="en-IN" sz="2800" dirty="0">
                <a:latin typeface="Times New Roman" panose="02020603050405020304" pitchFamily="18" charset="0"/>
                <a:cs typeface="Times New Roman" panose="02020603050405020304" pitchFamily="18" charset="0"/>
              </a:rPr>
              <a:t>;</a:t>
            </a:r>
          </a:p>
          <a:p>
            <a:r>
              <a:rPr lang="en-IN" sz="2800" dirty="0" err="1">
                <a:latin typeface="Times New Roman" panose="02020603050405020304" pitchFamily="18" charset="0"/>
                <a:cs typeface="Times New Roman" panose="02020603050405020304" pitchFamily="18" charset="0"/>
              </a:rPr>
              <a:t>lstptr</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lstptr</a:t>
            </a:r>
            <a:r>
              <a:rPr lang="en-IN" sz="2800" dirty="0">
                <a:latin typeface="Times New Roman" panose="02020603050405020304" pitchFamily="18" charset="0"/>
                <a:cs typeface="Times New Roman" panose="02020603050405020304" pitchFamily="18" charset="0"/>
              </a:rPr>
              <a:t>)malloc(</a:t>
            </a:r>
            <a:r>
              <a:rPr lang="en-IN" sz="2800" dirty="0" err="1">
                <a:latin typeface="Times New Roman" panose="02020603050405020304" pitchFamily="18" charset="0"/>
                <a:cs typeface="Times New Roman" panose="02020603050405020304" pitchFamily="18" charset="0"/>
              </a:rPr>
              <a:t>sizeof</a:t>
            </a:r>
            <a:r>
              <a:rPr lang="en-IN" sz="2800" dirty="0">
                <a:latin typeface="Times New Roman" panose="02020603050405020304" pitchFamily="18" charset="0"/>
                <a:cs typeface="Times New Roman" panose="02020603050405020304" pitchFamily="18" charset="0"/>
              </a:rPr>
              <a:t>(struct </a:t>
            </a:r>
            <a:r>
              <a:rPr lang="en-IN" sz="2800" dirty="0" err="1">
                <a:latin typeface="Times New Roman" panose="02020603050405020304" pitchFamily="18" charset="0"/>
                <a:cs typeface="Times New Roman" panose="02020603050405020304" pitchFamily="18" charset="0"/>
              </a:rPr>
              <a:t>lstptr</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return </a:t>
            </a:r>
            <a:r>
              <a:rPr lang="en-IN" sz="2800" dirty="0" err="1">
                <a:latin typeface="Times New Roman" panose="02020603050405020304" pitchFamily="18" charset="0"/>
                <a:cs typeface="Times New Roman" panose="02020603050405020304" pitchFamily="18" charset="0"/>
              </a:rPr>
              <a:t>lstptr</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04760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31</a:t>
            </a:fld>
            <a:endParaRPr lang="en-IN"/>
          </a:p>
        </p:txBody>
      </p:sp>
      <p:sp>
        <p:nvSpPr>
          <p:cNvPr id="3" name="Rectangle 3">
            <a:extLst>
              <a:ext uri="{FF2B5EF4-FFF2-40B4-BE49-F238E27FC236}">
                <a16:creationId xmlns:a16="http://schemas.microsoft.com/office/drawing/2014/main" id="{5ACD062A-659E-498A-971B-333691AB1DF6}"/>
              </a:ext>
            </a:extLst>
          </p:cNvPr>
          <p:cNvSpPr>
            <a:spLocks noChangeArrowheads="1"/>
          </p:cNvSpPr>
          <p:nvPr/>
        </p:nvSpPr>
        <p:spPr bwMode="auto">
          <a:xfrm>
            <a:off x="807868" y="44315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TextBox 9">
            <a:extLst>
              <a:ext uri="{FF2B5EF4-FFF2-40B4-BE49-F238E27FC236}">
                <a16:creationId xmlns:a16="http://schemas.microsoft.com/office/drawing/2014/main" id="{30513A14-2293-4EA0-A004-BC2E3422C417}"/>
              </a:ext>
            </a:extLst>
          </p:cNvPr>
          <p:cNvSpPr txBox="1"/>
          <p:nvPr/>
        </p:nvSpPr>
        <p:spPr>
          <a:xfrm>
            <a:off x="235258" y="822929"/>
            <a:ext cx="8673484" cy="579967"/>
          </a:xfrm>
          <a:prstGeom prst="rect">
            <a:avLst/>
          </a:prstGeom>
          <a:noFill/>
        </p:spPr>
        <p:txBody>
          <a:bodyPr wrap="square">
            <a:spAutoFit/>
          </a:bodyPr>
          <a:lstStyle/>
          <a:p>
            <a:pPr algn="ctr">
              <a:lnSpc>
                <a:spcPct val="150000"/>
              </a:lnSpc>
            </a:pPr>
            <a:r>
              <a:rPr lang="en-US" sz="2400" b="1" dirty="0">
                <a:effectLst/>
                <a:latin typeface="Times New Roman" panose="02020603050405020304" pitchFamily="18" charset="0"/>
                <a:ea typeface="Calibri" panose="020F0502020204030204" pitchFamily="34" charset="0"/>
                <a:cs typeface="Tunga" panose="020B0502040204020203" pitchFamily="34" charset="0"/>
              </a:rPr>
              <a:t>Linked List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716D2A16-0298-48E6-BCFF-31BE116019D7}"/>
              </a:ext>
            </a:extLst>
          </p:cNvPr>
          <p:cNvSpPr txBox="1"/>
          <p:nvPr/>
        </p:nvSpPr>
        <p:spPr>
          <a:xfrm>
            <a:off x="235258" y="1756675"/>
            <a:ext cx="8819965" cy="3901196"/>
          </a:xfrm>
          <a:prstGeom prst="rect">
            <a:avLst/>
          </a:prstGeom>
          <a:noFill/>
        </p:spPr>
        <p:txBody>
          <a:bodyPr wrap="square">
            <a:spAutoFit/>
          </a:bodyPr>
          <a:lstStyle/>
          <a:p>
            <a:pPr>
              <a:lnSpc>
                <a:spcPct val="150000"/>
              </a:lnSpc>
            </a:pPr>
            <a:r>
              <a:rPr lang="en-US" sz="2800" b="1" dirty="0">
                <a:effectLst/>
                <a:latin typeface="Times New Roman" panose="02020603050405020304" pitchFamily="18" charset="0"/>
                <a:ea typeface="Calibri" panose="020F0502020204030204" pitchFamily="34" charset="0"/>
                <a:cs typeface="Tunga" panose="020B0502040204020203" pitchFamily="34" charset="0"/>
              </a:rPr>
              <a:t>Operations: </a:t>
            </a:r>
            <a:r>
              <a:rPr lang="en-US" sz="2800" b="1" dirty="0" err="1">
                <a:effectLst/>
                <a:latin typeface="Times New Roman" panose="02020603050405020304" pitchFamily="18" charset="0"/>
                <a:ea typeface="Calibri" panose="020F0502020204030204" pitchFamily="34" charset="0"/>
                <a:cs typeface="Tunga" panose="020B0502040204020203" pitchFamily="34" charset="0"/>
              </a:rPr>
              <a:t>Freelstptr</a:t>
            </a:r>
            <a:r>
              <a:rPr lang="en-US" sz="2800" b="1" dirty="0">
                <a:effectLst/>
                <a:latin typeface="Times New Roman" panose="02020603050405020304" pitchFamily="18" charset="0"/>
                <a:ea typeface="Calibri" panose="020F0502020204030204" pitchFamily="34" charset="0"/>
                <a:cs typeface="Tunga" panose="020B0502040204020203" pitchFamily="34" charset="0"/>
              </a:rPr>
              <a:t>()</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800" dirty="0">
                <a:effectLst/>
                <a:latin typeface="Times New Roman" panose="02020603050405020304" pitchFamily="18" charset="0"/>
                <a:ea typeface="Calibri" panose="020F0502020204030204" pitchFamily="34" charset="0"/>
                <a:cs typeface="Tunga" panose="020B0502040204020203" pitchFamily="34" charset="0"/>
              </a:rPr>
              <a:t>Dynamically de-allocate a given </a:t>
            </a:r>
            <a:r>
              <a:rPr lang="en-US" sz="2800"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800" dirty="0">
                <a:effectLst/>
                <a:latin typeface="Times New Roman" panose="02020603050405020304" pitchFamily="18" charset="0"/>
                <a:ea typeface="Calibri" panose="020F0502020204030204" pitchFamily="34" charset="0"/>
                <a:cs typeface="Tunga" panose="020B0502040204020203" pitchFamily="34" charset="0"/>
              </a:rPr>
              <a:t> passed as parameter.</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800" i="1" dirty="0">
                <a:solidFill>
                  <a:srgbClr val="4472C4"/>
                </a:solidFill>
                <a:effectLst/>
                <a:latin typeface="Times New Roman" panose="02020603050405020304" pitchFamily="18" charset="0"/>
                <a:ea typeface="Calibri" panose="020F0502020204030204" pitchFamily="34" charset="0"/>
                <a:cs typeface="Tunga" panose="020B0502040204020203" pitchFamily="34" charset="0"/>
              </a:rPr>
              <a:t>void </a:t>
            </a:r>
            <a:r>
              <a:rPr lang="en-US" sz="2800" i="1" dirty="0" err="1">
                <a:solidFill>
                  <a:srgbClr val="4472C4"/>
                </a:solidFill>
                <a:effectLst/>
                <a:latin typeface="Times New Roman" panose="02020603050405020304" pitchFamily="18" charset="0"/>
                <a:ea typeface="Calibri" panose="020F0502020204030204" pitchFamily="34" charset="0"/>
                <a:cs typeface="Tunga" panose="020B0502040204020203" pitchFamily="34" charset="0"/>
              </a:rPr>
              <a:t>freelstptr</a:t>
            </a:r>
            <a:r>
              <a:rPr lang="en-US" sz="2800" i="1" dirty="0">
                <a:solidFill>
                  <a:srgbClr val="4472C4"/>
                </a:solidFill>
                <a:effectLst/>
                <a:latin typeface="Times New Roman" panose="02020603050405020304" pitchFamily="18" charset="0"/>
                <a:ea typeface="Calibri" panose="020F0502020204030204" pitchFamily="34" charset="0"/>
                <a:cs typeface="Tunga" panose="020B0502040204020203" pitchFamily="34" charset="0"/>
              </a:rPr>
              <a:t>(</a:t>
            </a:r>
            <a:r>
              <a:rPr lang="en-US" sz="2800" i="1" dirty="0" err="1">
                <a:solidFill>
                  <a:srgbClr val="4472C4"/>
                </a:solidFill>
                <a:effectLst/>
                <a:latin typeface="Times New Roman" panose="02020603050405020304" pitchFamily="18" charset="0"/>
                <a:ea typeface="Calibri" panose="020F0502020204030204" pitchFamily="34" charset="0"/>
                <a:cs typeface="Tunga" panose="020B0502040204020203" pitchFamily="34" charset="0"/>
              </a:rPr>
              <a:t>lstptr</a:t>
            </a:r>
            <a:r>
              <a:rPr lang="en-US" sz="2800" i="1" dirty="0">
                <a:solidFill>
                  <a:srgbClr val="4472C4"/>
                </a:solidFill>
                <a:effectLst/>
                <a:latin typeface="Times New Roman" panose="02020603050405020304" pitchFamily="18" charset="0"/>
                <a:ea typeface="Calibri" panose="020F0502020204030204" pitchFamily="34" charset="0"/>
                <a:cs typeface="Tunga" panose="020B0502040204020203" pitchFamily="34" charset="0"/>
              </a:rPr>
              <a:t> temp)</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800" i="1" dirty="0">
                <a:solidFill>
                  <a:srgbClr val="4472C4"/>
                </a:solidFill>
                <a:effectLst/>
                <a:latin typeface="Times New Roman" panose="02020603050405020304" pitchFamily="18" charset="0"/>
                <a:ea typeface="Calibri" panose="020F0502020204030204" pitchFamily="34" charset="0"/>
                <a:cs typeface="Tunga" panose="020B0502040204020203" pitchFamily="34" charset="0"/>
              </a:rPr>
              <a:t>{</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800" i="1" dirty="0">
                <a:solidFill>
                  <a:srgbClr val="4472C4"/>
                </a:solidFill>
                <a:effectLst/>
                <a:latin typeface="Times New Roman" panose="02020603050405020304" pitchFamily="18" charset="0"/>
                <a:ea typeface="Calibri" panose="020F0502020204030204" pitchFamily="34" charset="0"/>
                <a:cs typeface="Tunga" panose="020B0502040204020203" pitchFamily="34" charset="0"/>
              </a:rPr>
              <a:t>free (temp);</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800" i="1" dirty="0">
                <a:solidFill>
                  <a:srgbClr val="4472C4"/>
                </a:solidFill>
                <a:effectLst/>
                <a:latin typeface="Times New Roman" panose="02020603050405020304" pitchFamily="18" charset="0"/>
                <a:ea typeface="Calibri" panose="020F0502020204030204" pitchFamily="34" charset="0"/>
                <a:cs typeface="Tunga" panose="020B0502040204020203" pitchFamily="34" charset="0"/>
              </a:rPr>
              <a:t>}</a:t>
            </a:r>
            <a:endParaRPr lang="en-IN" sz="28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191608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32</a:t>
            </a:fld>
            <a:endParaRPr lang="en-IN"/>
          </a:p>
        </p:txBody>
      </p:sp>
      <p:sp>
        <p:nvSpPr>
          <p:cNvPr id="6" name="TextBox 5">
            <a:extLst>
              <a:ext uri="{FF2B5EF4-FFF2-40B4-BE49-F238E27FC236}">
                <a16:creationId xmlns:a16="http://schemas.microsoft.com/office/drawing/2014/main" id="{94A78F23-6679-4582-BE7D-25962BA6D642}"/>
              </a:ext>
            </a:extLst>
          </p:cNvPr>
          <p:cNvSpPr txBox="1"/>
          <p:nvPr/>
        </p:nvSpPr>
        <p:spPr>
          <a:xfrm>
            <a:off x="150921" y="256881"/>
            <a:ext cx="8044833" cy="6681124"/>
          </a:xfrm>
          <a:prstGeom prst="rect">
            <a:avLst/>
          </a:prstGeom>
          <a:noFill/>
        </p:spPr>
        <p:txBody>
          <a:bodyPr wrap="square">
            <a:spAutoFit/>
          </a:bodyPr>
          <a:lstStyle/>
          <a:p>
            <a:pPr algn="just">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In simple words, a linked list consists of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lstptrs</a:t>
            </a:r>
            <a:r>
              <a:rPr lang="en-US" sz="2400" dirty="0">
                <a:effectLst/>
                <a:latin typeface="Times New Roman" panose="02020603050405020304" pitchFamily="18" charset="0"/>
                <a:ea typeface="Calibri" panose="020F0502020204030204" pitchFamily="34" charset="0"/>
                <a:cs typeface="Tunga" panose="020B0502040204020203" pitchFamily="34" charset="0"/>
              </a:rPr>
              <a:t> where each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400" dirty="0">
                <a:effectLst/>
                <a:latin typeface="Times New Roman" panose="02020603050405020304" pitchFamily="18" charset="0"/>
                <a:ea typeface="Calibri" panose="020F0502020204030204" pitchFamily="34" charset="0"/>
                <a:cs typeface="Tunga" panose="020B0502040204020203" pitchFamily="34" charset="0"/>
              </a:rPr>
              <a:t> contains a data field and a reference(link) to the next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400" dirty="0">
                <a:effectLst/>
                <a:latin typeface="Times New Roman" panose="02020603050405020304" pitchFamily="18" charset="0"/>
                <a:ea typeface="Calibri" panose="020F0502020204030204" pitchFamily="34" charset="0"/>
                <a:cs typeface="Tunga" panose="020B0502040204020203" pitchFamily="34" charset="0"/>
              </a:rPr>
              <a:t> in the list.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Inserting and removing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lstptrs</a:t>
            </a:r>
            <a:r>
              <a:rPr lang="en-US" sz="2400" dirty="0">
                <a:effectLst/>
                <a:latin typeface="Times New Roman" panose="02020603050405020304" pitchFamily="18" charset="0"/>
                <a:ea typeface="Calibri" panose="020F0502020204030204" pitchFamily="34" charset="0"/>
                <a:cs typeface="Tunga" panose="020B0502040204020203" pitchFamily="34" charset="0"/>
              </a:rPr>
              <a:t> from a list	</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b="1" dirty="0">
                <a:effectLst/>
                <a:latin typeface="Times New Roman" panose="02020603050405020304" pitchFamily="18" charset="0"/>
                <a:ea typeface="Calibri" panose="020F0502020204030204" pitchFamily="34" charset="0"/>
                <a:cs typeface="Tunga" panose="020B0502040204020203" pitchFamily="34" charset="0"/>
              </a:rPr>
              <a:t>Operations on Linked List </a:t>
            </a:r>
            <a:endParaRPr lang="en-IN" sz="2400" b="1"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a) Insert at front (insert in beginning)</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b) Insert at end</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c)  Insert at given position</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d) Remove at front (remove in beginning)</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e) Remove at end</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f) Remove at given position</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g) Display</a:t>
            </a:r>
            <a:endParaRPr lang="en-IN" sz="24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272285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33</a:t>
            </a:fld>
            <a:endParaRPr lang="en-IN"/>
          </a:p>
        </p:txBody>
      </p:sp>
      <p:sp>
        <p:nvSpPr>
          <p:cNvPr id="6" name="TextBox 5">
            <a:extLst>
              <a:ext uri="{FF2B5EF4-FFF2-40B4-BE49-F238E27FC236}">
                <a16:creationId xmlns:a16="http://schemas.microsoft.com/office/drawing/2014/main" id="{345D9A09-4F95-4A46-86B7-06D7BF1BBFB5}"/>
              </a:ext>
            </a:extLst>
          </p:cNvPr>
          <p:cNvSpPr txBox="1"/>
          <p:nvPr/>
        </p:nvSpPr>
        <p:spPr>
          <a:xfrm>
            <a:off x="435006" y="797910"/>
            <a:ext cx="8336131" cy="3901196"/>
          </a:xfrm>
          <a:prstGeom prst="rect">
            <a:avLst/>
          </a:prstGeom>
          <a:noFill/>
        </p:spPr>
        <p:txBody>
          <a:bodyPr wrap="square">
            <a:spAutoFit/>
          </a:bodyPr>
          <a:lstStyle/>
          <a:p>
            <a:pPr algn="just">
              <a:lnSpc>
                <a:spcPct val="150000"/>
              </a:lnSpc>
            </a:pPr>
            <a:r>
              <a:rPr lang="en-US" sz="2800" b="1" dirty="0">
                <a:effectLst/>
                <a:latin typeface="Times New Roman" panose="02020603050405020304" pitchFamily="18" charset="0"/>
                <a:ea typeface="Calibri" panose="020F0502020204030204" pitchFamily="34" charset="0"/>
                <a:cs typeface="Tunga" panose="020B0502040204020203" pitchFamily="34" charset="0"/>
              </a:rPr>
              <a:t>4.1 Inserting a </a:t>
            </a:r>
            <a:r>
              <a:rPr lang="en-US" sz="2800" b="1"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800" b="1" dirty="0">
                <a:effectLst/>
                <a:latin typeface="Times New Roman" panose="02020603050405020304" pitchFamily="18" charset="0"/>
                <a:ea typeface="Calibri" panose="020F0502020204030204" pitchFamily="34" charset="0"/>
                <a:cs typeface="Tunga" panose="020B0502040204020203" pitchFamily="34" charset="0"/>
              </a:rPr>
              <a:t> in the beginning</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800" b="1" dirty="0">
                <a:effectLst/>
                <a:latin typeface="Times New Roman" panose="02020603050405020304" pitchFamily="18" charset="0"/>
                <a:ea typeface="Calibri" panose="020F0502020204030204" pitchFamily="34" charset="0"/>
                <a:cs typeface="Tunga" panose="020B0502040204020203" pitchFamily="34" charset="0"/>
              </a:rPr>
              <a:t>Algorithm: </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800" dirty="0" err="1">
                <a:effectLst/>
                <a:latin typeface="Times New Roman" panose="02020603050405020304" pitchFamily="18" charset="0"/>
                <a:ea typeface="Calibri" panose="020F0502020204030204" pitchFamily="34" charset="0"/>
                <a:cs typeface="Tunga" panose="020B0502040204020203" pitchFamily="34" charset="0"/>
              </a:rPr>
              <a:t>Stepl</a:t>
            </a:r>
            <a:r>
              <a:rPr lang="en-US" sz="2800" dirty="0">
                <a:effectLst/>
                <a:latin typeface="Times New Roman" panose="02020603050405020304" pitchFamily="18" charset="0"/>
                <a:ea typeface="Calibri" panose="020F0502020204030204" pitchFamily="34" charset="0"/>
                <a:cs typeface="Tunga" panose="020B0502040204020203" pitchFamily="34" charset="0"/>
              </a:rPr>
              <a:t>: Create New </a:t>
            </a:r>
            <a:r>
              <a:rPr lang="en-US" sz="2800"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800" dirty="0">
                <a:effectLst/>
                <a:latin typeface="Times New Roman" panose="02020603050405020304" pitchFamily="18" charset="0"/>
                <a:ea typeface="Calibri" panose="020F0502020204030204" pitchFamily="34" charset="0"/>
                <a:cs typeface="Tunga" panose="020B0502040204020203" pitchFamily="34" charset="0"/>
              </a:rPr>
              <a:t> and store data.</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800" dirty="0">
                <a:effectLst/>
                <a:latin typeface="Times New Roman" panose="02020603050405020304" pitchFamily="18" charset="0"/>
                <a:ea typeface="Calibri" panose="020F0502020204030204" pitchFamily="34" charset="0"/>
                <a:cs typeface="Tunga" panose="020B0502040204020203" pitchFamily="34" charset="0"/>
              </a:rPr>
              <a:t>Step2: Copy start pointer in the link part of new </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800" dirty="0">
                <a:effectLst/>
                <a:latin typeface="Times New Roman" panose="02020603050405020304" pitchFamily="18" charset="0"/>
                <a:ea typeface="Calibri" panose="020F0502020204030204" pitchFamily="34" charset="0"/>
                <a:cs typeface="Tunga" panose="020B0502040204020203" pitchFamily="34" charset="0"/>
              </a:rPr>
              <a:t>Step3: Make new </a:t>
            </a:r>
            <a:r>
              <a:rPr lang="en-US" sz="2800"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800" dirty="0">
                <a:effectLst/>
                <a:latin typeface="Times New Roman" panose="02020603050405020304" pitchFamily="18" charset="0"/>
                <a:ea typeface="Calibri" panose="020F0502020204030204" pitchFamily="34" charset="0"/>
                <a:cs typeface="Tunga" panose="020B0502040204020203" pitchFamily="34" charset="0"/>
              </a:rPr>
              <a:t> as Starting </a:t>
            </a:r>
            <a:r>
              <a:rPr lang="en-US" sz="2800"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800" dirty="0">
                <a:effectLst/>
                <a:latin typeface="Times New Roman" panose="02020603050405020304" pitchFamily="18" charset="0"/>
                <a:ea typeface="Calibri" panose="020F0502020204030204" pitchFamily="34" charset="0"/>
                <a:cs typeface="Tunga" panose="020B0502040204020203" pitchFamily="34" charset="0"/>
              </a:rPr>
              <a:t>.</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800" dirty="0">
                <a:effectLst/>
                <a:latin typeface="Times New Roman" panose="02020603050405020304" pitchFamily="18" charset="0"/>
                <a:ea typeface="Calibri" panose="020F0502020204030204" pitchFamily="34" charset="0"/>
                <a:cs typeface="Tunga" panose="020B0502040204020203" pitchFamily="34" charset="0"/>
              </a:rPr>
              <a:t>Memory Diagram</a:t>
            </a:r>
            <a:endParaRPr lang="en-IN" sz="2800" dirty="0">
              <a:effectLst/>
              <a:latin typeface="Calibri" panose="020F0502020204030204" pitchFamily="34" charset="0"/>
              <a:ea typeface="Calibri" panose="020F0502020204030204" pitchFamily="34" charset="0"/>
              <a:cs typeface="Tunga" panose="020B0502040204020203" pitchFamily="34" charset="0"/>
            </a:endParaRPr>
          </a:p>
        </p:txBody>
      </p:sp>
      <p:graphicFrame>
        <p:nvGraphicFramePr>
          <p:cNvPr id="2" name="Table 2">
            <a:extLst>
              <a:ext uri="{FF2B5EF4-FFF2-40B4-BE49-F238E27FC236}">
                <a16:creationId xmlns:a16="http://schemas.microsoft.com/office/drawing/2014/main" id="{314CD4CE-EBCB-43E7-9CE1-504223730AB9}"/>
              </a:ext>
            </a:extLst>
          </p:cNvPr>
          <p:cNvGraphicFramePr>
            <a:graphicFrameLocks noGrp="1"/>
          </p:cNvGraphicFramePr>
          <p:nvPr>
            <p:extLst>
              <p:ext uri="{D42A27DB-BD31-4B8C-83A1-F6EECF244321}">
                <p14:modId xmlns:p14="http://schemas.microsoft.com/office/powerpoint/2010/main" val="516640761"/>
              </p:ext>
            </p:extLst>
          </p:nvPr>
        </p:nvGraphicFramePr>
        <p:xfrm>
          <a:off x="46330" y="4670988"/>
          <a:ext cx="1420428" cy="370840"/>
        </p:xfrm>
        <a:graphic>
          <a:graphicData uri="http://schemas.openxmlformats.org/drawingml/2006/table">
            <a:tbl>
              <a:tblPr firstRow="1" bandRow="1">
                <a:tableStyleId>{22838BEF-8BB2-4498-84A7-C5851F593DF1}</a:tableStyleId>
              </a:tblPr>
              <a:tblGrid>
                <a:gridCol w="710214">
                  <a:extLst>
                    <a:ext uri="{9D8B030D-6E8A-4147-A177-3AD203B41FA5}">
                      <a16:colId xmlns:a16="http://schemas.microsoft.com/office/drawing/2014/main" val="160564960"/>
                    </a:ext>
                  </a:extLst>
                </a:gridCol>
                <a:gridCol w="710214">
                  <a:extLst>
                    <a:ext uri="{9D8B030D-6E8A-4147-A177-3AD203B41FA5}">
                      <a16:colId xmlns:a16="http://schemas.microsoft.com/office/drawing/2014/main" val="2210847025"/>
                    </a:ext>
                  </a:extLst>
                </a:gridCol>
              </a:tblGrid>
              <a:tr h="370840">
                <a:tc>
                  <a:txBody>
                    <a:bodyPr/>
                    <a:lstStyle/>
                    <a:p>
                      <a:r>
                        <a:rPr lang="en-US" dirty="0"/>
                        <a:t>4</a:t>
                      </a:r>
                      <a:endParaRPr lang="en-IN" dirty="0"/>
                    </a:p>
                  </a:txBody>
                  <a:tcPr/>
                </a:tc>
                <a:tc>
                  <a:txBody>
                    <a:bodyPr/>
                    <a:lstStyle/>
                    <a:p>
                      <a:endParaRPr lang="en-IN" dirty="0"/>
                    </a:p>
                  </a:txBody>
                  <a:tcPr/>
                </a:tc>
                <a:extLst>
                  <a:ext uri="{0D108BD9-81ED-4DB2-BD59-A6C34878D82A}">
                    <a16:rowId xmlns:a16="http://schemas.microsoft.com/office/drawing/2014/main" val="3214997728"/>
                  </a:ext>
                </a:extLst>
              </a:tr>
            </a:tbl>
          </a:graphicData>
        </a:graphic>
      </p:graphicFrame>
      <p:sp>
        <p:nvSpPr>
          <p:cNvPr id="3" name="TextBox 2">
            <a:extLst>
              <a:ext uri="{FF2B5EF4-FFF2-40B4-BE49-F238E27FC236}">
                <a16:creationId xmlns:a16="http://schemas.microsoft.com/office/drawing/2014/main" id="{45BEB4AF-E339-4251-948E-4E36DD801E43}"/>
              </a:ext>
            </a:extLst>
          </p:cNvPr>
          <p:cNvSpPr txBox="1"/>
          <p:nvPr/>
        </p:nvSpPr>
        <p:spPr>
          <a:xfrm>
            <a:off x="46330" y="5013710"/>
            <a:ext cx="777351" cy="369332"/>
          </a:xfrm>
          <a:prstGeom prst="rect">
            <a:avLst/>
          </a:prstGeom>
          <a:noFill/>
        </p:spPr>
        <p:txBody>
          <a:bodyPr wrap="square" rtlCol="0">
            <a:spAutoFit/>
          </a:bodyPr>
          <a:lstStyle/>
          <a:p>
            <a:r>
              <a:rPr lang="en-US" dirty="0"/>
              <a:t>new</a:t>
            </a:r>
            <a:endParaRPr lang="en-IN" dirty="0"/>
          </a:p>
        </p:txBody>
      </p:sp>
      <p:pic>
        <p:nvPicPr>
          <p:cNvPr id="18" name="Picture 17">
            <a:extLst>
              <a:ext uri="{FF2B5EF4-FFF2-40B4-BE49-F238E27FC236}">
                <a16:creationId xmlns:a16="http://schemas.microsoft.com/office/drawing/2014/main" id="{38473B92-9F49-4870-827B-33F11B765C69}"/>
              </a:ext>
            </a:extLst>
          </p:cNvPr>
          <p:cNvPicPr>
            <a:picLocks noChangeAspect="1"/>
          </p:cNvPicPr>
          <p:nvPr/>
        </p:nvPicPr>
        <p:blipFill>
          <a:blip r:embed="rId2"/>
          <a:stretch>
            <a:fillRect/>
          </a:stretch>
        </p:blipFill>
        <p:spPr>
          <a:xfrm>
            <a:off x="1904259" y="5267619"/>
            <a:ext cx="5029200" cy="752475"/>
          </a:xfrm>
          <a:prstGeom prst="rect">
            <a:avLst/>
          </a:prstGeom>
        </p:spPr>
      </p:pic>
      <p:sp>
        <p:nvSpPr>
          <p:cNvPr id="19" name="TextBox 18">
            <a:extLst>
              <a:ext uri="{FF2B5EF4-FFF2-40B4-BE49-F238E27FC236}">
                <a16:creationId xmlns:a16="http://schemas.microsoft.com/office/drawing/2014/main" id="{E8345051-6959-4BD3-A1B8-322360FCCA88}"/>
              </a:ext>
            </a:extLst>
          </p:cNvPr>
          <p:cNvSpPr txBox="1"/>
          <p:nvPr/>
        </p:nvSpPr>
        <p:spPr>
          <a:xfrm>
            <a:off x="1376038" y="5987019"/>
            <a:ext cx="777351" cy="369332"/>
          </a:xfrm>
          <a:prstGeom prst="rect">
            <a:avLst/>
          </a:prstGeom>
          <a:noFill/>
        </p:spPr>
        <p:txBody>
          <a:bodyPr wrap="square" rtlCol="0">
            <a:spAutoFit/>
          </a:bodyPr>
          <a:lstStyle/>
          <a:p>
            <a:r>
              <a:rPr lang="en-US" dirty="0"/>
              <a:t>first</a:t>
            </a:r>
            <a:endParaRPr lang="en-IN" dirty="0"/>
          </a:p>
        </p:txBody>
      </p:sp>
      <p:cxnSp>
        <p:nvCxnSpPr>
          <p:cNvPr id="21" name="Connector: Elbow 20">
            <a:extLst>
              <a:ext uri="{FF2B5EF4-FFF2-40B4-BE49-F238E27FC236}">
                <a16:creationId xmlns:a16="http://schemas.microsoft.com/office/drawing/2014/main" id="{72815232-1028-4710-A22F-8B8F9DDC2E02}"/>
              </a:ext>
            </a:extLst>
          </p:cNvPr>
          <p:cNvCxnSpPr>
            <a:cxnSpLocks/>
            <a:stCxn id="2" idx="3"/>
            <a:endCxn id="18" idx="1"/>
          </p:cNvCxnSpPr>
          <p:nvPr/>
        </p:nvCxnSpPr>
        <p:spPr>
          <a:xfrm>
            <a:off x="1466758" y="4856408"/>
            <a:ext cx="437501" cy="78744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F48FC26-913C-40D4-9378-D9F39C7AD238}"/>
              </a:ext>
            </a:extLst>
          </p:cNvPr>
          <p:cNvCxnSpPr>
            <a:stCxn id="19" idx="0"/>
          </p:cNvCxnSpPr>
          <p:nvPr/>
        </p:nvCxnSpPr>
        <p:spPr>
          <a:xfrm flipH="1" flipV="1">
            <a:off x="1091953" y="5013710"/>
            <a:ext cx="672761" cy="973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69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34</a:t>
            </a:fld>
            <a:endParaRPr lang="en-IN"/>
          </a:p>
        </p:txBody>
      </p:sp>
      <p:sp>
        <p:nvSpPr>
          <p:cNvPr id="6" name="TextBox 5">
            <a:extLst>
              <a:ext uri="{FF2B5EF4-FFF2-40B4-BE49-F238E27FC236}">
                <a16:creationId xmlns:a16="http://schemas.microsoft.com/office/drawing/2014/main" id="{345D9A09-4F95-4A46-86B7-06D7BF1BBFB5}"/>
              </a:ext>
            </a:extLst>
          </p:cNvPr>
          <p:cNvSpPr txBox="1"/>
          <p:nvPr/>
        </p:nvSpPr>
        <p:spPr>
          <a:xfrm>
            <a:off x="179219" y="424008"/>
            <a:ext cx="8336131" cy="6022098"/>
          </a:xfrm>
          <a:prstGeom prst="rect">
            <a:avLst/>
          </a:prstGeom>
          <a:noFill/>
        </p:spPr>
        <p:txBody>
          <a:bodyPr wrap="square">
            <a:spAutoFit/>
          </a:bodyPr>
          <a:lstStyle/>
          <a:p>
            <a:pPr algn="just">
              <a:lnSpc>
                <a:spcPct val="150000"/>
              </a:lnSpc>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IN" sz="2600" dirty="0" err="1">
                <a:effectLst/>
                <a:latin typeface="Times New Roman" panose="02020603050405020304" pitchFamily="18" charset="0"/>
                <a:ea typeface="Calibri" panose="020F0502020204030204" pitchFamily="34" charset="0"/>
                <a:cs typeface="Times New Roman" panose="02020603050405020304" pitchFamily="18" charset="0"/>
              </a:rPr>
              <a:t>insert_end</a:t>
            </a: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(int </a:t>
            </a:r>
            <a:r>
              <a:rPr lang="en-IN" sz="2600" dirty="0" err="1">
                <a:effectLst/>
                <a:latin typeface="Times New Roman" panose="02020603050405020304" pitchFamily="18" charset="0"/>
                <a:ea typeface="Calibri" panose="020F0502020204030204" pitchFamily="34" charset="0"/>
                <a:cs typeface="Times New Roman" panose="02020603050405020304" pitchFamily="18" charset="0"/>
              </a:rPr>
              <a:t>ele</a:t>
            </a: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pPr>
            <a:r>
              <a:rPr lang="en-IN" sz="2600" dirty="0" err="1">
                <a:effectLst/>
                <a:latin typeface="Times New Roman" panose="02020603050405020304" pitchFamily="18" charset="0"/>
                <a:ea typeface="Calibri" panose="020F0502020204030204" pitchFamily="34" charset="0"/>
                <a:cs typeface="Times New Roman" panose="02020603050405020304" pitchFamily="18" charset="0"/>
              </a:rPr>
              <a:t>lstptr</a:t>
            </a: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 new;</a:t>
            </a:r>
          </a:p>
          <a:p>
            <a:pPr algn="just">
              <a:lnSpc>
                <a:spcPct val="150000"/>
              </a:lnSpc>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new=</a:t>
            </a:r>
            <a:r>
              <a:rPr lang="en-IN" sz="2600" dirty="0" err="1">
                <a:effectLst/>
                <a:latin typeface="Times New Roman" panose="02020603050405020304" pitchFamily="18" charset="0"/>
                <a:ea typeface="Calibri" panose="020F0502020204030204" pitchFamily="34" charset="0"/>
                <a:cs typeface="Times New Roman" panose="02020603050405020304" pitchFamily="18" charset="0"/>
              </a:rPr>
              <a:t>getlstptr</a:t>
            </a: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new-&gt;data=</a:t>
            </a:r>
            <a:r>
              <a:rPr lang="en-IN" sz="2600" dirty="0" err="1">
                <a:effectLst/>
                <a:latin typeface="Times New Roman" panose="02020603050405020304" pitchFamily="18" charset="0"/>
                <a:ea typeface="Calibri" panose="020F0502020204030204" pitchFamily="34" charset="0"/>
                <a:cs typeface="Times New Roman" panose="02020603050405020304" pitchFamily="18" charset="0"/>
              </a:rPr>
              <a:t>ele</a:t>
            </a: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new-&gt;link=NULL;</a:t>
            </a:r>
          </a:p>
          <a:p>
            <a:pPr algn="just">
              <a:lnSpc>
                <a:spcPct val="150000"/>
              </a:lnSpc>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if(First!=NULL)</a:t>
            </a:r>
          </a:p>
          <a:p>
            <a:pPr algn="just">
              <a:lnSpc>
                <a:spcPct val="150000"/>
              </a:lnSpc>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  new-&gt;link=first;</a:t>
            </a:r>
          </a:p>
          <a:p>
            <a:pPr algn="just">
              <a:lnSpc>
                <a:spcPct val="150000"/>
              </a:lnSpc>
            </a:pPr>
            <a:r>
              <a:rPr lang="en-IN" sz="2600" dirty="0">
                <a:latin typeface="Times New Roman" panose="02020603050405020304" pitchFamily="18" charset="0"/>
                <a:ea typeface="Calibri" panose="020F0502020204030204" pitchFamily="34" charset="0"/>
                <a:cs typeface="Times New Roman" panose="02020603050405020304" pitchFamily="18" charset="0"/>
              </a:rPr>
              <a:t>First=new;</a:t>
            </a:r>
          </a:p>
          <a:p>
            <a:pPr algn="just">
              <a:lnSpc>
                <a:spcPct val="150000"/>
              </a:lnSpc>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220023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35</a:t>
            </a:fld>
            <a:endParaRPr lang="en-IN"/>
          </a:p>
        </p:txBody>
      </p:sp>
      <p:sp>
        <p:nvSpPr>
          <p:cNvPr id="2" name="Rectangle 2">
            <a:extLst>
              <a:ext uri="{FF2B5EF4-FFF2-40B4-BE49-F238E27FC236}">
                <a16:creationId xmlns:a16="http://schemas.microsoft.com/office/drawing/2014/main" id="{A0378B06-2303-4E36-AED5-576773533904}"/>
              </a:ext>
            </a:extLst>
          </p:cNvPr>
          <p:cNvSpPr>
            <a:spLocks noChangeArrowheads="1"/>
          </p:cNvSpPr>
          <p:nvPr/>
        </p:nvSpPr>
        <p:spPr bwMode="auto">
          <a:xfrm>
            <a:off x="68632" y="301269"/>
            <a:ext cx="9066490" cy="5131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Inserting a </a:t>
            </a:r>
            <a:r>
              <a:rPr kumimoji="0" lang="en-US" altLang="en-US" sz="2800" b="1"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lstptr</a:t>
            </a:r>
            <a:r>
              <a:rPr kumimoji="0" lang="en-US" altLang="en-US" sz="28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the End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Algorithm: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1: Create New </a:t>
            </a:r>
            <a:r>
              <a:rPr kumimoji="0" lang="en-US" altLang="en-US" sz="28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lstptr</a:t>
            </a:r>
            <a:r>
              <a:rPr kumimoji="0" lang="en-US" altLang="en-US" sz="2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add data.</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Step2: Search for last </a:t>
            </a:r>
            <a:r>
              <a:rPr kumimoji="0" lang="en-US" altLang="en-US" sz="28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lstptr</a:t>
            </a:r>
            <a:r>
              <a:rPr kumimoji="0" lang="en-US" altLang="en-US" sz="2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mark it as current 'cur'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Step3: Mark link part of 'cur' to point to '</a:t>
            </a:r>
            <a:r>
              <a:rPr kumimoji="0" lang="en-US" altLang="en-US" sz="28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newlstptr</a:t>
            </a:r>
            <a:r>
              <a:rPr kumimoji="0" lang="en-US" altLang="en-US" sz="2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0B01E1E-774A-4C46-A955-01158EB97994}"/>
              </a:ext>
            </a:extLst>
          </p:cNvPr>
          <p:cNvPicPr>
            <a:picLocks noChangeAspect="1"/>
          </p:cNvPicPr>
          <p:nvPr/>
        </p:nvPicPr>
        <p:blipFill>
          <a:blip r:embed="rId2"/>
          <a:stretch>
            <a:fillRect/>
          </a:stretch>
        </p:blipFill>
        <p:spPr>
          <a:xfrm>
            <a:off x="1904259" y="5267619"/>
            <a:ext cx="5029200" cy="752475"/>
          </a:xfrm>
          <a:prstGeom prst="rect">
            <a:avLst/>
          </a:prstGeom>
        </p:spPr>
      </p:pic>
      <p:sp>
        <p:nvSpPr>
          <p:cNvPr id="5" name="TextBox 4">
            <a:extLst>
              <a:ext uri="{FF2B5EF4-FFF2-40B4-BE49-F238E27FC236}">
                <a16:creationId xmlns:a16="http://schemas.microsoft.com/office/drawing/2014/main" id="{D4F4EE8F-E4A6-4AE8-B5B8-18E37A20667C}"/>
              </a:ext>
            </a:extLst>
          </p:cNvPr>
          <p:cNvSpPr txBox="1"/>
          <p:nvPr/>
        </p:nvSpPr>
        <p:spPr>
          <a:xfrm>
            <a:off x="1376039" y="4705165"/>
            <a:ext cx="1198485" cy="369332"/>
          </a:xfrm>
          <a:prstGeom prst="rect">
            <a:avLst/>
          </a:prstGeom>
          <a:noFill/>
        </p:spPr>
        <p:txBody>
          <a:bodyPr wrap="square" rtlCol="0">
            <a:spAutoFit/>
          </a:bodyPr>
          <a:lstStyle/>
          <a:p>
            <a:r>
              <a:rPr lang="en-US" dirty="0"/>
              <a:t>First</a:t>
            </a:r>
            <a:endParaRPr lang="en-IN" dirty="0"/>
          </a:p>
        </p:txBody>
      </p:sp>
      <p:cxnSp>
        <p:nvCxnSpPr>
          <p:cNvPr id="7" name="Straight Arrow Connector 6">
            <a:extLst>
              <a:ext uri="{FF2B5EF4-FFF2-40B4-BE49-F238E27FC236}">
                <a16:creationId xmlns:a16="http://schemas.microsoft.com/office/drawing/2014/main" id="{1F82EDA0-9580-4D37-8EF3-757F7B887F71}"/>
              </a:ext>
            </a:extLst>
          </p:cNvPr>
          <p:cNvCxnSpPr/>
          <p:nvPr/>
        </p:nvCxnSpPr>
        <p:spPr>
          <a:xfrm>
            <a:off x="1904259" y="5154457"/>
            <a:ext cx="563733" cy="221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2">
            <a:extLst>
              <a:ext uri="{FF2B5EF4-FFF2-40B4-BE49-F238E27FC236}">
                <a16:creationId xmlns:a16="http://schemas.microsoft.com/office/drawing/2014/main" id="{0A53E46B-F31C-4C99-9CFE-3671E51C67DC}"/>
              </a:ext>
            </a:extLst>
          </p:cNvPr>
          <p:cNvGraphicFramePr>
            <a:graphicFrameLocks noGrp="1"/>
          </p:cNvGraphicFramePr>
          <p:nvPr>
            <p:extLst>
              <p:ext uri="{D42A27DB-BD31-4B8C-83A1-F6EECF244321}">
                <p14:modId xmlns:p14="http://schemas.microsoft.com/office/powerpoint/2010/main" val="1775637936"/>
              </p:ext>
            </p:extLst>
          </p:nvPr>
        </p:nvGraphicFramePr>
        <p:xfrm>
          <a:off x="7348658" y="5432930"/>
          <a:ext cx="1420428" cy="365760"/>
        </p:xfrm>
        <a:graphic>
          <a:graphicData uri="http://schemas.openxmlformats.org/drawingml/2006/table">
            <a:tbl>
              <a:tblPr firstRow="1" bandRow="1">
                <a:tableStyleId>{22838BEF-8BB2-4498-84A7-C5851F593DF1}</a:tableStyleId>
              </a:tblPr>
              <a:tblGrid>
                <a:gridCol w="710214">
                  <a:extLst>
                    <a:ext uri="{9D8B030D-6E8A-4147-A177-3AD203B41FA5}">
                      <a16:colId xmlns:a16="http://schemas.microsoft.com/office/drawing/2014/main" val="160564960"/>
                    </a:ext>
                  </a:extLst>
                </a:gridCol>
                <a:gridCol w="710214">
                  <a:extLst>
                    <a:ext uri="{9D8B030D-6E8A-4147-A177-3AD203B41FA5}">
                      <a16:colId xmlns:a16="http://schemas.microsoft.com/office/drawing/2014/main" val="2210847025"/>
                    </a:ext>
                  </a:extLst>
                </a:gridCol>
              </a:tblGrid>
              <a:tr h="353953">
                <a:tc>
                  <a:txBody>
                    <a:bodyPr/>
                    <a:lstStyle/>
                    <a:p>
                      <a:r>
                        <a:rPr lang="en-US" dirty="0"/>
                        <a:t>4</a:t>
                      </a:r>
                      <a:endParaRPr lang="en-IN" dirty="0"/>
                    </a:p>
                  </a:txBody>
                  <a:tcPr/>
                </a:tc>
                <a:tc>
                  <a:txBody>
                    <a:bodyPr/>
                    <a:lstStyle/>
                    <a:p>
                      <a:endParaRPr lang="en-IN" dirty="0"/>
                    </a:p>
                  </a:txBody>
                  <a:tcPr/>
                </a:tc>
                <a:extLst>
                  <a:ext uri="{0D108BD9-81ED-4DB2-BD59-A6C34878D82A}">
                    <a16:rowId xmlns:a16="http://schemas.microsoft.com/office/drawing/2014/main" val="3214997728"/>
                  </a:ext>
                </a:extLst>
              </a:tr>
            </a:tbl>
          </a:graphicData>
        </a:graphic>
      </p:graphicFrame>
      <p:sp>
        <p:nvSpPr>
          <p:cNvPr id="13" name="TextBox 12">
            <a:extLst>
              <a:ext uri="{FF2B5EF4-FFF2-40B4-BE49-F238E27FC236}">
                <a16:creationId xmlns:a16="http://schemas.microsoft.com/office/drawing/2014/main" id="{835C2E0C-640A-4636-96C8-92CB6279BE73}"/>
              </a:ext>
            </a:extLst>
          </p:cNvPr>
          <p:cNvSpPr txBox="1"/>
          <p:nvPr/>
        </p:nvSpPr>
        <p:spPr>
          <a:xfrm>
            <a:off x="7348658" y="5670192"/>
            <a:ext cx="777351" cy="369332"/>
          </a:xfrm>
          <a:prstGeom prst="rect">
            <a:avLst/>
          </a:prstGeom>
          <a:noFill/>
        </p:spPr>
        <p:txBody>
          <a:bodyPr wrap="square" rtlCol="0">
            <a:spAutoFit/>
          </a:bodyPr>
          <a:lstStyle/>
          <a:p>
            <a:r>
              <a:rPr lang="en-US" dirty="0"/>
              <a:t>new</a:t>
            </a:r>
            <a:endParaRPr lang="en-IN" dirty="0"/>
          </a:p>
        </p:txBody>
      </p:sp>
      <p:sp>
        <p:nvSpPr>
          <p:cNvPr id="14" name="TextBox 13">
            <a:extLst>
              <a:ext uri="{FF2B5EF4-FFF2-40B4-BE49-F238E27FC236}">
                <a16:creationId xmlns:a16="http://schemas.microsoft.com/office/drawing/2014/main" id="{2D939E53-236F-4016-B385-F34FF2DB8E5F}"/>
              </a:ext>
            </a:extLst>
          </p:cNvPr>
          <p:cNvSpPr txBox="1"/>
          <p:nvPr/>
        </p:nvSpPr>
        <p:spPr>
          <a:xfrm>
            <a:off x="5550023" y="4858307"/>
            <a:ext cx="1198485" cy="369332"/>
          </a:xfrm>
          <a:prstGeom prst="rect">
            <a:avLst/>
          </a:prstGeom>
          <a:noFill/>
        </p:spPr>
        <p:txBody>
          <a:bodyPr wrap="square" rtlCol="0">
            <a:spAutoFit/>
          </a:bodyPr>
          <a:lstStyle/>
          <a:p>
            <a:r>
              <a:rPr lang="en-US" dirty="0"/>
              <a:t>temp</a:t>
            </a:r>
            <a:endParaRPr lang="en-IN" dirty="0"/>
          </a:p>
        </p:txBody>
      </p:sp>
      <p:cxnSp>
        <p:nvCxnSpPr>
          <p:cNvPr id="15" name="Straight Arrow Connector 14">
            <a:extLst>
              <a:ext uri="{FF2B5EF4-FFF2-40B4-BE49-F238E27FC236}">
                <a16:creationId xmlns:a16="http://schemas.microsoft.com/office/drawing/2014/main" id="{A5087C7C-A5E3-4DDF-80A9-E11C82ACCE7C}"/>
              </a:ext>
            </a:extLst>
          </p:cNvPr>
          <p:cNvCxnSpPr/>
          <p:nvPr/>
        </p:nvCxnSpPr>
        <p:spPr>
          <a:xfrm>
            <a:off x="5894217" y="5174458"/>
            <a:ext cx="563733" cy="221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6785E61-7EF1-4877-AD8B-BEFCC6008748}"/>
              </a:ext>
            </a:extLst>
          </p:cNvPr>
          <p:cNvCxnSpPr>
            <a:cxnSpLocks/>
            <a:stCxn id="10" idx="3"/>
            <a:endCxn id="12" idx="1"/>
          </p:cNvCxnSpPr>
          <p:nvPr/>
        </p:nvCxnSpPr>
        <p:spPr>
          <a:xfrm flipV="1">
            <a:off x="6933459" y="5615810"/>
            <a:ext cx="415199" cy="28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54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206CF0-5758-448B-9C0B-759890A43397}"/>
              </a:ext>
            </a:extLst>
          </p:cNvPr>
          <p:cNvSpPr>
            <a:spLocks noGrp="1"/>
          </p:cNvSpPr>
          <p:nvPr>
            <p:ph type="sldNum" sz="quarter" idx="12"/>
          </p:nvPr>
        </p:nvSpPr>
        <p:spPr/>
        <p:txBody>
          <a:bodyPr/>
          <a:lstStyle/>
          <a:p>
            <a:fld id="{FC641FDA-81C0-435B-9291-371BC6E27DAF}" type="slidenum">
              <a:rPr lang="en-IN" smtClean="0"/>
              <a:t>36</a:t>
            </a:fld>
            <a:endParaRPr lang="en-IN"/>
          </a:p>
        </p:txBody>
      </p:sp>
      <p:sp>
        <p:nvSpPr>
          <p:cNvPr id="6" name="TextBox 5">
            <a:extLst>
              <a:ext uri="{FF2B5EF4-FFF2-40B4-BE49-F238E27FC236}">
                <a16:creationId xmlns:a16="http://schemas.microsoft.com/office/drawing/2014/main" id="{5343A5F5-5FF8-4704-914C-35A94B01C114}"/>
              </a:ext>
            </a:extLst>
          </p:cNvPr>
          <p:cNvSpPr txBox="1"/>
          <p:nvPr/>
        </p:nvSpPr>
        <p:spPr>
          <a:xfrm>
            <a:off x="386178" y="136524"/>
            <a:ext cx="8371643" cy="6555641"/>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void </a:t>
            </a:r>
            <a:r>
              <a:rPr lang="en-IN" sz="2800" dirty="0" err="1">
                <a:latin typeface="Times New Roman" panose="02020603050405020304" pitchFamily="18" charset="0"/>
                <a:cs typeface="Times New Roman" panose="02020603050405020304" pitchFamily="18" charset="0"/>
              </a:rPr>
              <a:t>insert_end</a:t>
            </a:r>
            <a:r>
              <a:rPr lang="en-IN" sz="2800" dirty="0">
                <a:latin typeface="Times New Roman" panose="02020603050405020304" pitchFamily="18" charset="0"/>
                <a:cs typeface="Times New Roman" panose="02020603050405020304" pitchFamily="18" charset="0"/>
              </a:rPr>
              <a:t>(int </a:t>
            </a:r>
            <a:r>
              <a:rPr lang="en-IN" sz="2800" dirty="0" err="1">
                <a:latin typeface="Times New Roman" panose="02020603050405020304" pitchFamily="18" charset="0"/>
                <a:cs typeface="Times New Roman" panose="02020603050405020304" pitchFamily="18" charset="0"/>
              </a:rPr>
              <a:t>ele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a:t>
            </a:r>
          </a:p>
          <a:p>
            <a:r>
              <a:rPr lang="en-IN" sz="2800" dirty="0" err="1">
                <a:latin typeface="Times New Roman" panose="02020603050405020304" pitchFamily="18" charset="0"/>
                <a:cs typeface="Times New Roman" panose="02020603050405020304" pitchFamily="18" charset="0"/>
              </a:rPr>
              <a:t>lstptr</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new,temp</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new=</a:t>
            </a:r>
            <a:r>
              <a:rPr lang="en-IN" sz="2800" dirty="0" err="1">
                <a:latin typeface="Times New Roman" panose="02020603050405020304" pitchFamily="18" charset="0"/>
                <a:cs typeface="Times New Roman" panose="02020603050405020304" pitchFamily="18" charset="0"/>
              </a:rPr>
              <a:t>getlstptr</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new-&gt;data=</a:t>
            </a:r>
            <a:r>
              <a:rPr lang="en-IN" sz="2800" dirty="0" err="1">
                <a:latin typeface="Times New Roman" panose="02020603050405020304" pitchFamily="18" charset="0"/>
                <a:cs typeface="Times New Roman" panose="02020603050405020304" pitchFamily="18" charset="0"/>
              </a:rPr>
              <a:t>ele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new-&gt;link=NULL;</a:t>
            </a:r>
          </a:p>
          <a:p>
            <a:r>
              <a:rPr lang="en-IN" sz="2800" dirty="0">
                <a:latin typeface="Times New Roman" panose="02020603050405020304" pitchFamily="18" charset="0"/>
                <a:cs typeface="Times New Roman" panose="02020603050405020304" pitchFamily="18" charset="0"/>
              </a:rPr>
              <a:t>if(First==NULL)</a:t>
            </a:r>
          </a:p>
          <a:p>
            <a:r>
              <a:rPr lang="en-IN" sz="2800" dirty="0">
                <a:latin typeface="Times New Roman" panose="02020603050405020304" pitchFamily="18" charset="0"/>
                <a:cs typeface="Times New Roman" panose="02020603050405020304" pitchFamily="18" charset="0"/>
              </a:rPr>
              <a:t>   First=new;</a:t>
            </a:r>
          </a:p>
          <a:p>
            <a:r>
              <a:rPr lang="en-IN" sz="2800" dirty="0">
                <a:latin typeface="Times New Roman" panose="02020603050405020304" pitchFamily="18" charset="0"/>
                <a:cs typeface="Times New Roman" panose="02020603050405020304" pitchFamily="18" charset="0"/>
              </a:rPr>
              <a:t>else{</a:t>
            </a:r>
          </a:p>
          <a:p>
            <a:r>
              <a:rPr lang="en-IN" sz="2800" dirty="0">
                <a:latin typeface="Times New Roman" panose="02020603050405020304" pitchFamily="18" charset="0"/>
                <a:cs typeface="Times New Roman" panose="02020603050405020304" pitchFamily="18" charset="0"/>
              </a:rPr>
              <a:t>       temp=First;</a:t>
            </a:r>
          </a:p>
          <a:p>
            <a:r>
              <a:rPr lang="en-IN" sz="2800" dirty="0">
                <a:latin typeface="Times New Roman" panose="02020603050405020304" pitchFamily="18" charset="0"/>
                <a:cs typeface="Times New Roman" panose="02020603050405020304" pitchFamily="18" charset="0"/>
              </a:rPr>
              <a:t>       while(temp-&gt;link!=NULL)</a:t>
            </a:r>
          </a:p>
          <a:p>
            <a:r>
              <a:rPr lang="en-IN" sz="2800" dirty="0">
                <a:latin typeface="Times New Roman" panose="02020603050405020304" pitchFamily="18" charset="0"/>
                <a:cs typeface="Times New Roman" panose="02020603050405020304" pitchFamily="18" charset="0"/>
              </a:rPr>
              <a:t>          temp=temp-&gt;link;</a:t>
            </a:r>
          </a:p>
          <a:p>
            <a:r>
              <a:rPr lang="en-IN" sz="2800" dirty="0">
                <a:latin typeface="Times New Roman" panose="02020603050405020304" pitchFamily="18" charset="0"/>
                <a:cs typeface="Times New Roman" panose="02020603050405020304" pitchFamily="18" charset="0"/>
              </a:rPr>
              <a:t>        temp-&gt;link=new;</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57486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37</a:t>
            </a:fld>
            <a:endParaRPr lang="en-IN"/>
          </a:p>
        </p:txBody>
      </p:sp>
      <p:sp>
        <p:nvSpPr>
          <p:cNvPr id="6" name="TextBox 5">
            <a:extLst>
              <a:ext uri="{FF2B5EF4-FFF2-40B4-BE49-F238E27FC236}">
                <a16:creationId xmlns:a16="http://schemas.microsoft.com/office/drawing/2014/main" id="{E3C7C5C0-8EE8-44E5-A2B6-87B962138F30}"/>
              </a:ext>
            </a:extLst>
          </p:cNvPr>
          <p:cNvSpPr txBox="1"/>
          <p:nvPr/>
        </p:nvSpPr>
        <p:spPr>
          <a:xfrm>
            <a:off x="2716567" y="593723"/>
            <a:ext cx="4580876" cy="463397"/>
          </a:xfrm>
          <a:prstGeom prst="rect">
            <a:avLst/>
          </a:prstGeom>
          <a:noFill/>
        </p:spPr>
        <p:txBody>
          <a:bodyPr wrap="square">
            <a:spAutoFit/>
          </a:bodyPr>
          <a:lstStyle/>
          <a:p>
            <a:pPr algn="just">
              <a:lnSpc>
                <a:spcPct val="150000"/>
              </a:lnSpc>
            </a:pPr>
            <a:r>
              <a:rPr lang="en-US" sz="1800" b="1" dirty="0">
                <a:effectLst/>
                <a:latin typeface="Times New Roman" panose="02020603050405020304" pitchFamily="18" charset="0"/>
                <a:ea typeface="Calibri" panose="020F0502020204030204" pitchFamily="34" charset="0"/>
                <a:cs typeface="Tunga" panose="020B0502040204020203" pitchFamily="34" charset="0"/>
              </a:rPr>
              <a:t>Inserting a </a:t>
            </a:r>
            <a:r>
              <a:rPr lang="en-US" sz="1800" b="1"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1800" b="1" dirty="0">
                <a:effectLst/>
                <a:latin typeface="Times New Roman" panose="02020603050405020304" pitchFamily="18" charset="0"/>
                <a:ea typeface="Calibri" panose="020F0502020204030204" pitchFamily="34" charset="0"/>
                <a:cs typeface="Tunga" panose="020B0502040204020203" pitchFamily="34" charset="0"/>
              </a:rPr>
              <a:t> at given place:</a:t>
            </a:r>
            <a:endParaRPr lang="en-IN" sz="1400" dirty="0">
              <a:effectLst/>
              <a:latin typeface="Calibri" panose="020F0502020204030204" pitchFamily="34" charset="0"/>
              <a:ea typeface="Calibri" panose="020F0502020204030204" pitchFamily="34" charset="0"/>
              <a:cs typeface="Tunga" panose="020B0502040204020203" pitchFamily="34" charset="0"/>
            </a:endParaRPr>
          </a:p>
        </p:txBody>
      </p:sp>
      <p:pic>
        <p:nvPicPr>
          <p:cNvPr id="7" name="Picture 6">
            <a:extLst>
              <a:ext uri="{FF2B5EF4-FFF2-40B4-BE49-F238E27FC236}">
                <a16:creationId xmlns:a16="http://schemas.microsoft.com/office/drawing/2014/main" id="{CF4BCEF6-CE4C-4ED9-B2EA-C08477339C5B}"/>
              </a:ext>
            </a:extLst>
          </p:cNvPr>
          <p:cNvPicPr>
            <a:picLocks noChangeAspect="1"/>
          </p:cNvPicPr>
          <p:nvPr/>
        </p:nvPicPr>
        <p:blipFill>
          <a:blip r:embed="rId2"/>
          <a:stretch>
            <a:fillRect/>
          </a:stretch>
        </p:blipFill>
        <p:spPr>
          <a:xfrm>
            <a:off x="1755140" y="1178877"/>
            <a:ext cx="5731510" cy="2296160"/>
          </a:xfrm>
          <a:prstGeom prst="rect">
            <a:avLst/>
          </a:prstGeom>
        </p:spPr>
      </p:pic>
    </p:spTree>
    <p:extLst>
      <p:ext uri="{BB962C8B-B14F-4D97-AF65-F5344CB8AC3E}">
        <p14:creationId xmlns:p14="http://schemas.microsoft.com/office/powerpoint/2010/main" val="3162907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47E6CE9-773D-488D-9DBE-6F554BBD8DE0}"/>
              </a:ext>
            </a:extLst>
          </p:cNvPr>
          <p:cNvSpPr/>
          <p:nvPr/>
        </p:nvSpPr>
        <p:spPr>
          <a:xfrm>
            <a:off x="1287262" y="4765092"/>
            <a:ext cx="2072935" cy="136049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38</a:t>
            </a:fld>
            <a:endParaRPr lang="en-IN"/>
          </a:p>
        </p:txBody>
      </p:sp>
      <p:sp>
        <p:nvSpPr>
          <p:cNvPr id="6" name="TextBox 5">
            <a:extLst>
              <a:ext uri="{FF2B5EF4-FFF2-40B4-BE49-F238E27FC236}">
                <a16:creationId xmlns:a16="http://schemas.microsoft.com/office/drawing/2014/main" id="{345D9A09-4F95-4A46-86B7-06D7BF1BBFB5}"/>
              </a:ext>
            </a:extLst>
          </p:cNvPr>
          <p:cNvSpPr txBox="1"/>
          <p:nvPr/>
        </p:nvSpPr>
        <p:spPr>
          <a:xfrm>
            <a:off x="399495" y="269164"/>
            <a:ext cx="8336131" cy="4270528"/>
          </a:xfrm>
          <a:prstGeom prst="rect">
            <a:avLst/>
          </a:prstGeom>
          <a:noFill/>
        </p:spPr>
        <p:txBody>
          <a:bodyPr wrap="square">
            <a:spAutoFit/>
          </a:bodyPr>
          <a:lstStyle/>
          <a:p>
            <a:pPr algn="just">
              <a:lnSpc>
                <a:spcPct val="150000"/>
              </a:lnSpc>
            </a:pPr>
            <a:r>
              <a:rPr lang="en-US" sz="2800" b="1" dirty="0">
                <a:effectLst/>
                <a:latin typeface="Times New Roman" panose="02020603050405020304" pitchFamily="18" charset="0"/>
                <a:ea typeface="Calibri" panose="020F0502020204030204" pitchFamily="34" charset="0"/>
                <a:cs typeface="Tunga" panose="020B0502040204020203" pitchFamily="34" charset="0"/>
              </a:rPr>
              <a:t>4.1 </a:t>
            </a:r>
            <a:r>
              <a:rPr lang="en-US" sz="2800" b="1" dirty="0">
                <a:latin typeface="Times New Roman" panose="02020603050405020304" pitchFamily="18" charset="0"/>
                <a:ea typeface="Calibri" panose="020F0502020204030204" pitchFamily="34" charset="0"/>
                <a:cs typeface="Tunga" panose="020B0502040204020203" pitchFamily="34" charset="0"/>
              </a:rPr>
              <a:t>Delete </a:t>
            </a:r>
            <a:r>
              <a:rPr lang="en-US" sz="2800" b="1" dirty="0">
                <a:effectLst/>
                <a:latin typeface="Times New Roman" panose="02020603050405020304" pitchFamily="18" charset="0"/>
                <a:ea typeface="Calibri" panose="020F0502020204030204" pitchFamily="34" charset="0"/>
                <a:cs typeface="Tunga" panose="020B0502040204020203" pitchFamily="34" charset="0"/>
              </a:rPr>
              <a:t>a </a:t>
            </a:r>
            <a:r>
              <a:rPr lang="en-US" sz="2800" b="1"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800" b="1" dirty="0">
                <a:effectLst/>
                <a:latin typeface="Times New Roman" panose="02020603050405020304" pitchFamily="18" charset="0"/>
                <a:ea typeface="Calibri" panose="020F0502020204030204" pitchFamily="34" charset="0"/>
                <a:cs typeface="Tunga" panose="020B0502040204020203" pitchFamily="34" charset="0"/>
              </a:rPr>
              <a:t> in the beginning</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800" b="1" dirty="0">
                <a:effectLst/>
                <a:latin typeface="Times New Roman" panose="02020603050405020304" pitchFamily="18" charset="0"/>
                <a:ea typeface="Calibri" panose="020F0502020204030204" pitchFamily="34" charset="0"/>
                <a:cs typeface="Tunga" panose="020B0502040204020203" pitchFamily="34" charset="0"/>
              </a:rPr>
              <a:t>Algorithm: </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Step 1: if First is NULL. Display: "List is Empty"</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Step2: Mark start </a:t>
            </a:r>
            <a:r>
              <a:rPr lang="en-US" sz="2400" dirty="0" err="1">
                <a:solidFill>
                  <a:srgbClr val="000000"/>
                </a:solidFill>
                <a:effectLst/>
                <a:latin typeface="Times New Roman" panose="02020603050405020304" pitchFamily="18" charset="0"/>
                <a:ea typeface="Calibri" panose="020F0502020204030204" pitchFamily="34" charset="0"/>
                <a:cs typeface="Tunga" panose="020B0502040204020203" pitchFamily="34" charset="0"/>
              </a:rPr>
              <a:t>lstptr</a:t>
            </a:r>
            <a:r>
              <a:rPr lang="en-US" sz="24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 with ‘temp' pointer ( temp = First)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Step3: Copy link part of First to First pointer. (First = First-</a:t>
            </a:r>
            <a:r>
              <a:rPr lang="en-US" sz="2400" dirty="0">
                <a:solidFill>
                  <a:srgbClr val="000000"/>
                </a:solidFill>
                <a:latin typeface="Times New Roman" panose="02020603050405020304" pitchFamily="18" charset="0"/>
                <a:ea typeface="Calibri" panose="020F0502020204030204" pitchFamily="34" charset="0"/>
                <a:cs typeface="Tunga" panose="020B0502040204020203" pitchFamily="34" charset="0"/>
              </a:rPr>
              <a:t>&gt;</a:t>
            </a:r>
            <a:r>
              <a:rPr lang="en-US" sz="24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link) </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Step4: Free temp </a:t>
            </a:r>
            <a:r>
              <a:rPr lang="en-US" sz="2800" dirty="0" err="1">
                <a:solidFill>
                  <a:srgbClr val="000000"/>
                </a:solidFill>
                <a:effectLst/>
                <a:latin typeface="Times New Roman" panose="02020603050405020304" pitchFamily="18" charset="0"/>
                <a:ea typeface="Calibri" panose="020F0502020204030204" pitchFamily="34" charset="0"/>
                <a:cs typeface="Tunga" panose="020B0502040204020203" pitchFamily="34" charset="0"/>
              </a:rPr>
              <a:t>lstptr</a:t>
            </a:r>
            <a:r>
              <a:rPr lang="en-US" sz="280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a:t>
            </a:r>
            <a:endParaRPr lang="en-IN" sz="20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800" dirty="0">
                <a:effectLst/>
                <a:latin typeface="Times New Roman" panose="02020603050405020304" pitchFamily="18" charset="0"/>
                <a:ea typeface="Calibri" panose="020F0502020204030204" pitchFamily="34" charset="0"/>
                <a:cs typeface="Tunga" panose="020B0502040204020203" pitchFamily="34" charset="0"/>
              </a:rPr>
              <a:t>Memory Diagram</a:t>
            </a:r>
            <a:endParaRPr lang="en-IN" sz="2800" dirty="0">
              <a:effectLst/>
              <a:latin typeface="Calibri" panose="020F0502020204030204" pitchFamily="34" charset="0"/>
              <a:ea typeface="Calibri" panose="020F0502020204030204" pitchFamily="34" charset="0"/>
              <a:cs typeface="Tunga" panose="020B0502040204020203" pitchFamily="34" charset="0"/>
            </a:endParaRPr>
          </a:p>
        </p:txBody>
      </p:sp>
      <p:graphicFrame>
        <p:nvGraphicFramePr>
          <p:cNvPr id="2" name="Table 2">
            <a:extLst>
              <a:ext uri="{FF2B5EF4-FFF2-40B4-BE49-F238E27FC236}">
                <a16:creationId xmlns:a16="http://schemas.microsoft.com/office/drawing/2014/main" id="{314CD4CE-EBCB-43E7-9CE1-504223730AB9}"/>
              </a:ext>
            </a:extLst>
          </p:cNvPr>
          <p:cNvGraphicFramePr>
            <a:graphicFrameLocks noGrp="1"/>
          </p:cNvGraphicFramePr>
          <p:nvPr>
            <p:extLst>
              <p:ext uri="{D42A27DB-BD31-4B8C-83A1-F6EECF244321}">
                <p14:modId xmlns:p14="http://schemas.microsoft.com/office/powerpoint/2010/main" val="2895015130"/>
              </p:ext>
            </p:extLst>
          </p:nvPr>
        </p:nvGraphicFramePr>
        <p:xfrm>
          <a:off x="1772616" y="5390779"/>
          <a:ext cx="1420428" cy="370840"/>
        </p:xfrm>
        <a:graphic>
          <a:graphicData uri="http://schemas.openxmlformats.org/drawingml/2006/table">
            <a:tbl>
              <a:tblPr firstRow="1" bandRow="1">
                <a:tableStyleId>{22838BEF-8BB2-4498-84A7-C5851F593DF1}</a:tableStyleId>
              </a:tblPr>
              <a:tblGrid>
                <a:gridCol w="710214">
                  <a:extLst>
                    <a:ext uri="{9D8B030D-6E8A-4147-A177-3AD203B41FA5}">
                      <a16:colId xmlns:a16="http://schemas.microsoft.com/office/drawing/2014/main" val="160564960"/>
                    </a:ext>
                  </a:extLst>
                </a:gridCol>
                <a:gridCol w="710214">
                  <a:extLst>
                    <a:ext uri="{9D8B030D-6E8A-4147-A177-3AD203B41FA5}">
                      <a16:colId xmlns:a16="http://schemas.microsoft.com/office/drawing/2014/main" val="2210847025"/>
                    </a:ext>
                  </a:extLst>
                </a:gridCol>
              </a:tblGrid>
              <a:tr h="370840">
                <a:tc>
                  <a:txBody>
                    <a:bodyPr/>
                    <a:lstStyle/>
                    <a:p>
                      <a:r>
                        <a:rPr lang="en-US" dirty="0"/>
                        <a:t>4</a:t>
                      </a:r>
                      <a:endParaRPr lang="en-IN" dirty="0"/>
                    </a:p>
                  </a:txBody>
                  <a:tcPr/>
                </a:tc>
                <a:tc>
                  <a:txBody>
                    <a:bodyPr/>
                    <a:lstStyle/>
                    <a:p>
                      <a:endParaRPr lang="en-IN" dirty="0"/>
                    </a:p>
                  </a:txBody>
                  <a:tcPr/>
                </a:tc>
                <a:extLst>
                  <a:ext uri="{0D108BD9-81ED-4DB2-BD59-A6C34878D82A}">
                    <a16:rowId xmlns:a16="http://schemas.microsoft.com/office/drawing/2014/main" val="3214997728"/>
                  </a:ext>
                </a:extLst>
              </a:tr>
            </a:tbl>
          </a:graphicData>
        </a:graphic>
      </p:graphicFrame>
      <p:sp>
        <p:nvSpPr>
          <p:cNvPr id="3" name="TextBox 2">
            <a:extLst>
              <a:ext uri="{FF2B5EF4-FFF2-40B4-BE49-F238E27FC236}">
                <a16:creationId xmlns:a16="http://schemas.microsoft.com/office/drawing/2014/main" id="{45BEB4AF-E339-4251-948E-4E36DD801E43}"/>
              </a:ext>
            </a:extLst>
          </p:cNvPr>
          <p:cNvSpPr txBox="1"/>
          <p:nvPr/>
        </p:nvSpPr>
        <p:spPr>
          <a:xfrm>
            <a:off x="1443175" y="4857970"/>
            <a:ext cx="1420428" cy="369332"/>
          </a:xfrm>
          <a:prstGeom prst="rect">
            <a:avLst/>
          </a:prstGeom>
          <a:noFill/>
        </p:spPr>
        <p:txBody>
          <a:bodyPr wrap="square" rtlCol="0">
            <a:spAutoFit/>
          </a:bodyPr>
          <a:lstStyle/>
          <a:p>
            <a:r>
              <a:rPr lang="en-US" dirty="0" err="1"/>
              <a:t>Temp,First</a:t>
            </a:r>
            <a:endParaRPr lang="en-IN" dirty="0"/>
          </a:p>
        </p:txBody>
      </p:sp>
      <p:pic>
        <p:nvPicPr>
          <p:cNvPr id="18" name="Picture 17">
            <a:extLst>
              <a:ext uri="{FF2B5EF4-FFF2-40B4-BE49-F238E27FC236}">
                <a16:creationId xmlns:a16="http://schemas.microsoft.com/office/drawing/2014/main" id="{38473B92-9F49-4870-827B-33F11B765C69}"/>
              </a:ext>
            </a:extLst>
          </p:cNvPr>
          <p:cNvPicPr>
            <a:picLocks noChangeAspect="1"/>
          </p:cNvPicPr>
          <p:nvPr/>
        </p:nvPicPr>
        <p:blipFill>
          <a:blip r:embed="rId2"/>
          <a:stretch>
            <a:fillRect/>
          </a:stretch>
        </p:blipFill>
        <p:spPr>
          <a:xfrm>
            <a:off x="3360197" y="5218152"/>
            <a:ext cx="5029200" cy="752475"/>
          </a:xfrm>
          <a:prstGeom prst="rect">
            <a:avLst/>
          </a:prstGeom>
        </p:spPr>
      </p:pic>
      <p:sp>
        <p:nvSpPr>
          <p:cNvPr id="19" name="TextBox 18">
            <a:extLst>
              <a:ext uri="{FF2B5EF4-FFF2-40B4-BE49-F238E27FC236}">
                <a16:creationId xmlns:a16="http://schemas.microsoft.com/office/drawing/2014/main" id="{E8345051-6959-4BD3-A1B8-322360FCCA88}"/>
              </a:ext>
            </a:extLst>
          </p:cNvPr>
          <p:cNvSpPr txBox="1"/>
          <p:nvPr/>
        </p:nvSpPr>
        <p:spPr>
          <a:xfrm>
            <a:off x="3916994" y="5887345"/>
            <a:ext cx="777351" cy="369332"/>
          </a:xfrm>
          <a:prstGeom prst="rect">
            <a:avLst/>
          </a:prstGeom>
          <a:noFill/>
        </p:spPr>
        <p:txBody>
          <a:bodyPr wrap="square" rtlCol="0">
            <a:spAutoFit/>
          </a:bodyPr>
          <a:lstStyle/>
          <a:p>
            <a:r>
              <a:rPr lang="en-US" dirty="0"/>
              <a:t>first</a:t>
            </a:r>
            <a:endParaRPr lang="en-IN" dirty="0"/>
          </a:p>
        </p:txBody>
      </p:sp>
      <p:cxnSp>
        <p:nvCxnSpPr>
          <p:cNvPr id="12" name="Straight Arrow Connector 11">
            <a:extLst>
              <a:ext uri="{FF2B5EF4-FFF2-40B4-BE49-F238E27FC236}">
                <a16:creationId xmlns:a16="http://schemas.microsoft.com/office/drawing/2014/main" id="{86FD1978-17DE-43F0-8ED9-28B9A5F4EB92}"/>
              </a:ext>
            </a:extLst>
          </p:cNvPr>
          <p:cNvCxnSpPr/>
          <p:nvPr/>
        </p:nvCxnSpPr>
        <p:spPr>
          <a:xfrm>
            <a:off x="3193044" y="5558540"/>
            <a:ext cx="2682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46DEA46-9221-4889-BA7A-CD8EF3D50408}"/>
              </a:ext>
            </a:extLst>
          </p:cNvPr>
          <p:cNvCxnSpPr/>
          <p:nvPr/>
        </p:nvCxnSpPr>
        <p:spPr>
          <a:xfrm>
            <a:off x="1287262" y="4765092"/>
            <a:ext cx="2072935" cy="1360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BCC3D6-9D02-4FD8-983F-FDCAB0A53575}"/>
              </a:ext>
            </a:extLst>
          </p:cNvPr>
          <p:cNvCxnSpPr/>
          <p:nvPr/>
        </p:nvCxnSpPr>
        <p:spPr>
          <a:xfrm flipH="1">
            <a:off x="1287262" y="4765092"/>
            <a:ext cx="2072935" cy="13604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3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39</a:t>
            </a:fld>
            <a:endParaRPr lang="en-IN"/>
          </a:p>
        </p:txBody>
      </p:sp>
      <p:pic>
        <p:nvPicPr>
          <p:cNvPr id="5" name="Picture 4">
            <a:extLst>
              <a:ext uri="{FF2B5EF4-FFF2-40B4-BE49-F238E27FC236}">
                <a16:creationId xmlns:a16="http://schemas.microsoft.com/office/drawing/2014/main" id="{7E9E397A-6D71-4821-9D8D-4DF64C9CB904}"/>
              </a:ext>
            </a:extLst>
          </p:cNvPr>
          <p:cNvPicPr>
            <a:picLocks noChangeAspect="1"/>
          </p:cNvPicPr>
          <p:nvPr/>
        </p:nvPicPr>
        <p:blipFill>
          <a:blip r:embed="rId2"/>
          <a:stretch>
            <a:fillRect/>
          </a:stretch>
        </p:blipFill>
        <p:spPr>
          <a:xfrm>
            <a:off x="326532" y="734072"/>
            <a:ext cx="5543550" cy="1714500"/>
          </a:xfrm>
          <a:prstGeom prst="rect">
            <a:avLst/>
          </a:prstGeom>
        </p:spPr>
      </p:pic>
      <p:sp>
        <p:nvSpPr>
          <p:cNvPr id="7" name="TextBox 6">
            <a:extLst>
              <a:ext uri="{FF2B5EF4-FFF2-40B4-BE49-F238E27FC236}">
                <a16:creationId xmlns:a16="http://schemas.microsoft.com/office/drawing/2014/main" id="{09E1C194-420F-45BB-97CD-5630BED39DE8}"/>
              </a:ext>
            </a:extLst>
          </p:cNvPr>
          <p:cNvSpPr txBox="1"/>
          <p:nvPr/>
        </p:nvSpPr>
        <p:spPr>
          <a:xfrm>
            <a:off x="92661" y="2528532"/>
            <a:ext cx="6365289" cy="336118"/>
          </a:xfrm>
          <a:prstGeom prst="rect">
            <a:avLst/>
          </a:prstGeom>
          <a:noFill/>
        </p:spPr>
        <p:txBody>
          <a:bodyPr wrap="square">
            <a:spAutoFit/>
          </a:bodyPr>
          <a:lstStyle/>
          <a:p>
            <a:pPr marL="342900" lvl="0" indent="-342900" fontAlgn="base">
              <a:lnSpc>
                <a:spcPct val="88000"/>
              </a:lnSpc>
              <a:buClr>
                <a:srgbClr val="000000"/>
              </a:buClr>
              <a:buSzPts val="1000"/>
              <a:buFont typeface="Arial" panose="020B0604020202020204" pitchFamily="34" charset="0"/>
              <a:buChar char="—"/>
              <a:tabLst>
                <a:tab pos="274320" algn="dec"/>
              </a:tabLst>
            </a:pPr>
            <a:r>
              <a:rPr lang="en-US" sz="1200" b="1" u="none" strike="noStrike" spc="10" dirty="0">
                <a:solidFill>
                  <a:srgbClr val="000000"/>
                </a:solidFill>
                <a:effectLst/>
                <a:latin typeface="Tahoma" panose="020B0604030504040204" pitchFamily="34" charset="0"/>
                <a:ea typeface="Calibri" panose="020F0502020204030204" pitchFamily="34" charset="0"/>
                <a:cs typeface="Tunga" panose="020B0502040204020203" pitchFamily="34" charset="0"/>
              </a:rPr>
              <a:t>Step2: </a:t>
            </a:r>
            <a:r>
              <a:rPr lang="en-US" sz="1800" u="none" strike="noStrike" spc="1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move start to next </a:t>
            </a:r>
            <a:r>
              <a:rPr lang="en-US" sz="1800" u="none" strike="noStrike" spc="10" dirty="0" err="1">
                <a:solidFill>
                  <a:srgbClr val="000000"/>
                </a:solidFill>
                <a:effectLst/>
                <a:latin typeface="Times New Roman" panose="02020603050405020304" pitchFamily="18" charset="0"/>
                <a:ea typeface="Calibri" panose="020F0502020204030204" pitchFamily="34" charset="0"/>
                <a:cs typeface="Tunga" panose="020B0502040204020203" pitchFamily="34" charset="0"/>
              </a:rPr>
              <a:t>lstptr</a:t>
            </a:r>
            <a:r>
              <a:rPr lang="en-US" sz="1800" u="none" strike="noStrike" spc="1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 and remove temp using free()</a:t>
            </a:r>
            <a:endParaRPr lang="en-IN" sz="1600" u="none" strike="noStrike" spc="10" dirty="0">
              <a:effectLst/>
              <a:latin typeface="Tahoma" panose="020B0604030504040204" pitchFamily="34" charset="0"/>
              <a:ea typeface="Calibri" panose="020F0502020204030204" pitchFamily="34" charset="0"/>
              <a:cs typeface="Tunga" panose="020B0502040204020203" pitchFamily="34" charset="0"/>
            </a:endParaRPr>
          </a:p>
        </p:txBody>
      </p:sp>
      <p:pic>
        <p:nvPicPr>
          <p:cNvPr id="10" name="Picture 9">
            <a:extLst>
              <a:ext uri="{FF2B5EF4-FFF2-40B4-BE49-F238E27FC236}">
                <a16:creationId xmlns:a16="http://schemas.microsoft.com/office/drawing/2014/main" id="{E9C0CA4C-5C8F-4061-B8EA-1B48CFD17DBB}"/>
              </a:ext>
            </a:extLst>
          </p:cNvPr>
          <p:cNvPicPr>
            <a:picLocks noChangeAspect="1"/>
          </p:cNvPicPr>
          <p:nvPr/>
        </p:nvPicPr>
        <p:blipFill>
          <a:blip r:embed="rId3"/>
          <a:stretch>
            <a:fillRect/>
          </a:stretch>
        </p:blipFill>
        <p:spPr>
          <a:xfrm>
            <a:off x="790575" y="3267567"/>
            <a:ext cx="5667375" cy="1657350"/>
          </a:xfrm>
          <a:prstGeom prst="rect">
            <a:avLst/>
          </a:prstGeom>
        </p:spPr>
      </p:pic>
    </p:spTree>
    <p:extLst>
      <p:ext uri="{BB962C8B-B14F-4D97-AF65-F5344CB8AC3E}">
        <p14:creationId xmlns:p14="http://schemas.microsoft.com/office/powerpoint/2010/main" val="3065748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4</a:t>
            </a:fld>
            <a:endParaRPr lang="en-IN"/>
          </a:p>
        </p:txBody>
      </p:sp>
      <p:sp>
        <p:nvSpPr>
          <p:cNvPr id="6" name="TextBox 5">
            <a:extLst>
              <a:ext uri="{FF2B5EF4-FFF2-40B4-BE49-F238E27FC236}">
                <a16:creationId xmlns:a16="http://schemas.microsoft.com/office/drawing/2014/main" id="{E10DE9F9-0143-49E8-A642-2E140C8D766C}"/>
              </a:ext>
            </a:extLst>
          </p:cNvPr>
          <p:cNvSpPr txBox="1"/>
          <p:nvPr/>
        </p:nvSpPr>
        <p:spPr>
          <a:xfrm>
            <a:off x="276872" y="912060"/>
            <a:ext cx="8833282" cy="5019131"/>
          </a:xfrm>
          <a:prstGeom prst="rect">
            <a:avLst/>
          </a:prstGeom>
          <a:noFill/>
        </p:spPr>
        <p:txBody>
          <a:bodyPr wrap="square">
            <a:spAutoFit/>
          </a:bodyPr>
          <a:lstStyle/>
          <a:p>
            <a:pPr>
              <a:lnSpc>
                <a:spcPct val="150000"/>
              </a:lnSpc>
            </a:pPr>
            <a:r>
              <a:rPr lang="en-US" sz="2400" b="1" dirty="0">
                <a:effectLst/>
                <a:latin typeface="Times New Roman" panose="02020603050405020304" pitchFamily="18" charset="0"/>
                <a:ea typeface="Calibri" panose="020F0502020204030204" pitchFamily="34" charset="0"/>
                <a:cs typeface="Tunga" panose="020B0502040204020203" pitchFamily="34" charset="0"/>
              </a:rPr>
              <a:t>What is DMA?</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unga" panose="020B0502040204020203" pitchFamily="34" charset="0"/>
              </a:rPr>
              <a:t>The process of allocating memory during program execution is called dynamic memory allocation.</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unga" panose="020B0502040204020203" pitchFamily="34" charset="0"/>
              </a:rPr>
              <a:t>Dynamic memory allocation allows you to manually handle memory space for your program.</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unga" panose="020B0502040204020203" pitchFamily="34" charset="0"/>
              </a:rPr>
              <a:t>When C compiler encounters a request for dynamic allocation of memory through an appropriate function memory is obtained from a "heap memory".</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 </a:t>
            </a:r>
            <a:endParaRPr lang="en-IN" sz="24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1393470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40</a:t>
            </a:fld>
            <a:endParaRPr lang="en-IN"/>
          </a:p>
        </p:txBody>
      </p:sp>
      <p:sp>
        <p:nvSpPr>
          <p:cNvPr id="11" name="TextBox 10">
            <a:extLst>
              <a:ext uri="{FF2B5EF4-FFF2-40B4-BE49-F238E27FC236}">
                <a16:creationId xmlns:a16="http://schemas.microsoft.com/office/drawing/2014/main" id="{6ADD7AC9-C87E-468F-8309-4873B2FB4E2F}"/>
              </a:ext>
            </a:extLst>
          </p:cNvPr>
          <p:cNvSpPr txBox="1"/>
          <p:nvPr/>
        </p:nvSpPr>
        <p:spPr>
          <a:xfrm>
            <a:off x="550416" y="906974"/>
            <a:ext cx="8522563" cy="5573129"/>
          </a:xfrm>
          <a:prstGeom prst="rect">
            <a:avLst/>
          </a:prstGeom>
          <a:noFill/>
        </p:spPr>
        <p:txBody>
          <a:bodyPr wrap="square">
            <a:spAutoFit/>
          </a:bodyPr>
          <a:lstStyle/>
          <a:p>
            <a:pPr algn="just">
              <a:lnSpc>
                <a:spcPct val="150000"/>
              </a:lnSpc>
            </a:pPr>
            <a:r>
              <a:rPr lang="en-US" sz="2400" i="1"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400" i="1" dirty="0">
                <a:effectLst/>
                <a:latin typeface="Times New Roman" panose="02020603050405020304" pitchFamily="18" charset="0"/>
                <a:ea typeface="Calibri" panose="020F0502020204030204" pitchFamily="34" charset="0"/>
                <a:cs typeface="Tunga" panose="020B0502040204020203" pitchFamily="34" charset="0"/>
              </a:rPr>
              <a:t> </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delete_begin</a:t>
            </a:r>
            <a:r>
              <a:rPr lang="en-US" sz="2400" i="1"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i="1"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lvl="1" algn="just">
              <a:lnSpc>
                <a:spcPct val="150000"/>
              </a:lnSpc>
            </a:pPr>
            <a:r>
              <a:rPr lang="en-US" sz="2400" i="1" dirty="0" err="1">
                <a:latin typeface="Times New Roman" panose="02020603050405020304" pitchFamily="18" charset="0"/>
                <a:ea typeface="Calibri" panose="020F0502020204030204" pitchFamily="34" charset="0"/>
                <a:cs typeface="Tunga" panose="020B0502040204020203" pitchFamily="34" charset="0"/>
              </a:rPr>
              <a:t>l</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stptr</a:t>
            </a:r>
            <a:r>
              <a:rPr lang="en-US" sz="2400" i="1" dirty="0">
                <a:effectLst/>
                <a:latin typeface="Times New Roman" panose="02020603050405020304" pitchFamily="18" charset="0"/>
                <a:ea typeface="Calibri" panose="020F0502020204030204" pitchFamily="34" charset="0"/>
                <a:cs typeface="Tunga" panose="020B0502040204020203" pitchFamily="34" charset="0"/>
              </a:rPr>
              <a:t> temp;</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lvl="1" algn="just">
              <a:lnSpc>
                <a:spcPct val="150000"/>
              </a:lnSpc>
            </a:pPr>
            <a:r>
              <a:rPr lang="en-US" sz="2400" i="1" dirty="0">
                <a:effectLst/>
                <a:latin typeface="Times New Roman" panose="02020603050405020304" pitchFamily="18" charset="0"/>
                <a:ea typeface="Calibri" panose="020F0502020204030204" pitchFamily="34" charset="0"/>
                <a:cs typeface="Tunga" panose="020B0502040204020203" pitchFamily="34" charset="0"/>
              </a:rPr>
              <a:t>  temp=First;   </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lvl="1" algn="just">
              <a:lnSpc>
                <a:spcPct val="150000"/>
              </a:lnSpc>
            </a:pPr>
            <a:r>
              <a:rPr lang="en-US" sz="2400" i="1" dirty="0">
                <a:effectLst/>
                <a:latin typeface="Times New Roman" panose="02020603050405020304" pitchFamily="18" charset="0"/>
                <a:ea typeface="Calibri" panose="020F0502020204030204" pitchFamily="34" charset="0"/>
                <a:cs typeface="Tunga" panose="020B0502040204020203" pitchFamily="34" charset="0"/>
              </a:rPr>
              <a:t>if(First==NULL)</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lvl="1" algn="just">
              <a:lnSpc>
                <a:spcPct val="150000"/>
              </a:lnSpc>
            </a:pPr>
            <a:r>
              <a:rPr lang="en-US" sz="2400" i="1" dirty="0">
                <a:effectLst/>
                <a:latin typeface="Times New Roman" panose="02020603050405020304" pitchFamily="18" charset="0"/>
                <a:ea typeface="Calibri" panose="020F0502020204030204" pitchFamily="34" charset="0"/>
                <a:cs typeface="Tunga" panose="020B0502040204020203" pitchFamily="34" charset="0"/>
              </a:rPr>
              <a:t>  </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printf</a:t>
            </a:r>
            <a:r>
              <a:rPr lang="en-US" sz="2400" i="1" dirty="0">
                <a:effectLst/>
                <a:latin typeface="Times New Roman" panose="02020603050405020304" pitchFamily="18" charset="0"/>
                <a:ea typeface="Calibri" panose="020F0502020204030204" pitchFamily="34" charset="0"/>
                <a:cs typeface="Tunga" panose="020B0502040204020203" pitchFamily="34" charset="0"/>
              </a:rPr>
              <a:t>("\n Empty List!!");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lvl="1" algn="just">
              <a:lnSpc>
                <a:spcPct val="150000"/>
              </a:lnSpc>
            </a:pPr>
            <a:r>
              <a:rPr lang="en-US" sz="2400" i="1" dirty="0">
                <a:effectLst/>
                <a:latin typeface="Times New Roman" panose="02020603050405020304" pitchFamily="18" charset="0"/>
                <a:ea typeface="Calibri" panose="020F0502020204030204" pitchFamily="34" charset="0"/>
                <a:cs typeface="Tunga" panose="020B0502040204020203" pitchFamily="34" charset="0"/>
              </a:rPr>
              <a:t>else</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lvl="1" algn="just">
              <a:lnSpc>
                <a:spcPct val="150000"/>
              </a:lnSpc>
            </a:pPr>
            <a:r>
              <a:rPr lang="en-US" sz="2400" i="1" dirty="0">
                <a:effectLst/>
                <a:latin typeface="Times New Roman" panose="02020603050405020304" pitchFamily="18" charset="0"/>
                <a:ea typeface="Calibri" panose="020F0502020204030204" pitchFamily="34" charset="0"/>
                <a:cs typeface="Tunga" panose="020B0502040204020203" pitchFamily="34" charset="0"/>
              </a:rPr>
              <a:t>  First=First-&gt;</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ptr</a:t>
            </a:r>
            <a:r>
              <a:rPr lang="en-US" sz="2400" i="1"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lvl="1" algn="just">
              <a:lnSpc>
                <a:spcPct val="150000"/>
              </a:lnSpc>
            </a:pPr>
            <a:r>
              <a:rPr lang="en-US" sz="2400" i="1" dirty="0">
                <a:effectLst/>
                <a:latin typeface="Times New Roman" panose="02020603050405020304" pitchFamily="18" charset="0"/>
                <a:ea typeface="Calibri" panose="020F0502020204030204" pitchFamily="34" charset="0"/>
                <a:cs typeface="Tunga" panose="020B0502040204020203" pitchFamily="34" charset="0"/>
              </a:rPr>
              <a:t>free(temp);</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i="1"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504259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41</a:t>
            </a:fld>
            <a:endParaRPr lang="en-IN"/>
          </a:p>
        </p:txBody>
      </p:sp>
      <p:sp>
        <p:nvSpPr>
          <p:cNvPr id="11" name="Rectangle 10">
            <a:extLst>
              <a:ext uri="{FF2B5EF4-FFF2-40B4-BE49-F238E27FC236}">
                <a16:creationId xmlns:a16="http://schemas.microsoft.com/office/drawing/2014/main" id="{376CB1BF-19F4-4254-AA0B-235AFE74F426}"/>
              </a:ext>
            </a:extLst>
          </p:cNvPr>
          <p:cNvSpPr/>
          <p:nvPr/>
        </p:nvSpPr>
        <p:spPr>
          <a:xfrm>
            <a:off x="6915704" y="1499017"/>
            <a:ext cx="2072935" cy="136049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graphicFrame>
        <p:nvGraphicFramePr>
          <p:cNvPr id="12" name="Table 2">
            <a:extLst>
              <a:ext uri="{FF2B5EF4-FFF2-40B4-BE49-F238E27FC236}">
                <a16:creationId xmlns:a16="http://schemas.microsoft.com/office/drawing/2014/main" id="{423AA914-6C4B-43F4-8080-4A5D08C3373E}"/>
              </a:ext>
            </a:extLst>
          </p:cNvPr>
          <p:cNvGraphicFramePr>
            <a:graphicFrameLocks noGrp="1"/>
          </p:cNvGraphicFramePr>
          <p:nvPr>
            <p:extLst>
              <p:ext uri="{D42A27DB-BD31-4B8C-83A1-F6EECF244321}">
                <p14:modId xmlns:p14="http://schemas.microsoft.com/office/powerpoint/2010/main" val="334227103"/>
              </p:ext>
            </p:extLst>
          </p:nvPr>
        </p:nvGraphicFramePr>
        <p:xfrm>
          <a:off x="1867076" y="1926055"/>
          <a:ext cx="1420428" cy="370840"/>
        </p:xfrm>
        <a:graphic>
          <a:graphicData uri="http://schemas.openxmlformats.org/drawingml/2006/table">
            <a:tbl>
              <a:tblPr firstRow="1" bandRow="1">
                <a:tableStyleId>{22838BEF-8BB2-4498-84A7-C5851F593DF1}</a:tableStyleId>
              </a:tblPr>
              <a:tblGrid>
                <a:gridCol w="710214">
                  <a:extLst>
                    <a:ext uri="{9D8B030D-6E8A-4147-A177-3AD203B41FA5}">
                      <a16:colId xmlns:a16="http://schemas.microsoft.com/office/drawing/2014/main" val="160564960"/>
                    </a:ext>
                  </a:extLst>
                </a:gridCol>
                <a:gridCol w="710214">
                  <a:extLst>
                    <a:ext uri="{9D8B030D-6E8A-4147-A177-3AD203B41FA5}">
                      <a16:colId xmlns:a16="http://schemas.microsoft.com/office/drawing/2014/main" val="2210847025"/>
                    </a:ext>
                  </a:extLst>
                </a:gridCol>
              </a:tblGrid>
              <a:tr h="370840">
                <a:tc>
                  <a:txBody>
                    <a:bodyPr/>
                    <a:lstStyle/>
                    <a:p>
                      <a:r>
                        <a:rPr lang="en-US" dirty="0"/>
                        <a:t>4</a:t>
                      </a:r>
                      <a:endParaRPr lang="en-IN" dirty="0"/>
                    </a:p>
                  </a:txBody>
                  <a:tcPr/>
                </a:tc>
                <a:tc>
                  <a:txBody>
                    <a:bodyPr/>
                    <a:lstStyle/>
                    <a:p>
                      <a:endParaRPr lang="en-IN" dirty="0"/>
                    </a:p>
                  </a:txBody>
                  <a:tcPr/>
                </a:tc>
                <a:extLst>
                  <a:ext uri="{0D108BD9-81ED-4DB2-BD59-A6C34878D82A}">
                    <a16:rowId xmlns:a16="http://schemas.microsoft.com/office/drawing/2014/main" val="3214997728"/>
                  </a:ext>
                </a:extLst>
              </a:tr>
            </a:tbl>
          </a:graphicData>
        </a:graphic>
      </p:graphicFrame>
      <p:sp>
        <p:nvSpPr>
          <p:cNvPr id="13" name="TextBox 12">
            <a:extLst>
              <a:ext uri="{FF2B5EF4-FFF2-40B4-BE49-F238E27FC236}">
                <a16:creationId xmlns:a16="http://schemas.microsoft.com/office/drawing/2014/main" id="{144C1DB1-11F1-467F-AF6D-542D50C8E88D}"/>
              </a:ext>
            </a:extLst>
          </p:cNvPr>
          <p:cNvSpPr txBox="1"/>
          <p:nvPr/>
        </p:nvSpPr>
        <p:spPr>
          <a:xfrm>
            <a:off x="1772894" y="1381235"/>
            <a:ext cx="1917022" cy="369332"/>
          </a:xfrm>
          <a:prstGeom prst="rect">
            <a:avLst/>
          </a:prstGeom>
          <a:noFill/>
        </p:spPr>
        <p:txBody>
          <a:bodyPr wrap="square" rtlCol="0">
            <a:spAutoFit/>
          </a:bodyPr>
          <a:lstStyle/>
          <a:p>
            <a:r>
              <a:rPr lang="en-US" dirty="0" err="1"/>
              <a:t>Temp,prev</a:t>
            </a:r>
            <a:r>
              <a:rPr lang="en-US" dirty="0"/>
              <a:t> First</a:t>
            </a:r>
            <a:endParaRPr lang="en-IN" dirty="0"/>
          </a:p>
        </p:txBody>
      </p:sp>
      <p:pic>
        <p:nvPicPr>
          <p:cNvPr id="14" name="Picture 13">
            <a:extLst>
              <a:ext uri="{FF2B5EF4-FFF2-40B4-BE49-F238E27FC236}">
                <a16:creationId xmlns:a16="http://schemas.microsoft.com/office/drawing/2014/main" id="{4C2FDBD5-EF00-4AEA-A3E0-259BCE6FB1AD}"/>
              </a:ext>
            </a:extLst>
          </p:cNvPr>
          <p:cNvPicPr>
            <a:picLocks noChangeAspect="1"/>
          </p:cNvPicPr>
          <p:nvPr/>
        </p:nvPicPr>
        <p:blipFill>
          <a:blip r:embed="rId2"/>
          <a:stretch>
            <a:fillRect/>
          </a:stretch>
        </p:blipFill>
        <p:spPr>
          <a:xfrm>
            <a:off x="3587278" y="1747759"/>
            <a:ext cx="5029200" cy="752475"/>
          </a:xfrm>
          <a:prstGeom prst="rect">
            <a:avLst/>
          </a:prstGeom>
        </p:spPr>
      </p:pic>
      <p:sp>
        <p:nvSpPr>
          <p:cNvPr id="15" name="TextBox 14">
            <a:extLst>
              <a:ext uri="{FF2B5EF4-FFF2-40B4-BE49-F238E27FC236}">
                <a16:creationId xmlns:a16="http://schemas.microsoft.com/office/drawing/2014/main" id="{B1B5AEF0-99B1-49DE-ADE7-77DEE7E8A858}"/>
              </a:ext>
            </a:extLst>
          </p:cNvPr>
          <p:cNvSpPr txBox="1"/>
          <p:nvPr/>
        </p:nvSpPr>
        <p:spPr>
          <a:xfrm>
            <a:off x="5904351" y="2395528"/>
            <a:ext cx="639192" cy="369332"/>
          </a:xfrm>
          <a:prstGeom prst="rect">
            <a:avLst/>
          </a:prstGeom>
          <a:noFill/>
        </p:spPr>
        <p:txBody>
          <a:bodyPr wrap="square">
            <a:spAutoFit/>
          </a:bodyPr>
          <a:lstStyle/>
          <a:p>
            <a:r>
              <a:rPr lang="en-US" dirty="0" err="1"/>
              <a:t>prev</a:t>
            </a:r>
            <a:endParaRPr lang="en-IN" dirty="0"/>
          </a:p>
        </p:txBody>
      </p:sp>
      <p:sp>
        <p:nvSpPr>
          <p:cNvPr id="16" name="TextBox 15">
            <a:extLst>
              <a:ext uri="{FF2B5EF4-FFF2-40B4-BE49-F238E27FC236}">
                <a16:creationId xmlns:a16="http://schemas.microsoft.com/office/drawing/2014/main" id="{56007E22-0556-44FD-A194-413946A534E0}"/>
              </a:ext>
            </a:extLst>
          </p:cNvPr>
          <p:cNvSpPr txBox="1"/>
          <p:nvPr/>
        </p:nvSpPr>
        <p:spPr>
          <a:xfrm>
            <a:off x="7641453" y="3027043"/>
            <a:ext cx="710213" cy="369332"/>
          </a:xfrm>
          <a:prstGeom prst="rect">
            <a:avLst/>
          </a:prstGeom>
          <a:noFill/>
        </p:spPr>
        <p:txBody>
          <a:bodyPr wrap="square">
            <a:spAutoFit/>
          </a:bodyPr>
          <a:lstStyle/>
          <a:p>
            <a:r>
              <a:rPr lang="en-US" dirty="0"/>
              <a:t>Temp</a:t>
            </a:r>
            <a:endParaRPr lang="en-IN" dirty="0"/>
          </a:p>
        </p:txBody>
      </p:sp>
      <p:cxnSp>
        <p:nvCxnSpPr>
          <p:cNvPr id="6" name="Straight Connector 5">
            <a:extLst>
              <a:ext uri="{FF2B5EF4-FFF2-40B4-BE49-F238E27FC236}">
                <a16:creationId xmlns:a16="http://schemas.microsoft.com/office/drawing/2014/main" id="{4655E098-B5FE-47B0-8134-4C51E9C136B9}"/>
              </a:ext>
            </a:extLst>
          </p:cNvPr>
          <p:cNvCxnSpPr/>
          <p:nvPr/>
        </p:nvCxnSpPr>
        <p:spPr>
          <a:xfrm>
            <a:off x="6915703" y="1534601"/>
            <a:ext cx="2072935" cy="1289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DA87E0D-D2E9-42F5-9727-16D48622A3C5}"/>
              </a:ext>
            </a:extLst>
          </p:cNvPr>
          <p:cNvCxnSpPr/>
          <p:nvPr/>
        </p:nvCxnSpPr>
        <p:spPr>
          <a:xfrm flipH="1">
            <a:off x="7004481" y="1492548"/>
            <a:ext cx="1984158" cy="1345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909DBBE-EBC2-4858-ADC3-378D0F3D3CBA}"/>
              </a:ext>
            </a:extLst>
          </p:cNvPr>
          <p:cNvCxnSpPr/>
          <p:nvPr/>
        </p:nvCxnSpPr>
        <p:spPr>
          <a:xfrm>
            <a:off x="3331892" y="2111475"/>
            <a:ext cx="358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23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5" grpId="0"/>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42</a:t>
            </a:fld>
            <a:endParaRPr lang="en-IN"/>
          </a:p>
        </p:txBody>
      </p:sp>
      <p:sp>
        <p:nvSpPr>
          <p:cNvPr id="10" name="TextBox 9">
            <a:extLst>
              <a:ext uri="{FF2B5EF4-FFF2-40B4-BE49-F238E27FC236}">
                <a16:creationId xmlns:a16="http://schemas.microsoft.com/office/drawing/2014/main" id="{22158B5F-5822-44F2-BE0A-7103CC43205A}"/>
              </a:ext>
            </a:extLst>
          </p:cNvPr>
          <p:cNvSpPr txBox="1"/>
          <p:nvPr/>
        </p:nvSpPr>
        <p:spPr>
          <a:xfrm>
            <a:off x="168676" y="593723"/>
            <a:ext cx="8806648" cy="6247864"/>
          </a:xfrm>
          <a:prstGeom prst="rect">
            <a:avLst/>
          </a:prstGeom>
          <a:noFill/>
        </p:spPr>
        <p:txBody>
          <a:bodyPr wrap="square">
            <a:spAutoFit/>
          </a:bodyPr>
          <a:lstStyle/>
          <a:p>
            <a:pPr algn="just"/>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lstptr</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delete_end</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Lstptr</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temp,prev</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temp=First;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if(First==NULL)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printf</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("\n Empty List!!");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else if(First-&gt;</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ptr</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==NULL)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First=NULL;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while(temp-&gt;</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ptr</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!=NULL)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prev</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=temp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temp=temp-&gt;</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ptr</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prev</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-&gt;</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ptr</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=NULL;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r>
              <a:rPr lang="en-US" sz="2000" i="1" dirty="0">
                <a:effectLst/>
                <a:latin typeface="Times New Roman" panose="02020603050405020304" pitchFamily="18" charset="0"/>
                <a:ea typeface="Calibri" panose="020F0502020204030204" pitchFamily="34" charset="0"/>
                <a:cs typeface="Tunga" panose="020B0502040204020203" pitchFamily="34" charset="0"/>
              </a:rPr>
              <a:t>free(temp);</a:t>
            </a:r>
            <a:endParaRPr lang="en-IN" sz="2000" dirty="0">
              <a:effectLst/>
              <a:latin typeface="Calibri" panose="020F0502020204030204" pitchFamily="34" charset="0"/>
              <a:ea typeface="Calibri" panose="020F0502020204030204" pitchFamily="34" charset="0"/>
              <a:cs typeface="Tunga" panose="020B0502040204020203" pitchFamily="34" charset="0"/>
            </a:endParaRPr>
          </a:p>
          <a:p>
            <a:pPr algn="just"/>
            <a:r>
              <a:rPr lang="en-US" sz="2000" i="1" dirty="0">
                <a:effectLst/>
                <a:latin typeface="Times New Roman" panose="02020603050405020304" pitchFamily="18" charset="0"/>
                <a:ea typeface="Calibri" panose="020F0502020204030204" pitchFamily="34" charset="0"/>
                <a:cs typeface="Tunga" panose="020B0502040204020203" pitchFamily="34" charset="0"/>
              </a:rPr>
              <a:t>}</a:t>
            </a:r>
            <a:endParaRPr lang="en-IN" sz="2000" dirty="0">
              <a:effectLst/>
              <a:latin typeface="Calibri" panose="020F0502020204030204" pitchFamily="34" charset="0"/>
              <a:ea typeface="Calibri" panose="020F0502020204030204" pitchFamily="34" charset="0"/>
              <a:cs typeface="Tunga" panose="020B0502040204020203" pitchFamily="34" charset="0"/>
            </a:endParaRPr>
          </a:p>
          <a:p>
            <a:pPr algn="just"/>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2275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43</a:t>
            </a:fld>
            <a:endParaRPr lang="en-IN"/>
          </a:p>
        </p:txBody>
      </p:sp>
      <p:sp>
        <p:nvSpPr>
          <p:cNvPr id="11" name="TextBox 10">
            <a:extLst>
              <a:ext uri="{FF2B5EF4-FFF2-40B4-BE49-F238E27FC236}">
                <a16:creationId xmlns:a16="http://schemas.microsoft.com/office/drawing/2014/main" id="{54CC6F47-B554-4790-828F-5A31F0E2FD74}"/>
              </a:ext>
            </a:extLst>
          </p:cNvPr>
          <p:cNvSpPr txBox="1"/>
          <p:nvPr/>
        </p:nvSpPr>
        <p:spPr>
          <a:xfrm>
            <a:off x="745724" y="706648"/>
            <a:ext cx="7492753" cy="878895"/>
          </a:xfrm>
          <a:prstGeom prst="rect">
            <a:avLst/>
          </a:prstGeom>
          <a:noFill/>
        </p:spPr>
        <p:txBody>
          <a:bodyPr wrap="square">
            <a:spAutoFit/>
          </a:bodyPr>
          <a:lstStyle/>
          <a:p>
            <a:pPr algn="just">
              <a:lnSpc>
                <a:spcPct val="150000"/>
              </a:lnSpc>
            </a:pPr>
            <a:r>
              <a:rPr lang="en-US" sz="1800" b="1" dirty="0">
                <a:effectLst/>
                <a:latin typeface="Times New Roman" panose="02020603050405020304" pitchFamily="18" charset="0"/>
                <a:ea typeface="Calibri" panose="020F0502020204030204" pitchFamily="34" charset="0"/>
                <a:cs typeface="Tunga" panose="020B0502040204020203" pitchFamily="34" charset="0"/>
              </a:rPr>
              <a:t>Memory Diagram </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1800" dirty="0">
                <a:effectLst/>
                <a:latin typeface="Times New Roman" panose="02020603050405020304" pitchFamily="18" charset="0"/>
                <a:ea typeface="Calibri" panose="020F0502020204030204" pitchFamily="34" charset="0"/>
                <a:cs typeface="Tunga" panose="020B0502040204020203" pitchFamily="34" charset="0"/>
              </a:rPr>
              <a:t>Step': Use previous and current pointer to point to last and previous </a:t>
            </a:r>
            <a:r>
              <a:rPr lang="en-US" sz="1800" dirty="0" err="1">
                <a:effectLst/>
                <a:latin typeface="Times New Roman" panose="02020603050405020304" pitchFamily="18" charset="0"/>
                <a:ea typeface="Calibri" panose="020F0502020204030204" pitchFamily="34" charset="0"/>
                <a:cs typeface="Tunga" panose="020B0502040204020203" pitchFamily="34" charset="0"/>
              </a:rPr>
              <a:t>lstptrs</a:t>
            </a:r>
            <a:endParaRPr lang="en-IN" sz="1400" dirty="0">
              <a:effectLst/>
              <a:latin typeface="Calibri" panose="020F0502020204030204" pitchFamily="34" charset="0"/>
              <a:ea typeface="Calibri" panose="020F0502020204030204" pitchFamily="34" charset="0"/>
              <a:cs typeface="Tunga" panose="020B0502040204020203" pitchFamily="34" charset="0"/>
            </a:endParaRPr>
          </a:p>
        </p:txBody>
      </p:sp>
      <p:pic>
        <p:nvPicPr>
          <p:cNvPr id="12" name="Picture 11">
            <a:extLst>
              <a:ext uri="{FF2B5EF4-FFF2-40B4-BE49-F238E27FC236}">
                <a16:creationId xmlns:a16="http://schemas.microsoft.com/office/drawing/2014/main" id="{F7C9A96C-AC66-493B-A51D-6D2E50DD2DA1}"/>
              </a:ext>
            </a:extLst>
          </p:cNvPr>
          <p:cNvPicPr>
            <a:picLocks noChangeAspect="1"/>
          </p:cNvPicPr>
          <p:nvPr/>
        </p:nvPicPr>
        <p:blipFill>
          <a:blip r:embed="rId2"/>
          <a:stretch>
            <a:fillRect/>
          </a:stretch>
        </p:blipFill>
        <p:spPr>
          <a:xfrm>
            <a:off x="1706245" y="1847850"/>
            <a:ext cx="5731510" cy="4166235"/>
          </a:xfrm>
          <a:prstGeom prst="rect">
            <a:avLst/>
          </a:prstGeom>
        </p:spPr>
      </p:pic>
    </p:spTree>
    <p:extLst>
      <p:ext uri="{BB962C8B-B14F-4D97-AF65-F5344CB8AC3E}">
        <p14:creationId xmlns:p14="http://schemas.microsoft.com/office/powerpoint/2010/main" val="25244989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4F631D-8653-444D-8D64-8DD68D8D4268}"/>
              </a:ext>
            </a:extLst>
          </p:cNvPr>
          <p:cNvSpPr>
            <a:spLocks noGrp="1"/>
          </p:cNvSpPr>
          <p:nvPr>
            <p:ph type="sldNum" sz="quarter" idx="12"/>
          </p:nvPr>
        </p:nvSpPr>
        <p:spPr/>
        <p:txBody>
          <a:bodyPr/>
          <a:lstStyle/>
          <a:p>
            <a:fld id="{FC641FDA-81C0-435B-9291-371BC6E27DAF}" type="slidenum">
              <a:rPr lang="en-IN" smtClean="0">
                <a:solidFill>
                  <a:schemeClr val="tx1"/>
                </a:solidFill>
              </a:rPr>
              <a:t>44</a:t>
            </a:fld>
            <a:endParaRPr lang="en-IN">
              <a:solidFill>
                <a:schemeClr val="tx1"/>
              </a:solidFill>
            </a:endParaRPr>
          </a:p>
        </p:txBody>
      </p:sp>
      <p:sp>
        <p:nvSpPr>
          <p:cNvPr id="6" name="TextBox 5">
            <a:extLst>
              <a:ext uri="{FF2B5EF4-FFF2-40B4-BE49-F238E27FC236}">
                <a16:creationId xmlns:a16="http://schemas.microsoft.com/office/drawing/2014/main" id="{CCE171E6-DAEC-42FF-8E60-7A2452DD3744}"/>
              </a:ext>
            </a:extLst>
          </p:cNvPr>
          <p:cNvSpPr txBox="1"/>
          <p:nvPr/>
        </p:nvSpPr>
        <p:spPr>
          <a:xfrm>
            <a:off x="0" y="0"/>
            <a:ext cx="4902139" cy="7789120"/>
          </a:xfrm>
          <a:prstGeom prst="rect">
            <a:avLst/>
          </a:prstGeom>
          <a:noFill/>
        </p:spPr>
        <p:txBody>
          <a:bodyPr wrap="square">
            <a:spAutoFit/>
          </a:bodyPr>
          <a:lstStyle/>
          <a:p>
            <a:pPr algn="just">
              <a:lnSpc>
                <a:spcPct val="150000"/>
              </a:lnSpc>
            </a:pPr>
            <a:r>
              <a:rPr lang="en-US" sz="2400" i="1"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400" i="1" dirty="0">
                <a:effectLst/>
                <a:latin typeface="Times New Roman" panose="02020603050405020304" pitchFamily="18" charset="0"/>
                <a:ea typeface="Calibri" panose="020F0502020204030204" pitchFamily="34" charset="0"/>
                <a:cs typeface="Tunga" panose="020B0502040204020203" pitchFamily="34" charset="0"/>
              </a:rPr>
              <a:t> </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delete_specfic</a:t>
            </a:r>
            <a:r>
              <a:rPr lang="en-US" sz="2400" i="1" dirty="0">
                <a:effectLst/>
                <a:latin typeface="Times New Roman" panose="02020603050405020304" pitchFamily="18" charset="0"/>
                <a:ea typeface="Calibri" panose="020F0502020204030204" pitchFamily="34" charset="0"/>
                <a:cs typeface="Tunga" panose="020B0502040204020203" pitchFamily="34" charset="0"/>
              </a:rPr>
              <a:t>(int </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ele</a:t>
            </a:r>
            <a:r>
              <a:rPr lang="en-US" sz="2400" i="1"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i="1"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i="1" dirty="0">
                <a:effectLst/>
                <a:latin typeface="Times New Roman" panose="02020603050405020304" pitchFamily="18" charset="0"/>
                <a:ea typeface="Calibri" panose="020F0502020204030204" pitchFamily="34" charset="0"/>
                <a:cs typeface="Tunga" panose="020B0502040204020203" pitchFamily="34" charset="0"/>
              </a:rPr>
              <a:t>  </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400" i="1" dirty="0">
                <a:effectLst/>
                <a:latin typeface="Times New Roman" panose="02020603050405020304" pitchFamily="18" charset="0"/>
                <a:ea typeface="Calibri" panose="020F0502020204030204" pitchFamily="34" charset="0"/>
                <a:cs typeface="Tunga" panose="020B0502040204020203" pitchFamily="34" charset="0"/>
              </a:rPr>
              <a:t> </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temp,prev</a:t>
            </a:r>
            <a:r>
              <a:rPr lang="en-US" sz="2400" i="1"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i="1" dirty="0">
                <a:effectLst/>
                <a:latin typeface="Times New Roman" panose="02020603050405020304" pitchFamily="18" charset="0"/>
                <a:ea typeface="Calibri" panose="020F0502020204030204" pitchFamily="34" charset="0"/>
                <a:cs typeface="Tunga" panose="020B0502040204020203" pitchFamily="34" charset="0"/>
              </a:rPr>
              <a:t>  temp=First;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i="1" dirty="0">
                <a:effectLst/>
                <a:latin typeface="Times New Roman" panose="02020603050405020304" pitchFamily="18" charset="0"/>
                <a:ea typeface="Calibri" panose="020F0502020204030204" pitchFamily="34" charset="0"/>
                <a:cs typeface="Tunga" panose="020B0502040204020203" pitchFamily="34" charset="0"/>
              </a:rPr>
              <a:t> if(First==NULL)</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i="1" dirty="0">
                <a:effectLst/>
                <a:latin typeface="Times New Roman" panose="02020603050405020304" pitchFamily="18" charset="0"/>
                <a:ea typeface="Calibri" panose="020F0502020204030204" pitchFamily="34" charset="0"/>
                <a:cs typeface="Tunga" panose="020B0502040204020203" pitchFamily="34" charset="0"/>
              </a:rPr>
              <a:t>   </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printf</a:t>
            </a:r>
            <a:r>
              <a:rPr lang="en-US" sz="2400" i="1" dirty="0">
                <a:effectLst/>
                <a:latin typeface="Times New Roman" panose="02020603050405020304" pitchFamily="18" charset="0"/>
                <a:ea typeface="Calibri" panose="020F0502020204030204" pitchFamily="34" charset="0"/>
                <a:cs typeface="Tunga" panose="020B0502040204020203" pitchFamily="34" charset="0"/>
              </a:rPr>
              <a:t>("\n Empty List!!");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i="1" dirty="0">
                <a:effectLst/>
                <a:latin typeface="Times New Roman" panose="02020603050405020304" pitchFamily="18" charset="0"/>
                <a:ea typeface="Calibri" panose="020F0502020204030204" pitchFamily="34" charset="0"/>
                <a:cs typeface="Tunga" panose="020B0502040204020203" pitchFamily="34" charset="0"/>
              </a:rPr>
              <a:t>else if(First-&gt;data==</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ele</a:t>
            </a:r>
            <a:r>
              <a:rPr lang="en-US" sz="2400" i="1" dirty="0">
                <a:effectLst/>
                <a:latin typeface="Times New Roman" panose="02020603050405020304" pitchFamily="18" charset="0"/>
                <a:ea typeface="Calibri" panose="020F0502020204030204" pitchFamily="34" charset="0"/>
                <a:cs typeface="Tunga" panose="020B0502040204020203" pitchFamily="34" charset="0"/>
              </a:rPr>
              <a:t> )</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i="1"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i="1" dirty="0">
                <a:effectLst/>
                <a:latin typeface="Times New Roman" panose="02020603050405020304" pitchFamily="18" charset="0"/>
                <a:ea typeface="Calibri" panose="020F0502020204030204" pitchFamily="34" charset="0"/>
                <a:cs typeface="Tunga" panose="020B0502040204020203" pitchFamily="34" charset="0"/>
              </a:rPr>
              <a:t>  if(First-&gt;</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ptr</a:t>
            </a:r>
            <a:r>
              <a:rPr lang="en-US" sz="2400" i="1" dirty="0">
                <a:effectLst/>
                <a:latin typeface="Times New Roman" panose="02020603050405020304" pitchFamily="18" charset="0"/>
                <a:ea typeface="Calibri" panose="020F0502020204030204" pitchFamily="34" charset="0"/>
                <a:cs typeface="Tunga" panose="020B0502040204020203" pitchFamily="34" charset="0"/>
              </a:rPr>
              <a:t>!=NULL)</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i="1" dirty="0">
                <a:effectLst/>
                <a:latin typeface="Times New Roman" panose="02020603050405020304" pitchFamily="18" charset="0"/>
                <a:ea typeface="Calibri" panose="020F0502020204030204" pitchFamily="34" charset="0"/>
                <a:cs typeface="Tunga" panose="020B0502040204020203" pitchFamily="34" charset="0"/>
              </a:rPr>
              <a:t>  First=First-&gt;</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ptr</a:t>
            </a:r>
            <a:r>
              <a:rPr lang="en-US" sz="2400" i="1"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i="1" dirty="0">
                <a:effectLst/>
                <a:latin typeface="Times New Roman" panose="02020603050405020304" pitchFamily="18" charset="0"/>
                <a:ea typeface="Calibri" panose="020F0502020204030204" pitchFamily="34" charset="0"/>
                <a:cs typeface="Tunga" panose="020B0502040204020203" pitchFamily="34" charset="0"/>
              </a:rPr>
              <a:t>  else  </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i="1" dirty="0">
                <a:effectLst/>
                <a:latin typeface="Times New Roman" panose="02020603050405020304" pitchFamily="18" charset="0"/>
                <a:ea typeface="Calibri" panose="020F0502020204030204" pitchFamily="34" charset="0"/>
                <a:cs typeface="Tunga" panose="020B0502040204020203" pitchFamily="34" charset="0"/>
              </a:rPr>
              <a:t>  First=NULL;   </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i="1"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lnSpc>
                <a:spcPct val="150000"/>
              </a:lnSpc>
            </a:pPr>
            <a:r>
              <a:rPr lang="en-US" sz="2400" i="1" dirty="0">
                <a:effectLst/>
                <a:latin typeface="Times New Roman" panose="02020603050405020304" pitchFamily="18" charset="0"/>
                <a:ea typeface="Calibri" panose="020F0502020204030204" pitchFamily="34" charset="0"/>
                <a:cs typeface="Tunga" panose="020B0502040204020203" pitchFamily="34" charset="0"/>
              </a:rPr>
              <a:t> </a:t>
            </a:r>
            <a:endParaRPr lang="en-IN" sz="2400" dirty="0">
              <a:effectLst/>
              <a:latin typeface="Calibri" panose="020F0502020204030204" pitchFamily="34" charset="0"/>
              <a:ea typeface="Calibri" panose="020F0502020204030204" pitchFamily="34" charset="0"/>
              <a:cs typeface="Tunga" panose="020B0502040204020203" pitchFamily="34" charset="0"/>
            </a:endParaRPr>
          </a:p>
        </p:txBody>
      </p:sp>
      <p:sp>
        <p:nvSpPr>
          <p:cNvPr id="8" name="TextBox 7">
            <a:extLst>
              <a:ext uri="{FF2B5EF4-FFF2-40B4-BE49-F238E27FC236}">
                <a16:creationId xmlns:a16="http://schemas.microsoft.com/office/drawing/2014/main" id="{D52F56B9-90F0-4696-AEAF-4E9B56DB386B}"/>
              </a:ext>
            </a:extLst>
          </p:cNvPr>
          <p:cNvSpPr txBox="1"/>
          <p:nvPr/>
        </p:nvSpPr>
        <p:spPr>
          <a:xfrm>
            <a:off x="4411648" y="0"/>
            <a:ext cx="4572000" cy="7109639"/>
          </a:xfrm>
          <a:prstGeom prst="rect">
            <a:avLst/>
          </a:prstGeom>
          <a:noFill/>
        </p:spPr>
        <p:txBody>
          <a:bodyPr wrap="square">
            <a:spAutoFit/>
          </a:bodyPr>
          <a:lstStyle/>
          <a:p>
            <a:pPr algn="just"/>
            <a:r>
              <a:rPr lang="en-US" sz="2400" i="1" dirty="0">
                <a:effectLst/>
                <a:latin typeface="Times New Roman" panose="02020603050405020304" pitchFamily="18" charset="0"/>
                <a:ea typeface="Calibri" panose="020F0502020204030204" pitchFamily="34" charset="0"/>
                <a:cs typeface="Tunga" panose="020B0502040204020203" pitchFamily="34" charset="0"/>
              </a:rPr>
              <a:t>else</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r>
              <a:rPr lang="en-US" sz="2400" i="1"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r>
              <a:rPr lang="en-US" sz="2400" i="1" dirty="0">
                <a:effectLst/>
                <a:latin typeface="Times New Roman" panose="02020603050405020304" pitchFamily="18" charset="0"/>
                <a:ea typeface="Calibri" panose="020F0502020204030204" pitchFamily="34" charset="0"/>
                <a:cs typeface="Tunga" panose="020B0502040204020203" pitchFamily="34" charset="0"/>
              </a:rPr>
              <a:t>while(temp-&gt;data!=</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ele</a:t>
            </a:r>
            <a:r>
              <a:rPr lang="en-US" sz="2400" i="1" dirty="0">
                <a:effectLst/>
                <a:latin typeface="Times New Roman" panose="02020603050405020304" pitchFamily="18" charset="0"/>
                <a:ea typeface="Calibri" panose="020F0502020204030204" pitchFamily="34" charset="0"/>
                <a:cs typeface="Tunga" panose="020B0502040204020203" pitchFamily="34" charset="0"/>
              </a:rPr>
              <a:t> &amp;&amp; temp-&gt;</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ptr</a:t>
            </a:r>
            <a:r>
              <a:rPr lang="en-US" sz="2400" i="1" dirty="0">
                <a:effectLst/>
                <a:latin typeface="Times New Roman" panose="02020603050405020304" pitchFamily="18" charset="0"/>
                <a:ea typeface="Calibri" panose="020F0502020204030204" pitchFamily="34" charset="0"/>
                <a:cs typeface="Tunga" panose="020B0502040204020203" pitchFamily="34" charset="0"/>
              </a:rPr>
              <a:t>!=NULL)</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r>
              <a:rPr lang="en-US" sz="2400" i="1" dirty="0">
                <a:effectLst/>
                <a:latin typeface="Times New Roman" panose="02020603050405020304" pitchFamily="18" charset="0"/>
                <a:ea typeface="Calibri" panose="020F0502020204030204" pitchFamily="34" charset="0"/>
                <a:cs typeface="Tunga" panose="020B0502040204020203" pitchFamily="34" charset="0"/>
              </a:rPr>
              <a:t>     {</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r>
              <a:rPr lang="en-US" sz="2400" i="1" dirty="0">
                <a:effectLst/>
                <a:latin typeface="Times New Roman" panose="02020603050405020304" pitchFamily="18" charset="0"/>
                <a:ea typeface="Calibri" panose="020F0502020204030204" pitchFamily="34" charset="0"/>
                <a:cs typeface="Tunga" panose="020B0502040204020203" pitchFamily="34" charset="0"/>
              </a:rPr>
              <a:t>      </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prev</a:t>
            </a:r>
            <a:r>
              <a:rPr lang="en-US" sz="2400" i="1" dirty="0">
                <a:effectLst/>
                <a:latin typeface="Times New Roman" panose="02020603050405020304" pitchFamily="18" charset="0"/>
                <a:ea typeface="Calibri" panose="020F0502020204030204" pitchFamily="34" charset="0"/>
                <a:cs typeface="Tunga" panose="020B0502040204020203" pitchFamily="34" charset="0"/>
              </a:rPr>
              <a:t>=temp ;</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r>
              <a:rPr lang="en-US" sz="2400" i="1" dirty="0">
                <a:effectLst/>
                <a:latin typeface="Times New Roman" panose="02020603050405020304" pitchFamily="18" charset="0"/>
                <a:ea typeface="Calibri" panose="020F0502020204030204" pitchFamily="34" charset="0"/>
                <a:cs typeface="Tunga" panose="020B0502040204020203" pitchFamily="34" charset="0"/>
              </a:rPr>
              <a:t>      temp=temp-&gt;</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ptr</a:t>
            </a:r>
            <a:r>
              <a:rPr lang="en-US" sz="2400" i="1" dirty="0">
                <a:effectLst/>
                <a:latin typeface="Times New Roman" panose="02020603050405020304" pitchFamily="18" charset="0"/>
                <a:ea typeface="Calibri" panose="020F0502020204030204" pitchFamily="34" charset="0"/>
                <a:cs typeface="Tunga" panose="020B0502040204020203" pitchFamily="34" charset="0"/>
              </a:rPr>
              <a:t>; </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r>
              <a:rPr lang="en-US" sz="2400" i="1" dirty="0">
                <a:effectLst/>
                <a:latin typeface="Times New Roman" panose="02020603050405020304" pitchFamily="18" charset="0"/>
                <a:ea typeface="Calibri" panose="020F0502020204030204" pitchFamily="34" charset="0"/>
                <a:cs typeface="Tunga" panose="020B0502040204020203" pitchFamily="34" charset="0"/>
              </a:rPr>
              <a:t>    }</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r>
              <a:rPr lang="en-US" sz="2400" i="1" dirty="0">
                <a:effectLst/>
                <a:latin typeface="Times New Roman" panose="02020603050405020304" pitchFamily="18" charset="0"/>
                <a:ea typeface="Calibri" panose="020F0502020204030204" pitchFamily="34" charset="0"/>
                <a:cs typeface="Tunga" panose="020B0502040204020203" pitchFamily="34" charset="0"/>
              </a:rPr>
              <a:t>if(temp-&gt;</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ptr</a:t>
            </a:r>
            <a:r>
              <a:rPr lang="en-US" sz="2400" i="1" dirty="0">
                <a:effectLst/>
                <a:latin typeface="Times New Roman" panose="02020603050405020304" pitchFamily="18" charset="0"/>
                <a:ea typeface="Calibri" panose="020F0502020204030204" pitchFamily="34" charset="0"/>
                <a:cs typeface="Tunga" panose="020B0502040204020203" pitchFamily="34" charset="0"/>
              </a:rPr>
              <a:t>==NULL &amp;&amp;temp-&gt;data!=</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ele</a:t>
            </a:r>
            <a:r>
              <a:rPr lang="en-US" sz="2400" i="1"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r>
              <a:rPr lang="en-US" sz="2400" i="1" dirty="0">
                <a:effectLst/>
                <a:latin typeface="Times New Roman" panose="02020603050405020304" pitchFamily="18" charset="0"/>
                <a:ea typeface="Calibri" panose="020F0502020204030204" pitchFamily="34" charset="0"/>
                <a:cs typeface="Tunga" panose="020B0502040204020203" pitchFamily="34" charset="0"/>
              </a:rPr>
              <a:t>  </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printf</a:t>
            </a:r>
            <a:r>
              <a:rPr lang="en-US" sz="2400" i="1" dirty="0">
                <a:effectLst/>
                <a:latin typeface="Times New Roman" panose="02020603050405020304" pitchFamily="18" charset="0"/>
                <a:ea typeface="Calibri" panose="020F0502020204030204" pitchFamily="34" charset="0"/>
                <a:cs typeface="Tunga" panose="020B0502040204020203" pitchFamily="34" charset="0"/>
              </a:rPr>
              <a:t>("Specified Item not found");</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r>
              <a:rPr lang="en-US" sz="2400" i="1" dirty="0">
                <a:effectLst/>
                <a:latin typeface="Times New Roman" panose="02020603050405020304" pitchFamily="18" charset="0"/>
                <a:ea typeface="Calibri" panose="020F0502020204030204" pitchFamily="34" charset="0"/>
                <a:cs typeface="Tunga" panose="020B0502040204020203" pitchFamily="34" charset="0"/>
              </a:rPr>
              <a:t>else if(temp-&gt;</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ptr</a:t>
            </a:r>
            <a:r>
              <a:rPr lang="en-US" sz="2400" i="1" dirty="0">
                <a:effectLst/>
                <a:latin typeface="Times New Roman" panose="02020603050405020304" pitchFamily="18" charset="0"/>
                <a:ea typeface="Calibri" panose="020F0502020204030204" pitchFamily="34" charset="0"/>
                <a:cs typeface="Tunga" panose="020B0502040204020203" pitchFamily="34" charset="0"/>
              </a:rPr>
              <a:t>!=NULL)</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r>
              <a:rPr lang="en-US" sz="2400" i="1" dirty="0">
                <a:effectLst/>
                <a:latin typeface="Times New Roman" panose="02020603050405020304" pitchFamily="18" charset="0"/>
                <a:ea typeface="Calibri" panose="020F0502020204030204" pitchFamily="34" charset="0"/>
                <a:cs typeface="Tunga" panose="020B0502040204020203" pitchFamily="34" charset="0"/>
              </a:rPr>
              <a:t>  </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prev</a:t>
            </a:r>
            <a:r>
              <a:rPr lang="en-US" sz="2400" i="1" dirty="0">
                <a:effectLst/>
                <a:latin typeface="Times New Roman" panose="02020603050405020304" pitchFamily="18" charset="0"/>
                <a:ea typeface="Calibri" panose="020F0502020204030204" pitchFamily="34" charset="0"/>
                <a:cs typeface="Tunga" panose="020B0502040204020203" pitchFamily="34" charset="0"/>
              </a:rPr>
              <a:t>-&gt;</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ptr</a:t>
            </a:r>
            <a:r>
              <a:rPr lang="en-US" sz="2400" i="1" dirty="0">
                <a:effectLst/>
                <a:latin typeface="Times New Roman" panose="02020603050405020304" pitchFamily="18" charset="0"/>
                <a:ea typeface="Calibri" panose="020F0502020204030204" pitchFamily="34" charset="0"/>
                <a:cs typeface="Tunga" panose="020B0502040204020203" pitchFamily="34" charset="0"/>
              </a:rPr>
              <a:t>=temp-&gt;</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ptr</a:t>
            </a:r>
            <a:r>
              <a:rPr lang="en-US" sz="2400" i="1"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r>
              <a:rPr lang="en-US" sz="2400" i="1" dirty="0">
                <a:effectLst/>
                <a:latin typeface="Times New Roman" panose="02020603050405020304" pitchFamily="18" charset="0"/>
                <a:ea typeface="Calibri" panose="020F0502020204030204" pitchFamily="34" charset="0"/>
                <a:cs typeface="Tunga" panose="020B0502040204020203" pitchFamily="34" charset="0"/>
              </a:rPr>
              <a:t>else</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r>
              <a:rPr lang="en-US" sz="2400" i="1" dirty="0">
                <a:effectLst/>
                <a:latin typeface="Times New Roman" panose="02020603050405020304" pitchFamily="18" charset="0"/>
                <a:ea typeface="Calibri" panose="020F0502020204030204" pitchFamily="34" charset="0"/>
                <a:cs typeface="Tunga" panose="020B0502040204020203" pitchFamily="34" charset="0"/>
              </a:rPr>
              <a:t> </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prev</a:t>
            </a:r>
            <a:r>
              <a:rPr lang="en-US" sz="2400" i="1" dirty="0">
                <a:effectLst/>
                <a:latin typeface="Times New Roman" panose="02020603050405020304" pitchFamily="18" charset="0"/>
                <a:ea typeface="Calibri" panose="020F0502020204030204" pitchFamily="34" charset="0"/>
                <a:cs typeface="Tunga" panose="020B0502040204020203" pitchFamily="34" charset="0"/>
              </a:rPr>
              <a:t>-&gt;</a:t>
            </a:r>
            <a:r>
              <a:rPr lang="en-US" sz="2400" i="1" dirty="0" err="1">
                <a:effectLst/>
                <a:latin typeface="Times New Roman" panose="02020603050405020304" pitchFamily="18" charset="0"/>
                <a:ea typeface="Calibri" panose="020F0502020204030204" pitchFamily="34" charset="0"/>
                <a:cs typeface="Tunga" panose="020B0502040204020203" pitchFamily="34" charset="0"/>
              </a:rPr>
              <a:t>ptr</a:t>
            </a:r>
            <a:r>
              <a:rPr lang="en-US" sz="2400" i="1" dirty="0">
                <a:effectLst/>
                <a:latin typeface="Times New Roman" panose="02020603050405020304" pitchFamily="18" charset="0"/>
                <a:ea typeface="Calibri" panose="020F0502020204030204" pitchFamily="34" charset="0"/>
                <a:cs typeface="Tunga" panose="020B0502040204020203" pitchFamily="34" charset="0"/>
              </a:rPr>
              <a:t>=NULL;</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r>
              <a:rPr lang="en-US" sz="2400" i="1"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r>
              <a:rPr lang="en-US" sz="2400" i="1" dirty="0">
                <a:effectLst/>
                <a:latin typeface="Times New Roman" panose="02020603050405020304" pitchFamily="18" charset="0"/>
                <a:ea typeface="Calibri" panose="020F0502020204030204" pitchFamily="34" charset="0"/>
                <a:cs typeface="Tunga" panose="020B0502040204020203" pitchFamily="34" charset="0"/>
              </a:rPr>
              <a:t>free(temp);</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r>
              <a:rPr lang="en-US" sz="2400" i="1" dirty="0">
                <a:effectLst/>
                <a:latin typeface="Times New Roman" panose="02020603050405020304" pitchFamily="18" charset="0"/>
                <a:ea typeface="Calibri" panose="020F0502020204030204" pitchFamily="34" charset="0"/>
                <a:cs typeface="Tunga" panose="020B0502040204020203" pitchFamily="34" charset="0"/>
              </a:rPr>
              <a:t>return(First);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algn="just"/>
            <a:r>
              <a:rPr lang="en-US" sz="2400" i="1"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14097103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4F631D-8653-444D-8D64-8DD68D8D4268}"/>
              </a:ext>
            </a:extLst>
          </p:cNvPr>
          <p:cNvSpPr>
            <a:spLocks noGrp="1"/>
          </p:cNvSpPr>
          <p:nvPr>
            <p:ph type="sldNum" sz="quarter" idx="12"/>
          </p:nvPr>
        </p:nvSpPr>
        <p:spPr/>
        <p:txBody>
          <a:bodyPr/>
          <a:lstStyle/>
          <a:p>
            <a:fld id="{FC641FDA-81C0-435B-9291-371BC6E27DAF}" type="slidenum">
              <a:rPr lang="en-IN" smtClean="0">
                <a:solidFill>
                  <a:schemeClr val="tx1"/>
                </a:solidFill>
              </a:rPr>
              <a:t>45</a:t>
            </a:fld>
            <a:endParaRPr lang="en-IN">
              <a:solidFill>
                <a:schemeClr val="tx1"/>
              </a:solidFill>
            </a:endParaRPr>
          </a:p>
        </p:txBody>
      </p:sp>
      <p:sp>
        <p:nvSpPr>
          <p:cNvPr id="9" name="Title 3">
            <a:extLst>
              <a:ext uri="{FF2B5EF4-FFF2-40B4-BE49-F238E27FC236}">
                <a16:creationId xmlns:a16="http://schemas.microsoft.com/office/drawing/2014/main" id="{60882DCC-17D0-4E89-8E68-4DDE3F2A7FF5}"/>
              </a:ext>
            </a:extLst>
          </p:cNvPr>
          <p:cNvSpPr txBox="1">
            <a:spLocks/>
          </p:cNvSpPr>
          <p:nvPr/>
        </p:nvSpPr>
        <p:spPr>
          <a:xfrm>
            <a:off x="0" y="0"/>
            <a:ext cx="9144000" cy="513763"/>
          </a:xfrm>
          <a:prstGeom prst="rect">
            <a:avLst/>
          </a:prstGeom>
          <a:solidFill>
            <a:schemeClr val="accent5">
              <a:lumMod val="60000"/>
              <a:lumOff val="40000"/>
            </a:schemeClr>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12" name="Title 3">
            <a:extLst>
              <a:ext uri="{FF2B5EF4-FFF2-40B4-BE49-F238E27FC236}">
                <a16:creationId xmlns:a16="http://schemas.microsoft.com/office/drawing/2014/main" id="{BAB50A64-A8B4-4CF1-B7A8-324265D6B33B}"/>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36C7ECE-F8CB-4044-BB09-2D5041956671}"/>
              </a:ext>
            </a:extLst>
          </p:cNvPr>
          <p:cNvSpPr txBox="1"/>
          <p:nvPr/>
        </p:nvSpPr>
        <p:spPr>
          <a:xfrm>
            <a:off x="816746" y="724228"/>
            <a:ext cx="4580876" cy="5078313"/>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Display Linked List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void display()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lstptr</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temp;</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temp=First;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if(First==NULL)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printf</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("\Empty List");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return;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printf</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("\n Elements of the list are:");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while(temp-&gt;</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ptr</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!=NULL)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printf</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("%d\</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t",temp</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-&gt;data);</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temp=temp-&gt;</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ptr</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printf</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("%d\</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t",temp</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-&gt;data);</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173EECAF-ADD4-6AFD-9FCF-723B79E20D35}"/>
              </a:ext>
            </a:extLst>
          </p:cNvPr>
          <p:cNvSpPr txBox="1"/>
          <p:nvPr/>
        </p:nvSpPr>
        <p:spPr>
          <a:xfrm>
            <a:off x="3200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3" name="TextBox 2">
            <a:extLst>
              <a:ext uri="{FF2B5EF4-FFF2-40B4-BE49-F238E27FC236}">
                <a16:creationId xmlns:a16="http://schemas.microsoft.com/office/drawing/2014/main" id="{7AC50A05-5545-0729-0D72-993FBB75DB47}"/>
              </a:ext>
            </a:extLst>
          </p:cNvPr>
          <p:cNvSpPr txBox="1"/>
          <p:nvPr/>
        </p:nvSpPr>
        <p:spPr>
          <a:xfrm>
            <a:off x="3343275" y="334327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8491439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4F631D-8653-444D-8D64-8DD68D8D4268}"/>
              </a:ext>
            </a:extLst>
          </p:cNvPr>
          <p:cNvSpPr>
            <a:spLocks noGrp="1"/>
          </p:cNvSpPr>
          <p:nvPr>
            <p:ph type="sldNum" sz="quarter" idx="12"/>
          </p:nvPr>
        </p:nvSpPr>
        <p:spPr/>
        <p:txBody>
          <a:bodyPr/>
          <a:lstStyle/>
          <a:p>
            <a:fld id="{FC641FDA-81C0-435B-9291-371BC6E27DAF}" type="slidenum">
              <a:rPr lang="en-IN" smtClean="0">
                <a:solidFill>
                  <a:schemeClr val="tx1"/>
                </a:solidFill>
              </a:rPr>
              <a:t>46</a:t>
            </a:fld>
            <a:endParaRPr lang="en-IN">
              <a:solidFill>
                <a:schemeClr val="tx1"/>
              </a:solidFill>
            </a:endParaRPr>
          </a:p>
        </p:txBody>
      </p:sp>
      <p:sp>
        <p:nvSpPr>
          <p:cNvPr id="9" name="Title 3">
            <a:extLst>
              <a:ext uri="{FF2B5EF4-FFF2-40B4-BE49-F238E27FC236}">
                <a16:creationId xmlns:a16="http://schemas.microsoft.com/office/drawing/2014/main" id="{60882DCC-17D0-4E89-8E68-4DDE3F2A7FF5}"/>
              </a:ext>
            </a:extLst>
          </p:cNvPr>
          <p:cNvSpPr txBox="1">
            <a:spLocks/>
          </p:cNvSpPr>
          <p:nvPr/>
        </p:nvSpPr>
        <p:spPr>
          <a:xfrm>
            <a:off x="0" y="0"/>
            <a:ext cx="9144000" cy="513763"/>
          </a:xfrm>
          <a:prstGeom prst="rect">
            <a:avLst/>
          </a:prstGeom>
          <a:solidFill>
            <a:schemeClr val="accent5">
              <a:lumMod val="60000"/>
              <a:lumOff val="40000"/>
            </a:schemeClr>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12" name="Title 3">
            <a:extLst>
              <a:ext uri="{FF2B5EF4-FFF2-40B4-BE49-F238E27FC236}">
                <a16:creationId xmlns:a16="http://schemas.microsoft.com/office/drawing/2014/main" id="{BAB50A64-A8B4-4CF1-B7A8-324265D6B33B}"/>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58F1DA2-11CB-4B40-870C-9C10341CC49B}"/>
              </a:ext>
            </a:extLst>
          </p:cNvPr>
          <p:cNvSpPr txBox="1"/>
          <p:nvPr/>
        </p:nvSpPr>
        <p:spPr>
          <a:xfrm>
            <a:off x="248574" y="1085887"/>
            <a:ext cx="8833282" cy="5480796"/>
          </a:xfrm>
          <a:prstGeom prst="rect">
            <a:avLst/>
          </a:prstGeom>
          <a:noFill/>
        </p:spPr>
        <p:txBody>
          <a:bodyPr wrap="square">
            <a:spAutoFit/>
          </a:bodyPr>
          <a:lstStyle/>
          <a:p>
            <a:pPr>
              <a:lnSpc>
                <a:spcPct val="250000"/>
              </a:lnSpc>
            </a:pPr>
            <a:r>
              <a:rPr lang="en-US" sz="2400" b="1" dirty="0">
                <a:effectLst/>
                <a:latin typeface="Times New Roman" panose="02020603050405020304" pitchFamily="18" charset="0"/>
                <a:ea typeface="Calibri" panose="020F0502020204030204" pitchFamily="34" charset="0"/>
                <a:cs typeface="Tunga" panose="020B0502040204020203" pitchFamily="34" charset="0"/>
              </a:rPr>
              <a:t>Problems with Array implementation of stack</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342900" indent="-342900" algn="just">
              <a:lnSpc>
                <a:spcPct val="250000"/>
              </a:lnSpc>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unga" panose="020B0502040204020203" pitchFamily="34" charset="0"/>
              </a:rPr>
              <a:t>Static: Stack implemented using array works only for fixed number of data values. </a:t>
            </a:r>
          </a:p>
          <a:p>
            <a:pPr marL="342900" indent="-342900" algn="just">
              <a:lnSpc>
                <a:spcPct val="250000"/>
              </a:lnSpc>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unga" panose="020B0502040204020203" pitchFamily="34" charset="0"/>
              </a:rPr>
              <a:t>Amount of data must be specified at the beginning of the implementation itself. </a:t>
            </a:r>
          </a:p>
          <a:p>
            <a:pPr marL="342900" indent="-342900" algn="just">
              <a:lnSpc>
                <a:spcPct val="250000"/>
              </a:lnSpc>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unga" panose="020B0502040204020203" pitchFamily="34" charset="0"/>
              </a:rPr>
              <a:t>Run time array can't be resized.</a:t>
            </a:r>
            <a:endParaRPr lang="en-IN" sz="24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2726640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4F631D-8653-444D-8D64-8DD68D8D4268}"/>
              </a:ext>
            </a:extLst>
          </p:cNvPr>
          <p:cNvSpPr>
            <a:spLocks noGrp="1"/>
          </p:cNvSpPr>
          <p:nvPr>
            <p:ph type="sldNum" sz="quarter" idx="12"/>
          </p:nvPr>
        </p:nvSpPr>
        <p:spPr/>
        <p:txBody>
          <a:bodyPr/>
          <a:lstStyle/>
          <a:p>
            <a:fld id="{FC641FDA-81C0-435B-9291-371BC6E27DAF}" type="slidenum">
              <a:rPr lang="en-IN" smtClean="0">
                <a:solidFill>
                  <a:schemeClr val="tx1"/>
                </a:solidFill>
              </a:rPr>
              <a:t>47</a:t>
            </a:fld>
            <a:endParaRPr lang="en-IN">
              <a:solidFill>
                <a:schemeClr val="tx1"/>
              </a:solidFill>
            </a:endParaRPr>
          </a:p>
        </p:txBody>
      </p:sp>
      <p:sp>
        <p:nvSpPr>
          <p:cNvPr id="9" name="Title 3">
            <a:extLst>
              <a:ext uri="{FF2B5EF4-FFF2-40B4-BE49-F238E27FC236}">
                <a16:creationId xmlns:a16="http://schemas.microsoft.com/office/drawing/2014/main" id="{60882DCC-17D0-4E89-8E68-4DDE3F2A7FF5}"/>
              </a:ext>
            </a:extLst>
          </p:cNvPr>
          <p:cNvSpPr txBox="1">
            <a:spLocks/>
          </p:cNvSpPr>
          <p:nvPr/>
        </p:nvSpPr>
        <p:spPr>
          <a:xfrm>
            <a:off x="0" y="0"/>
            <a:ext cx="9144000" cy="513763"/>
          </a:xfrm>
          <a:prstGeom prst="rect">
            <a:avLst/>
          </a:prstGeom>
          <a:solidFill>
            <a:schemeClr val="accent5">
              <a:lumMod val="60000"/>
              <a:lumOff val="40000"/>
            </a:schemeClr>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12" name="Title 3">
            <a:extLst>
              <a:ext uri="{FF2B5EF4-FFF2-40B4-BE49-F238E27FC236}">
                <a16:creationId xmlns:a16="http://schemas.microsoft.com/office/drawing/2014/main" id="{BAB50A64-A8B4-4CF1-B7A8-324265D6B33B}"/>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58F1DA2-11CB-4B40-870C-9C10341CC49B}"/>
              </a:ext>
            </a:extLst>
          </p:cNvPr>
          <p:cNvSpPr txBox="1"/>
          <p:nvPr/>
        </p:nvSpPr>
        <p:spPr>
          <a:xfrm>
            <a:off x="155359" y="695817"/>
            <a:ext cx="8833282" cy="5139997"/>
          </a:xfrm>
          <a:prstGeom prst="rect">
            <a:avLst/>
          </a:prstGeom>
          <a:noFill/>
        </p:spPr>
        <p:txBody>
          <a:bodyPr wrap="square">
            <a:spAutoFit/>
          </a:bodyPr>
          <a:lstStyle/>
          <a:p>
            <a:pPr algn="just">
              <a:lnSpc>
                <a:spcPct val="200000"/>
              </a:lnSpc>
            </a:pPr>
            <a:r>
              <a:rPr lang="en-US" sz="2800" b="1" dirty="0">
                <a:effectLst/>
                <a:latin typeface="Times New Roman" panose="02020603050405020304" pitchFamily="18" charset="0"/>
                <a:ea typeface="Calibri" panose="020F0502020204030204" pitchFamily="34" charset="0"/>
                <a:cs typeface="Tunga" panose="020B0502040204020203" pitchFamily="34" charset="0"/>
              </a:rPr>
              <a:t>Linked implementations of stacks</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200000"/>
              </a:lnSpc>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unga" panose="020B0502040204020203" pitchFamily="34" charset="0"/>
              </a:rPr>
              <a:t>A stack data structure can be implemented by using linked list data structure. </a:t>
            </a:r>
          </a:p>
          <a:p>
            <a:pPr marL="342900" lvl="0" indent="-342900" algn="just">
              <a:lnSpc>
                <a:spcPct val="200000"/>
              </a:lnSpc>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unga" panose="020B0502040204020203" pitchFamily="34" charset="0"/>
              </a:rPr>
              <a:t>Works for variable size of data.</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200000"/>
              </a:lnSpc>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unga" panose="020B0502040204020203" pitchFamily="34" charset="0"/>
              </a:rPr>
              <a:t>No need to fix the size at the beginning of the implementation.</a:t>
            </a:r>
            <a:endParaRPr lang="en-IN" sz="28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7980007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4F631D-8653-444D-8D64-8DD68D8D4268}"/>
              </a:ext>
            </a:extLst>
          </p:cNvPr>
          <p:cNvSpPr>
            <a:spLocks noGrp="1"/>
          </p:cNvSpPr>
          <p:nvPr>
            <p:ph type="sldNum" sz="quarter" idx="12"/>
          </p:nvPr>
        </p:nvSpPr>
        <p:spPr/>
        <p:txBody>
          <a:bodyPr/>
          <a:lstStyle/>
          <a:p>
            <a:fld id="{FC641FDA-81C0-435B-9291-371BC6E27DAF}" type="slidenum">
              <a:rPr lang="en-IN" smtClean="0">
                <a:solidFill>
                  <a:schemeClr val="tx1"/>
                </a:solidFill>
              </a:rPr>
              <a:t>48</a:t>
            </a:fld>
            <a:endParaRPr lang="en-IN">
              <a:solidFill>
                <a:schemeClr val="tx1"/>
              </a:solidFill>
            </a:endParaRPr>
          </a:p>
        </p:txBody>
      </p:sp>
      <p:sp>
        <p:nvSpPr>
          <p:cNvPr id="9" name="Title 3">
            <a:extLst>
              <a:ext uri="{FF2B5EF4-FFF2-40B4-BE49-F238E27FC236}">
                <a16:creationId xmlns:a16="http://schemas.microsoft.com/office/drawing/2014/main" id="{60882DCC-17D0-4E89-8E68-4DDE3F2A7FF5}"/>
              </a:ext>
            </a:extLst>
          </p:cNvPr>
          <p:cNvSpPr txBox="1">
            <a:spLocks/>
          </p:cNvSpPr>
          <p:nvPr/>
        </p:nvSpPr>
        <p:spPr>
          <a:xfrm>
            <a:off x="0" y="0"/>
            <a:ext cx="9144000" cy="513763"/>
          </a:xfrm>
          <a:prstGeom prst="rect">
            <a:avLst/>
          </a:prstGeom>
          <a:solidFill>
            <a:schemeClr val="accent5">
              <a:lumMod val="60000"/>
              <a:lumOff val="40000"/>
            </a:schemeClr>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12" name="Title 3">
            <a:extLst>
              <a:ext uri="{FF2B5EF4-FFF2-40B4-BE49-F238E27FC236}">
                <a16:creationId xmlns:a16="http://schemas.microsoft.com/office/drawing/2014/main" id="{BAB50A64-A8B4-4CF1-B7A8-324265D6B33B}"/>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58F1DA2-11CB-4B40-870C-9C10341CC49B}"/>
              </a:ext>
            </a:extLst>
          </p:cNvPr>
          <p:cNvSpPr txBox="1"/>
          <p:nvPr/>
        </p:nvSpPr>
        <p:spPr>
          <a:xfrm>
            <a:off x="155359" y="393977"/>
            <a:ext cx="8833282" cy="5139997"/>
          </a:xfrm>
          <a:prstGeom prst="rect">
            <a:avLst/>
          </a:prstGeom>
          <a:noFill/>
        </p:spPr>
        <p:txBody>
          <a:bodyPr wrap="square">
            <a:spAutoFit/>
          </a:bodyPr>
          <a:lstStyle/>
          <a:p>
            <a:pPr algn="just">
              <a:lnSpc>
                <a:spcPct val="200000"/>
              </a:lnSpc>
            </a:pPr>
            <a:r>
              <a:rPr lang="en-US" sz="2800" b="1" dirty="0">
                <a:effectLst/>
                <a:latin typeface="Times New Roman" panose="02020603050405020304" pitchFamily="18" charset="0"/>
                <a:ea typeface="Calibri" panose="020F0502020204030204" pitchFamily="34" charset="0"/>
                <a:cs typeface="Tunga" panose="020B0502040204020203" pitchFamily="34" charset="0"/>
              </a:rPr>
              <a:t>Linked implementations of stacks</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200000"/>
              </a:lnSpc>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unga" panose="020B0502040204020203" pitchFamily="34" charset="0"/>
              </a:rPr>
              <a:t>In linked list implementation of a stack, every new element is inserted as 'top' element.</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200000"/>
              </a:lnSpc>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unga" panose="020B0502040204020203" pitchFamily="34" charset="0"/>
              </a:rPr>
              <a:t>Whenever we want to remove an element from the stack, simply remove the node which is pointed by 'top' by moving 'top' to its next node in the list.</a:t>
            </a:r>
            <a:endParaRPr lang="en-IN" sz="28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21140177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4F631D-8653-444D-8D64-8DD68D8D4268}"/>
              </a:ext>
            </a:extLst>
          </p:cNvPr>
          <p:cNvSpPr>
            <a:spLocks noGrp="1"/>
          </p:cNvSpPr>
          <p:nvPr>
            <p:ph type="sldNum" sz="quarter" idx="12"/>
          </p:nvPr>
        </p:nvSpPr>
        <p:spPr/>
        <p:txBody>
          <a:bodyPr/>
          <a:lstStyle/>
          <a:p>
            <a:fld id="{FC641FDA-81C0-435B-9291-371BC6E27DAF}" type="slidenum">
              <a:rPr lang="en-IN" smtClean="0">
                <a:solidFill>
                  <a:schemeClr val="tx1"/>
                </a:solidFill>
              </a:rPr>
              <a:t>49</a:t>
            </a:fld>
            <a:endParaRPr lang="en-IN">
              <a:solidFill>
                <a:schemeClr val="tx1"/>
              </a:solidFill>
            </a:endParaRPr>
          </a:p>
        </p:txBody>
      </p:sp>
      <p:sp>
        <p:nvSpPr>
          <p:cNvPr id="9" name="Title 3">
            <a:extLst>
              <a:ext uri="{FF2B5EF4-FFF2-40B4-BE49-F238E27FC236}">
                <a16:creationId xmlns:a16="http://schemas.microsoft.com/office/drawing/2014/main" id="{60882DCC-17D0-4E89-8E68-4DDE3F2A7FF5}"/>
              </a:ext>
            </a:extLst>
          </p:cNvPr>
          <p:cNvSpPr txBox="1">
            <a:spLocks/>
          </p:cNvSpPr>
          <p:nvPr/>
        </p:nvSpPr>
        <p:spPr>
          <a:xfrm>
            <a:off x="0" y="0"/>
            <a:ext cx="9144000" cy="513763"/>
          </a:xfrm>
          <a:prstGeom prst="rect">
            <a:avLst/>
          </a:prstGeom>
          <a:solidFill>
            <a:schemeClr val="accent5">
              <a:lumMod val="60000"/>
              <a:lumOff val="40000"/>
            </a:schemeClr>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12" name="Title 3">
            <a:extLst>
              <a:ext uri="{FF2B5EF4-FFF2-40B4-BE49-F238E27FC236}">
                <a16:creationId xmlns:a16="http://schemas.microsoft.com/office/drawing/2014/main" id="{BAB50A64-A8B4-4CF1-B7A8-324265D6B33B}"/>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D130AEA-3401-4958-93DD-C859A3FB6629}"/>
              </a:ext>
            </a:extLst>
          </p:cNvPr>
          <p:cNvSpPr txBox="1"/>
          <p:nvPr/>
        </p:nvSpPr>
        <p:spPr>
          <a:xfrm>
            <a:off x="168675" y="1105967"/>
            <a:ext cx="8806649" cy="1962204"/>
          </a:xfrm>
          <a:prstGeom prst="rect">
            <a:avLst/>
          </a:prstGeom>
          <a:noFill/>
        </p:spPr>
        <p:txBody>
          <a:bodyPr wrap="square">
            <a:spAutoFit/>
          </a:bodyPr>
          <a:lstStyle/>
          <a:p>
            <a:pPr algn="just">
              <a:lnSpc>
                <a:spcPct val="150000"/>
              </a:lnSpc>
            </a:pPr>
            <a:r>
              <a:rPr lang="en-US" sz="2800" b="1" dirty="0">
                <a:effectLst/>
                <a:latin typeface="Times New Roman" panose="02020603050405020304" pitchFamily="18" charset="0"/>
                <a:ea typeface="Calibri" panose="020F0502020204030204" pitchFamily="34" charset="0"/>
                <a:cs typeface="Tunga" panose="020B0502040204020203" pitchFamily="34" charset="0"/>
              </a:rPr>
              <a:t>Display(top) :</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unga" panose="020B0502040204020203" pitchFamily="34" charset="0"/>
              </a:rPr>
              <a:t>This function remains same as Display of Linked list. </a:t>
            </a:r>
          </a:p>
          <a:p>
            <a:pPr marL="342900" lvl="0" indent="-342900" algn="just">
              <a:lnSpc>
                <a:spcPct val="150000"/>
              </a:lnSpc>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unga" panose="020B0502040204020203" pitchFamily="34" charset="0"/>
              </a:rPr>
              <a:t>Top will be pointing to the </a:t>
            </a:r>
            <a:r>
              <a:rPr lang="en-US" sz="2800" dirty="0">
                <a:latin typeface="Times New Roman" panose="02020603050405020304" pitchFamily="18" charset="0"/>
                <a:ea typeface="Calibri" panose="020F0502020204030204" pitchFamily="34" charset="0"/>
                <a:cs typeface="Tunga" panose="020B0502040204020203" pitchFamily="34" charset="0"/>
              </a:rPr>
              <a:t>node</a:t>
            </a:r>
            <a:r>
              <a:rPr lang="en-US" sz="2800" dirty="0">
                <a:effectLst/>
                <a:latin typeface="Times New Roman" panose="02020603050405020304" pitchFamily="18" charset="0"/>
                <a:ea typeface="Calibri" panose="020F0502020204030204" pitchFamily="34" charset="0"/>
                <a:cs typeface="Tunga" panose="020B0502040204020203" pitchFamily="34" charset="0"/>
              </a:rPr>
              <a:t> which is inserted in last.</a:t>
            </a:r>
            <a:endParaRPr lang="en-IN" sz="2800" dirty="0">
              <a:effectLst/>
              <a:latin typeface="Calibri" panose="020F0502020204030204" pitchFamily="34" charset="0"/>
              <a:ea typeface="Calibri" panose="020F0502020204030204" pitchFamily="34" charset="0"/>
              <a:cs typeface="Tunga" panose="020B0502040204020203" pitchFamily="34" charset="0"/>
            </a:endParaRPr>
          </a:p>
        </p:txBody>
      </p:sp>
      <p:pic>
        <p:nvPicPr>
          <p:cNvPr id="3" name="Picture 2">
            <a:extLst>
              <a:ext uri="{FF2B5EF4-FFF2-40B4-BE49-F238E27FC236}">
                <a16:creationId xmlns:a16="http://schemas.microsoft.com/office/drawing/2014/main" id="{F74EB5CE-B30F-45FE-8E37-29E661468281}"/>
              </a:ext>
            </a:extLst>
          </p:cNvPr>
          <p:cNvPicPr>
            <a:picLocks noChangeAspect="1"/>
          </p:cNvPicPr>
          <p:nvPr/>
        </p:nvPicPr>
        <p:blipFill>
          <a:blip r:embed="rId2"/>
          <a:stretch>
            <a:fillRect/>
          </a:stretch>
        </p:blipFill>
        <p:spPr>
          <a:xfrm>
            <a:off x="832142" y="3429000"/>
            <a:ext cx="2408208" cy="2400300"/>
          </a:xfrm>
          <a:prstGeom prst="rect">
            <a:avLst/>
          </a:prstGeom>
        </p:spPr>
      </p:pic>
    </p:spTree>
    <p:extLst>
      <p:ext uri="{BB962C8B-B14F-4D97-AF65-F5344CB8AC3E}">
        <p14:creationId xmlns:p14="http://schemas.microsoft.com/office/powerpoint/2010/main" val="376951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5</a:t>
            </a:fld>
            <a:endParaRPr lang="en-IN"/>
          </a:p>
        </p:txBody>
      </p:sp>
      <p:sp>
        <p:nvSpPr>
          <p:cNvPr id="6" name="TextBox 5">
            <a:extLst>
              <a:ext uri="{FF2B5EF4-FFF2-40B4-BE49-F238E27FC236}">
                <a16:creationId xmlns:a16="http://schemas.microsoft.com/office/drawing/2014/main" id="{E10DE9F9-0143-49E8-A642-2E140C8D766C}"/>
              </a:ext>
            </a:extLst>
          </p:cNvPr>
          <p:cNvSpPr txBox="1"/>
          <p:nvPr/>
        </p:nvSpPr>
        <p:spPr>
          <a:xfrm>
            <a:off x="276872" y="912060"/>
            <a:ext cx="8833282" cy="3680303"/>
          </a:xfrm>
          <a:prstGeom prst="rect">
            <a:avLst/>
          </a:prstGeom>
          <a:noFill/>
        </p:spPr>
        <p:txBody>
          <a:bodyPr wrap="square">
            <a:spAutoFit/>
          </a:bodyPr>
          <a:lstStyle/>
          <a:p>
            <a:pPr>
              <a:lnSpc>
                <a:spcPct val="200000"/>
              </a:lnSpc>
            </a:pPr>
            <a:r>
              <a:rPr lang="en-US" sz="2400" b="1" dirty="0">
                <a:effectLst/>
                <a:latin typeface="Times New Roman" panose="02020603050405020304" pitchFamily="18" charset="0"/>
                <a:ea typeface="Calibri" panose="020F0502020204030204" pitchFamily="34" charset="0"/>
                <a:cs typeface="Tunga" panose="020B0502040204020203" pitchFamily="34" charset="0"/>
              </a:rPr>
              <a:t>What is heap?</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200000"/>
              </a:lnSpc>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unga" panose="020B0502040204020203" pitchFamily="34" charset="0"/>
              </a:rPr>
              <a:t>This is a separate memory area maintained by the compiler which is logical separation in RAM.</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200000"/>
              </a:lnSpc>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unga" panose="020B0502040204020203" pitchFamily="34" charset="0"/>
              </a:rPr>
              <a:t>Initially, entire heap area is available for dynamic allocation, so, the amount of memory available allocation is called "free list".</a:t>
            </a:r>
            <a:endParaRPr lang="en-IN" sz="24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5822276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4F631D-8653-444D-8D64-8DD68D8D4268}"/>
              </a:ext>
            </a:extLst>
          </p:cNvPr>
          <p:cNvSpPr>
            <a:spLocks noGrp="1"/>
          </p:cNvSpPr>
          <p:nvPr>
            <p:ph type="sldNum" sz="quarter" idx="12"/>
          </p:nvPr>
        </p:nvSpPr>
        <p:spPr/>
        <p:txBody>
          <a:bodyPr/>
          <a:lstStyle/>
          <a:p>
            <a:fld id="{FC641FDA-81C0-435B-9291-371BC6E27DAF}" type="slidenum">
              <a:rPr lang="en-IN" smtClean="0">
                <a:solidFill>
                  <a:schemeClr val="tx1"/>
                </a:solidFill>
              </a:rPr>
              <a:t>50</a:t>
            </a:fld>
            <a:endParaRPr lang="en-IN">
              <a:solidFill>
                <a:schemeClr val="tx1"/>
              </a:solidFill>
            </a:endParaRPr>
          </a:p>
        </p:txBody>
      </p:sp>
      <p:sp>
        <p:nvSpPr>
          <p:cNvPr id="9" name="Title 3">
            <a:extLst>
              <a:ext uri="{FF2B5EF4-FFF2-40B4-BE49-F238E27FC236}">
                <a16:creationId xmlns:a16="http://schemas.microsoft.com/office/drawing/2014/main" id="{60882DCC-17D0-4E89-8E68-4DDE3F2A7FF5}"/>
              </a:ext>
            </a:extLst>
          </p:cNvPr>
          <p:cNvSpPr txBox="1">
            <a:spLocks/>
          </p:cNvSpPr>
          <p:nvPr/>
        </p:nvSpPr>
        <p:spPr>
          <a:xfrm>
            <a:off x="0" y="0"/>
            <a:ext cx="9144000" cy="513763"/>
          </a:xfrm>
          <a:prstGeom prst="rect">
            <a:avLst/>
          </a:prstGeom>
          <a:solidFill>
            <a:schemeClr val="accent5">
              <a:lumMod val="60000"/>
              <a:lumOff val="40000"/>
            </a:schemeClr>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12" name="Title 3">
            <a:extLst>
              <a:ext uri="{FF2B5EF4-FFF2-40B4-BE49-F238E27FC236}">
                <a16:creationId xmlns:a16="http://schemas.microsoft.com/office/drawing/2014/main" id="{BAB50A64-A8B4-4CF1-B7A8-324265D6B33B}"/>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27542A0-EC9A-43BD-A0F1-FC2E2DA11912}"/>
              </a:ext>
            </a:extLst>
          </p:cNvPr>
          <p:cNvPicPr>
            <a:picLocks noChangeAspect="1"/>
          </p:cNvPicPr>
          <p:nvPr/>
        </p:nvPicPr>
        <p:blipFill>
          <a:blip r:embed="rId2"/>
          <a:stretch>
            <a:fillRect/>
          </a:stretch>
        </p:blipFill>
        <p:spPr>
          <a:xfrm>
            <a:off x="1" y="719093"/>
            <a:ext cx="9046346" cy="5637258"/>
          </a:xfrm>
          <a:prstGeom prst="rect">
            <a:avLst/>
          </a:prstGeom>
        </p:spPr>
      </p:pic>
    </p:spTree>
    <p:extLst>
      <p:ext uri="{BB962C8B-B14F-4D97-AF65-F5344CB8AC3E}">
        <p14:creationId xmlns:p14="http://schemas.microsoft.com/office/powerpoint/2010/main" val="28917046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4F631D-8653-444D-8D64-8DD68D8D4268}"/>
              </a:ext>
            </a:extLst>
          </p:cNvPr>
          <p:cNvSpPr>
            <a:spLocks noGrp="1"/>
          </p:cNvSpPr>
          <p:nvPr>
            <p:ph type="sldNum" sz="quarter" idx="12"/>
          </p:nvPr>
        </p:nvSpPr>
        <p:spPr/>
        <p:txBody>
          <a:bodyPr/>
          <a:lstStyle/>
          <a:p>
            <a:fld id="{FC641FDA-81C0-435B-9291-371BC6E27DAF}" type="slidenum">
              <a:rPr lang="en-IN" smtClean="0">
                <a:solidFill>
                  <a:schemeClr val="tx1"/>
                </a:solidFill>
              </a:rPr>
              <a:t>51</a:t>
            </a:fld>
            <a:endParaRPr lang="en-IN">
              <a:solidFill>
                <a:schemeClr val="tx1"/>
              </a:solidFill>
            </a:endParaRPr>
          </a:p>
        </p:txBody>
      </p:sp>
      <p:sp>
        <p:nvSpPr>
          <p:cNvPr id="9" name="Title 3">
            <a:extLst>
              <a:ext uri="{FF2B5EF4-FFF2-40B4-BE49-F238E27FC236}">
                <a16:creationId xmlns:a16="http://schemas.microsoft.com/office/drawing/2014/main" id="{60882DCC-17D0-4E89-8E68-4DDE3F2A7FF5}"/>
              </a:ext>
            </a:extLst>
          </p:cNvPr>
          <p:cNvSpPr txBox="1">
            <a:spLocks/>
          </p:cNvSpPr>
          <p:nvPr/>
        </p:nvSpPr>
        <p:spPr>
          <a:xfrm>
            <a:off x="0" y="0"/>
            <a:ext cx="9144000" cy="513763"/>
          </a:xfrm>
          <a:prstGeom prst="rect">
            <a:avLst/>
          </a:prstGeom>
          <a:solidFill>
            <a:schemeClr val="accent5">
              <a:lumMod val="60000"/>
              <a:lumOff val="40000"/>
            </a:schemeClr>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12" name="Title 3">
            <a:extLst>
              <a:ext uri="{FF2B5EF4-FFF2-40B4-BE49-F238E27FC236}">
                <a16:creationId xmlns:a16="http://schemas.microsoft.com/office/drawing/2014/main" id="{BAB50A64-A8B4-4CF1-B7A8-324265D6B33B}"/>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D130AEA-3401-4958-93DD-C859A3FB6629}"/>
              </a:ext>
            </a:extLst>
          </p:cNvPr>
          <p:cNvSpPr txBox="1"/>
          <p:nvPr/>
        </p:nvSpPr>
        <p:spPr>
          <a:xfrm>
            <a:off x="168675" y="1159233"/>
            <a:ext cx="8806649" cy="1962204"/>
          </a:xfrm>
          <a:prstGeom prst="rect">
            <a:avLst/>
          </a:prstGeom>
          <a:noFill/>
        </p:spPr>
        <p:txBody>
          <a:bodyPr wrap="square">
            <a:spAutoFit/>
          </a:bodyPr>
          <a:lstStyle/>
          <a:p>
            <a:pPr algn="just">
              <a:lnSpc>
                <a:spcPct val="150000"/>
              </a:lnSpc>
            </a:pPr>
            <a:r>
              <a:rPr lang="en-US" sz="2800" b="1" dirty="0">
                <a:effectLst/>
                <a:latin typeface="Times New Roman" panose="02020603050405020304" pitchFamily="18" charset="0"/>
                <a:ea typeface="Calibri" panose="020F0502020204030204" pitchFamily="34" charset="0"/>
                <a:cs typeface="Tunga" panose="020B0502040204020203" pitchFamily="34" charset="0"/>
              </a:rPr>
              <a:t>Display(top) :</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gn="just">
              <a:lnSpc>
                <a:spcPct val="150000"/>
              </a:lnSpc>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unga" panose="020B0502040204020203" pitchFamily="34" charset="0"/>
              </a:rPr>
              <a:t>This function remains same as Display of Linked list. Top will be pointing to the node which is inserted in last.</a:t>
            </a:r>
            <a:endParaRPr lang="en-IN" sz="28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2236361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4F631D-8653-444D-8D64-8DD68D8D4268}"/>
              </a:ext>
            </a:extLst>
          </p:cNvPr>
          <p:cNvSpPr>
            <a:spLocks noGrp="1"/>
          </p:cNvSpPr>
          <p:nvPr>
            <p:ph type="sldNum" sz="quarter" idx="12"/>
          </p:nvPr>
        </p:nvSpPr>
        <p:spPr/>
        <p:txBody>
          <a:bodyPr/>
          <a:lstStyle/>
          <a:p>
            <a:fld id="{FC641FDA-81C0-435B-9291-371BC6E27DAF}" type="slidenum">
              <a:rPr lang="en-IN" smtClean="0">
                <a:solidFill>
                  <a:schemeClr val="tx1"/>
                </a:solidFill>
              </a:rPr>
              <a:t>52</a:t>
            </a:fld>
            <a:endParaRPr lang="en-IN">
              <a:solidFill>
                <a:schemeClr val="tx1"/>
              </a:solidFill>
            </a:endParaRPr>
          </a:p>
        </p:txBody>
      </p:sp>
      <p:sp>
        <p:nvSpPr>
          <p:cNvPr id="9" name="Title 3">
            <a:extLst>
              <a:ext uri="{FF2B5EF4-FFF2-40B4-BE49-F238E27FC236}">
                <a16:creationId xmlns:a16="http://schemas.microsoft.com/office/drawing/2014/main" id="{60882DCC-17D0-4E89-8E68-4DDE3F2A7FF5}"/>
              </a:ext>
            </a:extLst>
          </p:cNvPr>
          <p:cNvSpPr txBox="1">
            <a:spLocks/>
          </p:cNvSpPr>
          <p:nvPr/>
        </p:nvSpPr>
        <p:spPr>
          <a:xfrm>
            <a:off x="0" y="0"/>
            <a:ext cx="9144000" cy="513763"/>
          </a:xfrm>
          <a:prstGeom prst="rect">
            <a:avLst/>
          </a:prstGeom>
          <a:solidFill>
            <a:schemeClr val="accent5">
              <a:lumMod val="60000"/>
              <a:lumOff val="40000"/>
            </a:schemeClr>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12" name="Title 3">
            <a:extLst>
              <a:ext uri="{FF2B5EF4-FFF2-40B4-BE49-F238E27FC236}">
                <a16:creationId xmlns:a16="http://schemas.microsoft.com/office/drawing/2014/main" id="{BAB50A64-A8B4-4CF1-B7A8-324265D6B33B}"/>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D130AEA-3401-4958-93DD-C859A3FB6629}"/>
              </a:ext>
            </a:extLst>
          </p:cNvPr>
          <p:cNvSpPr txBox="1"/>
          <p:nvPr/>
        </p:nvSpPr>
        <p:spPr>
          <a:xfrm>
            <a:off x="53266" y="460141"/>
            <a:ext cx="8806649" cy="6029792"/>
          </a:xfrm>
          <a:prstGeom prst="rect">
            <a:avLst/>
          </a:prstGeom>
          <a:noFill/>
        </p:spPr>
        <p:txBody>
          <a:bodyPr wrap="square">
            <a:spAutoFit/>
          </a:bodyPr>
          <a:lstStyle/>
          <a:p>
            <a:pPr algn="just">
              <a:lnSpc>
                <a:spcPct val="150000"/>
              </a:lnSpc>
            </a:pPr>
            <a:r>
              <a:rPr lang="en-US" sz="2600" b="1" spc="-60" dirty="0">
                <a:solidFill>
                  <a:srgbClr val="000000"/>
                </a:solidFill>
                <a:effectLst/>
                <a:latin typeface="Arial" panose="020B0604020202020204" pitchFamily="34" charset="0"/>
                <a:ea typeface="Calibri" panose="020F0502020204030204" pitchFamily="34" charset="0"/>
                <a:cs typeface="Tunga" panose="020B0502040204020203" pitchFamily="34" charset="0"/>
              </a:rPr>
              <a:t>Header Nodes</a:t>
            </a:r>
            <a:endParaRPr lang="en-IN" sz="2600" dirty="0">
              <a:effectLst/>
              <a:latin typeface="Calibri" panose="020F0502020204030204" pitchFamily="34" charset="0"/>
              <a:ea typeface="Calibri" panose="020F0502020204030204" pitchFamily="34" charset="0"/>
              <a:cs typeface="Tunga" panose="020B0502040204020203" pitchFamily="34" charset="0"/>
            </a:endParaRPr>
          </a:p>
          <a:p>
            <a:pPr marL="228600" algn="just">
              <a:lnSpc>
                <a:spcPct val="150000"/>
              </a:lnSpc>
            </a:pPr>
            <a:r>
              <a:rPr lang="en-US" sz="2600" dirty="0">
                <a:effectLst/>
                <a:latin typeface="Times New Roman" panose="02020603050405020304" pitchFamily="18" charset="0"/>
                <a:ea typeface="Calibri" panose="020F0502020204030204" pitchFamily="34" charset="0"/>
                <a:cs typeface="Tunga" panose="020B0502040204020203" pitchFamily="34" charset="0"/>
              </a:rPr>
              <a:t>Sometimes it is desirable to keep an extra node at the front of a list. Such a node does not represent an item in the list and is called a Header node or a list Header. The info portion of such a Header node might be unused, as illustrated in Figure 4.2.6a, More often, the info portion of such a node could be used to keep global information about the entire list. For example, Figure 4.2.6b illustrates a list in which the info portion of the Header node contains the number of nodes (not including the Header) in the list. </a:t>
            </a:r>
            <a:endParaRPr lang="en-IN" sz="26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3616762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4F631D-8653-444D-8D64-8DD68D8D4268}"/>
              </a:ext>
            </a:extLst>
          </p:cNvPr>
          <p:cNvSpPr>
            <a:spLocks noGrp="1"/>
          </p:cNvSpPr>
          <p:nvPr>
            <p:ph type="sldNum" sz="quarter" idx="12"/>
          </p:nvPr>
        </p:nvSpPr>
        <p:spPr/>
        <p:txBody>
          <a:bodyPr/>
          <a:lstStyle/>
          <a:p>
            <a:fld id="{FC641FDA-81C0-435B-9291-371BC6E27DAF}" type="slidenum">
              <a:rPr lang="en-IN" smtClean="0">
                <a:solidFill>
                  <a:schemeClr val="tx1"/>
                </a:solidFill>
              </a:rPr>
              <a:t>53</a:t>
            </a:fld>
            <a:endParaRPr lang="en-IN">
              <a:solidFill>
                <a:schemeClr val="tx1"/>
              </a:solidFill>
            </a:endParaRPr>
          </a:p>
        </p:txBody>
      </p:sp>
      <p:sp>
        <p:nvSpPr>
          <p:cNvPr id="9" name="Title 3">
            <a:extLst>
              <a:ext uri="{FF2B5EF4-FFF2-40B4-BE49-F238E27FC236}">
                <a16:creationId xmlns:a16="http://schemas.microsoft.com/office/drawing/2014/main" id="{60882DCC-17D0-4E89-8E68-4DDE3F2A7FF5}"/>
              </a:ext>
            </a:extLst>
          </p:cNvPr>
          <p:cNvSpPr txBox="1">
            <a:spLocks/>
          </p:cNvSpPr>
          <p:nvPr/>
        </p:nvSpPr>
        <p:spPr>
          <a:xfrm>
            <a:off x="0" y="0"/>
            <a:ext cx="9144000" cy="513763"/>
          </a:xfrm>
          <a:prstGeom prst="rect">
            <a:avLst/>
          </a:prstGeom>
          <a:solidFill>
            <a:schemeClr val="accent5">
              <a:lumMod val="60000"/>
              <a:lumOff val="40000"/>
            </a:schemeClr>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12" name="Title 3">
            <a:extLst>
              <a:ext uri="{FF2B5EF4-FFF2-40B4-BE49-F238E27FC236}">
                <a16:creationId xmlns:a16="http://schemas.microsoft.com/office/drawing/2014/main" id="{BAB50A64-A8B4-4CF1-B7A8-324265D6B33B}"/>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pic>
        <p:nvPicPr>
          <p:cNvPr id="7" name="pic">
            <a:extLst>
              <a:ext uri="{FF2B5EF4-FFF2-40B4-BE49-F238E27FC236}">
                <a16:creationId xmlns:a16="http://schemas.microsoft.com/office/drawing/2014/main" id="{1D09A616-2DAF-41A3-B2EB-63B5124AC039}"/>
              </a:ext>
            </a:extLst>
          </p:cNvPr>
          <p:cNvPicPr/>
          <p:nvPr/>
        </p:nvPicPr>
        <p:blipFill>
          <a:blip r:embed="rId2"/>
          <a:stretch>
            <a:fillRect/>
          </a:stretch>
        </p:blipFill>
        <p:spPr>
          <a:xfrm>
            <a:off x="1706245" y="922063"/>
            <a:ext cx="5731510" cy="40373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208945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4F631D-8653-444D-8D64-8DD68D8D4268}"/>
              </a:ext>
            </a:extLst>
          </p:cNvPr>
          <p:cNvSpPr>
            <a:spLocks noGrp="1"/>
          </p:cNvSpPr>
          <p:nvPr>
            <p:ph type="sldNum" sz="quarter" idx="12"/>
          </p:nvPr>
        </p:nvSpPr>
        <p:spPr/>
        <p:txBody>
          <a:bodyPr/>
          <a:lstStyle/>
          <a:p>
            <a:fld id="{FC641FDA-81C0-435B-9291-371BC6E27DAF}" type="slidenum">
              <a:rPr lang="en-IN" smtClean="0">
                <a:solidFill>
                  <a:schemeClr val="tx1"/>
                </a:solidFill>
              </a:rPr>
              <a:t>54</a:t>
            </a:fld>
            <a:endParaRPr lang="en-IN">
              <a:solidFill>
                <a:schemeClr val="tx1"/>
              </a:solidFill>
            </a:endParaRPr>
          </a:p>
        </p:txBody>
      </p:sp>
      <p:sp>
        <p:nvSpPr>
          <p:cNvPr id="9" name="Title 3">
            <a:extLst>
              <a:ext uri="{FF2B5EF4-FFF2-40B4-BE49-F238E27FC236}">
                <a16:creationId xmlns:a16="http://schemas.microsoft.com/office/drawing/2014/main" id="{60882DCC-17D0-4E89-8E68-4DDE3F2A7FF5}"/>
              </a:ext>
            </a:extLst>
          </p:cNvPr>
          <p:cNvSpPr txBox="1">
            <a:spLocks/>
          </p:cNvSpPr>
          <p:nvPr/>
        </p:nvSpPr>
        <p:spPr>
          <a:xfrm>
            <a:off x="0" y="0"/>
            <a:ext cx="9144000" cy="513763"/>
          </a:xfrm>
          <a:prstGeom prst="rect">
            <a:avLst/>
          </a:prstGeom>
          <a:solidFill>
            <a:schemeClr val="accent5">
              <a:lumMod val="60000"/>
              <a:lumOff val="40000"/>
            </a:schemeClr>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12" name="Title 3">
            <a:extLst>
              <a:ext uri="{FF2B5EF4-FFF2-40B4-BE49-F238E27FC236}">
                <a16:creationId xmlns:a16="http://schemas.microsoft.com/office/drawing/2014/main" id="{BAB50A64-A8B4-4CF1-B7A8-324265D6B33B}"/>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859D4AA-67A7-4584-A364-094C26FD5E38}"/>
              </a:ext>
            </a:extLst>
          </p:cNvPr>
          <p:cNvSpPr txBox="1"/>
          <p:nvPr/>
        </p:nvSpPr>
        <p:spPr>
          <a:xfrm>
            <a:off x="115410" y="892844"/>
            <a:ext cx="8735627" cy="4547527"/>
          </a:xfrm>
          <a:prstGeom prst="rect">
            <a:avLst/>
          </a:prstGeom>
          <a:noFill/>
        </p:spPr>
        <p:txBody>
          <a:bodyPr wrap="square">
            <a:spAutoFit/>
          </a:bodyPr>
          <a:lstStyle/>
          <a:p>
            <a:pPr marL="228600" algn="just">
              <a:lnSpc>
                <a:spcPct val="150000"/>
              </a:lnSpc>
            </a:pPr>
            <a:r>
              <a:rPr lang="en-US" sz="2800" dirty="0">
                <a:latin typeface="Times New Roman" panose="02020603050405020304" pitchFamily="18" charset="0"/>
                <a:ea typeface="Calibri" panose="020F0502020204030204" pitchFamily="34" charset="0"/>
                <a:cs typeface="Tunga" panose="020B0502040204020203" pitchFamily="34" charset="0"/>
              </a:rPr>
              <a:t>A</a:t>
            </a:r>
            <a:r>
              <a:rPr lang="en-US" sz="2800" dirty="0">
                <a:effectLst/>
                <a:latin typeface="Times New Roman" panose="02020603050405020304" pitchFamily="18" charset="0"/>
                <a:ea typeface="Calibri" panose="020F0502020204030204" pitchFamily="34" charset="0"/>
                <a:cs typeface="Tunga" panose="020B0502040204020203" pitchFamily="34" charset="0"/>
              </a:rPr>
              <a:t>lgorithms for operations such as empty, push, pop, insert, and remove must be rewritten to account for the presence of a Header Node. Most of the routines become a bit more complex, but some, like insert, become simpler, since an external list pointer is never null. We leave the rewriting of the routines as an exercise for the reader. The routines </a:t>
            </a:r>
            <a:r>
              <a:rPr lang="en-US" sz="2800" dirty="0" err="1">
                <a:effectLst/>
                <a:latin typeface="Times New Roman" panose="02020603050405020304" pitchFamily="18" charset="0"/>
                <a:ea typeface="Calibri" panose="020F0502020204030204" pitchFamily="34" charset="0"/>
                <a:cs typeface="Tunga" panose="020B0502040204020203" pitchFamily="34" charset="0"/>
              </a:rPr>
              <a:t>insafter</a:t>
            </a:r>
            <a:r>
              <a:rPr lang="en-US" sz="2800" dirty="0">
                <a:effectLst/>
                <a:latin typeface="Times New Roman" panose="02020603050405020304" pitchFamily="18" charset="0"/>
                <a:ea typeface="Calibri" panose="020F0502020204030204" pitchFamily="34" charset="0"/>
                <a:cs typeface="Tunga" panose="020B0502040204020203" pitchFamily="34" charset="0"/>
              </a:rPr>
              <a:t> and </a:t>
            </a:r>
            <a:r>
              <a:rPr lang="en-US" sz="2800" dirty="0" err="1">
                <a:effectLst/>
                <a:latin typeface="Times New Roman" panose="02020603050405020304" pitchFamily="18" charset="0"/>
                <a:ea typeface="Calibri" panose="020F0502020204030204" pitchFamily="34" charset="0"/>
                <a:cs typeface="Tunga" panose="020B0502040204020203" pitchFamily="34" charset="0"/>
              </a:rPr>
              <a:t>delafter</a:t>
            </a:r>
            <a:r>
              <a:rPr lang="en-US" sz="2800" dirty="0">
                <a:effectLst/>
                <a:latin typeface="Times New Roman" panose="02020603050405020304" pitchFamily="18" charset="0"/>
                <a:ea typeface="Calibri" panose="020F0502020204030204" pitchFamily="34" charset="0"/>
                <a:cs typeface="Tunga" panose="020B0502040204020203" pitchFamily="34" charset="0"/>
              </a:rPr>
              <a:t> need not be changed at all. </a:t>
            </a:r>
            <a:endParaRPr lang="en-IN" sz="28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8838856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4F631D-8653-444D-8D64-8DD68D8D4268}"/>
              </a:ext>
            </a:extLst>
          </p:cNvPr>
          <p:cNvSpPr>
            <a:spLocks noGrp="1"/>
          </p:cNvSpPr>
          <p:nvPr>
            <p:ph type="sldNum" sz="quarter" idx="12"/>
          </p:nvPr>
        </p:nvSpPr>
        <p:spPr/>
        <p:txBody>
          <a:bodyPr/>
          <a:lstStyle/>
          <a:p>
            <a:fld id="{FC641FDA-81C0-435B-9291-371BC6E27DAF}" type="slidenum">
              <a:rPr lang="en-IN" smtClean="0">
                <a:solidFill>
                  <a:schemeClr val="tx1"/>
                </a:solidFill>
              </a:rPr>
              <a:t>55</a:t>
            </a:fld>
            <a:endParaRPr lang="en-IN">
              <a:solidFill>
                <a:schemeClr val="tx1"/>
              </a:solidFill>
            </a:endParaRPr>
          </a:p>
        </p:txBody>
      </p:sp>
      <p:sp>
        <p:nvSpPr>
          <p:cNvPr id="9" name="Title 3">
            <a:extLst>
              <a:ext uri="{FF2B5EF4-FFF2-40B4-BE49-F238E27FC236}">
                <a16:creationId xmlns:a16="http://schemas.microsoft.com/office/drawing/2014/main" id="{60882DCC-17D0-4E89-8E68-4DDE3F2A7FF5}"/>
              </a:ext>
            </a:extLst>
          </p:cNvPr>
          <p:cNvSpPr txBox="1">
            <a:spLocks/>
          </p:cNvSpPr>
          <p:nvPr/>
        </p:nvSpPr>
        <p:spPr>
          <a:xfrm>
            <a:off x="0" y="0"/>
            <a:ext cx="9144000" cy="513763"/>
          </a:xfrm>
          <a:prstGeom prst="rect">
            <a:avLst/>
          </a:prstGeom>
          <a:solidFill>
            <a:schemeClr val="accent5">
              <a:lumMod val="60000"/>
              <a:lumOff val="40000"/>
            </a:schemeClr>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12" name="Title 3">
            <a:extLst>
              <a:ext uri="{FF2B5EF4-FFF2-40B4-BE49-F238E27FC236}">
                <a16:creationId xmlns:a16="http://schemas.microsoft.com/office/drawing/2014/main" id="{BAB50A64-A8B4-4CF1-B7A8-324265D6B33B}"/>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859D4AA-67A7-4584-A364-094C26FD5E38}"/>
              </a:ext>
            </a:extLst>
          </p:cNvPr>
          <p:cNvSpPr txBox="1"/>
          <p:nvPr/>
        </p:nvSpPr>
        <p:spPr>
          <a:xfrm>
            <a:off x="115410" y="892844"/>
            <a:ext cx="8735627" cy="5573129"/>
          </a:xfrm>
          <a:prstGeom prst="rect">
            <a:avLst/>
          </a:prstGeom>
          <a:noFill/>
        </p:spPr>
        <p:txBody>
          <a:bodyPr wrap="square">
            <a:spAutoFit/>
          </a:bodyPr>
          <a:lstStyle/>
          <a:p>
            <a:pPr marL="228600" algn="just">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In fact, when a Header Node is used,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insafter</a:t>
            </a:r>
            <a:r>
              <a:rPr lang="en-US" sz="2400" dirty="0">
                <a:effectLst/>
                <a:latin typeface="Times New Roman" panose="02020603050405020304" pitchFamily="18" charset="0"/>
                <a:ea typeface="Calibri" panose="020F0502020204030204" pitchFamily="34" charset="0"/>
                <a:cs typeface="Tunga" panose="020B0502040204020203" pitchFamily="34" charset="0"/>
              </a:rPr>
              <a:t> and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delafter</a:t>
            </a:r>
            <a:r>
              <a:rPr lang="en-US" sz="2400" dirty="0">
                <a:effectLst/>
                <a:latin typeface="Times New Roman" panose="02020603050405020304" pitchFamily="18" charset="0"/>
                <a:ea typeface="Calibri" panose="020F0502020204030204" pitchFamily="34" charset="0"/>
                <a:cs typeface="Tunga" panose="020B0502040204020203" pitchFamily="34" charset="0"/>
              </a:rPr>
              <a:t> can be used instead of push and pop, since the first item in such a list appears in the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400" dirty="0">
                <a:effectLst/>
                <a:latin typeface="Times New Roman" panose="02020603050405020304" pitchFamily="18" charset="0"/>
                <a:ea typeface="Calibri" panose="020F0502020204030204" pitchFamily="34" charset="0"/>
                <a:cs typeface="Tunga" panose="020B0502040204020203" pitchFamily="34" charset="0"/>
              </a:rPr>
              <a:t> that follows the Firster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400" dirty="0">
                <a:effectLst/>
                <a:latin typeface="Times New Roman" panose="02020603050405020304" pitchFamily="18" charset="0"/>
                <a:ea typeface="Calibri" panose="020F0502020204030204" pitchFamily="34" charset="0"/>
                <a:cs typeface="Tunga" panose="020B0502040204020203" pitchFamily="34" charset="0"/>
              </a:rPr>
              <a:t>, rather than in the first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400" dirty="0">
                <a:effectLst/>
                <a:latin typeface="Times New Roman" panose="02020603050405020304" pitchFamily="18" charset="0"/>
                <a:ea typeface="Calibri" panose="020F0502020204030204" pitchFamily="34" charset="0"/>
                <a:cs typeface="Tunga" panose="020B0502040204020203" pitchFamily="34" charset="0"/>
              </a:rPr>
              <a:t> on the list.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228600" algn="just">
              <a:lnSpc>
                <a:spcPct val="150000"/>
              </a:lnSpc>
            </a:pPr>
            <a:r>
              <a:rPr lang="en-US" sz="2400" dirty="0">
                <a:effectLst/>
                <a:latin typeface="Times New Roman" panose="02020603050405020304" pitchFamily="18" charset="0"/>
                <a:ea typeface="Calibri" panose="020F0502020204030204" pitchFamily="34" charset="0"/>
                <a:cs typeface="Tunga" panose="020B0502040204020203" pitchFamily="34" charset="0"/>
              </a:rPr>
              <a:t>If the info portion of a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400" dirty="0">
                <a:effectLst/>
                <a:latin typeface="Times New Roman" panose="02020603050405020304" pitchFamily="18" charset="0"/>
                <a:ea typeface="Calibri" panose="020F0502020204030204" pitchFamily="34" charset="0"/>
                <a:cs typeface="Tunga" panose="020B0502040204020203" pitchFamily="34" charset="0"/>
              </a:rPr>
              <a:t> can contain a pointer, additional possibilities for the use of a Firster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400" dirty="0">
                <a:effectLst/>
                <a:latin typeface="Times New Roman" panose="02020603050405020304" pitchFamily="18" charset="0"/>
                <a:ea typeface="Calibri" panose="020F0502020204030204" pitchFamily="34" charset="0"/>
                <a:cs typeface="Tunga" panose="020B0502040204020203" pitchFamily="34" charset="0"/>
              </a:rPr>
              <a:t> present themselves. For example, the info portion of a list Firster might contain a pointer to the last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lstptr</a:t>
            </a:r>
            <a:r>
              <a:rPr lang="en-US" sz="2400" dirty="0">
                <a:effectLst/>
                <a:latin typeface="Times New Roman" panose="02020603050405020304" pitchFamily="18" charset="0"/>
                <a:ea typeface="Calibri" panose="020F0502020204030204" pitchFamily="34" charset="0"/>
                <a:cs typeface="Tunga" panose="020B0502040204020203" pitchFamily="34" charset="0"/>
              </a:rPr>
              <a:t> in the list, as in Figure 4.2.6e. Such an implementation simplifies the representation of a queue. Until now, two external pointers.</a:t>
            </a:r>
            <a:endParaRPr lang="en-IN" sz="24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18908835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4F631D-8653-444D-8D64-8DD68D8D4268}"/>
              </a:ext>
            </a:extLst>
          </p:cNvPr>
          <p:cNvSpPr>
            <a:spLocks noGrp="1"/>
          </p:cNvSpPr>
          <p:nvPr>
            <p:ph type="sldNum" sz="quarter" idx="12"/>
          </p:nvPr>
        </p:nvSpPr>
        <p:spPr/>
        <p:txBody>
          <a:bodyPr/>
          <a:lstStyle/>
          <a:p>
            <a:fld id="{FC641FDA-81C0-435B-9291-371BC6E27DAF}" type="slidenum">
              <a:rPr lang="en-IN" smtClean="0">
                <a:solidFill>
                  <a:schemeClr val="tx1"/>
                </a:solidFill>
              </a:rPr>
              <a:t>56</a:t>
            </a:fld>
            <a:endParaRPr lang="en-IN">
              <a:solidFill>
                <a:schemeClr val="tx1"/>
              </a:solidFill>
            </a:endParaRPr>
          </a:p>
        </p:txBody>
      </p:sp>
      <p:sp>
        <p:nvSpPr>
          <p:cNvPr id="9" name="Title 3">
            <a:extLst>
              <a:ext uri="{FF2B5EF4-FFF2-40B4-BE49-F238E27FC236}">
                <a16:creationId xmlns:a16="http://schemas.microsoft.com/office/drawing/2014/main" id="{60882DCC-17D0-4E89-8E68-4DDE3F2A7FF5}"/>
              </a:ext>
            </a:extLst>
          </p:cNvPr>
          <p:cNvSpPr txBox="1">
            <a:spLocks/>
          </p:cNvSpPr>
          <p:nvPr/>
        </p:nvSpPr>
        <p:spPr>
          <a:xfrm>
            <a:off x="0" y="0"/>
            <a:ext cx="9144000" cy="513763"/>
          </a:xfrm>
          <a:prstGeom prst="rect">
            <a:avLst/>
          </a:prstGeom>
          <a:solidFill>
            <a:schemeClr val="accent5">
              <a:lumMod val="60000"/>
              <a:lumOff val="40000"/>
            </a:schemeClr>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12" name="Title 3">
            <a:extLst>
              <a:ext uri="{FF2B5EF4-FFF2-40B4-BE49-F238E27FC236}">
                <a16:creationId xmlns:a16="http://schemas.microsoft.com/office/drawing/2014/main" id="{BAB50A64-A8B4-4CF1-B7A8-324265D6B33B}"/>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398121B-DBE7-4BFE-894A-937F8192DA78}"/>
              </a:ext>
            </a:extLst>
          </p:cNvPr>
          <p:cNvSpPr txBox="1"/>
          <p:nvPr/>
        </p:nvSpPr>
        <p:spPr>
          <a:xfrm>
            <a:off x="0" y="290048"/>
            <a:ext cx="8664606" cy="4285725"/>
          </a:xfrm>
          <a:prstGeom prst="rect">
            <a:avLst/>
          </a:prstGeom>
          <a:noFill/>
        </p:spPr>
        <p:txBody>
          <a:bodyPr wrap="square">
            <a:spAutoFit/>
          </a:bodyPr>
          <a:lstStyle/>
          <a:p>
            <a:pPr marL="365760" marR="45720">
              <a:lnSpc>
                <a:spcPct val="150000"/>
              </a:lnSpc>
              <a:spcBef>
                <a:spcPts val="2340"/>
              </a:spcBef>
              <a:spcAft>
                <a:spcPts val="0"/>
              </a:spcAft>
            </a:pPr>
            <a:r>
              <a:rPr lang="en-US" sz="26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Header Node is an extra node that contains the address of the first node of the linked list. If </a:t>
            </a: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node contains NULL, then this shows that linked list is empty.</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365760" marR="45720" algn="just">
              <a:lnSpc>
                <a:spcPct val="150000"/>
              </a:lnSpc>
              <a:spcBef>
                <a:spcPts val="540"/>
              </a:spcBef>
              <a:spcAft>
                <a:spcPts val="0"/>
              </a:spcAft>
            </a:pPr>
            <a:r>
              <a:rPr lang="en-US" sz="26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an extra node kept at the front of a list. Such a node does not represent an item i11 the list. </a:t>
            </a:r>
            <a:r>
              <a:rPr lang="en-US" sz="26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information portion is generally used to store extra information like the number of node </a:t>
            </a: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present in the linked list.</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7D52961A-DCB1-4DD8-8659-B8947AAF74BE}"/>
              </a:ext>
            </a:extLst>
          </p:cNvPr>
          <p:cNvPicPr>
            <a:picLocks noChangeAspect="1"/>
          </p:cNvPicPr>
          <p:nvPr/>
        </p:nvPicPr>
        <p:blipFill>
          <a:blip r:embed="rId2"/>
          <a:stretch>
            <a:fillRect/>
          </a:stretch>
        </p:blipFill>
        <p:spPr>
          <a:xfrm>
            <a:off x="1699593" y="4778424"/>
            <a:ext cx="5265420" cy="1129665"/>
          </a:xfrm>
          <a:prstGeom prst="rect">
            <a:avLst/>
          </a:prstGeom>
        </p:spPr>
      </p:pic>
    </p:spTree>
    <p:extLst>
      <p:ext uri="{BB962C8B-B14F-4D97-AF65-F5344CB8AC3E}">
        <p14:creationId xmlns:p14="http://schemas.microsoft.com/office/powerpoint/2010/main" val="31168657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4F631D-8653-444D-8D64-8DD68D8D4268}"/>
              </a:ext>
            </a:extLst>
          </p:cNvPr>
          <p:cNvSpPr>
            <a:spLocks noGrp="1"/>
          </p:cNvSpPr>
          <p:nvPr>
            <p:ph type="sldNum" sz="quarter" idx="12"/>
          </p:nvPr>
        </p:nvSpPr>
        <p:spPr/>
        <p:txBody>
          <a:bodyPr/>
          <a:lstStyle/>
          <a:p>
            <a:fld id="{FC641FDA-81C0-435B-9291-371BC6E27DAF}" type="slidenum">
              <a:rPr lang="en-IN" smtClean="0">
                <a:solidFill>
                  <a:schemeClr val="tx1"/>
                </a:solidFill>
              </a:rPr>
              <a:t>57</a:t>
            </a:fld>
            <a:endParaRPr lang="en-IN">
              <a:solidFill>
                <a:schemeClr val="tx1"/>
              </a:solidFill>
            </a:endParaRPr>
          </a:p>
        </p:txBody>
      </p:sp>
      <p:sp>
        <p:nvSpPr>
          <p:cNvPr id="9" name="Title 3">
            <a:extLst>
              <a:ext uri="{FF2B5EF4-FFF2-40B4-BE49-F238E27FC236}">
                <a16:creationId xmlns:a16="http://schemas.microsoft.com/office/drawing/2014/main" id="{60882DCC-17D0-4E89-8E68-4DDE3F2A7FF5}"/>
              </a:ext>
            </a:extLst>
          </p:cNvPr>
          <p:cNvSpPr txBox="1">
            <a:spLocks/>
          </p:cNvSpPr>
          <p:nvPr/>
        </p:nvSpPr>
        <p:spPr>
          <a:xfrm>
            <a:off x="0" y="0"/>
            <a:ext cx="9144000" cy="513763"/>
          </a:xfrm>
          <a:prstGeom prst="rect">
            <a:avLst/>
          </a:prstGeom>
          <a:solidFill>
            <a:schemeClr val="accent5">
              <a:lumMod val="60000"/>
              <a:lumOff val="40000"/>
            </a:schemeClr>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12" name="Title 3">
            <a:extLst>
              <a:ext uri="{FF2B5EF4-FFF2-40B4-BE49-F238E27FC236}">
                <a16:creationId xmlns:a16="http://schemas.microsoft.com/office/drawing/2014/main" id="{BAB50A64-A8B4-4CF1-B7A8-324265D6B33B}"/>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398121B-DBE7-4BFE-894A-937F8192DA78}"/>
              </a:ext>
            </a:extLst>
          </p:cNvPr>
          <p:cNvSpPr txBox="1"/>
          <p:nvPr/>
        </p:nvSpPr>
        <p:spPr>
          <a:xfrm>
            <a:off x="0" y="290048"/>
            <a:ext cx="8664606" cy="1820948"/>
          </a:xfrm>
          <a:prstGeom prst="rect">
            <a:avLst/>
          </a:prstGeom>
          <a:noFill/>
        </p:spPr>
        <p:txBody>
          <a:bodyPr wrap="square">
            <a:spAutoFit/>
          </a:bodyPr>
          <a:lstStyle/>
          <a:p>
            <a:pPr marL="365760" marR="45720">
              <a:lnSpc>
                <a:spcPct val="150000"/>
              </a:lnSpc>
              <a:spcBef>
                <a:spcPts val="180"/>
              </a:spcBef>
              <a:spcAft>
                <a:spcPts val="180"/>
              </a:spcAft>
            </a:pPr>
            <a:r>
              <a:rPr lang="en-US" sz="26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space for Header Node is not allocated until the first Node  is created. Header node itself </a:t>
            </a: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pointed by a pointer called First (or start) pointer.</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7D52961A-DCB1-4DD8-8659-B8947AAF74BE}"/>
              </a:ext>
            </a:extLst>
          </p:cNvPr>
          <p:cNvPicPr>
            <a:picLocks noChangeAspect="1"/>
          </p:cNvPicPr>
          <p:nvPr/>
        </p:nvPicPr>
        <p:blipFill>
          <a:blip r:embed="rId2"/>
          <a:stretch>
            <a:fillRect/>
          </a:stretch>
        </p:blipFill>
        <p:spPr>
          <a:xfrm>
            <a:off x="1326731" y="3322486"/>
            <a:ext cx="5265420" cy="1129665"/>
          </a:xfrm>
          <a:prstGeom prst="rect">
            <a:avLst/>
          </a:prstGeom>
        </p:spPr>
      </p:pic>
    </p:spTree>
    <p:extLst>
      <p:ext uri="{BB962C8B-B14F-4D97-AF65-F5344CB8AC3E}">
        <p14:creationId xmlns:p14="http://schemas.microsoft.com/office/powerpoint/2010/main" val="17296618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4F631D-8653-444D-8D64-8DD68D8D4268}"/>
              </a:ext>
            </a:extLst>
          </p:cNvPr>
          <p:cNvSpPr>
            <a:spLocks noGrp="1"/>
          </p:cNvSpPr>
          <p:nvPr>
            <p:ph type="sldNum" sz="quarter" idx="12"/>
          </p:nvPr>
        </p:nvSpPr>
        <p:spPr/>
        <p:txBody>
          <a:bodyPr/>
          <a:lstStyle/>
          <a:p>
            <a:fld id="{FC641FDA-81C0-435B-9291-371BC6E27DAF}" type="slidenum">
              <a:rPr lang="en-IN" smtClean="0">
                <a:solidFill>
                  <a:schemeClr val="tx1"/>
                </a:solidFill>
              </a:rPr>
              <a:t>58</a:t>
            </a:fld>
            <a:endParaRPr lang="en-IN">
              <a:solidFill>
                <a:schemeClr val="tx1"/>
              </a:solidFill>
            </a:endParaRPr>
          </a:p>
        </p:txBody>
      </p:sp>
      <p:sp>
        <p:nvSpPr>
          <p:cNvPr id="9" name="Title 3">
            <a:extLst>
              <a:ext uri="{FF2B5EF4-FFF2-40B4-BE49-F238E27FC236}">
                <a16:creationId xmlns:a16="http://schemas.microsoft.com/office/drawing/2014/main" id="{60882DCC-17D0-4E89-8E68-4DDE3F2A7FF5}"/>
              </a:ext>
            </a:extLst>
          </p:cNvPr>
          <p:cNvSpPr txBox="1">
            <a:spLocks/>
          </p:cNvSpPr>
          <p:nvPr/>
        </p:nvSpPr>
        <p:spPr>
          <a:xfrm>
            <a:off x="0" y="0"/>
            <a:ext cx="9144000" cy="513763"/>
          </a:xfrm>
          <a:prstGeom prst="rect">
            <a:avLst/>
          </a:prstGeom>
          <a:solidFill>
            <a:schemeClr val="accent5">
              <a:lumMod val="60000"/>
              <a:lumOff val="40000"/>
            </a:schemeClr>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12" name="Title 3">
            <a:extLst>
              <a:ext uri="{FF2B5EF4-FFF2-40B4-BE49-F238E27FC236}">
                <a16:creationId xmlns:a16="http://schemas.microsoft.com/office/drawing/2014/main" id="{BAB50A64-A8B4-4CF1-B7A8-324265D6B33B}"/>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A018CE-73EF-4F17-B117-EA0B9C369BB1}"/>
              </a:ext>
            </a:extLst>
          </p:cNvPr>
          <p:cNvSpPr txBox="1"/>
          <p:nvPr/>
        </p:nvSpPr>
        <p:spPr>
          <a:xfrm>
            <a:off x="541538" y="593723"/>
            <a:ext cx="8300621" cy="5544916"/>
          </a:xfrm>
          <a:prstGeom prst="rect">
            <a:avLst/>
          </a:prstGeom>
          <a:noFill/>
        </p:spPr>
        <p:txBody>
          <a:bodyPr wrap="square">
            <a:spAutoFit/>
          </a:bodyPr>
          <a:lstStyle/>
          <a:p>
            <a:pPr marL="365760" marR="45720">
              <a:lnSpc>
                <a:spcPct val="150000"/>
              </a:lnSpc>
              <a:spcBef>
                <a:spcPts val="180"/>
              </a:spcBef>
              <a:spcAft>
                <a:spcPts val="180"/>
              </a:spcAft>
            </a:pPr>
            <a:r>
              <a:rPr lang="en-US" sz="2400" b="1" spc="50" dirty="0">
                <a:solidFill>
                  <a:srgbClr val="000000"/>
                </a:solidFill>
                <a:effectLst/>
                <a:latin typeface="Tahoma" panose="020B0604030504040204" pitchFamily="34" charset="0"/>
                <a:ea typeface="Calibri" panose="020F0502020204030204" pitchFamily="34" charset="0"/>
                <a:cs typeface="Tunga" panose="020B0502040204020203" pitchFamily="34" charset="0"/>
              </a:rPr>
              <a:t>Array implementation of lists</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fontAlgn="base">
              <a:lnSpc>
                <a:spcPct val="150000"/>
              </a:lnSpc>
              <a:spcBef>
                <a:spcPts val="720"/>
              </a:spcBef>
              <a:spcAft>
                <a:spcPts val="0"/>
              </a:spcAft>
              <a:buClr>
                <a:srgbClr val="000000"/>
              </a:buClr>
              <a:buSzPts val="1000"/>
              <a:buFont typeface="Wingdings" panose="05000000000000000000" pitchFamily="2" charset="2"/>
              <a:buChar char=""/>
              <a:tabLst>
                <a:tab pos="274320" algn="dec"/>
              </a:tabLst>
            </a:pPr>
            <a:r>
              <a:rPr lang="en-US" sz="2400" u="none" strike="noStrike" spc="3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Homogeneous lists are implemented using</a:t>
            </a:r>
            <a:endParaRPr lang="en-IN" sz="2400" u="none" strike="noStrike" spc="30" dirty="0">
              <a:effectLst/>
              <a:latin typeface="Symbol" panose="05050102010706020507" pitchFamily="18" charset="2"/>
              <a:ea typeface="Calibri" panose="020F0502020204030204" pitchFamily="34" charset="0"/>
              <a:cs typeface="Tunga" panose="020B0502040204020203" pitchFamily="34" charset="0"/>
            </a:endParaRPr>
          </a:p>
          <a:p>
            <a:pPr marL="342900" lvl="0" indent="-342900" fontAlgn="base">
              <a:lnSpc>
                <a:spcPct val="150000"/>
              </a:lnSpc>
              <a:spcBef>
                <a:spcPts val="540"/>
              </a:spcBef>
              <a:spcAft>
                <a:spcPts val="0"/>
              </a:spcAft>
              <a:buClr>
                <a:srgbClr val="000000"/>
              </a:buClr>
              <a:buSzPts val="1000"/>
              <a:buFont typeface="Arial" panose="020B0604020202020204" pitchFamily="34" charset="0"/>
              <a:buChar char="—"/>
              <a:tabLst>
                <a:tab pos="274320" algn="dec"/>
              </a:tabLst>
            </a:pPr>
            <a:r>
              <a:rPr lang="en-US" sz="2400" u="none" strike="noStrike" spc="4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Array, structure or union</a:t>
            </a:r>
            <a:endParaRPr lang="en-IN" sz="2400" u="none" strike="noStrike" spc="-25" dirty="0">
              <a:effectLst/>
              <a:latin typeface="Verdana" panose="020B0604030504040204" pitchFamily="34" charset="0"/>
              <a:ea typeface="Calibri" panose="020F0502020204030204" pitchFamily="34" charset="0"/>
              <a:cs typeface="Tunga" panose="020B0502040204020203" pitchFamily="34" charset="0"/>
            </a:endParaRPr>
          </a:p>
          <a:p>
            <a:pPr marL="342900" lvl="0" indent="-342900" fontAlgn="base">
              <a:lnSpc>
                <a:spcPct val="150000"/>
              </a:lnSpc>
              <a:spcBef>
                <a:spcPts val="540"/>
              </a:spcBef>
              <a:spcAft>
                <a:spcPts val="0"/>
              </a:spcAft>
              <a:buClr>
                <a:srgbClr val="000000"/>
              </a:buClr>
              <a:buSzPts val="1000"/>
              <a:buFont typeface="Wingdings" panose="05000000000000000000" pitchFamily="2" charset="2"/>
              <a:buChar char=""/>
              <a:tabLst>
                <a:tab pos="274320" algn="dec"/>
              </a:tabLst>
            </a:pPr>
            <a:r>
              <a:rPr lang="en-US" sz="2400" u="none" strike="noStrike" spc="2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A node in a linked list contains two parts:</a:t>
            </a:r>
            <a:endParaRPr lang="en-IN" sz="2400" u="none" strike="noStrike" spc="30" dirty="0">
              <a:effectLst/>
              <a:latin typeface="Symbol" panose="05050102010706020507" pitchFamily="18" charset="2"/>
              <a:ea typeface="Calibri" panose="020F0502020204030204" pitchFamily="34" charset="0"/>
              <a:cs typeface="Tunga" panose="020B0502040204020203" pitchFamily="34" charset="0"/>
            </a:endParaRPr>
          </a:p>
          <a:p>
            <a:pPr marL="342900" lvl="0" indent="-342900" fontAlgn="base">
              <a:lnSpc>
                <a:spcPct val="150000"/>
              </a:lnSpc>
              <a:spcBef>
                <a:spcPts val="540"/>
              </a:spcBef>
              <a:spcAft>
                <a:spcPts val="0"/>
              </a:spcAft>
              <a:buClr>
                <a:srgbClr val="000000"/>
              </a:buClr>
              <a:buSzPts val="1000"/>
              <a:buFont typeface="Arial" panose="020B0604020202020204" pitchFamily="34" charset="0"/>
              <a:buChar char="—"/>
              <a:tabLst>
                <a:tab pos="274320" algn="dec"/>
              </a:tabLst>
            </a:pPr>
            <a:r>
              <a:rPr lang="en-US" sz="2400" u="none" strike="noStrike" spc="5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data part and link part</a:t>
            </a:r>
            <a:endParaRPr lang="en-IN" sz="2400" u="none" strike="noStrike" spc="-25" dirty="0">
              <a:effectLst/>
              <a:latin typeface="Verdana" panose="020B0604030504040204" pitchFamily="34" charset="0"/>
              <a:ea typeface="Calibri" panose="020F0502020204030204" pitchFamily="34" charset="0"/>
              <a:cs typeface="Tunga" panose="020B0502040204020203" pitchFamily="34" charset="0"/>
            </a:endParaRPr>
          </a:p>
          <a:p>
            <a:pPr marL="342900" lvl="0" indent="-342900" fontAlgn="base">
              <a:lnSpc>
                <a:spcPct val="150000"/>
              </a:lnSpc>
              <a:spcBef>
                <a:spcPts val="720"/>
              </a:spcBef>
              <a:spcAft>
                <a:spcPts val="0"/>
              </a:spcAft>
              <a:buClr>
                <a:srgbClr val="000000"/>
              </a:buClr>
              <a:buSzPts val="1000"/>
              <a:buFont typeface="Wingdings" panose="05000000000000000000" pitchFamily="2" charset="2"/>
              <a:buChar char=""/>
              <a:tabLst>
                <a:tab pos="274320" algn="dec"/>
              </a:tabLst>
            </a:pPr>
            <a:r>
              <a:rPr lang="en-US" sz="2400" u="none" strike="noStrike" spc="2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Collections of nodes can be represented using:</a:t>
            </a:r>
            <a:endParaRPr lang="en-IN" sz="2400" u="none" strike="noStrike" spc="30" dirty="0">
              <a:effectLst/>
              <a:latin typeface="Symbol" panose="05050102010706020507" pitchFamily="18" charset="2"/>
              <a:ea typeface="Calibri" panose="020F0502020204030204" pitchFamily="34" charset="0"/>
              <a:cs typeface="Tunga" panose="020B0502040204020203" pitchFamily="34" charset="0"/>
            </a:endParaRPr>
          </a:p>
          <a:p>
            <a:pPr>
              <a:lnSpc>
                <a:spcPct val="150000"/>
              </a:lnSpc>
              <a:spcBef>
                <a:spcPts val="540"/>
              </a:spcBef>
            </a:pPr>
            <a:r>
              <a:rPr lang="en-US" sz="2400" b="1"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Two-Dimensional Array with two columns</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R="457200">
              <a:lnSpc>
                <a:spcPct val="150000"/>
              </a:lnSpc>
              <a:spcBef>
                <a:spcPts val="540"/>
              </a:spcBef>
              <a:spcAft>
                <a:spcPts val="0"/>
              </a:spcAft>
            </a:pPr>
            <a:r>
              <a:rPr lang="en-US" sz="2400" spc="-2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First column represents data part whereas second column represents link part Row numbers represents the node of list.</a:t>
            </a:r>
            <a:endParaRPr lang="en-IN" sz="24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11553777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4F631D-8653-444D-8D64-8DD68D8D4268}"/>
              </a:ext>
            </a:extLst>
          </p:cNvPr>
          <p:cNvSpPr>
            <a:spLocks noGrp="1"/>
          </p:cNvSpPr>
          <p:nvPr>
            <p:ph type="sldNum" sz="quarter" idx="12"/>
          </p:nvPr>
        </p:nvSpPr>
        <p:spPr/>
        <p:txBody>
          <a:bodyPr/>
          <a:lstStyle/>
          <a:p>
            <a:fld id="{FC641FDA-81C0-435B-9291-371BC6E27DAF}" type="slidenum">
              <a:rPr lang="en-IN" smtClean="0">
                <a:solidFill>
                  <a:schemeClr val="tx1"/>
                </a:solidFill>
              </a:rPr>
              <a:t>59</a:t>
            </a:fld>
            <a:endParaRPr lang="en-IN">
              <a:solidFill>
                <a:schemeClr val="tx1"/>
              </a:solidFill>
            </a:endParaRPr>
          </a:p>
        </p:txBody>
      </p:sp>
      <p:sp>
        <p:nvSpPr>
          <p:cNvPr id="9" name="Title 3">
            <a:extLst>
              <a:ext uri="{FF2B5EF4-FFF2-40B4-BE49-F238E27FC236}">
                <a16:creationId xmlns:a16="http://schemas.microsoft.com/office/drawing/2014/main" id="{60882DCC-17D0-4E89-8E68-4DDE3F2A7FF5}"/>
              </a:ext>
            </a:extLst>
          </p:cNvPr>
          <p:cNvSpPr txBox="1">
            <a:spLocks/>
          </p:cNvSpPr>
          <p:nvPr/>
        </p:nvSpPr>
        <p:spPr>
          <a:xfrm>
            <a:off x="0" y="0"/>
            <a:ext cx="9144000" cy="513763"/>
          </a:xfrm>
          <a:prstGeom prst="rect">
            <a:avLst/>
          </a:prstGeom>
          <a:solidFill>
            <a:schemeClr val="accent5">
              <a:lumMod val="60000"/>
              <a:lumOff val="40000"/>
            </a:schemeClr>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12" name="Title 3">
            <a:extLst>
              <a:ext uri="{FF2B5EF4-FFF2-40B4-BE49-F238E27FC236}">
                <a16:creationId xmlns:a16="http://schemas.microsoft.com/office/drawing/2014/main" id="{BAB50A64-A8B4-4CF1-B7A8-324265D6B33B}"/>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6E309C3-53D5-4839-BC70-69B403F79F39}"/>
              </a:ext>
            </a:extLst>
          </p:cNvPr>
          <p:cNvSpPr txBox="1"/>
          <p:nvPr/>
        </p:nvSpPr>
        <p:spPr>
          <a:xfrm>
            <a:off x="261890" y="885248"/>
            <a:ext cx="8371643" cy="3476914"/>
          </a:xfrm>
          <a:prstGeom prst="rect">
            <a:avLst/>
          </a:prstGeom>
          <a:noFill/>
        </p:spPr>
        <p:txBody>
          <a:bodyPr wrap="square">
            <a:spAutoFit/>
          </a:bodyPr>
          <a:lstStyle/>
          <a:p>
            <a:pPr>
              <a:spcBef>
                <a:spcPts val="540"/>
              </a:spcBef>
              <a:tabLst>
                <a:tab pos="411480" algn="dec"/>
              </a:tabLst>
            </a:pPr>
            <a:r>
              <a:rPr lang="en-US" sz="2400" spc="5"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Two or more Lists can be represented in a single 2-Dimensional Array</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137160">
              <a:spcBef>
                <a:spcPts val="360"/>
              </a:spcBef>
              <a:spcAft>
                <a:spcPts val="0"/>
              </a:spcAft>
              <a:tabLst>
                <a:tab pos="274320" algn="dec"/>
                <a:tab pos="411480" algn="dec"/>
              </a:tabLst>
            </a:pPr>
            <a:r>
              <a:rPr lang="en-US" sz="2400" spc="2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Representation of 2-D </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137160">
              <a:spcBef>
                <a:spcPts val="360"/>
              </a:spcBef>
              <a:spcAft>
                <a:spcPts val="0"/>
              </a:spcAft>
              <a:tabLst>
                <a:tab pos="411480" algn="dec"/>
              </a:tabLst>
            </a:pPr>
            <a:r>
              <a:rPr lang="en-US" sz="2400" spc="2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Array : Example</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1051560">
              <a:spcBef>
                <a:spcPts val="720"/>
              </a:spcBef>
              <a:spcAft>
                <a:spcPts val="0"/>
              </a:spcAft>
              <a:tabLst>
                <a:tab pos="4957445" algn="r"/>
              </a:tabLst>
            </a:pPr>
            <a:r>
              <a:rPr lang="en-US" sz="2400" b="1" spc="12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int List [11] [2]	</a:t>
            </a:r>
            <a:r>
              <a:rPr lang="en-US" sz="2400" spc="11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I/ represents list as below</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fontAlgn="base">
              <a:spcBef>
                <a:spcPts val="360"/>
              </a:spcBef>
              <a:spcAft>
                <a:spcPts val="0"/>
              </a:spcAft>
              <a:buClr>
                <a:srgbClr val="000000"/>
              </a:buClr>
              <a:buSzPts val="1000"/>
              <a:buFont typeface="Wingdings" panose="05000000000000000000" pitchFamily="2" charset="2"/>
              <a:buChar char=""/>
              <a:tabLst>
                <a:tab pos="274320" algn="dec"/>
              </a:tabLst>
            </a:pPr>
            <a:r>
              <a:rPr lang="en-US" sz="2400" u="none" strike="noStrike" spc="13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Representation of Data and Link part:</a:t>
            </a:r>
            <a:endParaRPr lang="en-IN" sz="2400" u="none" strike="noStrike" spc="30" dirty="0">
              <a:effectLst/>
              <a:latin typeface="Symbol" panose="05050102010706020507" pitchFamily="18" charset="2"/>
              <a:ea typeface="Calibri" panose="020F0502020204030204" pitchFamily="34" charset="0"/>
              <a:cs typeface="Tunga" panose="020B0502040204020203" pitchFamily="34" charset="0"/>
            </a:endParaRPr>
          </a:p>
          <a:p>
            <a:pPr marL="1051560">
              <a:spcBef>
                <a:spcPts val="900"/>
              </a:spcBef>
              <a:spcAft>
                <a:spcPts val="0"/>
              </a:spcAft>
              <a:tabLst>
                <a:tab pos="2463800" algn="r"/>
              </a:tabLst>
            </a:pPr>
            <a:r>
              <a:rPr lang="en-US" sz="2400" b="1" spc="4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Data	</a:t>
            </a:r>
            <a:r>
              <a:rPr lang="en-US" sz="2400" spc="8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List[n][0]</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365760" marR="45720">
              <a:lnSpc>
                <a:spcPct val="121000"/>
              </a:lnSpc>
              <a:spcBef>
                <a:spcPts val="180"/>
              </a:spcBef>
              <a:spcAft>
                <a:spcPts val="180"/>
              </a:spcAft>
            </a:pPr>
            <a:r>
              <a:rPr lang="en-US" sz="2400" b="1"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               Link      </a:t>
            </a:r>
            <a:r>
              <a:rPr lang="en-US" sz="2400" spc="80"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List[n][1]</a:t>
            </a:r>
            <a:endParaRPr lang="en-IN" sz="2400" dirty="0">
              <a:effectLst/>
              <a:latin typeface="Calibri" panose="020F0502020204030204" pitchFamily="34" charset="0"/>
              <a:ea typeface="Calibri" panose="020F0502020204030204" pitchFamily="34" charset="0"/>
              <a:cs typeface="Tunga" panose="020B0502040204020203" pitchFamily="34" charset="0"/>
            </a:endParaRPr>
          </a:p>
        </p:txBody>
      </p:sp>
      <p:pic>
        <p:nvPicPr>
          <p:cNvPr id="10" name="Picture 9">
            <a:extLst>
              <a:ext uri="{FF2B5EF4-FFF2-40B4-BE49-F238E27FC236}">
                <a16:creationId xmlns:a16="http://schemas.microsoft.com/office/drawing/2014/main" id="{906A428B-2294-4B9D-B3A3-C3CB3B96D53D}"/>
              </a:ext>
            </a:extLst>
          </p:cNvPr>
          <p:cNvPicPr>
            <a:picLocks noChangeAspect="1"/>
          </p:cNvPicPr>
          <p:nvPr/>
        </p:nvPicPr>
        <p:blipFill>
          <a:blip r:embed="rId2"/>
          <a:stretch>
            <a:fillRect/>
          </a:stretch>
        </p:blipFill>
        <p:spPr>
          <a:xfrm>
            <a:off x="5700772" y="3607855"/>
            <a:ext cx="3305624" cy="2748496"/>
          </a:xfrm>
          <a:prstGeom prst="rect">
            <a:avLst/>
          </a:prstGeom>
        </p:spPr>
      </p:pic>
    </p:spTree>
    <p:extLst>
      <p:ext uri="{BB962C8B-B14F-4D97-AF65-F5344CB8AC3E}">
        <p14:creationId xmlns:p14="http://schemas.microsoft.com/office/powerpoint/2010/main" val="1923321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6</a:t>
            </a:fld>
            <a:endParaRPr lang="en-IN"/>
          </a:p>
        </p:txBody>
      </p:sp>
      <p:sp>
        <p:nvSpPr>
          <p:cNvPr id="6" name="TextBox 5">
            <a:extLst>
              <a:ext uri="{FF2B5EF4-FFF2-40B4-BE49-F238E27FC236}">
                <a16:creationId xmlns:a16="http://schemas.microsoft.com/office/drawing/2014/main" id="{D7CCB130-362F-4A3F-82B0-E1C89206C3EC}"/>
              </a:ext>
            </a:extLst>
          </p:cNvPr>
          <p:cNvSpPr txBox="1"/>
          <p:nvPr/>
        </p:nvSpPr>
        <p:spPr>
          <a:xfrm>
            <a:off x="315157" y="779305"/>
            <a:ext cx="8513686" cy="4465133"/>
          </a:xfrm>
          <a:prstGeom prst="rect">
            <a:avLst/>
          </a:prstGeom>
          <a:noFill/>
        </p:spPr>
        <p:txBody>
          <a:bodyPr wrap="square">
            <a:spAutoFit/>
          </a:bodyPr>
          <a:lstStyle/>
          <a:p>
            <a:pPr>
              <a:lnSpc>
                <a:spcPct val="150000"/>
              </a:lnSpc>
            </a:pPr>
            <a:r>
              <a:rPr lang="en-US" sz="2400" b="1" dirty="0">
                <a:effectLst/>
                <a:latin typeface="Times New Roman" panose="02020603050405020304" pitchFamily="18" charset="0"/>
                <a:ea typeface="Calibri" panose="020F0502020204030204" pitchFamily="34" charset="0"/>
                <a:cs typeface="Tunga" panose="020B0502040204020203" pitchFamily="34" charset="0"/>
              </a:rPr>
              <a:t>Dynamic memory allocation functions </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50000"/>
              </a:lnSpc>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unga" panose="020B0502040204020203" pitchFamily="34" charset="0"/>
              </a:rPr>
              <a:t>malloc()</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50000"/>
              </a:lnSpc>
              <a:buFont typeface="Wingdings" panose="05000000000000000000" pitchFamily="2" charset="2"/>
              <a:buChar char=""/>
            </a:pPr>
            <a:r>
              <a:rPr lang="en-US" sz="2400" dirty="0" err="1">
                <a:effectLst/>
                <a:latin typeface="Times New Roman" panose="02020603050405020304" pitchFamily="18" charset="0"/>
                <a:ea typeface="Calibri" panose="020F0502020204030204" pitchFamily="34" charset="0"/>
                <a:cs typeface="Tunga" panose="020B0502040204020203" pitchFamily="34" charset="0"/>
              </a:rPr>
              <a:t>calloc</a:t>
            </a:r>
            <a:r>
              <a:rPr lang="en-US" sz="2400"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50000"/>
              </a:lnSpc>
              <a:buFont typeface="Wingdings" panose="05000000000000000000" pitchFamily="2" charset="2"/>
              <a:buChar char=""/>
            </a:pPr>
            <a:r>
              <a:rPr lang="en-US" sz="2400" dirty="0" err="1">
                <a:effectLst/>
                <a:latin typeface="Times New Roman" panose="02020603050405020304" pitchFamily="18" charset="0"/>
                <a:ea typeface="Calibri" panose="020F0502020204030204" pitchFamily="34" charset="0"/>
                <a:cs typeface="Tunga" panose="020B0502040204020203" pitchFamily="34" charset="0"/>
              </a:rPr>
              <a:t>realloc</a:t>
            </a:r>
            <a:r>
              <a:rPr lang="en-US" sz="2400" dirty="0">
                <a:effectLst/>
                <a:latin typeface="Times New Roman" panose="02020603050405020304" pitchFamily="18" charset="0"/>
                <a:ea typeface="Calibri" panose="020F0502020204030204" pitchFamily="34" charset="0"/>
                <a:cs typeface="Tunga" panose="020B0502040204020203" pitchFamily="34" charset="0"/>
              </a:rPr>
              <a:t>()</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50000"/>
              </a:lnSpc>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unga" panose="020B0502040204020203" pitchFamily="34" charset="0"/>
              </a:rPr>
              <a:t>free()</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50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unga" panose="020B0502040204020203" pitchFamily="34" charset="0"/>
              </a:rPr>
              <a:t>malloc()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calloc</a:t>
            </a:r>
            <a:r>
              <a:rPr lang="en-US" sz="2400" dirty="0">
                <a:effectLst/>
                <a:latin typeface="Times New Roman" panose="02020603050405020304" pitchFamily="18" charset="0"/>
                <a:ea typeface="Calibri" panose="020F0502020204030204" pitchFamily="34" charset="0"/>
                <a:cs typeface="Tunga" panose="020B0502040204020203" pitchFamily="34" charset="0"/>
              </a:rPr>
              <a:t>(), </a:t>
            </a:r>
            <a:r>
              <a:rPr lang="en-US" sz="2400" dirty="0" err="1">
                <a:effectLst/>
                <a:latin typeface="Times New Roman" panose="02020603050405020304" pitchFamily="18" charset="0"/>
                <a:ea typeface="Calibri" panose="020F0502020204030204" pitchFamily="34" charset="0"/>
                <a:cs typeface="Tunga" panose="020B0502040204020203" pitchFamily="34" charset="0"/>
              </a:rPr>
              <a:t>realloc</a:t>
            </a:r>
            <a:r>
              <a:rPr lang="en-US" sz="2400" dirty="0">
                <a:effectLst/>
                <a:latin typeface="Times New Roman" panose="02020603050405020304" pitchFamily="18" charset="0"/>
                <a:ea typeface="Calibri" panose="020F0502020204030204" pitchFamily="34" charset="0"/>
                <a:cs typeface="Tunga" panose="020B0502040204020203" pitchFamily="34" charset="0"/>
              </a:rPr>
              <a:t>() — is used to allocate memory dynamically.</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50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unga" panose="020B0502040204020203" pitchFamily="34" charset="0"/>
              </a:rPr>
              <a:t>free() — is used to deallocate the memory dynamically.</a:t>
            </a:r>
            <a:endParaRPr lang="en-IN" sz="24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2069650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4F631D-8653-444D-8D64-8DD68D8D4268}"/>
              </a:ext>
            </a:extLst>
          </p:cNvPr>
          <p:cNvSpPr>
            <a:spLocks noGrp="1"/>
          </p:cNvSpPr>
          <p:nvPr>
            <p:ph type="sldNum" sz="quarter" idx="12"/>
          </p:nvPr>
        </p:nvSpPr>
        <p:spPr/>
        <p:txBody>
          <a:bodyPr/>
          <a:lstStyle/>
          <a:p>
            <a:fld id="{FC641FDA-81C0-435B-9291-371BC6E27DAF}" type="slidenum">
              <a:rPr lang="en-IN" smtClean="0">
                <a:solidFill>
                  <a:schemeClr val="tx1"/>
                </a:solidFill>
              </a:rPr>
              <a:t>60</a:t>
            </a:fld>
            <a:endParaRPr lang="en-IN">
              <a:solidFill>
                <a:schemeClr val="tx1"/>
              </a:solidFill>
            </a:endParaRPr>
          </a:p>
        </p:txBody>
      </p:sp>
      <p:sp>
        <p:nvSpPr>
          <p:cNvPr id="9" name="Title 3">
            <a:extLst>
              <a:ext uri="{FF2B5EF4-FFF2-40B4-BE49-F238E27FC236}">
                <a16:creationId xmlns:a16="http://schemas.microsoft.com/office/drawing/2014/main" id="{60882DCC-17D0-4E89-8E68-4DDE3F2A7FF5}"/>
              </a:ext>
            </a:extLst>
          </p:cNvPr>
          <p:cNvSpPr txBox="1">
            <a:spLocks/>
          </p:cNvSpPr>
          <p:nvPr/>
        </p:nvSpPr>
        <p:spPr>
          <a:xfrm>
            <a:off x="0" y="0"/>
            <a:ext cx="9144000" cy="513763"/>
          </a:xfrm>
          <a:prstGeom prst="rect">
            <a:avLst/>
          </a:prstGeom>
          <a:solidFill>
            <a:schemeClr val="accent5">
              <a:lumMod val="60000"/>
              <a:lumOff val="40000"/>
            </a:schemeClr>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12" name="Title 3">
            <a:extLst>
              <a:ext uri="{FF2B5EF4-FFF2-40B4-BE49-F238E27FC236}">
                <a16:creationId xmlns:a16="http://schemas.microsoft.com/office/drawing/2014/main" id="{BAB50A64-A8B4-4CF1-B7A8-324265D6B33B}"/>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2" name="Rectangle 2">
            <a:extLst>
              <a:ext uri="{FF2B5EF4-FFF2-40B4-BE49-F238E27FC236}">
                <a16:creationId xmlns:a16="http://schemas.microsoft.com/office/drawing/2014/main" id="{6382B053-78BE-4306-AB42-7E3F3CEA876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7" name="Straight Connector 6">
            <a:extLst>
              <a:ext uri="{FF2B5EF4-FFF2-40B4-BE49-F238E27FC236}">
                <a16:creationId xmlns:a16="http://schemas.microsoft.com/office/drawing/2014/main" id="{D3B15D88-10E7-4709-969C-17ACA4513B7C}"/>
              </a:ext>
            </a:extLst>
          </p:cNvPr>
          <p:cNvCxnSpPr>
            <a:cxnSpLocks noChangeShapeType="1"/>
          </p:cNvCxnSpPr>
          <p:nvPr/>
        </p:nvCxnSpPr>
        <p:spPr bwMode="auto">
          <a:xfrm>
            <a:off x="914400" y="11066145"/>
            <a:ext cx="6140450" cy="0"/>
          </a:xfrm>
          <a:prstGeom prst="line">
            <a:avLst/>
          </a:prstGeom>
          <a:noFill/>
          <a:ln w="18415">
            <a:solidFill>
              <a:srgbClr val="000000"/>
            </a:solidFill>
            <a:prstDash val="solid"/>
            <a:round/>
            <a:headEnd/>
            <a:tailEnd/>
          </a:ln>
          <a:extLst>
            <a:ext uri="{909E8E84-426E-40DD-AFC4-6F175D3DCCD1}">
              <a14:hiddenFill xmlns:a14="http://schemas.microsoft.com/office/drawing/2010/main">
                <a:noFill/>
              </a14:hiddenFill>
            </a:ext>
          </a:extLst>
        </p:spPr>
      </p:cxnSp>
      <p:sp>
        <p:nvSpPr>
          <p:cNvPr id="3" name="Rectangle 3">
            <a:extLst>
              <a:ext uri="{FF2B5EF4-FFF2-40B4-BE49-F238E27FC236}">
                <a16:creationId xmlns:a16="http://schemas.microsoft.com/office/drawing/2014/main" id="{CF5EF793-FD10-4FB4-B94B-0F19F04ED1F3}"/>
              </a:ext>
            </a:extLst>
          </p:cNvPr>
          <p:cNvSpPr>
            <a:spLocks noChangeArrowheads="1"/>
          </p:cNvSpPr>
          <p:nvPr/>
        </p:nvSpPr>
        <p:spPr bwMode="auto">
          <a:xfrm>
            <a:off x="456999" y="681003"/>
            <a:ext cx="8104404" cy="5588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68363" algn="dec"/>
              </a:tabLst>
              <a:defRPr>
                <a:solidFill>
                  <a:schemeClr val="tx1"/>
                </a:solidFill>
                <a:latin typeface="Arial" panose="020B0604020202020204" pitchFamily="34" charset="0"/>
              </a:defRPr>
            </a:lvl1pPr>
            <a:lvl2pPr eaLnBrk="0" fontAlgn="base" hangingPunct="0">
              <a:spcBef>
                <a:spcPct val="0"/>
              </a:spcBef>
              <a:spcAft>
                <a:spcPct val="0"/>
              </a:spcAft>
              <a:tabLst>
                <a:tab pos="868363" algn="dec"/>
              </a:tabLst>
              <a:defRPr>
                <a:solidFill>
                  <a:schemeClr val="tx1"/>
                </a:solidFill>
                <a:latin typeface="Arial" panose="020B0604020202020204" pitchFamily="34" charset="0"/>
              </a:defRPr>
            </a:lvl2pPr>
            <a:lvl3pPr eaLnBrk="0" fontAlgn="base" hangingPunct="0">
              <a:spcBef>
                <a:spcPct val="0"/>
              </a:spcBef>
              <a:spcAft>
                <a:spcPct val="0"/>
              </a:spcAft>
              <a:tabLst>
                <a:tab pos="868363" algn="dec"/>
              </a:tabLst>
              <a:defRPr>
                <a:solidFill>
                  <a:schemeClr val="tx1"/>
                </a:solidFill>
                <a:latin typeface="Arial" panose="020B0604020202020204" pitchFamily="34" charset="0"/>
              </a:defRPr>
            </a:lvl3pPr>
            <a:lvl4pPr eaLnBrk="0" fontAlgn="base" hangingPunct="0">
              <a:spcBef>
                <a:spcPct val="0"/>
              </a:spcBef>
              <a:spcAft>
                <a:spcPct val="0"/>
              </a:spcAft>
              <a:tabLst>
                <a:tab pos="868363" algn="dec"/>
              </a:tabLst>
              <a:defRPr>
                <a:solidFill>
                  <a:schemeClr val="tx1"/>
                </a:solidFill>
                <a:latin typeface="Arial" panose="020B0604020202020204" pitchFamily="34" charset="0"/>
              </a:defRPr>
            </a:lvl4pPr>
            <a:lvl5pPr eaLnBrk="0" fontAlgn="base" hangingPunct="0">
              <a:spcBef>
                <a:spcPct val="0"/>
              </a:spcBef>
              <a:spcAft>
                <a:spcPct val="0"/>
              </a:spcAft>
              <a:tabLst>
                <a:tab pos="868363" algn="dec"/>
              </a:tabLst>
              <a:defRPr>
                <a:solidFill>
                  <a:schemeClr val="tx1"/>
                </a:solidFill>
                <a:latin typeface="Arial" panose="020B0604020202020204" pitchFamily="34" charset="0"/>
              </a:defRPr>
            </a:lvl5pPr>
            <a:lvl6pPr eaLnBrk="0" fontAlgn="base" hangingPunct="0">
              <a:spcBef>
                <a:spcPct val="0"/>
              </a:spcBef>
              <a:spcAft>
                <a:spcPct val="0"/>
              </a:spcAft>
              <a:tabLst>
                <a:tab pos="868363" algn="dec"/>
              </a:tabLst>
              <a:defRPr>
                <a:solidFill>
                  <a:schemeClr val="tx1"/>
                </a:solidFill>
                <a:latin typeface="Arial" panose="020B0604020202020204" pitchFamily="34" charset="0"/>
              </a:defRPr>
            </a:lvl6pPr>
            <a:lvl7pPr eaLnBrk="0" fontAlgn="base" hangingPunct="0">
              <a:spcBef>
                <a:spcPct val="0"/>
              </a:spcBef>
              <a:spcAft>
                <a:spcPct val="0"/>
              </a:spcAft>
              <a:tabLst>
                <a:tab pos="868363" algn="dec"/>
              </a:tabLst>
              <a:defRPr>
                <a:solidFill>
                  <a:schemeClr val="tx1"/>
                </a:solidFill>
                <a:latin typeface="Arial" panose="020B0604020202020204" pitchFamily="34" charset="0"/>
              </a:defRPr>
            </a:lvl7pPr>
            <a:lvl8pPr eaLnBrk="0" fontAlgn="base" hangingPunct="0">
              <a:spcBef>
                <a:spcPct val="0"/>
              </a:spcBef>
              <a:spcAft>
                <a:spcPct val="0"/>
              </a:spcAft>
              <a:tabLst>
                <a:tab pos="868363" algn="dec"/>
              </a:tabLst>
              <a:defRPr>
                <a:solidFill>
                  <a:schemeClr val="tx1"/>
                </a:solidFill>
                <a:latin typeface="Arial" panose="020B0604020202020204" pitchFamily="34" charset="0"/>
              </a:defRPr>
            </a:lvl8pPr>
            <a:lvl9pPr eaLnBrk="0" fontAlgn="base" hangingPunct="0">
              <a:spcBef>
                <a:spcPct val="0"/>
              </a:spcBef>
              <a:spcAft>
                <a:spcPct val="0"/>
              </a:spcAft>
              <a:tabLst>
                <a:tab pos="868363" algn="dec"/>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tab pos="868363" algn="dec"/>
              </a:tabLst>
            </a:pPr>
            <a:r>
              <a:rPr kumimoji="0" lang="en-US" altLang="en-US" sz="16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Advantages using array</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868363" algn="dec"/>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1.	Data accessing is </a:t>
            </a:r>
            <a:r>
              <a:rPr kumimoji="0" lang="en-US" altLang="en-US" sz="1600" b="0" i="0" u="none" strike="noStrike" cap="none" normalizeH="0" baseline="0" dirty="0" err="1">
                <a:ln>
                  <a:noFill/>
                </a:ln>
                <a:effectLst/>
                <a:latin typeface="Times New Roman" panose="02020603050405020304" pitchFamily="18" charset="0"/>
                <a:ea typeface="Calibri" panose="020F0502020204030204" pitchFamily="34" charset="0"/>
                <a:cs typeface="Times New Roman" panose="02020603050405020304" pitchFamily="18" charset="0"/>
              </a:rPr>
              <a:t>faster.Any</a:t>
            </a: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nth element can be accessed directly </a:t>
            </a:r>
            <a:r>
              <a:rPr kumimoji="0" lang="en-US" altLang="en-US" sz="1600" b="0" i="0" u="none" strike="noStrike" cap="none" normalizeH="0" baseline="0" dirty="0" err="1">
                <a:ln>
                  <a:noFill/>
                </a:ln>
                <a:effectLst/>
                <a:latin typeface="Times New Roman" panose="02020603050405020304" pitchFamily="18" charset="0"/>
                <a:ea typeface="Calibri" panose="020F0502020204030204" pitchFamily="34" charset="0"/>
                <a:cs typeface="Times New Roman" panose="02020603050405020304" pitchFamily="18" charset="0"/>
              </a:rPr>
              <a:t>e.g</a:t>
            </a: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ea typeface="Calibri" panose="020F0502020204030204" pitchFamily="34" charset="0"/>
                <a:cs typeface="Times New Roman" panose="02020603050405020304" pitchFamily="18" charset="0"/>
              </a:rPr>
              <a:t>arr</a:t>
            </a: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[10] reads </a:t>
            </a:r>
            <a:r>
              <a:rPr kumimoji="0" lang="en-US" altLang="en-US" sz="1600" b="0" i="0" u="none" strike="noStrike" cap="none" normalizeH="0" baseline="0" dirty="0" err="1">
                <a:ln>
                  <a:noFill/>
                </a:ln>
                <a:effectLst/>
                <a:latin typeface="Times New Roman" panose="02020603050405020304" pitchFamily="18" charset="0"/>
                <a:ea typeface="Calibri" panose="020F0502020204030204" pitchFamily="34" charset="0"/>
                <a:cs typeface="Times New Roman" panose="02020603050405020304" pitchFamily="18" charset="0"/>
              </a:rPr>
              <a:t>llth</a:t>
            </a: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element directly</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868363" algn="dec"/>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2.	Simple to implement.</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868363" algn="dec"/>
              </a:tabLst>
            </a:pPr>
            <a:r>
              <a:rPr kumimoji="0" lang="en-US" altLang="en-US" sz="16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Disadvantages using array</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868363" algn="dec"/>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1. Can become Full as Size of the array is fixed</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868363" algn="dec"/>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Allocating "extra" space not possible...</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868363" algn="dec"/>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2. Array items are stored contiguously.</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868363" algn="dec"/>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"Not enough contiguous space", will be problem.</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868363" algn="dec"/>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3. Space may be wasteful,</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868363" algn="dec"/>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Larger array with few elements where some locations may never be used</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868363" algn="dec"/>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4. Insert and delete in middle of elements is tedious.</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868363" algn="dec"/>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For every insertion/deletion we need to shift many elements to left or right side</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868363" algn="dec"/>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5. Difficult to maintain sorted order</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868363" algn="dec"/>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For every insertion, many elements are need to be shifted</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92421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4F631D-8653-444D-8D64-8DD68D8D4268}"/>
              </a:ext>
            </a:extLst>
          </p:cNvPr>
          <p:cNvSpPr>
            <a:spLocks noGrp="1"/>
          </p:cNvSpPr>
          <p:nvPr>
            <p:ph type="sldNum" sz="quarter" idx="12"/>
          </p:nvPr>
        </p:nvSpPr>
        <p:spPr/>
        <p:txBody>
          <a:bodyPr/>
          <a:lstStyle/>
          <a:p>
            <a:fld id="{FC641FDA-81C0-435B-9291-371BC6E27DAF}" type="slidenum">
              <a:rPr lang="en-IN" smtClean="0">
                <a:solidFill>
                  <a:schemeClr val="tx1"/>
                </a:solidFill>
              </a:rPr>
              <a:t>61</a:t>
            </a:fld>
            <a:endParaRPr lang="en-IN">
              <a:solidFill>
                <a:schemeClr val="tx1"/>
              </a:solidFill>
            </a:endParaRPr>
          </a:p>
        </p:txBody>
      </p:sp>
      <p:sp>
        <p:nvSpPr>
          <p:cNvPr id="9" name="Title 3">
            <a:extLst>
              <a:ext uri="{FF2B5EF4-FFF2-40B4-BE49-F238E27FC236}">
                <a16:creationId xmlns:a16="http://schemas.microsoft.com/office/drawing/2014/main" id="{60882DCC-17D0-4E89-8E68-4DDE3F2A7FF5}"/>
              </a:ext>
            </a:extLst>
          </p:cNvPr>
          <p:cNvSpPr txBox="1">
            <a:spLocks/>
          </p:cNvSpPr>
          <p:nvPr/>
        </p:nvSpPr>
        <p:spPr>
          <a:xfrm>
            <a:off x="0" y="0"/>
            <a:ext cx="9144000" cy="513763"/>
          </a:xfrm>
          <a:prstGeom prst="rect">
            <a:avLst/>
          </a:prstGeom>
          <a:solidFill>
            <a:schemeClr val="accent5">
              <a:lumMod val="60000"/>
              <a:lumOff val="40000"/>
            </a:schemeClr>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12" name="Title 3">
            <a:extLst>
              <a:ext uri="{FF2B5EF4-FFF2-40B4-BE49-F238E27FC236}">
                <a16:creationId xmlns:a16="http://schemas.microsoft.com/office/drawing/2014/main" id="{BAB50A64-A8B4-4CF1-B7A8-324265D6B33B}"/>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2" name="Rectangle 2">
            <a:extLst>
              <a:ext uri="{FF2B5EF4-FFF2-40B4-BE49-F238E27FC236}">
                <a16:creationId xmlns:a16="http://schemas.microsoft.com/office/drawing/2014/main" id="{6382B053-78BE-4306-AB42-7E3F3CEA876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7" name="Straight Connector 6">
            <a:extLst>
              <a:ext uri="{FF2B5EF4-FFF2-40B4-BE49-F238E27FC236}">
                <a16:creationId xmlns:a16="http://schemas.microsoft.com/office/drawing/2014/main" id="{D3B15D88-10E7-4709-969C-17ACA4513B7C}"/>
              </a:ext>
            </a:extLst>
          </p:cNvPr>
          <p:cNvCxnSpPr>
            <a:cxnSpLocks noChangeShapeType="1"/>
          </p:cNvCxnSpPr>
          <p:nvPr/>
        </p:nvCxnSpPr>
        <p:spPr bwMode="auto">
          <a:xfrm>
            <a:off x="914400" y="11066145"/>
            <a:ext cx="6140450" cy="0"/>
          </a:xfrm>
          <a:prstGeom prst="line">
            <a:avLst/>
          </a:prstGeom>
          <a:noFill/>
          <a:ln w="18415">
            <a:solidFill>
              <a:srgbClr val="000000"/>
            </a:solidFill>
            <a:prstDash val="solid"/>
            <a:round/>
            <a:headEnd/>
            <a:tailEnd/>
          </a:ln>
          <a:extLst>
            <a:ext uri="{909E8E84-426E-40DD-AFC4-6F175D3DCCD1}">
              <a14:hiddenFill xmlns:a14="http://schemas.microsoft.com/office/drawing/2010/main">
                <a:noFill/>
              </a14:hiddenFill>
            </a:ext>
          </a:extLst>
        </p:spPr>
      </p:cxnSp>
      <p:sp>
        <p:nvSpPr>
          <p:cNvPr id="10" name="TextBox 9">
            <a:extLst>
              <a:ext uri="{FF2B5EF4-FFF2-40B4-BE49-F238E27FC236}">
                <a16:creationId xmlns:a16="http://schemas.microsoft.com/office/drawing/2014/main" id="{2C45D2C4-3280-44B6-A520-BD579D943975}"/>
              </a:ext>
            </a:extLst>
          </p:cNvPr>
          <p:cNvSpPr txBox="1"/>
          <p:nvPr/>
        </p:nvSpPr>
        <p:spPr>
          <a:xfrm>
            <a:off x="284085" y="1154669"/>
            <a:ext cx="7270812" cy="3441135"/>
          </a:xfrm>
          <a:prstGeom prst="rect">
            <a:avLst/>
          </a:prstGeom>
          <a:noFill/>
        </p:spPr>
        <p:txBody>
          <a:bodyPr wrap="square">
            <a:spAutoFit/>
          </a:bodyPr>
          <a:lstStyle/>
          <a:p>
            <a:pPr marL="228600" algn="just">
              <a:lnSpc>
                <a:spcPct val="250000"/>
              </a:lnSpc>
            </a:pPr>
            <a:r>
              <a:rPr lang="en-US" sz="1800" b="1" dirty="0">
                <a:effectLst/>
                <a:latin typeface="Times New Roman" panose="02020603050405020304" pitchFamily="18" charset="0"/>
                <a:ea typeface="Calibri" panose="020F0502020204030204" pitchFamily="34" charset="0"/>
                <a:cs typeface="Tunga" panose="020B0502040204020203" pitchFamily="34" charset="0"/>
              </a:rPr>
              <a:t>Advantages of Linked lists </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228600" algn="just">
              <a:lnSpc>
                <a:spcPct val="250000"/>
              </a:lnSpc>
            </a:pPr>
            <a:r>
              <a:rPr lang="en-US" sz="1800" dirty="0">
                <a:effectLst/>
                <a:latin typeface="Times New Roman" panose="02020603050405020304" pitchFamily="18" charset="0"/>
                <a:ea typeface="Calibri" panose="020F0502020204030204" pitchFamily="34" charset="0"/>
                <a:cs typeface="Tunga" panose="020B0502040204020203" pitchFamily="34" charset="0"/>
              </a:rPr>
              <a:t>1.Are Dynamic. List can grow or shrink during execution.</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228600" algn="just">
              <a:lnSpc>
                <a:spcPct val="250000"/>
              </a:lnSpc>
            </a:pPr>
            <a:r>
              <a:rPr lang="en-US" sz="1800" dirty="0">
                <a:effectLst/>
                <a:latin typeface="Times New Roman" panose="02020603050405020304" pitchFamily="18" charset="0"/>
                <a:ea typeface="Calibri" panose="020F0502020204030204" pitchFamily="34" charset="0"/>
                <a:cs typeface="Tunga" panose="020B0502040204020203" pitchFamily="34" charset="0"/>
              </a:rPr>
              <a:t>2.Can be maintained in sorted order without shifting elements.</a:t>
            </a: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marL="228600" algn="just">
              <a:lnSpc>
                <a:spcPct val="250000"/>
              </a:lnSpc>
            </a:pPr>
            <a:r>
              <a:rPr lang="en-US" sz="1800" dirty="0">
                <a:effectLst/>
                <a:latin typeface="Times New Roman" panose="02020603050405020304" pitchFamily="18" charset="0"/>
                <a:ea typeface="Calibri" panose="020F0502020204030204" pitchFamily="34" charset="0"/>
                <a:cs typeface="Tunga" panose="020B0502040204020203" pitchFamily="34" charset="0"/>
              </a:rPr>
              <a:t>3.Insert and delete at any position are simple.</a:t>
            </a:r>
          </a:p>
          <a:p>
            <a:pPr marL="228600" algn="just">
              <a:lnSpc>
                <a:spcPct val="250000"/>
              </a:lnSpc>
            </a:pPr>
            <a:r>
              <a:rPr lang="en-US" sz="1800" dirty="0">
                <a:effectLst/>
                <a:latin typeface="Times New Roman" panose="02020603050405020304" pitchFamily="18" charset="0"/>
                <a:ea typeface="Calibri" panose="020F0502020204030204" pitchFamily="34" charset="0"/>
              </a:rPr>
              <a:t>4.Efficient usage of space</a:t>
            </a:r>
            <a:endParaRPr lang="en-IN" dirty="0"/>
          </a:p>
        </p:txBody>
      </p:sp>
    </p:spTree>
    <p:extLst>
      <p:ext uri="{BB962C8B-B14F-4D97-AF65-F5344CB8AC3E}">
        <p14:creationId xmlns:p14="http://schemas.microsoft.com/office/powerpoint/2010/main" val="2543905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7</a:t>
            </a:fld>
            <a:endParaRPr lang="en-IN"/>
          </a:p>
        </p:txBody>
      </p:sp>
      <p:sp>
        <p:nvSpPr>
          <p:cNvPr id="6" name="TextBox 5">
            <a:extLst>
              <a:ext uri="{FF2B5EF4-FFF2-40B4-BE49-F238E27FC236}">
                <a16:creationId xmlns:a16="http://schemas.microsoft.com/office/drawing/2014/main" id="{D7CCB130-362F-4A3F-82B0-E1C89206C3EC}"/>
              </a:ext>
            </a:extLst>
          </p:cNvPr>
          <p:cNvSpPr txBox="1"/>
          <p:nvPr/>
        </p:nvSpPr>
        <p:spPr>
          <a:xfrm>
            <a:off x="315157" y="779305"/>
            <a:ext cx="8513686" cy="3416448"/>
          </a:xfrm>
          <a:prstGeom prst="rect">
            <a:avLst/>
          </a:prstGeom>
          <a:noFill/>
        </p:spPr>
        <p:txBody>
          <a:bodyPr wrap="square">
            <a:spAutoFit/>
          </a:bodyPr>
          <a:lstStyle/>
          <a:p>
            <a:pPr>
              <a:lnSpc>
                <a:spcPct val="200000"/>
              </a:lnSpc>
            </a:pPr>
            <a:r>
              <a:rPr lang="en-US" sz="2800" b="1" dirty="0">
                <a:effectLst/>
                <a:latin typeface="Times New Roman" panose="02020603050405020304" pitchFamily="18" charset="0"/>
                <a:ea typeface="Calibri" panose="020F0502020204030204" pitchFamily="34" charset="0"/>
                <a:cs typeface="Tunga" panose="020B0502040204020203" pitchFamily="34" charset="0"/>
              </a:rPr>
              <a:t>Advantages	</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200000"/>
              </a:lnSpc>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unga" panose="020B0502040204020203" pitchFamily="34" charset="0"/>
              </a:rPr>
              <a:t>The main advantage of dynamic memory allocation is to save memory from unnecessary</a:t>
            </a:r>
            <a:endParaRPr lang="en-IN" sz="28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200000"/>
              </a:lnSpc>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unga" panose="020B0502040204020203" pitchFamily="34" charset="0"/>
              </a:rPr>
              <a:t>wastage because it is allocated as and when required.</a:t>
            </a:r>
            <a:endParaRPr lang="en-IN" sz="28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1975826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8</a:t>
            </a:fld>
            <a:endParaRPr lang="en-IN"/>
          </a:p>
        </p:txBody>
      </p:sp>
      <p:graphicFrame>
        <p:nvGraphicFramePr>
          <p:cNvPr id="2" name="Table 1">
            <a:extLst>
              <a:ext uri="{FF2B5EF4-FFF2-40B4-BE49-F238E27FC236}">
                <a16:creationId xmlns:a16="http://schemas.microsoft.com/office/drawing/2014/main" id="{66798DDB-DF04-4895-A375-B5646151471C}"/>
              </a:ext>
            </a:extLst>
          </p:cNvPr>
          <p:cNvGraphicFramePr>
            <a:graphicFrameLocks noGrp="1"/>
          </p:cNvGraphicFramePr>
          <p:nvPr>
            <p:extLst>
              <p:ext uri="{D42A27DB-BD31-4B8C-83A1-F6EECF244321}">
                <p14:modId xmlns:p14="http://schemas.microsoft.com/office/powerpoint/2010/main" val="3487624510"/>
              </p:ext>
            </p:extLst>
          </p:nvPr>
        </p:nvGraphicFramePr>
        <p:xfrm>
          <a:off x="504040" y="1542557"/>
          <a:ext cx="8011310" cy="4386896"/>
        </p:xfrm>
        <a:graphic>
          <a:graphicData uri="http://schemas.openxmlformats.org/drawingml/2006/table">
            <a:tbl>
              <a:tblPr firstRow="1" firstCol="1" bandRow="1">
                <a:tableStyleId>{5C22544A-7EE6-4342-B048-85BDC9FD1C3A}</a:tableStyleId>
              </a:tblPr>
              <a:tblGrid>
                <a:gridCol w="1381720">
                  <a:extLst>
                    <a:ext uri="{9D8B030D-6E8A-4147-A177-3AD203B41FA5}">
                      <a16:colId xmlns:a16="http://schemas.microsoft.com/office/drawing/2014/main" val="2701972335"/>
                    </a:ext>
                  </a:extLst>
                </a:gridCol>
                <a:gridCol w="3148189">
                  <a:extLst>
                    <a:ext uri="{9D8B030D-6E8A-4147-A177-3AD203B41FA5}">
                      <a16:colId xmlns:a16="http://schemas.microsoft.com/office/drawing/2014/main" val="3462012583"/>
                    </a:ext>
                  </a:extLst>
                </a:gridCol>
                <a:gridCol w="3481401">
                  <a:extLst>
                    <a:ext uri="{9D8B030D-6E8A-4147-A177-3AD203B41FA5}">
                      <a16:colId xmlns:a16="http://schemas.microsoft.com/office/drawing/2014/main" val="2585068300"/>
                    </a:ext>
                  </a:extLst>
                </a:gridCol>
              </a:tblGrid>
              <a:tr h="367754">
                <a:tc>
                  <a:txBody>
                    <a:bodyPr/>
                    <a:lstStyle/>
                    <a:p>
                      <a:pPr algn="ctr">
                        <a:lnSpc>
                          <a:spcPct val="150000"/>
                        </a:lnSpc>
                      </a:pPr>
                      <a:r>
                        <a:rPr lang="en-US" sz="2000">
                          <a:effectLst/>
                          <a:latin typeface="Times New Roman" panose="02020603050405020304" pitchFamily="18" charset="0"/>
                          <a:cs typeface="Times New Roman" panose="02020603050405020304" pitchFamily="18" charset="0"/>
                        </a:rPr>
                        <a:t>Function</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2000">
                          <a:effectLst/>
                          <a:latin typeface="Times New Roman" panose="02020603050405020304" pitchFamily="18" charset="0"/>
                          <a:cs typeface="Times New Roman" panose="02020603050405020304" pitchFamily="18" charset="0"/>
                        </a:rPr>
                        <a:t>Syntax</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2000">
                          <a:effectLst/>
                          <a:latin typeface="Times New Roman" panose="02020603050405020304" pitchFamily="18" charset="0"/>
                          <a:cs typeface="Times New Roman" panose="02020603050405020304" pitchFamily="18" charset="0"/>
                        </a:rPr>
                        <a:t>Parameters</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73596"/>
                  </a:ext>
                </a:extLst>
              </a:tr>
              <a:tr h="675448">
                <a:tc>
                  <a:txBody>
                    <a:bodyPr/>
                    <a:lstStyle/>
                    <a:p>
                      <a:pPr>
                        <a:lnSpc>
                          <a:spcPct val="150000"/>
                        </a:lnSpc>
                      </a:pPr>
                      <a:r>
                        <a:rPr lang="en-US" sz="2000" dirty="0">
                          <a:effectLst/>
                          <a:latin typeface="Times New Roman" panose="02020603050405020304" pitchFamily="18" charset="0"/>
                          <a:cs typeface="Times New Roman" panose="02020603050405020304" pitchFamily="18" charset="0"/>
                        </a:rPr>
                        <a:t>malloc()</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US" sz="2000" dirty="0">
                          <a:effectLst/>
                          <a:latin typeface="Times New Roman" panose="02020603050405020304" pitchFamily="18" charset="0"/>
                          <a:cs typeface="Times New Roman" panose="02020603050405020304" pitchFamily="18" charset="0"/>
                        </a:rPr>
                        <a:t>void* malloc(</a:t>
                      </a:r>
                      <a:r>
                        <a:rPr lang="en-US" sz="2000" dirty="0" err="1">
                          <a:effectLst/>
                          <a:latin typeface="Times New Roman" panose="02020603050405020304" pitchFamily="18" charset="0"/>
                          <a:cs typeface="Times New Roman" panose="02020603050405020304" pitchFamily="18" charset="0"/>
                        </a:rPr>
                        <a:t>t_size</a:t>
                      </a:r>
                      <a:r>
                        <a:rPr lang="en-US" sz="2000" dirty="0">
                          <a:effectLst/>
                          <a:latin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pPr>
                      <a:r>
                        <a:rPr lang="en-US" sz="2000" dirty="0">
                          <a:effectLst/>
                          <a:latin typeface="Times New Roman" panose="02020603050405020304" pitchFamily="18" charset="0"/>
                          <a:cs typeface="Times New Roman" panose="02020603050405020304" pitchFamily="18" charset="0"/>
                        </a:rPr>
                        <a:t> 't size': size to allocate in bytes.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468875"/>
                  </a:ext>
                </a:extLst>
              </a:tr>
              <a:tr h="1188057">
                <a:tc>
                  <a:txBody>
                    <a:bodyPr/>
                    <a:lstStyle/>
                    <a:p>
                      <a:pPr>
                        <a:lnSpc>
                          <a:spcPct val="150000"/>
                        </a:lnSpc>
                      </a:pPr>
                      <a:r>
                        <a:rPr lang="en-US" sz="2000">
                          <a:effectLst/>
                          <a:latin typeface="Times New Roman" panose="02020603050405020304" pitchFamily="18" charset="0"/>
                          <a:cs typeface="Times New Roman" panose="02020603050405020304" pitchFamily="18" charset="0"/>
                        </a:rPr>
                        <a:t>calloc ( )</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US" sz="2000">
                          <a:effectLst/>
                          <a:latin typeface="Times New Roman" panose="02020603050405020304" pitchFamily="18" charset="0"/>
                          <a:cs typeface="Times New Roman" panose="02020603050405020304" pitchFamily="18" charset="0"/>
                        </a:rPr>
                        <a:t>void* calloc( nitems, t_size);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pPr>
                      <a:r>
                        <a:rPr lang="en-US" sz="2000">
                          <a:effectLst/>
                          <a:latin typeface="Times New Roman" panose="02020603050405020304" pitchFamily="18" charset="0"/>
                          <a:cs typeface="Times New Roman" panose="02020603050405020304" pitchFamily="18" charset="0"/>
                        </a:rPr>
                        <a:t>`nitems': number of objects to allocate.'t_size' : number of bytes to allocate for each object.</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5512618"/>
                  </a:ext>
                </a:extLst>
              </a:tr>
              <a:tr h="675448">
                <a:tc>
                  <a:txBody>
                    <a:bodyPr/>
                    <a:lstStyle/>
                    <a:p>
                      <a:pPr>
                        <a:lnSpc>
                          <a:spcPct val="150000"/>
                        </a:lnSpc>
                      </a:pPr>
                      <a:r>
                        <a:rPr lang="en-US" sz="2000">
                          <a:effectLst/>
                          <a:latin typeface="Times New Roman" panose="02020603050405020304" pitchFamily="18" charset="0"/>
                          <a:cs typeface="Times New Roman" panose="02020603050405020304" pitchFamily="18" charset="0"/>
                        </a:rPr>
                        <a:t>free( )</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US" sz="2000">
                          <a:effectLst/>
                          <a:latin typeface="Times New Roman" panose="02020603050405020304" pitchFamily="18" charset="0"/>
                          <a:cs typeface="Times New Roman" panose="02020603050405020304" pitchFamily="18" charset="0"/>
                        </a:rPr>
                        <a:t>void free (pointer);	</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pPr>
                      <a:r>
                        <a:rPr lang="en-US" sz="2000">
                          <a:effectLst/>
                          <a:latin typeface="Times New Roman" panose="02020603050405020304" pitchFamily="18" charset="0"/>
                          <a:cs typeface="Times New Roman" panose="02020603050405020304" pitchFamily="18" charset="0"/>
                        </a:rPr>
                        <a:t>'Pointer': name of pointer</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7312607"/>
                  </a:ext>
                </a:extLst>
              </a:tr>
              <a:tr h="1188057">
                <a:tc>
                  <a:txBody>
                    <a:bodyPr/>
                    <a:lstStyle/>
                    <a:p>
                      <a:pPr>
                        <a:lnSpc>
                          <a:spcPct val="150000"/>
                        </a:lnSpc>
                      </a:pPr>
                      <a:r>
                        <a:rPr lang="en-US" sz="2000">
                          <a:effectLst/>
                          <a:latin typeface="Times New Roman" panose="02020603050405020304" pitchFamily="18" charset="0"/>
                          <a:cs typeface="Times New Roman" panose="02020603050405020304" pitchFamily="18" charset="0"/>
                        </a:rPr>
                        <a:t>realloc()	</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US" sz="2000">
                          <a:effectLst/>
                          <a:latin typeface="Times New Roman" panose="02020603050405020304" pitchFamily="18" charset="0"/>
                          <a:cs typeface="Times New Roman" panose="02020603050405020304" pitchFamily="18" charset="0"/>
                        </a:rPr>
                        <a:t>void* realloc (ptr, newsize);	</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US" sz="2000" dirty="0">
                          <a:effectLst/>
                          <a:latin typeface="Times New Roman" panose="02020603050405020304" pitchFamily="18" charset="0"/>
                          <a:cs typeface="Times New Roman" panose="02020603050405020304" pitchFamily="18" charset="0"/>
                        </a:rPr>
                        <a:t>`pt.': name of pointer</a:t>
                      </a:r>
                      <a:endParaRPr lang="en-IN" sz="2000" dirty="0">
                        <a:effectLst/>
                        <a:latin typeface="Times New Roman" panose="02020603050405020304" pitchFamily="18" charset="0"/>
                        <a:cs typeface="Times New Roman" panose="02020603050405020304" pitchFamily="18" charset="0"/>
                      </a:endParaRPr>
                    </a:p>
                    <a:p>
                      <a:pPr>
                        <a:lnSpc>
                          <a:spcPct val="150000"/>
                        </a:lnSpc>
                      </a:pPr>
                      <a:r>
                        <a:rPr lang="en-US" sz="2000" dirty="0">
                          <a:effectLst/>
                          <a:latin typeface="Times New Roman" panose="02020603050405020304" pitchFamily="18" charset="0"/>
                          <a:cs typeface="Times New Roman" panose="02020603050405020304" pitchFamily="18" charset="0"/>
                        </a:rPr>
                        <a:t>`</a:t>
                      </a:r>
                      <a:r>
                        <a:rPr lang="en-US" sz="2000" dirty="0" err="1">
                          <a:effectLst/>
                          <a:latin typeface="Times New Roman" panose="02020603050405020304" pitchFamily="18" charset="0"/>
                          <a:cs typeface="Times New Roman" panose="02020603050405020304" pitchFamily="18" charset="0"/>
                        </a:rPr>
                        <a:t>newsize</a:t>
                      </a:r>
                      <a:r>
                        <a:rPr lang="en-US" sz="2000" dirty="0">
                          <a:effectLst/>
                          <a:latin typeface="Times New Roman" panose="02020603050405020304" pitchFamily="18" charset="0"/>
                          <a:cs typeface="Times New Roman" panose="02020603050405020304" pitchFamily="18" charset="0"/>
                        </a:rPr>
                        <a:t> : new size to allocate in bytes.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5472311"/>
                  </a:ext>
                </a:extLst>
              </a:tr>
            </a:tbl>
          </a:graphicData>
        </a:graphic>
      </p:graphicFrame>
      <p:sp>
        <p:nvSpPr>
          <p:cNvPr id="3" name="Rectangle 1">
            <a:extLst>
              <a:ext uri="{FF2B5EF4-FFF2-40B4-BE49-F238E27FC236}">
                <a16:creationId xmlns:a16="http://schemas.microsoft.com/office/drawing/2014/main" id="{B5D331F8-71BC-4FEE-ACF0-9B7A046F2537}"/>
              </a:ext>
            </a:extLst>
          </p:cNvPr>
          <p:cNvSpPr>
            <a:spLocks noChangeArrowheads="1"/>
          </p:cNvSpPr>
          <p:nvPr/>
        </p:nvSpPr>
        <p:spPr bwMode="auto">
          <a:xfrm>
            <a:off x="315944" y="774545"/>
            <a:ext cx="29819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Memory management functions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7697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2D919-0385-4561-842E-7F465F352F67}"/>
              </a:ext>
            </a:extLst>
          </p:cNvPr>
          <p:cNvSpPr>
            <a:spLocks noGrp="1"/>
          </p:cNvSpPr>
          <p:nvPr>
            <p:ph type="title"/>
          </p:nvPr>
        </p:nvSpPr>
        <p:spPr>
          <a:xfrm>
            <a:off x="0" y="0"/>
            <a:ext cx="9144000" cy="513763"/>
          </a:xfrm>
          <a:solidFill>
            <a:schemeClr val="accent5">
              <a:lumMod val="60000"/>
              <a:lumOff val="40000"/>
            </a:schemeClr>
          </a:solidFill>
        </p:spPr>
        <p:txBody>
          <a:bodyPr>
            <a:noAutofit/>
          </a:bodyPr>
          <a:lstStyle/>
          <a:p>
            <a:pPr algn="ctr"/>
            <a:r>
              <a:rPr lang="en-US" sz="2800" dirty="0">
                <a:latin typeface="Times New Roman" panose="02020603050405020304" pitchFamily="18" charset="0"/>
                <a:cs typeface="Times New Roman" panose="02020603050405020304" pitchFamily="18" charset="0"/>
              </a:rPr>
              <a:t>Module 3:Data Structures and Algorithms- 20MCA11</a:t>
            </a:r>
            <a:endParaRPr lang="en-IN" sz="2800" dirty="0">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424DDCF0-2737-44A4-8EBF-677E90BE0EF2}"/>
              </a:ext>
            </a:extLst>
          </p:cNvPr>
          <p:cNvSpPr txBox="1">
            <a:spLocks/>
          </p:cNvSpPr>
          <p:nvPr/>
        </p:nvSpPr>
        <p:spPr>
          <a:xfrm>
            <a:off x="0" y="6436311"/>
            <a:ext cx="9144000" cy="421689"/>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Times New Roman" panose="02020603050405020304" pitchFamily="18" charset="0"/>
                <a:cs typeface="Times New Roman" panose="02020603050405020304" pitchFamily="18" charset="0"/>
              </a:rPr>
              <a:t>Prepared by: Dr.Vandana B.S , MCA, VCET, Puttur</a:t>
            </a:r>
            <a:endParaRPr lang="en-IN" sz="1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A763F0-D4E1-4F85-9953-79E04379836D}"/>
              </a:ext>
            </a:extLst>
          </p:cNvPr>
          <p:cNvSpPr>
            <a:spLocks noGrp="1"/>
          </p:cNvSpPr>
          <p:nvPr>
            <p:ph type="sldNum" sz="quarter" idx="12"/>
          </p:nvPr>
        </p:nvSpPr>
        <p:spPr/>
        <p:txBody>
          <a:bodyPr/>
          <a:lstStyle/>
          <a:p>
            <a:fld id="{FC641FDA-81C0-435B-9291-371BC6E27DAF}" type="slidenum">
              <a:rPr lang="en-IN" smtClean="0"/>
              <a:t>9</a:t>
            </a:fld>
            <a:endParaRPr lang="en-IN"/>
          </a:p>
        </p:txBody>
      </p:sp>
      <p:sp>
        <p:nvSpPr>
          <p:cNvPr id="10" name="TextBox 9">
            <a:extLst>
              <a:ext uri="{FF2B5EF4-FFF2-40B4-BE49-F238E27FC236}">
                <a16:creationId xmlns:a16="http://schemas.microsoft.com/office/drawing/2014/main" id="{46FB5978-90D8-43AE-B3BB-3B452C54A514}"/>
              </a:ext>
            </a:extLst>
          </p:cNvPr>
          <p:cNvSpPr txBox="1"/>
          <p:nvPr/>
        </p:nvSpPr>
        <p:spPr>
          <a:xfrm>
            <a:off x="514904" y="1022623"/>
            <a:ext cx="8469297" cy="3680303"/>
          </a:xfrm>
          <a:prstGeom prst="rect">
            <a:avLst/>
          </a:prstGeom>
          <a:noFill/>
        </p:spPr>
        <p:txBody>
          <a:bodyPr wrap="square">
            <a:spAutoFit/>
          </a:bodyPr>
          <a:lstStyle/>
          <a:p>
            <a:pPr>
              <a:lnSpc>
                <a:spcPct val="200000"/>
              </a:lnSpc>
            </a:pPr>
            <a:r>
              <a:rPr lang="en-IN" sz="2400" dirty="0">
                <a:effectLst/>
                <a:latin typeface="Times New Roman" panose="02020603050405020304" pitchFamily="18" charset="0"/>
                <a:ea typeface="Calibri" panose="020F0502020204030204" pitchFamily="34" charset="0"/>
                <a:cs typeface="Tunga" panose="020B0502040204020203" pitchFamily="34" charset="0"/>
              </a:rPr>
              <a:t> </a:t>
            </a:r>
            <a:r>
              <a:rPr lang="en-US" sz="2400" b="1" dirty="0">
                <a:effectLst/>
                <a:latin typeface="Times New Roman" panose="02020603050405020304" pitchFamily="18" charset="0"/>
                <a:ea typeface="Calibri" panose="020F0502020204030204" pitchFamily="34" charset="0"/>
                <a:cs typeface="Tunga" panose="020B0502040204020203" pitchFamily="34" charset="0"/>
              </a:rPr>
              <a:t>malloc()</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200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unga" panose="020B0502040204020203" pitchFamily="34" charset="0"/>
              </a:rPr>
              <a:t>The name malloc stands for "memory allocation". </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200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unga" panose="020B0502040204020203" pitchFamily="34" charset="0"/>
              </a:rPr>
              <a:t>It allocates requested size Bytes in Heap memory.</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200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unga" panose="020B0502040204020203" pitchFamily="34" charset="0"/>
              </a:rPr>
              <a:t>Return a starting address of allocated location of type void*.</a:t>
            </a:r>
            <a:endParaRPr lang="en-IN" sz="24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200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unga" panose="020B0502040204020203" pitchFamily="34" charset="0"/>
              </a:rPr>
              <a:t>Return address must be type casted into pointer of required type.</a:t>
            </a:r>
            <a:endParaRPr lang="en-IN" sz="24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392369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66E354A00BFF4EA284E86BE3BA3273" ma:contentTypeVersion="4" ma:contentTypeDescription="Create a new document." ma:contentTypeScope="" ma:versionID="7959dab2be180ddd8c2917f819254205">
  <xsd:schema xmlns:xsd="http://www.w3.org/2001/XMLSchema" xmlns:xs="http://www.w3.org/2001/XMLSchema" xmlns:p="http://schemas.microsoft.com/office/2006/metadata/properties" xmlns:ns2="a8342815-a5ef-4ebc-ac25-3a0a420e8525" xmlns:ns3="675eac14-c981-4212-9bc7-10218b7df7eb" targetNamespace="http://schemas.microsoft.com/office/2006/metadata/properties" ma:root="true" ma:fieldsID="ce1e7ed02be60e1b9376177f017cc389" ns2:_="" ns3:_="">
    <xsd:import namespace="a8342815-a5ef-4ebc-ac25-3a0a420e8525"/>
    <xsd:import namespace="675eac14-c981-4212-9bc7-10218b7df7e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342815-a5ef-4ebc-ac25-3a0a420e85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75eac14-c981-4212-9bc7-10218b7df7e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92B833-DB1E-41F9-9D03-FCF9C82961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342815-a5ef-4ebc-ac25-3a0a420e8525"/>
    <ds:schemaRef ds:uri="675eac14-c981-4212-9bc7-10218b7df7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7E7809-9F13-43FF-AA1C-13E4933065AB}">
  <ds:schemaRefs>
    <ds:schemaRef ds:uri="http://schemas.microsoft.com/sharepoint/v3/contenttype/forms"/>
  </ds:schemaRefs>
</ds:datastoreItem>
</file>

<file path=customXml/itemProps3.xml><?xml version="1.0" encoding="utf-8"?>
<ds:datastoreItem xmlns:ds="http://schemas.openxmlformats.org/officeDocument/2006/customXml" ds:itemID="{056F173A-331A-4A78-980B-513EA0CBE18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748</TotalTime>
  <Words>4635</Words>
  <Application>Microsoft Office PowerPoint</Application>
  <PresentationFormat>On-screen Show (4:3)</PresentationFormat>
  <Paragraphs>634</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PowerPoint Presentation</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PowerPoint Presentation</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Module 3:Data Structures and Algorithms- 20MCA11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1:Data Structures and Algorithms- 20MCA11</dc:title>
  <dc:creator>vandana b.s</dc:creator>
  <cp:lastModifiedBy>vandana b.s</cp:lastModifiedBy>
  <cp:revision>87</cp:revision>
  <dcterms:created xsi:type="dcterms:W3CDTF">2021-12-16T04:23:58Z</dcterms:created>
  <dcterms:modified xsi:type="dcterms:W3CDTF">2022-04-04T01:57:27Z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0x0101000466E354A00BFF4EA284E86BE3BA3273</vt:lpwstr>
  </property>
</Properties>
</file>