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7" r:id="rId1"/>
  </p:sldMasterIdLst>
  <p:sldIdLst>
    <p:sldId id="256" r:id="rId2"/>
    <p:sldId id="263" r:id="rId3"/>
    <p:sldId id="257" r:id="rId4"/>
    <p:sldId id="258" r:id="rId5"/>
    <p:sldId id="259" r:id="rId6"/>
    <p:sldId id="265" r:id="rId7"/>
    <p:sldId id="260" r:id="rId8"/>
    <p:sldId id="261" r:id="rId9"/>
    <p:sldId id="262"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72"/>
  </p:normalViewPr>
  <p:slideViewPr>
    <p:cSldViewPr snapToGrid="0">
      <p:cViewPr varScale="1">
        <p:scale>
          <a:sx n="112" d="100"/>
          <a:sy n="112"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90F25D-CED4-3842-85C0-4F4254122355}"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276795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0F25D-CED4-3842-85C0-4F4254122355}"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375296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0F25D-CED4-3842-85C0-4F4254122355}"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2C4389-1C95-BE45-B187-A0909F85F9F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4775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90F25D-CED4-3842-85C0-4F4254122355}"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929127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90F25D-CED4-3842-85C0-4F4254122355}"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C4389-1C95-BE45-B187-A0909F85F9F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6036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90F25D-CED4-3842-85C0-4F4254122355}"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3101472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0F25D-CED4-3842-85C0-4F4254122355}"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216636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0F25D-CED4-3842-85C0-4F4254122355}"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251875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0F25D-CED4-3842-85C0-4F4254122355}"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276380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0F25D-CED4-3842-85C0-4F4254122355}"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162904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90F25D-CED4-3842-85C0-4F4254122355}"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297187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0F25D-CED4-3842-85C0-4F4254122355}" type="datetimeFigureOut">
              <a:rPr lang="en-US" smtClean="0"/>
              <a:t>12/2/23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3330453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90F25D-CED4-3842-85C0-4F4254122355}" type="datetimeFigureOut">
              <a:rPr lang="en-US" smtClean="0"/>
              <a:t>12/2/23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192690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0F25D-CED4-3842-85C0-4F4254122355}" type="datetimeFigureOut">
              <a:rPr lang="en-US" smtClean="0"/>
              <a:t>12/2/23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2267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0F25D-CED4-3842-85C0-4F4254122355}"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154137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0F25D-CED4-3842-85C0-4F4254122355}"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2C4389-1C95-BE45-B187-A0909F85F9FF}" type="slidenum">
              <a:rPr lang="en-US" smtClean="0"/>
              <a:t>‹#›</a:t>
            </a:fld>
            <a:endParaRPr lang="en-US"/>
          </a:p>
        </p:txBody>
      </p:sp>
    </p:spTree>
    <p:extLst>
      <p:ext uri="{BB962C8B-B14F-4D97-AF65-F5344CB8AC3E}">
        <p14:creationId xmlns:p14="http://schemas.microsoft.com/office/powerpoint/2010/main" val="64434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90F25D-CED4-3842-85C0-4F4254122355}" type="datetimeFigureOut">
              <a:rPr lang="en-US" smtClean="0"/>
              <a:t>12/2/23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2C4389-1C95-BE45-B187-A0909F85F9FF}" type="slidenum">
              <a:rPr lang="en-US" smtClean="0"/>
              <a:t>‹#›</a:t>
            </a:fld>
            <a:endParaRPr lang="en-US"/>
          </a:p>
        </p:txBody>
      </p:sp>
    </p:spTree>
    <p:extLst>
      <p:ext uri="{BB962C8B-B14F-4D97-AF65-F5344CB8AC3E}">
        <p14:creationId xmlns:p14="http://schemas.microsoft.com/office/powerpoint/2010/main" val="3945205930"/>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9334-BEC8-2799-ADA2-42481D2A94C2}"/>
              </a:ext>
            </a:extLst>
          </p:cNvPr>
          <p:cNvSpPr>
            <a:spLocks noGrp="1"/>
          </p:cNvSpPr>
          <p:nvPr>
            <p:ph type="ctrTitle"/>
          </p:nvPr>
        </p:nvSpPr>
        <p:spPr>
          <a:xfrm>
            <a:off x="1524000" y="1357928"/>
            <a:ext cx="9144000" cy="4142144"/>
          </a:xfrm>
        </p:spPr>
        <p:txBody>
          <a:bodyPr>
            <a:noAutofit/>
          </a:bodyPr>
          <a:lstStyle/>
          <a:p>
            <a:pPr algn="ctr"/>
            <a:br>
              <a:rPr lang="en-US" sz="3500" dirty="0"/>
            </a:br>
            <a:r>
              <a:rPr lang="en-US" sz="4000" dirty="0">
                <a:effectLst/>
                <a:latin typeface="Calibri" panose="020F0502020204030204" pitchFamily="34" charset="0"/>
                <a:cs typeface="Calibri" panose="020F0502020204030204" pitchFamily="34" charset="0"/>
              </a:rPr>
              <a:t>Deciphering Airline Performance Data </a:t>
            </a:r>
            <a:br>
              <a:rPr lang="en-US" sz="3500" dirty="0">
                <a:effectLst/>
                <a:latin typeface="CMBX12"/>
              </a:rPr>
            </a:br>
            <a:br>
              <a:rPr lang="en-US" sz="3500" dirty="0">
                <a:effectLst/>
                <a:latin typeface="CMBX12"/>
              </a:rPr>
            </a:br>
            <a:r>
              <a:rPr lang="en-US" sz="3500" dirty="0">
                <a:latin typeface="Calibri" panose="020F0502020204030204" pitchFamily="34" charset="0"/>
                <a:cs typeface="Calibri" panose="020F0502020204030204" pitchFamily="34" charset="0"/>
              </a:rPr>
              <a:t>Data Mining B-565</a:t>
            </a:r>
            <a:br>
              <a:rPr lang="en-US" sz="3500" dirty="0">
                <a:latin typeface="Calibri" panose="020F0502020204030204" pitchFamily="34" charset="0"/>
                <a:cs typeface="Calibri" panose="020F0502020204030204" pitchFamily="34" charset="0"/>
              </a:rPr>
            </a:br>
            <a:br>
              <a:rPr lang="en-US" sz="3600" dirty="0">
                <a:effectLst/>
                <a:latin typeface="Calibri" panose="020F0502020204030204" pitchFamily="34" charset="0"/>
                <a:cs typeface="Calibri" panose="020F0502020204030204" pitchFamily="34" charset="0"/>
              </a:rPr>
            </a:br>
            <a:r>
              <a:rPr lang="en-US" sz="2000" dirty="0">
                <a:effectLst/>
                <a:latin typeface="Calibri" panose="020F0502020204030204" pitchFamily="34" charset="0"/>
                <a:cs typeface="Calibri" panose="020F0502020204030204" pitchFamily="34" charset="0"/>
              </a:rPr>
              <a:t>Shraddha Ramprakash Gupta </a:t>
            </a:r>
            <a:br>
              <a:rPr lang="en-US" sz="2000" dirty="0">
                <a:effectLst/>
                <a:latin typeface="Calibri" panose="020F0502020204030204" pitchFamily="34" charset="0"/>
                <a:cs typeface="Calibri" panose="020F0502020204030204" pitchFamily="34" charset="0"/>
              </a:rPr>
            </a:br>
            <a:r>
              <a:rPr lang="en-US" sz="2000" dirty="0">
                <a:effectLst/>
                <a:latin typeface="Calibri" panose="020F0502020204030204" pitchFamily="34" charset="0"/>
                <a:cs typeface="Calibri" panose="020F0502020204030204" pitchFamily="34" charset="0"/>
              </a:rPr>
              <a:t>Radhika Ganesh </a:t>
            </a:r>
            <a:br>
              <a:rPr lang="en-US" sz="2000" dirty="0">
                <a:effectLst/>
                <a:latin typeface="Calibri" panose="020F0502020204030204" pitchFamily="34" charset="0"/>
                <a:cs typeface="Calibri" panose="020F0502020204030204" pitchFamily="34" charset="0"/>
              </a:rPr>
            </a:br>
            <a:r>
              <a:rPr lang="en-US" sz="2000" dirty="0">
                <a:effectLst/>
                <a:latin typeface="Calibri" panose="020F0502020204030204" pitchFamily="34" charset="0"/>
                <a:cs typeface="Calibri" panose="020F0502020204030204" pitchFamily="34" charset="0"/>
              </a:rPr>
              <a:t>Subhadra Mishra </a:t>
            </a:r>
            <a:br>
              <a:rPr lang="en-US" sz="1200" dirty="0">
                <a:latin typeface="Calibri" panose="020F0502020204030204" pitchFamily="34" charset="0"/>
                <a:cs typeface="Calibri" panose="020F0502020204030204" pitchFamily="34" charset="0"/>
              </a:rPr>
            </a:br>
            <a:br>
              <a:rPr lang="en-US" sz="1200" dirty="0"/>
            </a:br>
            <a:endParaRPr lang="en-US" sz="3500" dirty="0"/>
          </a:p>
        </p:txBody>
      </p:sp>
    </p:spTree>
    <p:extLst>
      <p:ext uri="{BB962C8B-B14F-4D97-AF65-F5344CB8AC3E}">
        <p14:creationId xmlns:p14="http://schemas.microsoft.com/office/powerpoint/2010/main" val="31942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flight cancellation&#10;&#10;Description automatically generated">
            <a:extLst>
              <a:ext uri="{FF2B5EF4-FFF2-40B4-BE49-F238E27FC236}">
                <a16:creationId xmlns:a16="http://schemas.microsoft.com/office/drawing/2014/main" id="{6AB639A8-9DA2-F164-E69B-880A0038CA60}"/>
              </a:ext>
            </a:extLst>
          </p:cNvPr>
          <p:cNvPicPr>
            <a:picLocks noChangeAspect="1"/>
          </p:cNvPicPr>
          <p:nvPr/>
        </p:nvPicPr>
        <p:blipFill>
          <a:blip r:embed="rId2"/>
          <a:stretch>
            <a:fillRect/>
          </a:stretch>
        </p:blipFill>
        <p:spPr>
          <a:xfrm>
            <a:off x="388621" y="1325108"/>
            <a:ext cx="5238750" cy="4402565"/>
          </a:xfrm>
          <a:prstGeom prst="rect">
            <a:avLst/>
          </a:prstGeom>
        </p:spPr>
      </p:pic>
      <p:pic>
        <p:nvPicPr>
          <p:cNvPr id="11" name="Picture 10" descr="A graph of a number of different colored bars&#10;&#10;Description automatically generated">
            <a:extLst>
              <a:ext uri="{FF2B5EF4-FFF2-40B4-BE49-F238E27FC236}">
                <a16:creationId xmlns:a16="http://schemas.microsoft.com/office/drawing/2014/main" id="{5621AF66-AECF-8061-F5E0-9D27C28C26D8}"/>
              </a:ext>
            </a:extLst>
          </p:cNvPr>
          <p:cNvPicPr>
            <a:picLocks noChangeAspect="1"/>
          </p:cNvPicPr>
          <p:nvPr/>
        </p:nvPicPr>
        <p:blipFill>
          <a:blip r:embed="rId3"/>
          <a:stretch>
            <a:fillRect/>
          </a:stretch>
        </p:blipFill>
        <p:spPr>
          <a:xfrm>
            <a:off x="5780097" y="1325107"/>
            <a:ext cx="6295413" cy="4402565"/>
          </a:xfrm>
          <a:prstGeom prst="rect">
            <a:avLst/>
          </a:prstGeom>
        </p:spPr>
      </p:pic>
      <p:sp>
        <p:nvSpPr>
          <p:cNvPr id="12" name="TextBox 11">
            <a:extLst>
              <a:ext uri="{FF2B5EF4-FFF2-40B4-BE49-F238E27FC236}">
                <a16:creationId xmlns:a16="http://schemas.microsoft.com/office/drawing/2014/main" id="{75F4386E-F9D5-74A5-EC68-3B78794AF00A}"/>
              </a:ext>
            </a:extLst>
          </p:cNvPr>
          <p:cNvSpPr txBox="1"/>
          <p:nvPr/>
        </p:nvSpPr>
        <p:spPr>
          <a:xfrm>
            <a:off x="1794510" y="365760"/>
            <a:ext cx="9155070" cy="400110"/>
          </a:xfrm>
          <a:prstGeom prst="rect">
            <a:avLst/>
          </a:prstGeom>
          <a:noFill/>
        </p:spPr>
        <p:txBody>
          <a:bodyPr wrap="none" rtlCol="0">
            <a:spAutoFit/>
          </a:bodyPr>
          <a:lstStyle/>
          <a:p>
            <a:r>
              <a:rPr lang="en-US" sz="2000" dirty="0"/>
              <a:t>Percentage of cancelled flights and distribution of cancellation reasons</a:t>
            </a:r>
          </a:p>
        </p:txBody>
      </p:sp>
    </p:spTree>
    <p:extLst>
      <p:ext uri="{BB962C8B-B14F-4D97-AF65-F5344CB8AC3E}">
        <p14:creationId xmlns:p14="http://schemas.microsoft.com/office/powerpoint/2010/main" val="406375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text with black letters&#10;&#10;Description automatically generated">
            <a:extLst>
              <a:ext uri="{FF2B5EF4-FFF2-40B4-BE49-F238E27FC236}">
                <a16:creationId xmlns:a16="http://schemas.microsoft.com/office/drawing/2014/main" id="{2EC52F3B-A8F9-8331-36D0-DEB7E349A519}"/>
              </a:ext>
            </a:extLst>
          </p:cNvPr>
          <p:cNvPicPr>
            <a:picLocks noChangeAspect="1"/>
          </p:cNvPicPr>
          <p:nvPr/>
        </p:nvPicPr>
        <p:blipFill>
          <a:blip r:embed="rId2"/>
          <a:stretch>
            <a:fillRect/>
          </a:stretch>
        </p:blipFill>
        <p:spPr>
          <a:xfrm>
            <a:off x="3575050" y="2794635"/>
            <a:ext cx="3675265" cy="1497330"/>
          </a:xfrm>
          <a:prstGeom prst="rect">
            <a:avLst/>
          </a:prstGeom>
        </p:spPr>
      </p:pic>
      <p:pic>
        <p:nvPicPr>
          <p:cNvPr id="7" name="Picture 6">
            <a:extLst>
              <a:ext uri="{FF2B5EF4-FFF2-40B4-BE49-F238E27FC236}">
                <a16:creationId xmlns:a16="http://schemas.microsoft.com/office/drawing/2014/main" id="{26C4B8F2-30BB-90B5-A23D-FCA910E2D565}"/>
              </a:ext>
            </a:extLst>
          </p:cNvPr>
          <p:cNvPicPr>
            <a:picLocks noChangeAspect="1"/>
          </p:cNvPicPr>
          <p:nvPr/>
        </p:nvPicPr>
        <p:blipFill>
          <a:blip r:embed="rId3"/>
          <a:stretch>
            <a:fillRect/>
          </a:stretch>
        </p:blipFill>
        <p:spPr>
          <a:xfrm>
            <a:off x="3575050" y="2159139"/>
            <a:ext cx="5911850" cy="521196"/>
          </a:xfrm>
          <a:prstGeom prst="rect">
            <a:avLst/>
          </a:prstGeom>
        </p:spPr>
      </p:pic>
      <p:sp>
        <p:nvSpPr>
          <p:cNvPr id="8" name="TextBox 7">
            <a:extLst>
              <a:ext uri="{FF2B5EF4-FFF2-40B4-BE49-F238E27FC236}">
                <a16:creationId xmlns:a16="http://schemas.microsoft.com/office/drawing/2014/main" id="{6C1E8240-7DF4-415F-DD6E-AD7DFFEA150D}"/>
              </a:ext>
            </a:extLst>
          </p:cNvPr>
          <p:cNvSpPr txBox="1"/>
          <p:nvPr/>
        </p:nvSpPr>
        <p:spPr>
          <a:xfrm>
            <a:off x="3224060" y="880110"/>
            <a:ext cx="5743880" cy="400110"/>
          </a:xfrm>
          <a:prstGeom prst="rect">
            <a:avLst/>
          </a:prstGeom>
          <a:noFill/>
        </p:spPr>
        <p:txBody>
          <a:bodyPr wrap="none" rtlCol="0">
            <a:spAutoFit/>
          </a:bodyPr>
          <a:lstStyle/>
          <a:p>
            <a:r>
              <a:rPr lang="en-US" sz="2000" dirty="0"/>
              <a:t>Decision Tree and Logistic Regression Models</a:t>
            </a:r>
          </a:p>
        </p:txBody>
      </p:sp>
    </p:spTree>
    <p:extLst>
      <p:ext uri="{BB962C8B-B14F-4D97-AF65-F5344CB8AC3E}">
        <p14:creationId xmlns:p14="http://schemas.microsoft.com/office/powerpoint/2010/main" val="85198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304-8371-E624-F8C7-A2C5A7DDE51D}"/>
              </a:ext>
            </a:extLst>
          </p:cNvPr>
          <p:cNvSpPr>
            <a:spLocks noGrp="1"/>
          </p:cNvSpPr>
          <p:nvPr>
            <p:ph type="title"/>
          </p:nvPr>
        </p:nvSpPr>
        <p:spPr>
          <a:xfrm>
            <a:off x="3872022" y="2788555"/>
            <a:ext cx="4447955" cy="1280890"/>
          </a:xfrm>
        </p:spPr>
        <p:txBody>
          <a:bodyPr>
            <a:normAutofit/>
          </a:bodyPr>
          <a:lstStyle/>
          <a:p>
            <a:pPr algn="ctr"/>
            <a:r>
              <a:rPr lang="en-US" sz="5400" dirty="0">
                <a:latin typeface="AkayaKanadaka" panose="02010502080401010103" pitchFamily="2" charset="77"/>
                <a:cs typeface="AkayaKanadaka" panose="02010502080401010103" pitchFamily="2" charset="77"/>
              </a:rPr>
              <a:t>Thank You!</a:t>
            </a:r>
          </a:p>
        </p:txBody>
      </p:sp>
    </p:spTree>
    <p:extLst>
      <p:ext uri="{BB962C8B-B14F-4D97-AF65-F5344CB8AC3E}">
        <p14:creationId xmlns:p14="http://schemas.microsoft.com/office/powerpoint/2010/main" val="341560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standing in front of a board with a couple of people&#10;&#10;Description automatically generated">
            <a:extLst>
              <a:ext uri="{FF2B5EF4-FFF2-40B4-BE49-F238E27FC236}">
                <a16:creationId xmlns:a16="http://schemas.microsoft.com/office/drawing/2014/main" id="{FDAE2000-8462-930A-246E-FEDADD2870FD}"/>
              </a:ext>
            </a:extLst>
          </p:cNvPr>
          <p:cNvPicPr>
            <a:picLocks noChangeAspect="1"/>
          </p:cNvPicPr>
          <p:nvPr/>
        </p:nvPicPr>
        <p:blipFill>
          <a:blip r:embed="rId2"/>
          <a:stretch>
            <a:fillRect/>
          </a:stretch>
        </p:blipFill>
        <p:spPr>
          <a:xfrm>
            <a:off x="1793933" y="367145"/>
            <a:ext cx="10023994" cy="6123709"/>
          </a:xfrm>
          <a:prstGeom prst="rect">
            <a:avLst/>
          </a:prstGeom>
        </p:spPr>
      </p:pic>
      <p:sp>
        <p:nvSpPr>
          <p:cNvPr id="2" name="TextBox 1">
            <a:extLst>
              <a:ext uri="{FF2B5EF4-FFF2-40B4-BE49-F238E27FC236}">
                <a16:creationId xmlns:a16="http://schemas.microsoft.com/office/drawing/2014/main" id="{A637B994-E47A-EABF-EBC4-4EF2DC9E1458}"/>
              </a:ext>
            </a:extLst>
          </p:cNvPr>
          <p:cNvSpPr txBox="1"/>
          <p:nvPr/>
        </p:nvSpPr>
        <p:spPr>
          <a:xfrm>
            <a:off x="1713069" y="6490854"/>
            <a:ext cx="4382931" cy="246221"/>
          </a:xfrm>
          <a:prstGeom prst="rect">
            <a:avLst/>
          </a:prstGeom>
          <a:noFill/>
        </p:spPr>
        <p:txBody>
          <a:bodyPr wrap="none" rtlCol="0">
            <a:spAutoFit/>
          </a:bodyPr>
          <a:lstStyle/>
          <a:p>
            <a:r>
              <a:rPr lang="en-US" sz="1000" dirty="0"/>
              <a:t>Source: https://</a:t>
            </a:r>
            <a:r>
              <a:rPr lang="en-US" sz="1000" dirty="0" err="1"/>
              <a:t>www.dreamstime.com</a:t>
            </a:r>
            <a:r>
              <a:rPr lang="en-US" sz="1000" dirty="0"/>
              <a:t>/illustration/airport-</a:t>
            </a:r>
            <a:r>
              <a:rPr lang="en-US" sz="1000" dirty="0" err="1"/>
              <a:t>angry.html</a:t>
            </a:r>
            <a:endParaRPr lang="en-US" sz="1000" dirty="0"/>
          </a:p>
        </p:txBody>
      </p:sp>
    </p:spTree>
    <p:extLst>
      <p:ext uri="{BB962C8B-B14F-4D97-AF65-F5344CB8AC3E}">
        <p14:creationId xmlns:p14="http://schemas.microsoft.com/office/powerpoint/2010/main" val="346256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70A0-93B8-5C70-8065-F8C1E458EE91}"/>
              </a:ext>
            </a:extLst>
          </p:cNvPr>
          <p:cNvSpPr>
            <a:spLocks noGrp="1"/>
          </p:cNvSpPr>
          <p:nvPr>
            <p:ph type="title"/>
          </p:nvPr>
        </p:nvSpPr>
        <p:spPr>
          <a:xfrm>
            <a:off x="4466382" y="589820"/>
            <a:ext cx="3259235" cy="1280890"/>
          </a:xfrm>
        </p:spPr>
        <p:txBody>
          <a:bodyPr/>
          <a:lstStyle/>
          <a:p>
            <a:pPr algn="ctr"/>
            <a:r>
              <a:rPr lang="en-US" dirty="0"/>
              <a:t>Overview</a:t>
            </a:r>
          </a:p>
        </p:txBody>
      </p:sp>
      <p:sp>
        <p:nvSpPr>
          <p:cNvPr id="3" name="Content Placeholder 2">
            <a:extLst>
              <a:ext uri="{FF2B5EF4-FFF2-40B4-BE49-F238E27FC236}">
                <a16:creationId xmlns:a16="http://schemas.microsoft.com/office/drawing/2014/main" id="{9161D6B7-72F7-E285-5089-6952D21E5B1D}"/>
              </a:ext>
            </a:extLst>
          </p:cNvPr>
          <p:cNvSpPr>
            <a:spLocks noGrp="1"/>
          </p:cNvSpPr>
          <p:nvPr>
            <p:ph idx="1"/>
          </p:nvPr>
        </p:nvSpPr>
        <p:spPr>
          <a:xfrm>
            <a:off x="2589212" y="1611630"/>
            <a:ext cx="8915400" cy="4656550"/>
          </a:xfrm>
        </p:spPr>
        <p:txBody>
          <a:bodyPr>
            <a:normAutofit/>
          </a:bodyPr>
          <a:lstStyle/>
          <a:p>
            <a:pPr>
              <a:buFont typeface="Arial" panose="020B0604020202020204" pitchFamily="34" charset="0"/>
              <a:buChar char="•"/>
            </a:pPr>
            <a:r>
              <a:rPr lang="en-US" sz="2400" b="0" i="0" u="none" strike="noStrike" dirty="0">
                <a:solidFill>
                  <a:srgbClr val="374151"/>
                </a:solidFill>
                <a:effectLst/>
                <a:latin typeface="Calibri" panose="020F0502020204030204" pitchFamily="34" charset="0"/>
                <a:cs typeface="Calibri" panose="020F0502020204030204" pitchFamily="34" charset="0"/>
              </a:rPr>
              <a:t>Comprehensive dataset crucial for understanding root causes.</a:t>
            </a:r>
          </a:p>
          <a:p>
            <a:pPr algn="l">
              <a:buFont typeface="Arial" panose="020B0604020202020204" pitchFamily="34" charset="0"/>
              <a:buChar char="•"/>
            </a:pPr>
            <a:r>
              <a:rPr lang="en-US" sz="2400" b="0" i="0" u="none" strike="noStrike" dirty="0">
                <a:solidFill>
                  <a:srgbClr val="374151"/>
                </a:solidFill>
                <a:effectLst/>
                <a:latin typeface="Calibri" panose="020F0502020204030204" pitchFamily="34" charset="0"/>
                <a:cs typeface="Calibri" panose="020F0502020204030204" pitchFamily="34" charset="0"/>
              </a:rPr>
              <a:t>Explore methods for analyzing airline delays and cancellations dataset.</a:t>
            </a:r>
          </a:p>
          <a:p>
            <a:pPr algn="l">
              <a:buFont typeface="Arial" panose="020B0604020202020204" pitchFamily="34" charset="0"/>
              <a:buChar char="•"/>
            </a:pPr>
            <a:r>
              <a:rPr lang="en-US" sz="2400" b="0" i="0" u="none" strike="noStrike" dirty="0">
                <a:solidFill>
                  <a:srgbClr val="374151"/>
                </a:solidFill>
                <a:effectLst/>
                <a:latin typeface="Calibri" panose="020F0502020204030204" pitchFamily="34" charset="0"/>
                <a:cs typeface="Calibri" panose="020F0502020204030204" pitchFamily="34" charset="0"/>
              </a:rPr>
              <a:t>Uncover insights to refine airline operations and enhance passenger satisfaction.</a:t>
            </a:r>
          </a:p>
          <a:p>
            <a:pPr>
              <a:buFont typeface="Arial" panose="020B0604020202020204" pitchFamily="34" charset="0"/>
              <a:buChar char="•"/>
            </a:pPr>
            <a:r>
              <a:rPr lang="en-US" sz="2400" b="0" i="0" u="none" strike="noStrike" dirty="0">
                <a:solidFill>
                  <a:srgbClr val="374151"/>
                </a:solidFill>
                <a:effectLst/>
                <a:latin typeface="Calibri" panose="020F0502020204030204" pitchFamily="34" charset="0"/>
                <a:cs typeface="Calibri" panose="020F0502020204030204" pitchFamily="34" charset="0"/>
              </a:rPr>
              <a:t>Identify primary reasons behind delays/cancellations for operational refinement.</a:t>
            </a:r>
          </a:p>
          <a:p>
            <a:pPr algn="l">
              <a:buFont typeface="Arial" panose="020B0604020202020204" pitchFamily="34" charset="0"/>
              <a:buChar char="•"/>
            </a:pPr>
            <a:r>
              <a:rPr lang="en-US" sz="2400" dirty="0">
                <a:solidFill>
                  <a:srgbClr val="374151"/>
                </a:solidFill>
                <a:latin typeface="Calibri" panose="020F0502020204030204" pitchFamily="34" charset="0"/>
                <a:cs typeface="Calibri" panose="020F0502020204030204" pitchFamily="34" charset="0"/>
              </a:rPr>
              <a:t>Prediction of delays on future datasets.</a:t>
            </a:r>
            <a:endParaRPr lang="en-US" sz="2400" b="0" i="0" u="none" strike="noStrike" dirty="0">
              <a:solidFill>
                <a:srgbClr val="374151"/>
              </a:solidFill>
              <a:effectLst/>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759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7956-FF5F-EBD2-0B8B-8EBC1417D220}"/>
              </a:ext>
            </a:extLst>
          </p:cNvPr>
          <p:cNvSpPr>
            <a:spLocks noGrp="1"/>
          </p:cNvSpPr>
          <p:nvPr>
            <p:ph type="title"/>
          </p:nvPr>
        </p:nvSpPr>
        <p:spPr>
          <a:xfrm>
            <a:off x="1640156" y="708660"/>
            <a:ext cx="8911687" cy="1150620"/>
          </a:xfrm>
        </p:spPr>
        <p:txBody>
          <a:bodyPr/>
          <a:lstStyle/>
          <a:p>
            <a:pPr algn="ctr"/>
            <a:r>
              <a:rPr lang="en-US" dirty="0"/>
              <a:t>Dataset</a:t>
            </a:r>
          </a:p>
        </p:txBody>
      </p:sp>
      <p:sp>
        <p:nvSpPr>
          <p:cNvPr id="3" name="Content Placeholder 2">
            <a:extLst>
              <a:ext uri="{FF2B5EF4-FFF2-40B4-BE49-F238E27FC236}">
                <a16:creationId xmlns:a16="http://schemas.microsoft.com/office/drawing/2014/main" id="{D89C0D6E-3751-4E7B-2353-D527A8708AEC}"/>
              </a:ext>
            </a:extLst>
          </p:cNvPr>
          <p:cNvSpPr>
            <a:spLocks noGrp="1"/>
          </p:cNvSpPr>
          <p:nvPr>
            <p:ph idx="1"/>
          </p:nvPr>
        </p:nvSpPr>
        <p:spPr/>
        <p:txBody>
          <a:bodyPr>
            <a:normAutofit/>
          </a:bodyPr>
          <a:lstStyle/>
          <a:p>
            <a:r>
              <a:rPr lang="en-US" sz="2200" dirty="0">
                <a:latin typeface="Calibri" panose="020F0502020204030204" pitchFamily="34" charset="0"/>
                <a:cs typeface="Calibri" panose="020F0502020204030204" pitchFamily="34" charset="0"/>
              </a:rPr>
              <a:t>Dataset has been downloaded from the website of Bureau of Transportation Statistics (BTS) which is a part of the US Department of Transportation (DOT).</a:t>
            </a:r>
          </a:p>
          <a:p>
            <a:r>
              <a:rPr lang="en-US" sz="2200" dirty="0">
                <a:latin typeface="Calibri" panose="020F0502020204030204" pitchFamily="34" charset="0"/>
                <a:cs typeface="Calibri" panose="020F0502020204030204" pitchFamily="34" charset="0"/>
              </a:rPr>
              <a:t>Reporting Carrier On-Time Performance data is available from 1987 onwards.</a:t>
            </a:r>
          </a:p>
          <a:p>
            <a:r>
              <a:rPr lang="en-US" sz="2200" dirty="0">
                <a:latin typeface="Calibri" panose="020F0502020204030204" pitchFamily="34" charset="0"/>
                <a:cs typeface="Calibri" panose="020F0502020204030204" pitchFamily="34" charset="0"/>
              </a:rPr>
              <a:t>We have selected the data from January 2022 to August 2023. </a:t>
            </a:r>
          </a:p>
        </p:txBody>
      </p:sp>
    </p:spTree>
    <p:extLst>
      <p:ext uri="{BB962C8B-B14F-4D97-AF65-F5344CB8AC3E}">
        <p14:creationId xmlns:p14="http://schemas.microsoft.com/office/powerpoint/2010/main" val="261359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D033-E267-23BD-75F1-031C078EFC84}"/>
              </a:ext>
            </a:extLst>
          </p:cNvPr>
          <p:cNvSpPr>
            <a:spLocks noGrp="1"/>
          </p:cNvSpPr>
          <p:nvPr>
            <p:ph type="title"/>
          </p:nvPr>
        </p:nvSpPr>
        <p:spPr/>
        <p:txBody>
          <a:bodyPr/>
          <a:lstStyle/>
          <a:p>
            <a:r>
              <a:rPr lang="en-US" dirty="0"/>
              <a:t>     Data Preprocessing and Analysis</a:t>
            </a:r>
          </a:p>
        </p:txBody>
      </p:sp>
      <p:sp>
        <p:nvSpPr>
          <p:cNvPr id="3" name="Content Placeholder 2">
            <a:extLst>
              <a:ext uri="{FF2B5EF4-FFF2-40B4-BE49-F238E27FC236}">
                <a16:creationId xmlns:a16="http://schemas.microsoft.com/office/drawing/2014/main" id="{E9A1DF0B-A69F-D7FC-BDE2-A8E81A8DD93D}"/>
              </a:ext>
            </a:extLst>
          </p:cNvPr>
          <p:cNvSpPr>
            <a:spLocks noGrp="1"/>
          </p:cNvSpPr>
          <p:nvPr>
            <p:ph idx="1"/>
          </p:nvPr>
        </p:nvSpPr>
        <p:spPr>
          <a:xfrm>
            <a:off x="2364325" y="2145029"/>
            <a:ext cx="8802785" cy="3505201"/>
          </a:xfrm>
        </p:spPr>
        <p:txBody>
          <a:bodyPr>
            <a:normAutofit/>
          </a:bodyPr>
          <a:lstStyle/>
          <a:p>
            <a:r>
              <a:rPr lang="en-US" sz="2200" dirty="0">
                <a:latin typeface="Calibri" panose="020F0502020204030204" pitchFamily="34" charset="0"/>
                <a:cs typeface="Calibri" panose="020F0502020204030204" pitchFamily="34" charset="0"/>
              </a:rPr>
              <a:t>Data for individual months from January 2022 to August 2023 were downloaded from BTS website and the csv files were merged to prepare the final dataset (70 lakh rows approx. and 34 columns).</a:t>
            </a:r>
          </a:p>
          <a:p>
            <a:r>
              <a:rPr lang="en-US" sz="2200" dirty="0">
                <a:latin typeface="Calibri" panose="020F0502020204030204" pitchFamily="34" charset="0"/>
                <a:cs typeface="Calibri" panose="020F0502020204030204" pitchFamily="34" charset="0"/>
              </a:rPr>
              <a:t> ARR_DEL15 column: Delay = 1, No Delay=0</a:t>
            </a:r>
          </a:p>
          <a:p>
            <a:r>
              <a:rPr lang="en-US" sz="2200" dirty="0">
                <a:latin typeface="Calibri" panose="020F0502020204030204" pitchFamily="34" charset="0"/>
                <a:cs typeface="Calibri" panose="020F0502020204030204" pitchFamily="34" charset="0"/>
              </a:rPr>
              <a:t>Cancelled column: Cancelled: 1, Not Cancelled=0</a:t>
            </a:r>
          </a:p>
        </p:txBody>
      </p:sp>
    </p:spTree>
    <p:extLst>
      <p:ext uri="{BB962C8B-B14F-4D97-AF65-F5344CB8AC3E}">
        <p14:creationId xmlns:p14="http://schemas.microsoft.com/office/powerpoint/2010/main" val="70333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5509C2E5-5C81-4FEE-669F-7BF3647B9D21}"/>
              </a:ext>
            </a:extLst>
          </p:cNvPr>
          <p:cNvPicPr>
            <a:picLocks noChangeAspect="1"/>
          </p:cNvPicPr>
          <p:nvPr/>
        </p:nvPicPr>
        <p:blipFill>
          <a:blip r:embed="rId2"/>
          <a:stretch>
            <a:fillRect/>
          </a:stretch>
        </p:blipFill>
        <p:spPr>
          <a:xfrm>
            <a:off x="1824990" y="486065"/>
            <a:ext cx="7764780" cy="6205588"/>
          </a:xfrm>
          <a:prstGeom prst="rect">
            <a:avLst/>
          </a:prstGeom>
        </p:spPr>
      </p:pic>
      <p:sp>
        <p:nvSpPr>
          <p:cNvPr id="6" name="TextBox 5">
            <a:extLst>
              <a:ext uri="{FF2B5EF4-FFF2-40B4-BE49-F238E27FC236}">
                <a16:creationId xmlns:a16="http://schemas.microsoft.com/office/drawing/2014/main" id="{18248FCD-541F-9C4B-F58B-242D6A1931BE}"/>
              </a:ext>
            </a:extLst>
          </p:cNvPr>
          <p:cNvSpPr txBox="1"/>
          <p:nvPr/>
        </p:nvSpPr>
        <p:spPr>
          <a:xfrm>
            <a:off x="4921748" y="166347"/>
            <a:ext cx="1571264" cy="400110"/>
          </a:xfrm>
          <a:prstGeom prst="rect">
            <a:avLst/>
          </a:prstGeom>
          <a:noFill/>
        </p:spPr>
        <p:txBody>
          <a:bodyPr wrap="none" rtlCol="0">
            <a:spAutoFit/>
          </a:bodyPr>
          <a:lstStyle/>
          <a:p>
            <a:r>
              <a:rPr lang="en-US" sz="2000" dirty="0"/>
              <a:t>Correlation</a:t>
            </a:r>
          </a:p>
        </p:txBody>
      </p:sp>
    </p:spTree>
    <p:extLst>
      <p:ext uri="{BB962C8B-B14F-4D97-AF65-F5344CB8AC3E}">
        <p14:creationId xmlns:p14="http://schemas.microsoft.com/office/powerpoint/2010/main" val="377018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flight delay&#10;&#10;Description automatically generated">
            <a:extLst>
              <a:ext uri="{FF2B5EF4-FFF2-40B4-BE49-F238E27FC236}">
                <a16:creationId xmlns:a16="http://schemas.microsoft.com/office/drawing/2014/main" id="{0BE2DB0E-98D9-A1EC-F087-F6F1D50F51B5}"/>
              </a:ext>
            </a:extLst>
          </p:cNvPr>
          <p:cNvPicPr>
            <a:picLocks noChangeAspect="1"/>
          </p:cNvPicPr>
          <p:nvPr/>
        </p:nvPicPr>
        <p:blipFill>
          <a:blip r:embed="rId2"/>
          <a:stretch>
            <a:fillRect/>
          </a:stretch>
        </p:blipFill>
        <p:spPr>
          <a:xfrm>
            <a:off x="1765300" y="800100"/>
            <a:ext cx="9184640" cy="5575426"/>
          </a:xfrm>
          <a:prstGeom prst="rect">
            <a:avLst/>
          </a:prstGeom>
        </p:spPr>
      </p:pic>
      <p:sp>
        <p:nvSpPr>
          <p:cNvPr id="6" name="TextBox 5">
            <a:extLst>
              <a:ext uri="{FF2B5EF4-FFF2-40B4-BE49-F238E27FC236}">
                <a16:creationId xmlns:a16="http://schemas.microsoft.com/office/drawing/2014/main" id="{372455D3-BBAA-ADF8-20A0-D7E1BEC68F1F}"/>
              </a:ext>
            </a:extLst>
          </p:cNvPr>
          <p:cNvSpPr txBox="1"/>
          <p:nvPr/>
        </p:nvSpPr>
        <p:spPr>
          <a:xfrm>
            <a:off x="4137660" y="1314450"/>
            <a:ext cx="697627" cy="369332"/>
          </a:xfrm>
          <a:prstGeom prst="rect">
            <a:avLst/>
          </a:prstGeom>
          <a:noFill/>
        </p:spPr>
        <p:txBody>
          <a:bodyPr wrap="none" rtlCol="0">
            <a:spAutoFit/>
          </a:bodyPr>
          <a:lstStyle/>
          <a:p>
            <a:r>
              <a:rPr lang="en-US" b="1" i="1" dirty="0"/>
              <a:t>2022</a:t>
            </a:r>
          </a:p>
        </p:txBody>
      </p:sp>
      <p:sp>
        <p:nvSpPr>
          <p:cNvPr id="7" name="TextBox 6">
            <a:extLst>
              <a:ext uri="{FF2B5EF4-FFF2-40B4-BE49-F238E27FC236}">
                <a16:creationId xmlns:a16="http://schemas.microsoft.com/office/drawing/2014/main" id="{FD7E5128-1CA0-FCBA-E363-EDEBF7CF7075}"/>
              </a:ext>
            </a:extLst>
          </p:cNvPr>
          <p:cNvSpPr txBox="1"/>
          <p:nvPr/>
        </p:nvSpPr>
        <p:spPr>
          <a:xfrm>
            <a:off x="8835390" y="1499116"/>
            <a:ext cx="697627" cy="369332"/>
          </a:xfrm>
          <a:prstGeom prst="rect">
            <a:avLst/>
          </a:prstGeom>
          <a:noFill/>
        </p:spPr>
        <p:txBody>
          <a:bodyPr wrap="none" rtlCol="0">
            <a:spAutoFit/>
          </a:bodyPr>
          <a:lstStyle/>
          <a:p>
            <a:r>
              <a:rPr lang="en-US" b="1" i="1" dirty="0"/>
              <a:t>2023</a:t>
            </a:r>
          </a:p>
        </p:txBody>
      </p:sp>
    </p:spTree>
    <p:extLst>
      <p:ext uri="{BB962C8B-B14F-4D97-AF65-F5344CB8AC3E}">
        <p14:creationId xmlns:p14="http://schemas.microsoft.com/office/powerpoint/2010/main" val="218946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6E001-99F0-6D75-3438-BBCEF489D9B3}"/>
              </a:ext>
            </a:extLst>
          </p:cNvPr>
          <p:cNvSpPr>
            <a:spLocks noGrp="1"/>
          </p:cNvSpPr>
          <p:nvPr>
            <p:ph idx="1"/>
          </p:nvPr>
        </p:nvSpPr>
        <p:spPr>
          <a:xfrm>
            <a:off x="2280602" y="521970"/>
            <a:ext cx="8915400" cy="621030"/>
          </a:xfrm>
        </p:spPr>
        <p:txBody>
          <a:bodyPr>
            <a:normAutofit/>
          </a:bodyPr>
          <a:lstStyle/>
          <a:p>
            <a:r>
              <a:rPr lang="en-US" sz="2200" dirty="0">
                <a:latin typeface="Calibri" panose="020F0502020204030204" pitchFamily="34" charset="0"/>
                <a:cs typeface="Calibri" panose="020F0502020204030204" pitchFamily="34" charset="0"/>
              </a:rPr>
              <a:t>Plot of different causes of delay as a percentage of total delayed cases.</a:t>
            </a:r>
          </a:p>
        </p:txBody>
      </p:sp>
      <p:pic>
        <p:nvPicPr>
          <p:cNvPr id="5" name="Picture 4" descr="A graph showing different delay types&#10;&#10;Description automatically generated">
            <a:extLst>
              <a:ext uri="{FF2B5EF4-FFF2-40B4-BE49-F238E27FC236}">
                <a16:creationId xmlns:a16="http://schemas.microsoft.com/office/drawing/2014/main" id="{F2AB73DF-E42E-93B1-D9D1-FB5F2B77DB8B}"/>
              </a:ext>
            </a:extLst>
          </p:cNvPr>
          <p:cNvPicPr>
            <a:picLocks noChangeAspect="1"/>
          </p:cNvPicPr>
          <p:nvPr/>
        </p:nvPicPr>
        <p:blipFill>
          <a:blip r:embed="rId2"/>
          <a:stretch>
            <a:fillRect/>
          </a:stretch>
        </p:blipFill>
        <p:spPr>
          <a:xfrm>
            <a:off x="3257550" y="1459230"/>
            <a:ext cx="7246620" cy="4876800"/>
          </a:xfrm>
          <a:prstGeom prst="rect">
            <a:avLst/>
          </a:prstGeom>
        </p:spPr>
      </p:pic>
    </p:spTree>
    <p:extLst>
      <p:ext uri="{BB962C8B-B14F-4D97-AF65-F5344CB8AC3E}">
        <p14:creationId xmlns:p14="http://schemas.microsoft.com/office/powerpoint/2010/main" val="239677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airlines&#10;&#10;Description automatically generated">
            <a:extLst>
              <a:ext uri="{FF2B5EF4-FFF2-40B4-BE49-F238E27FC236}">
                <a16:creationId xmlns:a16="http://schemas.microsoft.com/office/drawing/2014/main" id="{3952ADB2-4A86-234B-712F-C912B167BA91}"/>
              </a:ext>
            </a:extLst>
          </p:cNvPr>
          <p:cNvPicPr>
            <a:picLocks noChangeAspect="1"/>
          </p:cNvPicPr>
          <p:nvPr/>
        </p:nvPicPr>
        <p:blipFill>
          <a:blip r:embed="rId2"/>
          <a:stretch>
            <a:fillRect/>
          </a:stretch>
        </p:blipFill>
        <p:spPr>
          <a:xfrm>
            <a:off x="1188938" y="1309830"/>
            <a:ext cx="5211862" cy="5200773"/>
          </a:xfrm>
          <a:prstGeom prst="rect">
            <a:avLst/>
          </a:prstGeom>
        </p:spPr>
      </p:pic>
      <p:pic>
        <p:nvPicPr>
          <p:cNvPr id="7" name="Picture 6" descr="A graph of different airlines&#10;&#10;Description automatically generated">
            <a:extLst>
              <a:ext uri="{FF2B5EF4-FFF2-40B4-BE49-F238E27FC236}">
                <a16:creationId xmlns:a16="http://schemas.microsoft.com/office/drawing/2014/main" id="{928F59E3-6BD4-E0B4-1B51-B3941F75E8EE}"/>
              </a:ext>
            </a:extLst>
          </p:cNvPr>
          <p:cNvPicPr>
            <a:picLocks noChangeAspect="1"/>
          </p:cNvPicPr>
          <p:nvPr/>
        </p:nvPicPr>
        <p:blipFill>
          <a:blip r:embed="rId3"/>
          <a:stretch>
            <a:fillRect/>
          </a:stretch>
        </p:blipFill>
        <p:spPr>
          <a:xfrm>
            <a:off x="6652565" y="1309831"/>
            <a:ext cx="5300573" cy="5200772"/>
          </a:xfrm>
          <a:prstGeom prst="rect">
            <a:avLst/>
          </a:prstGeom>
        </p:spPr>
      </p:pic>
      <p:sp>
        <p:nvSpPr>
          <p:cNvPr id="8" name="TextBox 7">
            <a:extLst>
              <a:ext uri="{FF2B5EF4-FFF2-40B4-BE49-F238E27FC236}">
                <a16:creationId xmlns:a16="http://schemas.microsoft.com/office/drawing/2014/main" id="{AA23457C-3DDD-78C9-417F-89BE077813F8}"/>
              </a:ext>
            </a:extLst>
          </p:cNvPr>
          <p:cNvSpPr txBox="1"/>
          <p:nvPr/>
        </p:nvSpPr>
        <p:spPr>
          <a:xfrm>
            <a:off x="2591749" y="363324"/>
            <a:ext cx="7618101" cy="400110"/>
          </a:xfrm>
          <a:prstGeom prst="rect">
            <a:avLst/>
          </a:prstGeom>
          <a:noFill/>
        </p:spPr>
        <p:txBody>
          <a:bodyPr wrap="square" rtlCol="0">
            <a:spAutoFit/>
          </a:bodyPr>
          <a:lstStyle/>
          <a:p>
            <a:r>
              <a:rPr lang="en-US" sz="2000" dirty="0"/>
              <a:t>Carrier wise distribution of delayed and cancelled flights </a:t>
            </a:r>
          </a:p>
        </p:txBody>
      </p:sp>
    </p:spTree>
    <p:extLst>
      <p:ext uri="{BB962C8B-B14F-4D97-AF65-F5344CB8AC3E}">
        <p14:creationId xmlns:p14="http://schemas.microsoft.com/office/powerpoint/2010/main" val="5096023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{43D908DA-A329-4749-A380-1F0415FC3136}tf10001069</Template>
  <TotalTime>268</TotalTime>
  <Words>247</Words>
  <Application>Microsoft Macintosh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AkayaKanadaka</vt:lpstr>
      <vt:lpstr>Arial</vt:lpstr>
      <vt:lpstr>Calibri</vt:lpstr>
      <vt:lpstr>Century Gothic</vt:lpstr>
      <vt:lpstr>CMBX12</vt:lpstr>
      <vt:lpstr>Wingdings 3</vt:lpstr>
      <vt:lpstr>Wisp</vt:lpstr>
      <vt:lpstr> Deciphering Airline Performance Data   Data Mining B-565  Shraddha Ramprakash Gupta  Radhika Ganesh  Subhadra Mishra   </vt:lpstr>
      <vt:lpstr>PowerPoint Presentation</vt:lpstr>
      <vt:lpstr>Overview</vt:lpstr>
      <vt:lpstr>Dataset</vt:lpstr>
      <vt:lpstr>     Data Preprocessing and Analysis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Deciphering Airline Performance Data   Data Mining B-565  Shraddha Ramprakash Gupta  Radhika Ganesh  Subhadra Mishra   </dc:title>
  <dc:creator>Radhika Ganesh</dc:creator>
  <cp:lastModifiedBy>Radhika Ganesh</cp:lastModifiedBy>
  <cp:revision>26</cp:revision>
  <dcterms:created xsi:type="dcterms:W3CDTF">2023-12-02T22:39:17Z</dcterms:created>
  <dcterms:modified xsi:type="dcterms:W3CDTF">2023-12-03T03:17:37Z</dcterms:modified>
</cp:coreProperties>
</file>