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02D9-BBCC-42F0-9964-E35E48EEEF5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D631-A189-412A-806E-5BB636C8D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66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02D9-BBCC-42F0-9964-E35E48EEEF5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D631-A189-412A-806E-5BB636C8D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1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02D9-BBCC-42F0-9964-E35E48EEEF5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D631-A189-412A-806E-5BB636C8D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417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02D9-BBCC-42F0-9964-E35E48EEEF5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D631-A189-412A-806E-5BB636C8D5D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741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02D9-BBCC-42F0-9964-E35E48EEEF5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D631-A189-412A-806E-5BB636C8D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9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02D9-BBCC-42F0-9964-E35E48EEEF5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D631-A189-412A-806E-5BB636C8D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23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02D9-BBCC-42F0-9964-E35E48EEEF5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D631-A189-412A-806E-5BB636C8D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40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02D9-BBCC-42F0-9964-E35E48EEEF5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D631-A189-412A-806E-5BB636C8D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139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02D9-BBCC-42F0-9964-E35E48EEEF5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D631-A189-412A-806E-5BB636C8D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80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02D9-BBCC-42F0-9964-E35E48EEEF5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D631-A189-412A-806E-5BB636C8D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13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02D9-BBCC-42F0-9964-E35E48EEEF5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D631-A189-412A-806E-5BB636C8D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6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02D9-BBCC-42F0-9964-E35E48EEEF5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D631-A189-412A-806E-5BB636C8D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27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02D9-BBCC-42F0-9964-E35E48EEEF5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D631-A189-412A-806E-5BB636C8D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64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02D9-BBCC-42F0-9964-E35E48EEEF5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D631-A189-412A-806E-5BB636C8D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11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02D9-BBCC-42F0-9964-E35E48EEEF5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D631-A189-412A-806E-5BB636C8D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65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02D9-BBCC-42F0-9964-E35E48EEEF5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D631-A189-412A-806E-5BB636C8D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96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02D9-BBCC-42F0-9964-E35E48EEEF5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D631-A189-412A-806E-5BB636C8D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32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4A02D9-BBCC-42F0-9964-E35E48EEEF5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2C6D631-A189-412A-806E-5BB636C8D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01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DD99-2ABD-4B10-B7E1-1A11E9BE5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Aviation KPIs Analysis &amp; Model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345F7-DAA6-44EB-AB24-6AB381E72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199"/>
            <a:ext cx="8689976" cy="18960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Predicting Aviation Key Performance Indicators (KPIs) using Machine Learning</a:t>
            </a:r>
            <a:endParaRPr lang="en-IN" dirty="0"/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Shraddha s – fd39_103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 : 28/02/2025</a:t>
            </a:r>
          </a:p>
        </p:txBody>
      </p:sp>
    </p:spTree>
    <p:extLst>
      <p:ext uri="{BB962C8B-B14F-4D97-AF65-F5344CB8AC3E}">
        <p14:creationId xmlns:p14="http://schemas.microsoft.com/office/powerpoint/2010/main" val="290868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31389B-5557-4605-90C7-D41253F1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6545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Interpretation and Feature Importance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91CEA-0963-4247-8579-9105D42801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81200"/>
            <a:ext cx="10363826" cy="3809999"/>
          </a:xfrm>
        </p:spPr>
        <p:txBody>
          <a:bodyPr/>
          <a:lstStyle/>
          <a:p>
            <a:r>
              <a:rPr lang="en-US" dirty="0"/>
              <a:t>Use Random Forest feature importance to identify key drivers of profit.</a:t>
            </a:r>
          </a:p>
          <a:p>
            <a:r>
              <a:rPr lang="en-US" dirty="0"/>
              <a:t>Visualize the top features influencing profitability.</a:t>
            </a:r>
          </a:p>
          <a:p>
            <a:r>
              <a:rPr lang="en-US" b="1" dirty="0"/>
              <a:t>Aviation KPI Prediction</a:t>
            </a:r>
            <a:r>
              <a:rPr lang="en-US" dirty="0"/>
              <a:t>: Helps airlines </a:t>
            </a:r>
            <a:r>
              <a:rPr lang="en-US" b="1" dirty="0"/>
              <a:t>forecast key metrics.</a:t>
            </a:r>
          </a:p>
          <a:p>
            <a:r>
              <a:rPr lang="en-US" b="1" dirty="0"/>
              <a:t>Decision Making</a:t>
            </a:r>
            <a:r>
              <a:rPr lang="en-US" dirty="0"/>
              <a:t>: Improves airline operations by identifying crucial factors.</a:t>
            </a:r>
          </a:p>
          <a:p>
            <a:r>
              <a:rPr lang="en-US" b="1" dirty="0"/>
              <a:t>Model Performance</a:t>
            </a:r>
            <a:r>
              <a:rPr lang="en-US" dirty="0"/>
              <a:t>: Random Forest is the best model for real-world predictions.</a:t>
            </a:r>
          </a:p>
          <a:p>
            <a:r>
              <a:rPr lang="en-US" dirty="0"/>
              <a:t>"Our model can help airlines optimize operations by accurately forecasting key performance metrics.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20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B3E-4C19-48A7-84FD-0CFC92ED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Improvements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A9FBB-8FBB-4ABC-9C7F-EED6BB270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515617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465D-BAE0-4319-ABF3-48BA35A23A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847764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Challenges Faced: </a:t>
            </a:r>
          </a:p>
          <a:p>
            <a:r>
              <a:rPr lang="en-US" dirty="0"/>
              <a:t>✔️ Data preprocessing (handling missing values, categorical data)</a:t>
            </a:r>
            <a:br>
              <a:rPr lang="en-US" dirty="0"/>
            </a:br>
            <a:r>
              <a:rPr lang="en-US" dirty="0"/>
              <a:t>✔️ Linear Regression overfitting issue</a:t>
            </a:r>
            <a:br>
              <a:rPr lang="en-US" dirty="0"/>
            </a:br>
            <a:r>
              <a:rPr lang="en-US" dirty="0"/>
              <a:t>✔️ Ensuring the dataset had balanced features</a:t>
            </a:r>
            <a:endParaRPr lang="en-IN" dirty="0"/>
          </a:p>
          <a:p>
            <a:r>
              <a:rPr lang="en-US" dirty="0"/>
              <a:t>Challenges included handling missing data, categorical variables, and preventing overfitting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12385-DA9C-4C3F-9F95-00453F7B4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51561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14E2A-1D71-42EB-B22F-74E0744F3E7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✔️ Use </a:t>
            </a:r>
            <a:r>
              <a:rPr lang="en-US" sz="1600" b="1" dirty="0"/>
              <a:t>XGBoost or Deep Learning</a:t>
            </a:r>
            <a:r>
              <a:rPr lang="en-US" sz="1600" dirty="0"/>
              <a:t> for better accuracy</a:t>
            </a:r>
            <a:br>
              <a:rPr lang="en-US" sz="1600" dirty="0"/>
            </a:br>
            <a:r>
              <a:rPr lang="en-US" sz="1600" dirty="0"/>
              <a:t>✔️ Collect </a:t>
            </a:r>
            <a:r>
              <a:rPr lang="en-US" sz="1600" b="1" dirty="0"/>
              <a:t>more diverse data</a:t>
            </a:r>
            <a:r>
              <a:rPr lang="en-US" sz="1600" dirty="0"/>
              <a:t> to improve predictions</a:t>
            </a:r>
            <a:br>
              <a:rPr lang="en-US" sz="1600" dirty="0"/>
            </a:br>
            <a:r>
              <a:rPr lang="en-US" sz="1600" dirty="0"/>
              <a:t>✔️ Tune hyperparameters to prevent overfitting</a:t>
            </a:r>
          </a:p>
          <a:p>
            <a:r>
              <a:rPr lang="en-US" sz="1600" dirty="0"/>
              <a:t>Future work includes testing more advanced models like XGBoost and collecting additional data	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8593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82EA25-ADB1-4BEF-8EDB-393B08C7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99513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Final Takeaways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8912C7-D386-490E-B624-6B7EFDF821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6048"/>
            <a:ext cx="10363826" cy="4025152"/>
          </a:xfrm>
        </p:spPr>
        <p:txBody>
          <a:bodyPr/>
          <a:lstStyle/>
          <a:p>
            <a:r>
              <a:rPr lang="en-US" dirty="0"/>
              <a:t> We successfully built &amp; evaluated </a:t>
            </a:r>
            <a:r>
              <a:rPr lang="en-US" b="1" dirty="0"/>
              <a:t>two models</a:t>
            </a:r>
            <a:r>
              <a:rPr lang="en-US" dirty="0"/>
              <a:t> (Linear Regression &amp; Random Forest).</a:t>
            </a:r>
          </a:p>
          <a:p>
            <a:r>
              <a:rPr lang="en-US" dirty="0"/>
              <a:t> </a:t>
            </a:r>
            <a:r>
              <a:rPr lang="en-US" b="1" dirty="0"/>
              <a:t>Random Forest performed best</a:t>
            </a:r>
            <a:r>
              <a:rPr lang="en-US" dirty="0"/>
              <a:t> with realistic accuracy.</a:t>
            </a:r>
          </a:p>
          <a:p>
            <a:r>
              <a:rPr lang="en-US" dirty="0"/>
              <a:t>This project </a:t>
            </a:r>
            <a:r>
              <a:rPr lang="en-US" b="1" dirty="0"/>
              <a:t>helps the aviation industry optimize performance</a:t>
            </a:r>
            <a:r>
              <a:rPr lang="en-US" dirty="0"/>
              <a:t>.</a:t>
            </a:r>
          </a:p>
          <a:p>
            <a:r>
              <a:rPr lang="en-US" dirty="0"/>
              <a:t>This project provided valuable insights into aviation KPIs and how to optimize them using ML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99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1FE92-1833-47D3-A58B-F6D102F2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6"/>
            <a:ext cx="10364451" cy="4975459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14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7749-5C17-45F1-AB5F-D5BD20E6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80612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b="1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1583-B1BE-4E7A-8910-DEE9F1223C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06706"/>
            <a:ext cx="10363826" cy="4392706"/>
          </a:xfrm>
        </p:spPr>
        <p:txBody>
          <a:bodyPr/>
          <a:lstStyle/>
          <a:p>
            <a:r>
              <a:rPr lang="en-US" dirty="0"/>
              <a:t>Develop a robust ML model to predict flight profitability (USD) based on historical performance data.</a:t>
            </a:r>
          </a:p>
          <a:p>
            <a:r>
              <a:rPr lang="en-US" dirty="0"/>
              <a:t>We aim to build a </a:t>
            </a:r>
            <a:r>
              <a:rPr lang="en-US" b="1" dirty="0"/>
              <a:t>Linear Regression &amp; Random Forest model</a:t>
            </a:r>
            <a:r>
              <a:rPr lang="en-US" dirty="0"/>
              <a:t> to predict key metrics.</a:t>
            </a:r>
          </a:p>
          <a:p>
            <a:r>
              <a:rPr lang="en-US" dirty="0"/>
              <a:t>Handle real-world uncertainties like seasonal fluctuations and operational inefficiencies.</a:t>
            </a:r>
          </a:p>
          <a:p>
            <a:r>
              <a:rPr lang="en-US" dirty="0"/>
              <a:t>The goal is to </a:t>
            </a:r>
            <a:r>
              <a:rPr lang="en-US" b="1" dirty="0"/>
              <a:t>improve aviation performance &amp; decision-making</a:t>
            </a:r>
            <a:r>
              <a:rPr lang="en-US" dirty="0"/>
              <a:t> based on predictions.</a:t>
            </a:r>
          </a:p>
          <a:p>
            <a:r>
              <a:rPr lang="en-IN" dirty="0"/>
              <a:t>Expected Outcome - </a:t>
            </a:r>
            <a:r>
              <a:rPr lang="en-US" dirty="0"/>
              <a:t>High prediction accuracy and actionable insights for airline operators.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92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B832-1CD7-4AC9-A6FC-2B9DB615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69E334-B97A-4FCC-B988-C886788C26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i-FI" b="1" dirty="0"/>
              <a:t>Dataset Name:</a:t>
            </a:r>
            <a:r>
              <a:rPr lang="fi-FI" dirty="0"/>
              <a:t> Aviation_KPIs_dataset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Content:</a:t>
            </a:r>
            <a:r>
              <a:rPr lang="en-US" sz="1800" dirty="0"/>
              <a:t>200,000 entries AND 18 columns featuring operational and financial metrics</a:t>
            </a:r>
            <a:r>
              <a:rPr lang="en-US" dirty="0"/>
              <a:t>.</a:t>
            </a:r>
          </a:p>
          <a:p>
            <a:r>
              <a:rPr lang="en-US" b="1" dirty="0"/>
              <a:t>Operational</a:t>
            </a:r>
            <a:r>
              <a:rPr lang="en-US" dirty="0"/>
              <a:t>: Flight delays, aircraft utilization, turnaround time, load factor, fleet availability, maintenance downtime, fuel efficiency.</a:t>
            </a:r>
          </a:p>
          <a:p>
            <a:r>
              <a:rPr lang="en-US" b="1" dirty="0"/>
              <a:t>Financial</a:t>
            </a:r>
            <a:r>
              <a:rPr lang="en-US" dirty="0"/>
              <a:t>: Revenue, operating cost, ancillary revenue, debt-to-equity ratio, revenue per ASK, cost per ASK, profit (target).</a:t>
            </a:r>
          </a:p>
          <a:p>
            <a:r>
              <a:rPr lang="en-US" dirty="0"/>
              <a:t>Our model helps in predicting key aviation metrics and provides insights into performance trends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43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7C20-AC3B-46F7-A784-57E10DAC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76518"/>
            <a:ext cx="10364451" cy="115644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9CB9-735E-4345-85AD-46A7A156D5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83976"/>
            <a:ext cx="10363826" cy="4007223"/>
          </a:xfrm>
        </p:spPr>
        <p:txBody>
          <a:bodyPr/>
          <a:lstStyle/>
          <a:p>
            <a:r>
              <a:rPr lang="en-US" b="1" dirty="0"/>
              <a:t>Handling Missing Values: </a:t>
            </a:r>
            <a:r>
              <a:rPr lang="en-US" dirty="0"/>
              <a:t>No missing values found.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Engineering: </a:t>
            </a:r>
            <a:r>
              <a:rPr lang="en-US" dirty="0"/>
              <a:t>Extracted time-based features (e.g., day of week, hour from scheduled/actual departure times).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Calculated departure delay (difference between actual and scheduled times).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Transformation: </a:t>
            </a:r>
            <a:r>
              <a:rPr lang="en-US" dirty="0"/>
              <a:t>Dropped non-informative columns (e.g., Flight Number).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Scaled numerical features using StandardScaler.</a:t>
            </a:r>
          </a:p>
          <a:p>
            <a:r>
              <a:rPr lang="en-US" b="1" dirty="0"/>
              <a:t>Visualization: </a:t>
            </a:r>
            <a:r>
              <a:rPr lang="en-US" dirty="0"/>
              <a:t>Show a snippet of the processed data table.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76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938D-8047-4DA3-812F-D750FE7D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246142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E7EF8-7C3A-43DF-8E62-D37DBF4072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08094"/>
            <a:ext cx="10363826" cy="37831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Visualize distributions and correlations  Identify relationships between features and profitability.</a:t>
            </a:r>
          </a:p>
          <a:p>
            <a:r>
              <a:rPr lang="en-US" b="1" dirty="0"/>
              <a:t>Revenue vs. Profit</a:t>
            </a:r>
            <a:r>
              <a:rPr lang="en-US" dirty="0"/>
              <a:t>: Strong positive relationship, as expected. </a:t>
            </a:r>
          </a:p>
          <a:p>
            <a:r>
              <a:rPr lang="en-US" b="1" dirty="0"/>
              <a:t>Operating Cost vs. Profit</a:t>
            </a:r>
            <a:r>
              <a:rPr lang="en-US" dirty="0"/>
              <a:t>: Higher costs reduce profits, confirming a negative correlation. </a:t>
            </a:r>
          </a:p>
          <a:p>
            <a:r>
              <a:rPr lang="en-US" b="1" dirty="0"/>
              <a:t>Fleet Availability vs. Profit</a:t>
            </a:r>
            <a:r>
              <a:rPr lang="en-US" dirty="0"/>
              <a:t>: More available aircraft contribute to better profitability.</a:t>
            </a:r>
          </a:p>
          <a:p>
            <a:r>
              <a:rPr lang="en-US" b="1" dirty="0"/>
              <a:t>Maintenance Downtime vs. Profit</a:t>
            </a:r>
            <a:r>
              <a:rPr lang="en-US" dirty="0"/>
              <a:t>: Longer downtime reduces profit, reinforcing the negative impact.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50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5D72-0D11-40E9-80F2-6633B5C9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09554"/>
            <a:ext cx="10364451" cy="108477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rain-Test Split and Data Preparation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CF8A-BCA4-47BA-A656-D0385E2E62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6048"/>
            <a:ext cx="10363826" cy="4688540"/>
          </a:xfrm>
        </p:spPr>
        <p:txBody>
          <a:bodyPr/>
          <a:lstStyle/>
          <a:p>
            <a:r>
              <a:rPr lang="en-US" b="1" dirty="0"/>
              <a:t>Splitting Data: </a:t>
            </a:r>
            <a:r>
              <a:rPr lang="en-US" dirty="0"/>
              <a:t>80% Training and 20%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Addressing Data Types :</a:t>
            </a:r>
            <a:r>
              <a:rPr lang="en-US" dirty="0"/>
              <a:t>Converted categorical data (if any) using one-hot encoding.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Ensured numeric consistency for model training.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B1184-76A7-493B-AA02-A854B502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3662725"/>
            <a:ext cx="10363826" cy="270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9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E8FA-6039-4C04-ABED-8487D1A3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24118"/>
            <a:ext cx="10364451" cy="9144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92300-954A-4553-8ACF-40A8587E1C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71600"/>
            <a:ext cx="10641732" cy="48230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Models Tested: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Linear Regression (Baseline</a:t>
            </a:r>
            <a:r>
              <a:rPr lang="en-IN" dirty="0"/>
              <a:t>): Simple and interpretable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Random Forest Regressor</a:t>
            </a:r>
            <a:r>
              <a:rPr lang="en-IN" dirty="0"/>
              <a:t>: </a:t>
            </a:r>
            <a:r>
              <a:rPr lang="en-US" dirty="0"/>
              <a:t>Handles non-linearity and gives better performance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used Linear Regression for basic trend prediction and Random Forest for better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Evaluation Metrics</a:t>
            </a:r>
            <a:r>
              <a:rPr lang="en-IN" dirty="0"/>
              <a:t>: Mean Absolute Error (MAE) , Mean Squared Error (MSE), R² Score</a:t>
            </a:r>
          </a:p>
          <a:p>
            <a:r>
              <a:rPr lang="en-IN" b="1" dirty="0"/>
              <a:t>Linear Regression</a:t>
            </a:r>
            <a:r>
              <a:rPr lang="en-IN" dirty="0"/>
              <a:t>: MAE ~ 3.62e-11, MSE ~ 2.03e-21, R² = 1.0</a:t>
            </a:r>
          </a:p>
          <a:p>
            <a:r>
              <a:rPr lang="en-IN" b="1" dirty="0"/>
              <a:t>Random Forest</a:t>
            </a:r>
            <a:r>
              <a:rPr lang="en-IN" dirty="0"/>
              <a:t>: MAE = 41.34, MSE = 2876.70, R² = 0.99999</a:t>
            </a:r>
          </a:p>
          <a:p>
            <a:r>
              <a:rPr lang="en-US" dirty="0"/>
              <a:t>Both models performed well, but Linear Regression may be overfitting, whereas Random Forest is more robust.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070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CD16-8FFE-4800-A386-E93910B2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0548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2DE8-7FD9-42C8-8C60-CBD5055DFA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66047"/>
            <a:ext cx="10363826" cy="4473435"/>
          </a:xfrm>
        </p:spPr>
        <p:txBody>
          <a:bodyPr/>
          <a:lstStyle/>
          <a:p>
            <a:r>
              <a:rPr lang="en-US" dirty="0"/>
              <a:t>Perfect metrics for </a:t>
            </a:r>
            <a:r>
              <a:rPr lang="en-US" b="1" dirty="0"/>
              <a:t>Linear Regression </a:t>
            </a:r>
            <a:r>
              <a:rPr lang="en-US" dirty="0"/>
              <a:t>might indicate potential overfitting or data leakage.</a:t>
            </a:r>
          </a:p>
          <a:p>
            <a:r>
              <a:rPr lang="en-US" b="1" dirty="0"/>
              <a:t>Random Forest </a:t>
            </a:r>
            <a:r>
              <a:rPr lang="en-US" dirty="0"/>
              <a:t>shows strong performance with minimal error, offering robustness.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4A9DC6-E34A-4F14-8121-BA99F93FC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24" y="3765870"/>
            <a:ext cx="10048176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9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38CF-1707-4DEE-8CFD-0AFF844C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F9EB-441F-4368-B499-FFC358FAFD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Plot the predicted vs. actual values for both models.</a:t>
            </a:r>
          </a:p>
          <a:p>
            <a:r>
              <a:rPr lang="en-US" dirty="0"/>
              <a:t>If points fall close to a </a:t>
            </a:r>
            <a:r>
              <a:rPr lang="en-US" b="1" dirty="0"/>
              <a:t>diagonal line</a:t>
            </a:r>
            <a:r>
              <a:rPr lang="en-US" dirty="0"/>
              <a:t>, the model is accurate.</a:t>
            </a:r>
          </a:p>
          <a:p>
            <a:r>
              <a:rPr lang="en-US" dirty="0"/>
              <a:t>Linear Regression may show a </a:t>
            </a:r>
            <a:r>
              <a:rPr lang="en-US" b="1" dirty="0"/>
              <a:t>perfect line</a:t>
            </a:r>
            <a:r>
              <a:rPr lang="en-US" dirty="0"/>
              <a:t> due to overfitting.</a:t>
            </a:r>
          </a:p>
          <a:p>
            <a:r>
              <a:rPr lang="en-US" dirty="0"/>
              <a:t>Our visualization shows that Random Forest provides more stable predictions.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B046A-C43C-4960-958D-540518E27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CE1C59-0D17-4273-B50F-D1A2E901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2632852"/>
            <a:ext cx="3935688" cy="334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5758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124</TotalTime>
  <Words>765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Tw Cen MT</vt:lpstr>
      <vt:lpstr>Droplet</vt:lpstr>
      <vt:lpstr>Aviation KPIs Analysis &amp; Model Evaluation</vt:lpstr>
      <vt:lpstr>Project Overview</vt:lpstr>
      <vt:lpstr>Dataset Overview</vt:lpstr>
      <vt:lpstr>Data Preprocessing</vt:lpstr>
      <vt:lpstr>Exploratory Data Analysis (EDA)</vt:lpstr>
      <vt:lpstr>rain-Test Split and Data Preparation</vt:lpstr>
      <vt:lpstr>Model Development</vt:lpstr>
      <vt:lpstr>Model Comparison</vt:lpstr>
      <vt:lpstr>Visualization of Predictions</vt:lpstr>
      <vt:lpstr>Model Interpretation and Feature Importance</vt:lpstr>
      <vt:lpstr>Challenges &amp; Improvements</vt:lpstr>
      <vt:lpstr>Conclusion &amp; Final Takeaways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KPIs Analysis &amp; Model Evaluation</dc:title>
  <dc:creator>Shraddha</dc:creator>
  <cp:lastModifiedBy>Shraddha</cp:lastModifiedBy>
  <cp:revision>10</cp:revision>
  <dcterms:created xsi:type="dcterms:W3CDTF">2025-03-02T04:33:58Z</dcterms:created>
  <dcterms:modified xsi:type="dcterms:W3CDTF">2025-03-02T06:38:14Z</dcterms:modified>
</cp:coreProperties>
</file>