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4" r:id="rId2"/>
    <p:sldId id="256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4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1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32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1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92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7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2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0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5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4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F003-E4E1-426F-98B3-AC0425797EE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9FC192-5818-4497-BDF8-7073BD8B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8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6BA62-5F1F-4220-81A9-3C6F876E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" y="0"/>
            <a:ext cx="12078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4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3583-B656-4BAD-9E4A-04D1EBA7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129" y="624110"/>
            <a:ext cx="9574305" cy="899890"/>
          </a:xfrm>
        </p:spPr>
        <p:txBody>
          <a:bodyPr/>
          <a:lstStyle/>
          <a:p>
            <a:pPr algn="ctr"/>
            <a:r>
              <a:rPr lang="en-US" b="1" dirty="0"/>
              <a:t>Tabular Data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559D1-C82A-4F9E-BC53-29303B4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29" y="1524000"/>
            <a:ext cx="9574306" cy="49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6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099F-9182-4947-8C8D-BD3B881C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Growth in startups and funding over years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31F0-51B4-4E77-AC54-9D2EAFB1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growth observed in the Indian startup ecosystem over the years.</a:t>
            </a:r>
          </a:p>
          <a:p>
            <a:r>
              <a:rPr lang="en-US" dirty="0"/>
              <a:t>Key industries like technology, e-commerce, and fintech dominate funding.</a:t>
            </a:r>
          </a:p>
          <a:p>
            <a:r>
              <a:rPr lang="en-US" dirty="0"/>
              <a:t>Major funding concentrated in regions such as Bengaluru, Delhi NCR, and Mumbai.</a:t>
            </a:r>
          </a:p>
          <a:p>
            <a:r>
              <a:rPr lang="en-US" dirty="0"/>
              <a:t>Leading investors focus on sectors with high growth potential.</a:t>
            </a:r>
          </a:p>
          <a:p>
            <a:r>
              <a:rPr lang="en-US" dirty="0"/>
              <a:t>Strategic investments in emerging industries and underrepresented regions can foster innovation and economic growth</a:t>
            </a:r>
            <a:r>
              <a:rPr lang="en-IN" dirty="0"/>
              <a:t>.</a:t>
            </a:r>
          </a:p>
          <a:p>
            <a:r>
              <a:rPr lang="en-US" dirty="0"/>
              <a:t>Data-driven insights and dashboards provide valuable tools for monitoring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4232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6BB3C0-FBE7-4289-A9DE-DD498BBA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 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26E5-1F21-4A15-BE8C-5FDD88169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9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C56C-68A2-4E74-93C8-4FCE4DA45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613" y="2514598"/>
            <a:ext cx="8915399" cy="2262781"/>
          </a:xfrm>
        </p:spPr>
        <p:txBody>
          <a:bodyPr/>
          <a:lstStyle/>
          <a:p>
            <a:r>
              <a:rPr lang="en-IN" b="1" dirty="0"/>
              <a:t>Indian Start-up Funding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8A3B-EF27-4A9A-BB9C-70C0EA50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3377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Data-Driven Insights on Startups, Funding, and Trends</a:t>
            </a:r>
          </a:p>
          <a:p>
            <a:pPr algn="r"/>
            <a:r>
              <a:rPr lang="en-IN" b="1" dirty="0"/>
              <a:t>Iruvuri Bhargav Ram - ft38_200</a:t>
            </a:r>
          </a:p>
          <a:p>
            <a:pPr algn="r"/>
            <a:r>
              <a:rPr lang="en-IN" b="1" dirty="0"/>
              <a:t>Shivangi Rai -Fd39_150</a:t>
            </a:r>
          </a:p>
          <a:p>
            <a:pPr algn="r"/>
            <a:r>
              <a:rPr lang="en-IN" b="1" dirty="0"/>
              <a:t>Shraddha S – Fd39_103 </a:t>
            </a:r>
          </a:p>
        </p:txBody>
      </p:sp>
    </p:spTree>
    <p:extLst>
      <p:ext uri="{BB962C8B-B14F-4D97-AF65-F5344CB8AC3E}">
        <p14:creationId xmlns:p14="http://schemas.microsoft.com/office/powerpoint/2010/main" val="40485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036-2BC1-428F-AB92-B87C2842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0808-7AD2-4C1B-A65B-C79B7A8F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the Indian startup ecosystem, focusing on trends, funding patterns, and investor behavior.</a:t>
            </a:r>
          </a:p>
          <a:p>
            <a:r>
              <a:rPr lang="en-US" dirty="0"/>
              <a:t>Growth in the number of startups over time.</a:t>
            </a:r>
          </a:p>
          <a:p>
            <a:r>
              <a:rPr lang="en-US" dirty="0"/>
              <a:t>Funding trends and sector-wise distribution.</a:t>
            </a:r>
          </a:p>
          <a:p>
            <a:r>
              <a:rPr lang="en-US" dirty="0"/>
              <a:t>Regional insights and investor preferences.</a:t>
            </a:r>
          </a:p>
          <a:p>
            <a:r>
              <a:rPr lang="en-US" dirty="0"/>
              <a:t>Data cleaning and analysis using Python.</a:t>
            </a:r>
          </a:p>
          <a:p>
            <a:r>
              <a:rPr lang="en-US" dirty="0"/>
              <a:t>SQL for database management and queries.</a:t>
            </a:r>
          </a:p>
          <a:p>
            <a:r>
              <a:rPr lang="en-US" dirty="0"/>
              <a:t>Visualizations created in Power BI for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89423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319-D3FB-4FFC-B0EE-7B1E1B36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Start-ups and Funding Trends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6AB7D-5761-4F71-AB35-AE630E77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04999"/>
            <a:ext cx="4342894" cy="50650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Number of Startups by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D9234-1C0E-49F3-90DE-1CD8BC7E3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Bar chart showing startup growth over time</a:t>
            </a:r>
            <a:r>
              <a:rPr lang="en-IN" dirty="0"/>
              <a:t>.</a:t>
            </a:r>
          </a:p>
          <a:p>
            <a:r>
              <a:rPr lang="en-IN" dirty="0"/>
              <a:t>2016 is the peak start-up activity years.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D4352-4E71-4CE4-AB4C-B6E531E68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7" y="1721224"/>
            <a:ext cx="4342894" cy="1156447"/>
          </a:xfrm>
        </p:spPr>
        <p:txBody>
          <a:bodyPr>
            <a:no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IN" b="1" dirty="0"/>
              <a:t>Funding Over Time.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E97B2-D5A4-48DC-95CD-48065E2001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Line chart of total funding year-on-year.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23D98-2959-436B-83C8-8F7DE254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02" y="3944471"/>
            <a:ext cx="3685688" cy="2626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02027-0CDD-4315-87E3-46247B9E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53" y="3974784"/>
            <a:ext cx="4126658" cy="2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8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1D6A-DBD8-4233-AFBF-A4612AA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Industry and Regional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7801-1197-47C1-BFDD-3FE76744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72703"/>
            <a:ext cx="4342894" cy="576262"/>
          </a:xfrm>
        </p:spPr>
        <p:txBody>
          <a:bodyPr/>
          <a:lstStyle/>
          <a:p>
            <a:r>
              <a:rPr lang="en-IN" b="1" dirty="0"/>
              <a:t>Most Funded Industries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5AAD-14EC-4D02-AAA9-30ECF551B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Bar chart of top 10 industries by funding.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8F1A3-29E9-4E85-BA5B-0745E628E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6" y="1969475"/>
            <a:ext cx="4342893" cy="576262"/>
          </a:xfrm>
        </p:spPr>
        <p:txBody>
          <a:bodyPr/>
          <a:lstStyle/>
          <a:p>
            <a:r>
              <a:rPr lang="en-IN" b="1" dirty="0"/>
              <a:t>Most Funded Regions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31922-A333-4E87-A162-61F9F78B9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496126" cy="3354060"/>
          </a:xfrm>
        </p:spPr>
        <p:txBody>
          <a:bodyPr/>
          <a:lstStyle/>
          <a:p>
            <a:r>
              <a:rPr lang="en-US" dirty="0"/>
              <a:t>Bar chart of top 10 industries by Regions.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2A43-1895-4686-82EE-24C09BF9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227294"/>
            <a:ext cx="4342893" cy="2672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61ACAD-2B7F-4EF6-BB68-34CF4ED1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37" y="3227294"/>
            <a:ext cx="4500346" cy="26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3CDC-83CF-4EBE-83D7-A7561F51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ystem-ui"/>
              </a:rPr>
              <a:t>Most Active Investors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95547-1173-4675-907C-85E9B35F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72703"/>
            <a:ext cx="4342894" cy="576262"/>
          </a:xfrm>
        </p:spPr>
        <p:txBody>
          <a:bodyPr/>
          <a:lstStyle/>
          <a:p>
            <a:r>
              <a:rPr lang="en-IN" b="1" dirty="0"/>
              <a:t>Investor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24EBD-D36F-491F-82A9-BA6440C54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3414037"/>
          </a:xfrm>
        </p:spPr>
        <p:txBody>
          <a:bodyPr/>
          <a:lstStyle/>
          <a:p>
            <a:r>
              <a:rPr lang="en-US" dirty="0"/>
              <a:t>Bar chart of top 10 Investor Trends.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DD966-E6CF-402C-852C-28E895CB3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6" y="2124636"/>
            <a:ext cx="4338637" cy="959224"/>
          </a:xfrm>
        </p:spPr>
        <p:txBody>
          <a:bodyPr/>
          <a:lstStyle/>
          <a:p>
            <a:r>
              <a:rPr lang="en-US" b="1" i="0" dirty="0">
                <a:effectLst/>
                <a:latin typeface="system-ui"/>
              </a:rPr>
              <a:t>Industries Most Funded in India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19F33B-907F-459E-B093-CB2B1D46E3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67563" y="2626659"/>
            <a:ext cx="4773425" cy="334530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02AC2-9376-421C-9704-1EB9B99D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994212"/>
            <a:ext cx="4338674" cy="29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1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485-5635-43EC-9F76-1CB7E97B28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n-IN" b="1" dirty="0"/>
              <a:t>SQL Database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975F-7C4D-44EF-B276-DEC1E90302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/>
          <a:lstStyle/>
          <a:p>
            <a:r>
              <a:rPr lang="en-IN" dirty="0"/>
              <a:t>Start-ups, Funding, Investors, Regions  tables  are created.</a:t>
            </a:r>
          </a:p>
          <a:p>
            <a:r>
              <a:rPr lang="en-IN" dirty="0"/>
              <a:t>Total funding by sector.</a:t>
            </a:r>
          </a:p>
          <a:p>
            <a:r>
              <a:rPr lang="en-US" dirty="0"/>
              <a:t>Number of startups in each region</a:t>
            </a:r>
            <a:endParaRPr lang="en-IN" dirty="0"/>
          </a:p>
          <a:p>
            <a:r>
              <a:rPr lang="en-IN" dirty="0"/>
              <a:t>Top-funded industries over time.</a:t>
            </a:r>
          </a:p>
          <a:p>
            <a:r>
              <a:rPr lang="en-US" dirty="0"/>
              <a:t>Regional comparison of startup counts and funding.</a:t>
            </a:r>
            <a:endParaRPr lang="en-IN" dirty="0"/>
          </a:p>
          <a:p>
            <a:r>
              <a:rPr lang="en-US" dirty="0"/>
              <a:t>Enable structured analysis for data-driven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3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DCCC-5888-469A-9F9E-65DF7E79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693" y="624110"/>
            <a:ext cx="9807387" cy="944713"/>
          </a:xfrm>
        </p:spPr>
        <p:txBody>
          <a:bodyPr/>
          <a:lstStyle/>
          <a:p>
            <a:pPr algn="ctr"/>
            <a:r>
              <a:rPr lang="en-US" b="1" dirty="0"/>
              <a:t>Power BI Analysis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12B50-3544-4252-913D-57FA1763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1568823"/>
            <a:ext cx="9807388" cy="50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BC74-D23A-4C6A-B311-82D2BE57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9" y="624110"/>
            <a:ext cx="9962681" cy="908855"/>
          </a:xfrm>
        </p:spPr>
        <p:txBody>
          <a:bodyPr/>
          <a:lstStyle/>
          <a:p>
            <a:pPr algn="ctr"/>
            <a:r>
              <a:rPr lang="en-US" b="1" dirty="0"/>
              <a:t>Start-up city Location Analysis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8AA61-5A90-445C-82D4-3676821D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9" y="1685364"/>
            <a:ext cx="9962682" cy="46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3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281</TotalTime>
  <Words>314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system-ui</vt:lpstr>
      <vt:lpstr>Wingdings 3</vt:lpstr>
      <vt:lpstr>Wisp</vt:lpstr>
      <vt:lpstr>PowerPoint Presentation</vt:lpstr>
      <vt:lpstr>Indian Start-up Funding Analysis</vt:lpstr>
      <vt:lpstr>Introduction</vt:lpstr>
      <vt:lpstr>Start-ups and Funding Trends</vt:lpstr>
      <vt:lpstr>Industry and Regional Insights</vt:lpstr>
      <vt:lpstr>Most Active Investors </vt:lpstr>
      <vt:lpstr>SQL Database Setup</vt:lpstr>
      <vt:lpstr>Power BI Analysis </vt:lpstr>
      <vt:lpstr>Start-up city Location Analysis </vt:lpstr>
      <vt:lpstr>Tabular Data </vt:lpstr>
      <vt:lpstr>Growth in startups and funding over years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Indian Startup Funding</dc:title>
  <dc:creator>Shraddha</dc:creator>
  <cp:lastModifiedBy>Shraddha</cp:lastModifiedBy>
  <cp:revision>14</cp:revision>
  <dcterms:created xsi:type="dcterms:W3CDTF">2024-12-21T11:39:39Z</dcterms:created>
  <dcterms:modified xsi:type="dcterms:W3CDTF">2024-12-21T16:21:25Z</dcterms:modified>
</cp:coreProperties>
</file>