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483" r:id="rId3"/>
    <p:sldId id="489" r:id="rId4"/>
    <p:sldId id="491" r:id="rId5"/>
    <p:sldId id="488" r:id="rId6"/>
    <p:sldId id="463" r:id="rId7"/>
    <p:sldId id="490" r:id="rId8"/>
    <p:sldId id="4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328"/>
    <a:srgbClr val="47DAF7"/>
    <a:srgbClr val="70AD47"/>
    <a:srgbClr val="D5D3D3"/>
    <a:srgbClr val="466C2C"/>
    <a:srgbClr val="537839"/>
    <a:srgbClr val="66FF66"/>
    <a:srgbClr val="C55A11"/>
    <a:srgbClr val="FFC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96"/>
      </p:cViewPr>
      <p:guideLst>
        <p:guide orient="horz" pos="119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95368-661B-4E61-A402-0D0650B6E0FB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28C7-EE65-4200-B376-4B1A19E3083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8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FAS system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628C7-EE65-4200-B376-4B1A19E308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9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FAS system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628C7-EE65-4200-B376-4B1A19E308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1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representing a set of patients or pathways by the avg of their features because most of the PSNs are not predictive of a class and do not discriminate strongly the patients. This means that: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PAVGnew=how much a hypothetic non-predictive pathway makes its patients unbalanced. However, for the assumption PAVGnew reproduces a PSN very balanced; because it has a lot of indiscriminate and balanced patients.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Cnew=how much the patient C is unbalanced and discriminated over all the pathways. However, Cnew will assume a value that for the assumption will represent a very balanced C.</a:t>
            </a:r>
          </a:p>
          <a:p>
            <a:r>
              <a:rPr lang="en-GB" dirty="0"/>
              <a:t>P3survival_diff=how many patients a hypothetic balanced pathway saves for the class that it is considered predictive.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C28E9-EB48-47E5-8F91-09FACE600C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representing a set of patients or pathways by the avg of their features because most of the PSNs are not predictive of a class and do not discriminate strongly the patients. This means that: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PAVGnew=how much a hypothetic non-predictive pathway makes its patients unbalanced. However, for the assumption PAVGnew reproduces a PSN very balanced; because it has a lot of indiscriminate and balanced patients.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Cnew=how much the patient C is unbalanced and discriminated over all the pathways. However, Cnew will assume a value that for the assumption will represent a very balanced C.</a:t>
            </a:r>
          </a:p>
          <a:p>
            <a:r>
              <a:rPr lang="en-GB" dirty="0"/>
              <a:t>P3survival_diff=how many patients a hypothetic balanced pathway saves for the class that it is considered predictive.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C28E9-EB48-47E5-8F91-09FACE600C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44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7663B-F222-439D-A1F7-7EDEFEBC8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B854F4-C6AE-4B8F-A17D-2DAC1F3A0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BC1162-13C0-4775-B354-3D6DD54B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C66CA-9DAF-4190-B83F-746A948E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08A2F-0B2F-4358-BC58-EC97C89A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56F20-1368-47CB-9C44-42013E5E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9265E8-96A7-4293-98CB-50342002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F4983A-B44A-43FE-8907-E1505A49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DFD1B8-994F-49C1-8F56-98A702B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B9762-99DD-4A68-8622-53F44DCC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2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C3C0EA-3AB1-4884-882B-859A1CD0F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96ACEB-E1DA-4A67-8A24-05F36EE8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669AC4-53D2-4A2D-B134-33540136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105BC7-14B4-4848-A798-7724B52D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A3931D-3DC9-40F7-9E54-4F590961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6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7C568-57A0-4C84-B65F-C8098F06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ABC651-8231-4335-88B0-A9A42E693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09897-2E5E-4613-AEA3-D2393B4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6F7688-BEE3-4CE7-A954-6C4B7A85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DF663F-2B2D-406E-8543-AF898238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C4E6C-6611-4D91-97F0-B3C644D1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C2FBE-E40F-4E4F-B36B-2273558F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0B8C88-51A5-40A6-AB5A-E2260531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C62CEB-5BB0-4C0F-B5CE-7269552A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215D76-4AC6-479E-99CE-0CF80CDB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C0777-E7BD-45DF-941F-17B324E8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4AE80-967D-4F0C-8B28-5533694C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0BC087-1F58-4932-AC4F-EE1946C1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01CD7-ACD0-4C02-BD8C-DB22E3C8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0AB3F6-7693-497C-AEB7-6ECFE036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7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5BCC4-18BE-4C35-8E88-7A6B9E85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D9BD4D-61F9-45F0-A039-C6A45AE78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7F2648-984A-4076-B978-12FFDF10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7CF610-CA7F-4AC2-9DF9-6462886B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D5E904-2395-4B8F-BD38-FD52FC9F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572506-F1E3-4020-87EC-0F213FC3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01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95CEE0-9BAA-4A65-9BF3-DB7443FA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46C6C-A2B2-4ADC-80AA-31BEB59F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FF577C-220F-461B-8744-BD9E1AA3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0B45D5-9390-4764-810E-76682824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F5007F-DFB0-4FA3-B4E6-A2C16519B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9336CA-7512-4BB5-910A-7CF56C6D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BF4B6B-C060-4356-9B44-5FCF0BA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608899-0B27-4D94-93C4-231CC5FD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32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7E84B-02AB-493C-B7FC-2EDBA269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489192-CDF3-4124-969B-260DD659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7D6281-237F-49F9-9377-C3ECDAE5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02D767-5529-4A09-9032-47134F9E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39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A49999-1C13-4777-B58E-21DC41FB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5BA665-8FC2-48B2-BF75-3D7FF44E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B14E87-2474-4401-80AF-22B1986A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968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429818-B460-405E-B407-213ABB34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91056-F4EB-4789-B3DC-E7D41A9F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FC0186-A521-4451-84C5-DB6D9EE0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C8A251-F9B3-477A-A01C-E9FAA637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96EBE7-F4EB-44D0-862E-C944C2DE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78FD48-113E-482B-A0D6-0512186A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E0DDE9-613A-469C-9F1B-487B1E57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C88ED3-720E-40A7-A75E-2FBB5C73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0AC6E-3AFD-4254-B489-574141A0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0C7320-172D-4C3E-913D-2A2A2D48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C7D35-FAC8-4F27-AFC8-8DF8537E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9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7E72D-9F6E-495C-9387-F633F839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A00BE8-B232-4C76-A4A3-836A8334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7D2E7B-438F-4718-8EC6-A5740259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DB8CF5-2BA4-44EA-B0AD-1A090696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8411D5-A5BC-454B-869A-937E5944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65DDF4-C4E5-4591-9BDC-D3C3F945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5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569F4-F5E1-4287-9B79-1BE1A7D6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15A495-96CE-4CF4-A2E9-ECC3F16FD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0E98AB-8EEE-494C-8E62-40058193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A776B8-13DE-4549-B240-18FE9437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49B958-08DE-474F-BA6E-73876EE6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48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F0740D-98E8-4C28-9482-9A5A62DF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56B297-BBB6-4786-B9B4-BC0E875C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76F69B-C451-4F71-8A52-F39035B1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8D9BB6-62A6-4CE9-9326-765D975C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A5F0D3-F5F1-41DB-A7D3-1A9A0283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CD3AD-06C7-4868-BEF7-0A9147A9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35A2D7-B1CB-4BE8-8E06-03A35B9E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7080F8-74A0-4BB0-B119-DFF693AE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CD1EF1-6444-4F40-8200-2D0F6D9B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0F5FDF-2D98-47EB-ACD1-A3E5D262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1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D95E0-6ECB-46BD-855A-E9ABC265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486A16-E426-419E-9659-2CEF26DF3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B74E18-E041-4FA6-995C-DFEF18B4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7D989B-1AB7-4AE1-B606-824EDAC1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E8A9D1-1F4D-420F-BFF5-13FACB6C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CA9C64-CA3F-450C-8A27-0D060D6B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BCF3F6-67FA-40A4-9FB2-A2E88BAD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C1DF21-BBA2-4675-A554-E42141A9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166551-3E33-4E32-9C3B-DC974CFC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363AD5-FDC5-4A51-959A-49395640B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899A1A-1B73-43D6-8E07-8C90ECAEB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03D693-35B8-4BCE-BBF0-A8A7A708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08247E-2C90-49CE-B49F-CEBEF441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1DCAAD-C1BD-4B76-8403-1D173EC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9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11C6D-DEA5-43F2-A467-B6A82253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62F2393-90FC-4D9E-A6B3-587F9636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AD84A8-11E4-4727-B342-F9DF7A2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237F4F-5FC8-4D54-8066-AA666B09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4B8D98E-922D-4562-AF53-9009C69C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5705AE-3944-44B4-8362-9F472CD0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93522B-084D-4477-A941-8D549938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1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76878-6A96-469C-A3C4-2B158398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6881F-63BD-46F0-AA3D-29E9CE9D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4FC4B4-3AA7-4E0D-A9B7-9B955BF1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AAC51F-1605-4BD2-AB15-13D9657C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5D8F8C-CA27-424F-8A88-5E4B5688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C57203-44C4-4BB8-B66A-6858CA69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5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3500E-A4D9-4299-B9F8-E7FB7CB8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8861FF-2E77-4B5A-B0D5-0A84B459D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099F64-03CD-4D61-9E64-A44461B00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A4860F-C62E-4911-B67E-B08DC4AE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2CE3F6-AEC1-4DD8-AF84-291784DA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AB533D-64C2-49CA-BC95-9CC0E607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70ADDF-4B07-4366-BE90-4625C3D9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0C7B6B-763B-4F4A-91B6-5CC8F2BA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F0D44-D39A-4813-AE2D-A8B50D726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04A7-3DC8-4F02-AFE8-3316578D0E5D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CFA18D-A1FE-4FF0-A8B6-560ECC596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29D818-A667-42EF-817A-A4E0E76EE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1DFD-D30A-4C2B-9105-0BC62AA180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0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53B6A6-770B-4E06-9F35-6EAFB688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16363C-F5ED-4DB8-9897-28B8805C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68EEA-782D-46A2-9B1D-ED1C842E4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AB0F-5396-4F57-9CBF-4B453636233F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B7AE5B-C670-44BB-B6B8-8B8725064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02419-AFF8-41B4-8972-8D65E77B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CE0B-ADA7-43A5-9767-0144E3EBD91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8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magine 145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3B411530-6FF0-4FA8-9E7A-C7A1F537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77" y="315686"/>
            <a:ext cx="1824496" cy="1763413"/>
          </a:xfrm>
          <a:prstGeom prst="rect">
            <a:avLst/>
          </a:prstGeom>
        </p:spPr>
      </p:pic>
      <p:pic>
        <p:nvPicPr>
          <p:cNvPr id="151" name="Immagine 15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BFF7A8C8-5441-4837-90B1-1044E7BAF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56" y="315686"/>
            <a:ext cx="1824496" cy="1763413"/>
          </a:xfrm>
          <a:prstGeom prst="rect">
            <a:avLst/>
          </a:prstGeom>
        </p:spPr>
      </p:pic>
      <p:graphicFrame>
        <p:nvGraphicFramePr>
          <p:cNvPr id="134" name="Tabella 133">
            <a:extLst>
              <a:ext uri="{FF2B5EF4-FFF2-40B4-BE49-F238E27FC236}">
                <a16:creationId xmlns:a16="http://schemas.microsoft.com/office/drawing/2014/main" id="{574390E0-4B08-4132-95F8-88B7A569068A}"/>
              </a:ext>
            </a:extLst>
          </p:cNvPr>
          <p:cNvGraphicFramePr>
            <a:graphicFrameLocks noGrp="1"/>
          </p:cNvGraphicFramePr>
          <p:nvPr/>
        </p:nvGraphicFramePr>
        <p:xfrm>
          <a:off x="8917226" y="4664297"/>
          <a:ext cx="2840052" cy="176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4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</a:tblGrid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</a:tbl>
          </a:graphicData>
        </a:graphic>
      </p:graphicFrame>
      <p:graphicFrame>
        <p:nvGraphicFramePr>
          <p:cNvPr id="135" name="Tabella 134">
            <a:extLst>
              <a:ext uri="{FF2B5EF4-FFF2-40B4-BE49-F238E27FC236}">
                <a16:creationId xmlns:a16="http://schemas.microsoft.com/office/drawing/2014/main" id="{4F6FE4B5-1E56-4236-886B-69220D9CC7BB}"/>
              </a:ext>
            </a:extLst>
          </p:cNvPr>
          <p:cNvGraphicFramePr>
            <a:graphicFrameLocks noGrp="1"/>
          </p:cNvGraphicFramePr>
          <p:nvPr/>
        </p:nvGraphicFramePr>
        <p:xfrm>
          <a:off x="8917226" y="2709022"/>
          <a:ext cx="2840052" cy="176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4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</a:tblGrid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</a:tbl>
          </a:graphicData>
        </a:graphic>
      </p:graphicFrame>
      <p:graphicFrame>
        <p:nvGraphicFramePr>
          <p:cNvPr id="137" name="Tabella 136">
            <a:extLst>
              <a:ext uri="{FF2B5EF4-FFF2-40B4-BE49-F238E27FC236}">
                <a16:creationId xmlns:a16="http://schemas.microsoft.com/office/drawing/2014/main" id="{076AE6E0-C6C1-4416-9EEF-E4815F817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18396"/>
              </p:ext>
            </p:extLst>
          </p:nvPr>
        </p:nvGraphicFramePr>
        <p:xfrm>
          <a:off x="839193" y="3148482"/>
          <a:ext cx="1420026" cy="176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4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</a:tblGrid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</a:tbl>
          </a:graphicData>
        </a:graphic>
      </p:graphicFrame>
      <p:graphicFrame>
        <p:nvGraphicFramePr>
          <p:cNvPr id="138" name="Tabella 137">
            <a:extLst>
              <a:ext uri="{FF2B5EF4-FFF2-40B4-BE49-F238E27FC236}">
                <a16:creationId xmlns:a16="http://schemas.microsoft.com/office/drawing/2014/main" id="{FC7851CD-28B7-45A3-ACDC-FD877CD83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14750"/>
              </p:ext>
            </p:extLst>
          </p:nvPr>
        </p:nvGraphicFramePr>
        <p:xfrm>
          <a:off x="839193" y="657184"/>
          <a:ext cx="1893368" cy="176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4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47334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</a:tblGrid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4085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734F38B0-6A3D-49E5-A6B7-88C70A65EF30}"/>
              </a:ext>
            </a:extLst>
          </p:cNvPr>
          <p:cNvSpPr/>
          <p:nvPr/>
        </p:nvSpPr>
        <p:spPr>
          <a:xfrm>
            <a:off x="1320800" y="660400"/>
            <a:ext cx="1409700" cy="1763413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EEB6AB6-D6E2-43B7-9453-2DE2C0192C30}"/>
              </a:ext>
            </a:extLst>
          </p:cNvPr>
          <p:cNvSpPr/>
          <p:nvPr/>
        </p:nvSpPr>
        <p:spPr>
          <a:xfrm>
            <a:off x="1320799" y="3148482"/>
            <a:ext cx="938419" cy="1763412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uppo 239">
            <a:extLst>
              <a:ext uri="{FF2B5EF4-FFF2-40B4-BE49-F238E27FC236}">
                <a16:creationId xmlns:a16="http://schemas.microsoft.com/office/drawing/2014/main" id="{40D5FF62-7C7F-4418-8DC4-2CBB4DF42D6C}"/>
              </a:ext>
            </a:extLst>
          </p:cNvPr>
          <p:cNvGrpSpPr/>
          <p:nvPr/>
        </p:nvGrpSpPr>
        <p:grpSpPr>
          <a:xfrm>
            <a:off x="437745" y="863192"/>
            <a:ext cx="1397712" cy="485941"/>
            <a:chOff x="3240473" y="1689182"/>
            <a:chExt cx="1647052" cy="309611"/>
          </a:xfrm>
        </p:grpSpPr>
        <p:sp>
          <p:nvSpPr>
            <p:cNvPr id="241" name="Rettangolo con angoli arrotondati 240">
              <a:extLst>
                <a:ext uri="{FF2B5EF4-FFF2-40B4-BE49-F238E27FC236}">
                  <a16:creationId xmlns:a16="http://schemas.microsoft.com/office/drawing/2014/main" id="{AEE10907-7384-4B93-B910-8C8D78AA6CD9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2" name="CasellaDiTesto 241">
              <a:extLst>
                <a:ext uri="{FF2B5EF4-FFF2-40B4-BE49-F238E27FC236}">
                  <a16:creationId xmlns:a16="http://schemas.microsoft.com/office/drawing/2014/main" id="{69C8F060-CF2A-434A-96F9-553899F256DA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  <a:r>
                <a:rPr lang="en-GB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 </a:t>
              </a:r>
              <a:r>
                <a:rPr lang="en-GB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interaction network</a:t>
              </a:r>
              <a:endParaRPr lang="en-GB" sz="1200" kern="1200" dirty="0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2366EF6A-CC5D-4E02-9C1C-3EFE740CD49E}"/>
              </a:ext>
            </a:extLst>
          </p:cNvPr>
          <p:cNvGrpSpPr/>
          <p:nvPr/>
        </p:nvGrpSpPr>
        <p:grpSpPr>
          <a:xfrm>
            <a:off x="4023408" y="-7575"/>
            <a:ext cx="1819308" cy="1231688"/>
            <a:chOff x="7817205" y="2210334"/>
            <a:chExt cx="1819308" cy="1231688"/>
          </a:xfrm>
        </p:grpSpPr>
        <p:pic>
          <p:nvPicPr>
            <p:cNvPr id="6" name="Immagine 5" descr="Immagine che contiene shoji, cruciverba, edificio, pubblico&#10;&#10;Descrizione generata con affidabilità molto elevata">
              <a:extLst>
                <a:ext uri="{FF2B5EF4-FFF2-40B4-BE49-F238E27FC236}">
                  <a16:creationId xmlns:a16="http://schemas.microsoft.com/office/drawing/2014/main" id="{8B67BC0D-29FD-4E52-B137-B5A515B62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672" y="2427789"/>
              <a:ext cx="1164150" cy="530285"/>
            </a:xfrm>
            <a:prstGeom prst="rect">
              <a:avLst/>
            </a:prstGeom>
          </p:spPr>
        </p:pic>
        <p:cxnSp>
          <p:nvCxnSpPr>
            <p:cNvPr id="247" name="Connettore a gomito 246">
              <a:extLst>
                <a:ext uri="{FF2B5EF4-FFF2-40B4-BE49-F238E27FC236}">
                  <a16:creationId xmlns:a16="http://schemas.microsoft.com/office/drawing/2014/main" id="{23F8099C-5C27-4F73-BD16-C90139CB868E}"/>
                </a:ext>
              </a:extLst>
            </p:cNvPr>
            <p:cNvCxnSpPr>
              <a:cxnSpLocks/>
              <a:endCxn id="248" idx="1"/>
            </p:cNvCxnSpPr>
            <p:nvPr/>
          </p:nvCxnSpPr>
          <p:spPr>
            <a:xfrm>
              <a:off x="8125379" y="2819305"/>
              <a:ext cx="497395" cy="304280"/>
            </a:xfrm>
            <a:prstGeom prst="bentConnector3">
              <a:avLst>
                <a:gd name="adj1" fmla="val 1107"/>
              </a:avLst>
            </a:prstGeom>
            <a:ln w="6350">
              <a:solidFill>
                <a:schemeClr val="dk1">
                  <a:alpha val="50000"/>
                </a:schemeClr>
              </a:solidFill>
              <a:headEnd type="diamon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041BDC72-BFF0-4473-8E98-5434CA396EC4}"/>
                </a:ext>
              </a:extLst>
            </p:cNvPr>
            <p:cNvSpPr/>
            <p:nvPr/>
          </p:nvSpPr>
          <p:spPr>
            <a:xfrm>
              <a:off x="8622774" y="2985085"/>
              <a:ext cx="101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Yellow class</a:t>
              </a:r>
              <a:endParaRPr lang="en-GB" sz="1200" dirty="0"/>
            </a:p>
          </p:txBody>
        </p:sp>
        <p:sp>
          <p:nvSpPr>
            <p:cNvPr id="249" name="Rettangolo 248">
              <a:extLst>
                <a:ext uri="{FF2B5EF4-FFF2-40B4-BE49-F238E27FC236}">
                  <a16:creationId xmlns:a16="http://schemas.microsoft.com/office/drawing/2014/main" id="{352AC595-0714-4444-B10E-F10D1F8666DA}"/>
                </a:ext>
              </a:extLst>
            </p:cNvPr>
            <p:cNvSpPr/>
            <p:nvPr/>
          </p:nvSpPr>
          <p:spPr>
            <a:xfrm>
              <a:off x="8619374" y="3165023"/>
              <a:ext cx="883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Blue class</a:t>
              </a:r>
              <a:endParaRPr lang="en-GB" sz="1200" dirty="0"/>
            </a:p>
          </p:txBody>
        </p:sp>
        <p:cxnSp>
          <p:nvCxnSpPr>
            <p:cNvPr id="250" name="Connettore a gomito 249">
              <a:extLst>
                <a:ext uri="{FF2B5EF4-FFF2-40B4-BE49-F238E27FC236}">
                  <a16:creationId xmlns:a16="http://schemas.microsoft.com/office/drawing/2014/main" id="{736918A2-2C43-49C5-8594-711E59C8C892}"/>
                </a:ext>
              </a:extLst>
            </p:cNvPr>
            <p:cNvCxnSpPr>
              <a:cxnSpLocks/>
              <a:endCxn id="249" idx="1"/>
            </p:cNvCxnSpPr>
            <p:nvPr/>
          </p:nvCxnSpPr>
          <p:spPr>
            <a:xfrm rot="16200000" flipH="1">
              <a:off x="7954350" y="2638498"/>
              <a:ext cx="802757" cy="527292"/>
            </a:xfrm>
            <a:prstGeom prst="bentConnector2">
              <a:avLst/>
            </a:prstGeom>
            <a:ln w="6350">
              <a:solidFill>
                <a:schemeClr val="dk1">
                  <a:alpha val="50000"/>
                </a:schemeClr>
              </a:solidFill>
              <a:headEnd type="diamon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EF3DDE3A-01C6-49B3-A1C1-0A84A6A6DA74}"/>
                </a:ext>
              </a:extLst>
            </p:cNvPr>
            <p:cNvSpPr/>
            <p:nvPr/>
          </p:nvSpPr>
          <p:spPr>
            <a:xfrm rot="16200000">
              <a:off x="7586052" y="2572949"/>
              <a:ext cx="739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endParaRPr lang="en-GB" sz="1200" dirty="0"/>
            </a:p>
          </p:txBody>
        </p:sp>
        <p:sp>
          <p:nvSpPr>
            <p:cNvPr id="253" name="Rettangolo 252">
              <a:extLst>
                <a:ext uri="{FF2B5EF4-FFF2-40B4-BE49-F238E27FC236}">
                  <a16:creationId xmlns:a16="http://schemas.microsoft.com/office/drawing/2014/main" id="{4BBD9658-A550-4935-BD92-E35A9EA3C146}"/>
                </a:ext>
              </a:extLst>
            </p:cNvPr>
            <p:cNvSpPr/>
            <p:nvPr/>
          </p:nvSpPr>
          <p:spPr>
            <a:xfrm>
              <a:off x="8301017" y="2210334"/>
              <a:ext cx="6367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Genes</a:t>
              </a:r>
              <a:endParaRPr lang="en-GB" sz="1200" dirty="0"/>
            </a:p>
          </p:txBody>
        </p:sp>
      </p:grpSp>
      <p:pic>
        <p:nvPicPr>
          <p:cNvPr id="244" name="Immagine 243" descr="Immagine che contiene shoji, cruciverba&#10;&#10;Descrizione generata con affidabilità molto elevata">
            <a:extLst>
              <a:ext uri="{FF2B5EF4-FFF2-40B4-BE49-F238E27FC236}">
                <a16:creationId xmlns:a16="http://schemas.microsoft.com/office/drawing/2014/main" id="{97605A87-F45A-4258-B6AD-9CBA5AE48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96" y="1396656"/>
            <a:ext cx="1166629" cy="530286"/>
          </a:xfrm>
          <a:prstGeom prst="rect">
            <a:avLst/>
          </a:prstGeom>
        </p:spPr>
      </p:pic>
      <p:pic>
        <p:nvPicPr>
          <p:cNvPr id="245" name="Immagine 244" descr="Immagine che contiene cruciverba, shoji&#10;&#10;Descrizione generata con affidabilità molto elevata">
            <a:extLst>
              <a:ext uri="{FF2B5EF4-FFF2-40B4-BE49-F238E27FC236}">
                <a16:creationId xmlns:a16="http://schemas.microsoft.com/office/drawing/2014/main" id="{63115467-3F81-49D6-AC4C-40A064805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64" y="2281877"/>
            <a:ext cx="682602" cy="530286"/>
          </a:xfrm>
          <a:prstGeom prst="rect">
            <a:avLst/>
          </a:prstGeom>
        </p:spPr>
      </p:pic>
      <p:pic>
        <p:nvPicPr>
          <p:cNvPr id="246" name="Immagine 245" descr="Immagine che contiene cruciverba, shoji&#10;&#10;Descrizione generata con affidabilità molto elevata">
            <a:extLst>
              <a:ext uri="{FF2B5EF4-FFF2-40B4-BE49-F238E27FC236}">
                <a16:creationId xmlns:a16="http://schemas.microsoft.com/office/drawing/2014/main" id="{AE7F8D89-FC0D-479B-9C41-8C44E169F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5" y="2281877"/>
            <a:ext cx="585570" cy="530285"/>
          </a:xfrm>
          <a:prstGeom prst="rect">
            <a:avLst/>
          </a:prstGeom>
        </p:spPr>
      </p:pic>
      <p:sp>
        <p:nvSpPr>
          <p:cNvPr id="254" name="Rettangolo 253">
            <a:extLst>
              <a:ext uri="{FF2B5EF4-FFF2-40B4-BE49-F238E27FC236}">
                <a16:creationId xmlns:a16="http://schemas.microsoft.com/office/drawing/2014/main" id="{558EC434-7C5E-4A0B-8EC9-82A10A3726CC}"/>
              </a:ext>
            </a:extLst>
          </p:cNvPr>
          <p:cNvSpPr/>
          <p:nvPr/>
        </p:nvSpPr>
        <p:spPr>
          <a:xfrm>
            <a:off x="5839195" y="2283009"/>
            <a:ext cx="491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dk2">
                    <a:hueOff val="0"/>
                    <a:satOff val="0"/>
                    <a:lumOff val="0"/>
                    <a:alphaOff val="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Connettore a gomito 254">
            <a:extLst>
              <a:ext uri="{FF2B5EF4-FFF2-40B4-BE49-F238E27FC236}">
                <a16:creationId xmlns:a16="http://schemas.microsoft.com/office/drawing/2014/main" id="{189D532F-CD75-47DA-83D5-5AFAC727137C}"/>
              </a:ext>
            </a:extLst>
          </p:cNvPr>
          <p:cNvCxnSpPr>
            <a:cxnSpLocks/>
            <a:stCxn id="244" idx="2"/>
            <a:endCxn id="254" idx="0"/>
          </p:cNvCxnSpPr>
          <p:nvPr/>
        </p:nvCxnSpPr>
        <p:spPr>
          <a:xfrm rot="16200000" flipH="1">
            <a:off x="5286901" y="1484751"/>
            <a:ext cx="356067" cy="1240447"/>
          </a:xfrm>
          <a:prstGeom prst="bentConnector3">
            <a:avLst>
              <a:gd name="adj1" fmla="val 50000"/>
            </a:avLst>
          </a:prstGeom>
          <a:ln>
            <a:headEnd type="diamon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nettore a gomito 255">
            <a:extLst>
              <a:ext uri="{FF2B5EF4-FFF2-40B4-BE49-F238E27FC236}">
                <a16:creationId xmlns:a16="http://schemas.microsoft.com/office/drawing/2014/main" id="{E1E991BC-A313-4AD2-9E99-0EAB8BDC0EA0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 rot="5400000">
            <a:off x="4453821" y="1890986"/>
            <a:ext cx="354935" cy="426846"/>
          </a:xfrm>
          <a:prstGeom prst="bentConnector3">
            <a:avLst>
              <a:gd name="adj1" fmla="val 50000"/>
            </a:avLst>
          </a:prstGeom>
          <a:ln>
            <a:headEnd type="diamon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ttore a gomito 256">
            <a:extLst>
              <a:ext uri="{FF2B5EF4-FFF2-40B4-BE49-F238E27FC236}">
                <a16:creationId xmlns:a16="http://schemas.microsoft.com/office/drawing/2014/main" id="{708DAD45-B4DD-4252-A0DE-77DDC88CCC70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 rot="16200000" flipH="1">
            <a:off x="4945133" y="1826519"/>
            <a:ext cx="354935" cy="555779"/>
          </a:xfrm>
          <a:prstGeom prst="bentConnector3">
            <a:avLst>
              <a:gd name="adj1" fmla="val 50000"/>
            </a:avLst>
          </a:prstGeom>
          <a:ln>
            <a:headEnd type="diamon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ttangolo 257">
            <a:extLst>
              <a:ext uri="{FF2B5EF4-FFF2-40B4-BE49-F238E27FC236}">
                <a16:creationId xmlns:a16="http://schemas.microsoft.com/office/drawing/2014/main" id="{DA66B583-92E7-470F-9B33-FEEE5FCFBF0C}"/>
              </a:ext>
            </a:extLst>
          </p:cNvPr>
          <p:cNvSpPr/>
          <p:nvPr/>
        </p:nvSpPr>
        <p:spPr>
          <a:xfrm>
            <a:off x="3977976" y="2792821"/>
            <a:ext cx="921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Apoptosis</a:t>
            </a:r>
          </a:p>
        </p:txBody>
      </p:sp>
      <p:sp>
        <p:nvSpPr>
          <p:cNvPr id="259" name="Rettangolo 258">
            <a:extLst>
              <a:ext uri="{FF2B5EF4-FFF2-40B4-BE49-F238E27FC236}">
                <a16:creationId xmlns:a16="http://schemas.microsoft.com/office/drawing/2014/main" id="{E872935D-47A2-4A43-A06A-014C2E531A82}"/>
              </a:ext>
            </a:extLst>
          </p:cNvPr>
          <p:cNvSpPr/>
          <p:nvPr/>
        </p:nvSpPr>
        <p:spPr>
          <a:xfrm>
            <a:off x="4973821" y="2791689"/>
            <a:ext cx="9446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Glycolysis</a:t>
            </a:r>
          </a:p>
        </p:txBody>
      </p:sp>
      <p:grpSp>
        <p:nvGrpSpPr>
          <p:cNvPr id="260" name="Gruppo 259">
            <a:extLst>
              <a:ext uri="{FF2B5EF4-FFF2-40B4-BE49-F238E27FC236}">
                <a16:creationId xmlns:a16="http://schemas.microsoft.com/office/drawing/2014/main" id="{C7DAA5DD-76D5-4560-A940-4546F75EBD0F}"/>
              </a:ext>
            </a:extLst>
          </p:cNvPr>
          <p:cNvGrpSpPr/>
          <p:nvPr/>
        </p:nvGrpSpPr>
        <p:grpSpPr>
          <a:xfrm>
            <a:off x="2253168" y="249968"/>
            <a:ext cx="1563427" cy="485941"/>
            <a:chOff x="3240473" y="1689182"/>
            <a:chExt cx="1647052" cy="309611"/>
          </a:xfrm>
        </p:grpSpPr>
        <p:sp>
          <p:nvSpPr>
            <p:cNvPr id="261" name="Rettangolo con angoli arrotondati 260">
              <a:extLst>
                <a:ext uri="{FF2B5EF4-FFF2-40B4-BE49-F238E27FC236}">
                  <a16:creationId xmlns:a16="http://schemas.microsoft.com/office/drawing/2014/main" id="{9C9DF1B4-8FAE-40C8-8CB3-BB1876EDFC54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2" name="CasellaDiTesto 261">
              <a:extLst>
                <a:ext uri="{FF2B5EF4-FFF2-40B4-BE49-F238E27FC236}">
                  <a16:creationId xmlns:a16="http://schemas.microsoft.com/office/drawing/2014/main" id="{67C9F2F1-147E-4453-912D-568CDDD3728D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patient mutation profiles</a:t>
              </a:r>
              <a:endParaRPr lang="en-GB" sz="1200" kern="1200" dirty="0"/>
            </a:p>
          </p:txBody>
        </p:sp>
      </p:grp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3F7262D1-D9F1-429B-B1E1-340AB6F9F20A}"/>
              </a:ext>
            </a:extLst>
          </p:cNvPr>
          <p:cNvGrpSpPr/>
          <p:nvPr/>
        </p:nvGrpSpPr>
        <p:grpSpPr>
          <a:xfrm>
            <a:off x="2253167" y="1446365"/>
            <a:ext cx="1563427" cy="485941"/>
            <a:chOff x="3240473" y="1689182"/>
            <a:chExt cx="1647052" cy="309611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91D492C1-487A-4F11-A20F-7141DA760C7B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5" name="CasellaDiTesto 264">
              <a:extLst>
                <a:ext uri="{FF2B5EF4-FFF2-40B4-BE49-F238E27FC236}">
                  <a16:creationId xmlns:a16="http://schemas.microsoft.com/office/drawing/2014/main" id="{E8E22A3A-15B7-4756-80CE-5954B86AB8EF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smoothed mutation profiles</a:t>
              </a:r>
              <a:endParaRPr lang="en-GB" sz="1200" dirty="0"/>
            </a:p>
          </p:txBody>
        </p:sp>
      </p:grpSp>
      <p:grpSp>
        <p:nvGrpSpPr>
          <p:cNvPr id="266" name="Gruppo 265">
            <a:extLst>
              <a:ext uri="{FF2B5EF4-FFF2-40B4-BE49-F238E27FC236}">
                <a16:creationId xmlns:a16="http://schemas.microsoft.com/office/drawing/2014/main" id="{2265C02D-17CE-41E4-B214-A9F14422675E}"/>
              </a:ext>
            </a:extLst>
          </p:cNvPr>
          <p:cNvGrpSpPr/>
          <p:nvPr/>
        </p:nvGrpSpPr>
        <p:grpSpPr>
          <a:xfrm>
            <a:off x="2244560" y="2326221"/>
            <a:ext cx="1563427" cy="485941"/>
            <a:chOff x="3240473" y="1689182"/>
            <a:chExt cx="1647052" cy="309611"/>
          </a:xfrm>
        </p:grpSpPr>
        <p:sp>
          <p:nvSpPr>
            <p:cNvPr id="267" name="Rettangolo con angoli arrotondati 266">
              <a:extLst>
                <a:ext uri="{FF2B5EF4-FFF2-40B4-BE49-F238E27FC236}">
                  <a16:creationId xmlns:a16="http://schemas.microsoft.com/office/drawing/2014/main" id="{5E07109D-8C9B-4B21-B5F4-FBBC34BF5B7E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8" name="CasellaDiTesto 267">
              <a:extLst>
                <a:ext uri="{FF2B5EF4-FFF2-40B4-BE49-F238E27FC236}">
                  <a16:creationId xmlns:a16="http://schemas.microsoft.com/office/drawing/2014/main" id="{F4F8AEDA-C64E-4DA8-A7FF-D1C8107BF0FB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pathway specific mutation profiles</a:t>
              </a:r>
              <a:endParaRPr lang="en-GB" sz="1200" dirty="0"/>
            </a:p>
          </p:txBody>
        </p:sp>
      </p:grpSp>
      <p:pic>
        <p:nvPicPr>
          <p:cNvPr id="269" name="Immagine 268">
            <a:extLst>
              <a:ext uri="{FF2B5EF4-FFF2-40B4-BE49-F238E27FC236}">
                <a16:creationId xmlns:a16="http://schemas.microsoft.com/office/drawing/2014/main" id="{859EE8F4-9B84-428D-A93A-A9DF0FC3A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0" y="1396656"/>
            <a:ext cx="1399595" cy="1008101"/>
          </a:xfrm>
          <a:prstGeom prst="rect">
            <a:avLst/>
          </a:prstGeom>
        </p:spPr>
      </p:pic>
      <p:cxnSp>
        <p:nvCxnSpPr>
          <p:cNvPr id="272" name="Connettore 2 271">
            <a:extLst>
              <a:ext uri="{FF2B5EF4-FFF2-40B4-BE49-F238E27FC236}">
                <a16:creationId xmlns:a16="http://schemas.microsoft.com/office/drawing/2014/main" id="{76641D61-1677-4B76-B836-DCA6BA99B03E}"/>
              </a:ext>
            </a:extLst>
          </p:cNvPr>
          <p:cNvCxnSpPr>
            <a:cxnSpLocks/>
            <a:stCxn id="264" idx="2"/>
          </p:cNvCxnSpPr>
          <p:nvPr/>
        </p:nvCxnSpPr>
        <p:spPr>
          <a:xfrm>
            <a:off x="3034881" y="1932306"/>
            <a:ext cx="0" cy="3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DE781F84-7E3A-422D-B55E-100C24F3C5FB}"/>
              </a:ext>
            </a:extLst>
          </p:cNvPr>
          <p:cNvCxnSpPr>
            <a:cxnSpLocks/>
            <a:stCxn id="262" idx="2"/>
          </p:cNvCxnSpPr>
          <p:nvPr/>
        </p:nvCxnSpPr>
        <p:spPr>
          <a:xfrm>
            <a:off x="3034882" y="721676"/>
            <a:ext cx="0" cy="7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Rettangolo 274">
            <a:extLst>
              <a:ext uri="{FF2B5EF4-FFF2-40B4-BE49-F238E27FC236}">
                <a16:creationId xmlns:a16="http://schemas.microsoft.com/office/drawing/2014/main" id="{2B5D8677-57CD-4194-A7F4-E14CBED22B14}"/>
              </a:ext>
            </a:extLst>
          </p:cNvPr>
          <p:cNvSpPr/>
          <p:nvPr/>
        </p:nvSpPr>
        <p:spPr>
          <a:xfrm>
            <a:off x="1556747" y="848960"/>
            <a:ext cx="1489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Smooth</a:t>
            </a:r>
            <a:endParaRPr lang="en-GB" sz="1200" dirty="0"/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C0D838DB-651A-4FEB-B751-EAEB9558BAF2}"/>
              </a:ext>
            </a:extLst>
          </p:cNvPr>
          <p:cNvSpPr/>
          <p:nvPr/>
        </p:nvSpPr>
        <p:spPr>
          <a:xfrm>
            <a:off x="1536909" y="1974984"/>
            <a:ext cx="1489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endParaRPr lang="en-GB" sz="1200" dirty="0"/>
          </a:p>
        </p:txBody>
      </p:sp>
      <p:cxnSp>
        <p:nvCxnSpPr>
          <p:cNvPr id="277" name="Connettore diritto 276">
            <a:extLst>
              <a:ext uri="{FF2B5EF4-FFF2-40B4-BE49-F238E27FC236}">
                <a16:creationId xmlns:a16="http://schemas.microsoft.com/office/drawing/2014/main" id="{E1ECE698-BBCA-432F-A178-E6B03E6FE654}"/>
              </a:ext>
            </a:extLst>
          </p:cNvPr>
          <p:cNvCxnSpPr>
            <a:cxnSpLocks/>
          </p:cNvCxnSpPr>
          <p:nvPr/>
        </p:nvCxnSpPr>
        <p:spPr>
          <a:xfrm flipH="1">
            <a:off x="362117" y="66389"/>
            <a:ext cx="5252" cy="2967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ttangolo 277">
            <a:extLst>
              <a:ext uri="{FF2B5EF4-FFF2-40B4-BE49-F238E27FC236}">
                <a16:creationId xmlns:a16="http://schemas.microsoft.com/office/drawing/2014/main" id="{FE6803D1-C72E-4C21-837C-8227AF7CC8A6}"/>
              </a:ext>
            </a:extLst>
          </p:cNvPr>
          <p:cNvSpPr/>
          <p:nvPr/>
        </p:nvSpPr>
        <p:spPr>
          <a:xfrm rot="16200000">
            <a:off x="-485956" y="1365604"/>
            <a:ext cx="1342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cxnSp>
        <p:nvCxnSpPr>
          <p:cNvPr id="279" name="Connettore diritto 278">
            <a:extLst>
              <a:ext uri="{FF2B5EF4-FFF2-40B4-BE49-F238E27FC236}">
                <a16:creationId xmlns:a16="http://schemas.microsoft.com/office/drawing/2014/main" id="{4E930C2C-8A6F-4F09-95AE-8409F920FDF5}"/>
              </a:ext>
            </a:extLst>
          </p:cNvPr>
          <p:cNvCxnSpPr>
            <a:cxnSpLocks/>
          </p:cNvCxnSpPr>
          <p:nvPr/>
        </p:nvCxnSpPr>
        <p:spPr>
          <a:xfrm flipH="1">
            <a:off x="347007" y="3429711"/>
            <a:ext cx="18989" cy="316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Rettangolo 279">
            <a:extLst>
              <a:ext uri="{FF2B5EF4-FFF2-40B4-BE49-F238E27FC236}">
                <a16:creationId xmlns:a16="http://schemas.microsoft.com/office/drawing/2014/main" id="{E8D5C5AC-A329-4497-B82D-D4439CBA92DB}"/>
              </a:ext>
            </a:extLst>
          </p:cNvPr>
          <p:cNvSpPr/>
          <p:nvPr/>
        </p:nvSpPr>
        <p:spPr>
          <a:xfrm rot="16200000">
            <a:off x="-1523194" y="4852129"/>
            <a:ext cx="34165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and test patient classification</a:t>
            </a:r>
          </a:p>
        </p:txBody>
      </p:sp>
      <p:grpSp>
        <p:nvGrpSpPr>
          <p:cNvPr id="281" name="Gruppo 280">
            <a:extLst>
              <a:ext uri="{FF2B5EF4-FFF2-40B4-BE49-F238E27FC236}">
                <a16:creationId xmlns:a16="http://schemas.microsoft.com/office/drawing/2014/main" id="{7EE78663-5FD7-45E5-943E-CC24AC5707CD}"/>
              </a:ext>
            </a:extLst>
          </p:cNvPr>
          <p:cNvGrpSpPr/>
          <p:nvPr/>
        </p:nvGrpSpPr>
        <p:grpSpPr>
          <a:xfrm>
            <a:off x="1234859" y="3506859"/>
            <a:ext cx="3582828" cy="446698"/>
            <a:chOff x="3240473" y="1689182"/>
            <a:chExt cx="1647052" cy="309611"/>
          </a:xfrm>
        </p:grpSpPr>
        <p:sp>
          <p:nvSpPr>
            <p:cNvPr id="282" name="Rettangolo con angoli arrotondati 281">
              <a:extLst>
                <a:ext uri="{FF2B5EF4-FFF2-40B4-BE49-F238E27FC236}">
                  <a16:creationId xmlns:a16="http://schemas.microsoft.com/office/drawing/2014/main" id="{B170499F-DE50-40D8-AABB-8957F2C94A4F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3" name="CasellaDiTesto 282">
              <a:extLst>
                <a:ext uri="{FF2B5EF4-FFF2-40B4-BE49-F238E27FC236}">
                  <a16:creationId xmlns:a16="http://schemas.microsoft.com/office/drawing/2014/main" id="{32881632-25E6-406F-9DE1-6DC93D0D590B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pathway specific patient similarity networks (PSNs)</a:t>
              </a:r>
            </a:p>
          </p:txBody>
        </p:sp>
      </p:grpSp>
      <p:grpSp>
        <p:nvGrpSpPr>
          <p:cNvPr id="284" name="Gruppo 283">
            <a:extLst>
              <a:ext uri="{FF2B5EF4-FFF2-40B4-BE49-F238E27FC236}">
                <a16:creationId xmlns:a16="http://schemas.microsoft.com/office/drawing/2014/main" id="{AEB6202F-15B9-4FAF-940F-B0C5EBC325D6}"/>
              </a:ext>
            </a:extLst>
          </p:cNvPr>
          <p:cNvGrpSpPr/>
          <p:nvPr/>
        </p:nvGrpSpPr>
        <p:grpSpPr>
          <a:xfrm>
            <a:off x="1234859" y="4465674"/>
            <a:ext cx="3582828" cy="446698"/>
            <a:chOff x="3240473" y="1689182"/>
            <a:chExt cx="1647052" cy="309611"/>
          </a:xfrm>
        </p:grpSpPr>
        <p:sp>
          <p:nvSpPr>
            <p:cNvPr id="285" name="Rettangolo con angoli arrotondati 284">
              <a:extLst>
                <a:ext uri="{FF2B5EF4-FFF2-40B4-BE49-F238E27FC236}">
                  <a16:creationId xmlns:a16="http://schemas.microsoft.com/office/drawing/2014/main" id="{1B4A30F4-078C-4EAF-880E-9A02737A83F8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6" name="CasellaDiTesto 285">
              <a:extLst>
                <a:ext uri="{FF2B5EF4-FFF2-40B4-BE49-F238E27FC236}">
                  <a16:creationId xmlns:a16="http://schemas.microsoft.com/office/drawing/2014/main" id="{A57D8938-BA35-4303-A5E1-B6E973A30FD6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top class discriminative pathways/PSNs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7" name="Gruppo 286">
            <a:extLst>
              <a:ext uri="{FF2B5EF4-FFF2-40B4-BE49-F238E27FC236}">
                <a16:creationId xmlns:a16="http://schemas.microsoft.com/office/drawing/2014/main" id="{0250210A-A612-4069-A7AC-867BB5F5F711}"/>
              </a:ext>
            </a:extLst>
          </p:cNvPr>
          <p:cNvGrpSpPr/>
          <p:nvPr/>
        </p:nvGrpSpPr>
        <p:grpSpPr>
          <a:xfrm>
            <a:off x="1254585" y="5424489"/>
            <a:ext cx="3582828" cy="446698"/>
            <a:chOff x="3240473" y="1689182"/>
            <a:chExt cx="1647052" cy="309611"/>
          </a:xfrm>
        </p:grpSpPr>
        <p:sp>
          <p:nvSpPr>
            <p:cNvPr id="288" name="Rettangolo con angoli arrotondati 287">
              <a:extLst>
                <a:ext uri="{FF2B5EF4-FFF2-40B4-BE49-F238E27FC236}">
                  <a16:creationId xmlns:a16="http://schemas.microsoft.com/office/drawing/2014/main" id="{4F376D64-46EC-4B9D-A886-AD9E3E8829C3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9" name="CasellaDiTesto 288">
              <a:extLst>
                <a:ext uri="{FF2B5EF4-FFF2-40B4-BE49-F238E27FC236}">
                  <a16:creationId xmlns:a16="http://schemas.microsoft.com/office/drawing/2014/main" id="{51AA4812-EC28-4FE3-B719-39A978DB668C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(Training) Feature selected pathways per patient class (Testing) unknown patients prediction </a:t>
              </a:r>
              <a:endParaRPr lang="en-GB" sz="1200" dirty="0"/>
            </a:p>
          </p:txBody>
        </p:sp>
      </p:grpSp>
      <p:grpSp>
        <p:nvGrpSpPr>
          <p:cNvPr id="290" name="Gruppo 289">
            <a:extLst>
              <a:ext uri="{FF2B5EF4-FFF2-40B4-BE49-F238E27FC236}">
                <a16:creationId xmlns:a16="http://schemas.microsoft.com/office/drawing/2014/main" id="{D933B863-3257-440F-8E44-79006BF8B9F6}"/>
              </a:ext>
            </a:extLst>
          </p:cNvPr>
          <p:cNvGrpSpPr/>
          <p:nvPr/>
        </p:nvGrpSpPr>
        <p:grpSpPr>
          <a:xfrm>
            <a:off x="1272792" y="6366198"/>
            <a:ext cx="1617246" cy="371593"/>
            <a:chOff x="3240473" y="1689182"/>
            <a:chExt cx="1647052" cy="309611"/>
          </a:xfrm>
        </p:grpSpPr>
        <p:sp>
          <p:nvSpPr>
            <p:cNvPr id="291" name="Rettangolo con angoli arrotondati 290">
              <a:extLst>
                <a:ext uri="{FF2B5EF4-FFF2-40B4-BE49-F238E27FC236}">
                  <a16:creationId xmlns:a16="http://schemas.microsoft.com/office/drawing/2014/main" id="{11E30367-9F2D-492C-A24F-D706D7879A72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F75E12FC-B782-4AFA-B867-5366858B21CA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Model performances</a:t>
              </a:r>
              <a:endParaRPr lang="en-GB" sz="1200" kern="1200" dirty="0"/>
            </a:p>
          </p:txBody>
        </p:sp>
      </p:grpSp>
      <p:grpSp>
        <p:nvGrpSpPr>
          <p:cNvPr id="293" name="Gruppo 292">
            <a:extLst>
              <a:ext uri="{FF2B5EF4-FFF2-40B4-BE49-F238E27FC236}">
                <a16:creationId xmlns:a16="http://schemas.microsoft.com/office/drawing/2014/main" id="{EBF798C2-2ED7-4275-B279-89D1BB4D7A84}"/>
              </a:ext>
            </a:extLst>
          </p:cNvPr>
          <p:cNvGrpSpPr/>
          <p:nvPr/>
        </p:nvGrpSpPr>
        <p:grpSpPr>
          <a:xfrm>
            <a:off x="3180716" y="6366198"/>
            <a:ext cx="1617246" cy="371593"/>
            <a:chOff x="3240473" y="1689182"/>
            <a:chExt cx="1647052" cy="309611"/>
          </a:xfrm>
        </p:grpSpPr>
        <p:sp>
          <p:nvSpPr>
            <p:cNvPr id="294" name="Rettangolo con angoli arrotondati 293">
              <a:extLst>
                <a:ext uri="{FF2B5EF4-FFF2-40B4-BE49-F238E27FC236}">
                  <a16:creationId xmlns:a16="http://schemas.microsoft.com/office/drawing/2014/main" id="{6FC608AE-1968-4028-BFCA-68D98CA30F13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6926249A-A9B6-4B6C-9A5F-5E917AAEA84E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Most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feature selected pathways per class</a:t>
              </a:r>
              <a:endParaRPr lang="en-GB" sz="1200" kern="1200" dirty="0"/>
            </a:p>
          </p:txBody>
        </p:sp>
      </p:grp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0544F575-A568-4270-BAB4-5BE0735B26EC}"/>
              </a:ext>
            </a:extLst>
          </p:cNvPr>
          <p:cNvCxnSpPr>
            <a:cxnSpLocks/>
          </p:cNvCxnSpPr>
          <p:nvPr/>
        </p:nvCxnSpPr>
        <p:spPr>
          <a:xfrm flipV="1">
            <a:off x="1840707" y="1096446"/>
            <a:ext cx="1176902" cy="279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Connettore 2 333">
            <a:extLst>
              <a:ext uri="{FF2B5EF4-FFF2-40B4-BE49-F238E27FC236}">
                <a16:creationId xmlns:a16="http://schemas.microsoft.com/office/drawing/2014/main" id="{CDA4564E-AD89-4E5B-8D9A-52523A50442D}"/>
              </a:ext>
            </a:extLst>
          </p:cNvPr>
          <p:cNvCxnSpPr>
            <a:stCxn id="267" idx="2"/>
            <a:endCxn id="283" idx="0"/>
          </p:cNvCxnSpPr>
          <p:nvPr/>
        </p:nvCxnSpPr>
        <p:spPr>
          <a:xfrm>
            <a:off x="3026274" y="2812162"/>
            <a:ext cx="0" cy="70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ttangolo 334">
            <a:extLst>
              <a:ext uri="{FF2B5EF4-FFF2-40B4-BE49-F238E27FC236}">
                <a16:creationId xmlns:a16="http://schemas.microsoft.com/office/drawing/2014/main" id="{576D19B6-0A81-4244-90F3-975F0527D2E5}"/>
              </a:ext>
            </a:extLst>
          </p:cNvPr>
          <p:cNvSpPr/>
          <p:nvPr/>
        </p:nvSpPr>
        <p:spPr>
          <a:xfrm>
            <a:off x="1533693" y="3032115"/>
            <a:ext cx="1489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endParaRPr lang="en-GB" sz="1200" dirty="0"/>
          </a:p>
        </p:txBody>
      </p:sp>
      <p:cxnSp>
        <p:nvCxnSpPr>
          <p:cNvPr id="336" name="Connettore 2 335">
            <a:extLst>
              <a:ext uri="{FF2B5EF4-FFF2-40B4-BE49-F238E27FC236}">
                <a16:creationId xmlns:a16="http://schemas.microsoft.com/office/drawing/2014/main" id="{99174273-D08E-48E1-AAE1-0E33A3987EA6}"/>
              </a:ext>
            </a:extLst>
          </p:cNvPr>
          <p:cNvCxnSpPr>
            <a:cxnSpLocks/>
            <a:stCxn id="282" idx="2"/>
            <a:endCxn id="285" idx="0"/>
          </p:cNvCxnSpPr>
          <p:nvPr/>
        </p:nvCxnSpPr>
        <p:spPr>
          <a:xfrm>
            <a:off x="3026273" y="3953557"/>
            <a:ext cx="0" cy="512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ttangolo 338">
            <a:extLst>
              <a:ext uri="{FF2B5EF4-FFF2-40B4-BE49-F238E27FC236}">
                <a16:creationId xmlns:a16="http://schemas.microsoft.com/office/drawing/2014/main" id="{FAA66C3E-4F16-4E0F-A109-09FFD71F0A32}"/>
              </a:ext>
            </a:extLst>
          </p:cNvPr>
          <p:cNvSpPr/>
          <p:nvPr/>
        </p:nvSpPr>
        <p:spPr>
          <a:xfrm>
            <a:off x="437745" y="4040603"/>
            <a:ext cx="2581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Friends Against Strangers selection</a:t>
            </a:r>
            <a:endParaRPr lang="en-GB" sz="1200" dirty="0"/>
          </a:p>
          <a:p>
            <a:pPr algn="r"/>
            <a:endParaRPr lang="en-GB" sz="1200" dirty="0"/>
          </a:p>
        </p:txBody>
      </p:sp>
      <p:sp>
        <p:nvSpPr>
          <p:cNvPr id="340" name="Rettangolo 339">
            <a:extLst>
              <a:ext uri="{FF2B5EF4-FFF2-40B4-BE49-F238E27FC236}">
                <a16:creationId xmlns:a16="http://schemas.microsoft.com/office/drawing/2014/main" id="{37599E05-71ED-4046-9A8F-21522E2DFEA9}"/>
              </a:ext>
            </a:extLst>
          </p:cNvPr>
          <p:cNvSpPr/>
          <p:nvPr/>
        </p:nvSpPr>
        <p:spPr>
          <a:xfrm>
            <a:off x="4804873" y="4354460"/>
            <a:ext cx="2169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Glycolysis </a:t>
            </a:r>
            <a:r>
              <a:rPr lang="en-GB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p.v</a:t>
            </a:r>
            <a:r>
              <a:rPr lang="en-GB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0,04 </a:t>
            </a:r>
            <a:r>
              <a:rPr lang="en-GB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</a:t>
            </a:r>
          </a:p>
          <a:p>
            <a:r>
              <a:rPr lang="en-GB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Apoptosis </a:t>
            </a:r>
            <a:r>
              <a:rPr lang="en-GB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p.v.</a:t>
            </a:r>
            <a:r>
              <a:rPr lang="en-GB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0,03 </a:t>
            </a:r>
            <a:r>
              <a:rPr lang="en-GB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</a:t>
            </a:r>
          </a:p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Urea </a:t>
            </a:r>
            <a:r>
              <a:rPr lang="it-IT" sz="1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it-IT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p.v. 0,9 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Segno di moltiplicazione 360">
            <a:extLst>
              <a:ext uri="{FF2B5EF4-FFF2-40B4-BE49-F238E27FC236}">
                <a16:creationId xmlns:a16="http://schemas.microsoft.com/office/drawing/2014/main" id="{BA51B80D-63F3-4C61-BDE8-349E075ACF63}"/>
              </a:ext>
            </a:extLst>
          </p:cNvPr>
          <p:cNvSpPr/>
          <p:nvPr/>
        </p:nvSpPr>
        <p:spPr>
          <a:xfrm>
            <a:off x="6222286" y="4759796"/>
            <a:ext cx="217669" cy="213912"/>
          </a:xfrm>
          <a:prstGeom prst="mathMultiply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7" name="Connettore 2 366">
            <a:extLst>
              <a:ext uri="{FF2B5EF4-FFF2-40B4-BE49-F238E27FC236}">
                <a16:creationId xmlns:a16="http://schemas.microsoft.com/office/drawing/2014/main" id="{6CB2A286-5902-4B57-827E-E55D5DC28AAC}"/>
              </a:ext>
            </a:extLst>
          </p:cNvPr>
          <p:cNvCxnSpPr>
            <a:cxnSpLocks/>
          </p:cNvCxnSpPr>
          <p:nvPr/>
        </p:nvCxnSpPr>
        <p:spPr>
          <a:xfrm>
            <a:off x="3026273" y="4902788"/>
            <a:ext cx="0" cy="520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ttangolo 371">
            <a:extLst>
              <a:ext uri="{FF2B5EF4-FFF2-40B4-BE49-F238E27FC236}">
                <a16:creationId xmlns:a16="http://schemas.microsoft.com/office/drawing/2014/main" id="{7B2E15A2-1308-48F6-A84C-97BCB26FCAAC}"/>
              </a:ext>
            </a:extLst>
          </p:cNvPr>
          <p:cNvSpPr/>
          <p:nvPr/>
        </p:nvSpPr>
        <p:spPr>
          <a:xfrm>
            <a:off x="1526821" y="4995167"/>
            <a:ext cx="1489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Classify patients</a:t>
            </a:r>
            <a:endParaRPr lang="en-GB" sz="1200" dirty="0"/>
          </a:p>
        </p:txBody>
      </p:sp>
      <p:pic>
        <p:nvPicPr>
          <p:cNvPr id="380" name="Immagine 379">
            <a:extLst>
              <a:ext uri="{FF2B5EF4-FFF2-40B4-BE49-F238E27FC236}">
                <a16:creationId xmlns:a16="http://schemas.microsoft.com/office/drawing/2014/main" id="{26A8E929-83DA-49B6-BF3F-51F01DC40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18" y="3519329"/>
            <a:ext cx="753250" cy="386915"/>
          </a:xfrm>
          <a:prstGeom prst="rect">
            <a:avLst/>
          </a:prstGeom>
        </p:spPr>
      </p:pic>
      <p:pic>
        <p:nvPicPr>
          <p:cNvPr id="382" name="Immagine 381">
            <a:extLst>
              <a:ext uri="{FF2B5EF4-FFF2-40B4-BE49-F238E27FC236}">
                <a16:creationId xmlns:a16="http://schemas.microsoft.com/office/drawing/2014/main" id="{F108AC31-6883-42BF-A5F1-11AF075B09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01" y="3315483"/>
            <a:ext cx="817294" cy="417530"/>
          </a:xfrm>
          <a:prstGeom prst="rect">
            <a:avLst/>
          </a:prstGeom>
        </p:spPr>
      </p:pic>
      <p:pic>
        <p:nvPicPr>
          <p:cNvPr id="386" name="Immagine 385">
            <a:extLst>
              <a:ext uri="{FF2B5EF4-FFF2-40B4-BE49-F238E27FC236}">
                <a16:creationId xmlns:a16="http://schemas.microsoft.com/office/drawing/2014/main" id="{61C27C7F-99C0-4856-9FB6-3C61A8946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01" y="3797090"/>
            <a:ext cx="684811" cy="351761"/>
          </a:xfrm>
          <a:prstGeom prst="rect">
            <a:avLst/>
          </a:prstGeom>
        </p:spPr>
      </p:pic>
      <p:pic>
        <p:nvPicPr>
          <p:cNvPr id="391" name="Immagine 390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970715F5-6DB7-417B-8C5E-620BAE5F97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76" y="5250478"/>
            <a:ext cx="532371" cy="714192"/>
          </a:xfrm>
          <a:prstGeom prst="rect">
            <a:avLst/>
          </a:prstGeom>
        </p:spPr>
      </p:pic>
      <p:pic>
        <p:nvPicPr>
          <p:cNvPr id="393" name="Immagine 39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889E5D7-ACA4-4FA3-90A6-BDE892BD27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56" y="5244547"/>
            <a:ext cx="532371" cy="714192"/>
          </a:xfrm>
          <a:prstGeom prst="rect">
            <a:avLst/>
          </a:prstGeom>
        </p:spPr>
      </p:pic>
      <p:pic>
        <p:nvPicPr>
          <p:cNvPr id="395" name="Immagine 394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id="{1FCC3C98-0B30-4A11-938E-C95711DD3D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36" y="6178376"/>
            <a:ext cx="394564" cy="317701"/>
          </a:xfrm>
          <a:prstGeom prst="rect">
            <a:avLst/>
          </a:prstGeom>
        </p:spPr>
      </p:pic>
      <p:cxnSp>
        <p:nvCxnSpPr>
          <p:cNvPr id="396" name="Connettore curvo 395">
            <a:extLst>
              <a:ext uri="{FF2B5EF4-FFF2-40B4-BE49-F238E27FC236}">
                <a16:creationId xmlns:a16="http://schemas.microsoft.com/office/drawing/2014/main" id="{F4158AAE-F638-4649-9B31-5F59344DFF4C}"/>
              </a:ext>
            </a:extLst>
          </p:cNvPr>
          <p:cNvCxnSpPr>
            <a:cxnSpLocks/>
            <a:stCxn id="391" idx="2"/>
            <a:endCxn id="393" idx="2"/>
          </p:cNvCxnSpPr>
          <p:nvPr/>
        </p:nvCxnSpPr>
        <p:spPr>
          <a:xfrm rot="5400000" flipH="1" flipV="1">
            <a:off x="5615686" y="5646815"/>
            <a:ext cx="5931" cy="629780"/>
          </a:xfrm>
          <a:prstGeom prst="curvedConnector3">
            <a:avLst>
              <a:gd name="adj1" fmla="val -3854325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" name="Rettangolo 398">
            <a:extLst>
              <a:ext uri="{FF2B5EF4-FFF2-40B4-BE49-F238E27FC236}">
                <a16:creationId xmlns:a16="http://schemas.microsoft.com/office/drawing/2014/main" id="{C1A8DEF9-711D-4F50-91E1-54FB26ABD274}"/>
              </a:ext>
            </a:extLst>
          </p:cNvPr>
          <p:cNvSpPr/>
          <p:nvPr/>
        </p:nvSpPr>
        <p:spPr>
          <a:xfrm>
            <a:off x="1517093" y="5917407"/>
            <a:ext cx="1489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endParaRPr lang="en-GB" sz="1200" dirty="0"/>
          </a:p>
        </p:txBody>
      </p:sp>
      <p:cxnSp>
        <p:nvCxnSpPr>
          <p:cNvPr id="400" name="Connettore a gomito 399">
            <a:extLst>
              <a:ext uri="{FF2B5EF4-FFF2-40B4-BE49-F238E27FC236}">
                <a16:creationId xmlns:a16="http://schemas.microsoft.com/office/drawing/2014/main" id="{F0609B4A-1A25-4718-A7FB-2FA569AB5DE4}"/>
              </a:ext>
            </a:extLst>
          </p:cNvPr>
          <p:cNvCxnSpPr>
            <a:cxnSpLocks/>
            <a:stCxn id="289" idx="2"/>
            <a:endCxn id="295" idx="0"/>
          </p:cNvCxnSpPr>
          <p:nvPr/>
        </p:nvCxnSpPr>
        <p:spPr>
          <a:xfrm rot="16200000" flipH="1">
            <a:off x="3258181" y="5645922"/>
            <a:ext cx="518977" cy="943339"/>
          </a:xfrm>
          <a:prstGeom prst="bentConnector3">
            <a:avLst>
              <a:gd name="adj1" fmla="val 72493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Connettore a gomito 402">
            <a:extLst>
              <a:ext uri="{FF2B5EF4-FFF2-40B4-BE49-F238E27FC236}">
                <a16:creationId xmlns:a16="http://schemas.microsoft.com/office/drawing/2014/main" id="{11B6011F-A544-4E51-A584-5740CCED379D}"/>
              </a:ext>
            </a:extLst>
          </p:cNvPr>
          <p:cNvCxnSpPr>
            <a:cxnSpLocks/>
            <a:stCxn id="289" idx="2"/>
            <a:endCxn id="292" idx="0"/>
          </p:cNvCxnSpPr>
          <p:nvPr/>
        </p:nvCxnSpPr>
        <p:spPr>
          <a:xfrm rot="5400000">
            <a:off x="2304220" y="5635300"/>
            <a:ext cx="518977" cy="964585"/>
          </a:xfrm>
          <a:prstGeom prst="bentConnector3">
            <a:avLst>
              <a:gd name="adj1" fmla="val 72493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4" name="Immagine 4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A6C1B16C-F429-456E-B419-CF4EF97B60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11" y="683959"/>
            <a:ext cx="1799869" cy="2019914"/>
          </a:xfrm>
          <a:prstGeom prst="rect">
            <a:avLst/>
          </a:prstGeom>
        </p:spPr>
      </p:pic>
      <p:pic>
        <p:nvPicPr>
          <p:cNvPr id="415" name="Immagine 414">
            <a:extLst>
              <a:ext uri="{FF2B5EF4-FFF2-40B4-BE49-F238E27FC236}">
                <a16:creationId xmlns:a16="http://schemas.microsoft.com/office/drawing/2014/main" id="{D6198C53-9419-48BD-92DC-B3A13E33CE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23" y="683958"/>
            <a:ext cx="1799869" cy="2019915"/>
          </a:xfrm>
          <a:prstGeom prst="rect">
            <a:avLst/>
          </a:prstGeom>
        </p:spPr>
      </p:pic>
      <p:sp>
        <p:nvSpPr>
          <p:cNvPr id="416" name="Freccia in giù 415">
            <a:extLst>
              <a:ext uri="{FF2B5EF4-FFF2-40B4-BE49-F238E27FC236}">
                <a16:creationId xmlns:a16="http://schemas.microsoft.com/office/drawing/2014/main" id="{9549674F-FF91-445C-AC24-6F454204CA22}"/>
              </a:ext>
            </a:extLst>
          </p:cNvPr>
          <p:cNvSpPr/>
          <p:nvPr/>
        </p:nvSpPr>
        <p:spPr>
          <a:xfrm rot="16200000">
            <a:off x="9276317" y="1348488"/>
            <a:ext cx="126665" cy="67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Rettangolo 416">
            <a:extLst>
              <a:ext uri="{FF2B5EF4-FFF2-40B4-BE49-F238E27FC236}">
                <a16:creationId xmlns:a16="http://schemas.microsoft.com/office/drawing/2014/main" id="{D19541A1-D0D5-4A2D-A92C-36A18AF22FCC}"/>
              </a:ext>
            </a:extLst>
          </p:cNvPr>
          <p:cNvSpPr/>
          <p:nvPr/>
        </p:nvSpPr>
        <p:spPr>
          <a:xfrm>
            <a:off x="8936581" y="139680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Smooth</a:t>
            </a:r>
            <a:endParaRPr lang="en-GB" sz="1200" dirty="0"/>
          </a:p>
        </p:txBody>
      </p:sp>
      <p:sp>
        <p:nvSpPr>
          <p:cNvPr id="420" name="Rettangolo 419">
            <a:extLst>
              <a:ext uri="{FF2B5EF4-FFF2-40B4-BE49-F238E27FC236}">
                <a16:creationId xmlns:a16="http://schemas.microsoft.com/office/drawing/2014/main" id="{1EBDE957-4294-4755-8710-B873F7299B83}"/>
              </a:ext>
            </a:extLst>
          </p:cNvPr>
          <p:cNvSpPr/>
          <p:nvPr/>
        </p:nvSpPr>
        <p:spPr>
          <a:xfrm>
            <a:off x="7104683" y="261985"/>
            <a:ext cx="1625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Blue patient mutation</a:t>
            </a:r>
            <a:endParaRPr lang="en-GB" sz="1200" dirty="0"/>
          </a:p>
        </p:txBody>
      </p:sp>
      <p:sp>
        <p:nvSpPr>
          <p:cNvPr id="421" name="Rettangolo 420">
            <a:extLst>
              <a:ext uri="{FF2B5EF4-FFF2-40B4-BE49-F238E27FC236}">
                <a16:creationId xmlns:a16="http://schemas.microsoft.com/office/drawing/2014/main" id="{28A95DDF-7FBA-48FB-BF36-1ABC527E4BAE}"/>
              </a:ext>
            </a:extLst>
          </p:cNvPr>
          <p:cNvSpPr/>
          <p:nvPr/>
        </p:nvSpPr>
        <p:spPr>
          <a:xfrm>
            <a:off x="9526872" y="265556"/>
            <a:ext cx="2350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Smoothed blue patient mutation</a:t>
            </a:r>
            <a:endParaRPr lang="en-GB" sz="1200" dirty="0"/>
          </a:p>
        </p:txBody>
      </p:sp>
      <p:pic>
        <p:nvPicPr>
          <p:cNvPr id="423" name="Immagine 422">
            <a:extLst>
              <a:ext uri="{FF2B5EF4-FFF2-40B4-BE49-F238E27FC236}">
                <a16:creationId xmlns:a16="http://schemas.microsoft.com/office/drawing/2014/main" id="{781CD54A-62A0-4145-8346-CCA46247FD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888" y="3703825"/>
            <a:ext cx="1799869" cy="2311183"/>
          </a:xfrm>
          <a:prstGeom prst="rect">
            <a:avLst/>
          </a:prstGeom>
        </p:spPr>
      </p:pic>
      <p:sp>
        <p:nvSpPr>
          <p:cNvPr id="424" name="Ovale 423">
            <a:extLst>
              <a:ext uri="{FF2B5EF4-FFF2-40B4-BE49-F238E27FC236}">
                <a16:creationId xmlns:a16="http://schemas.microsoft.com/office/drawing/2014/main" id="{C1392D2D-0F86-4C49-BEBF-86E18361E1EE}"/>
              </a:ext>
            </a:extLst>
          </p:cNvPr>
          <p:cNvSpPr/>
          <p:nvPr/>
        </p:nvSpPr>
        <p:spPr>
          <a:xfrm rot="5778239">
            <a:off x="7774806" y="4194964"/>
            <a:ext cx="645814" cy="97714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5" name="Ovale 424">
            <a:extLst>
              <a:ext uri="{FF2B5EF4-FFF2-40B4-BE49-F238E27FC236}">
                <a16:creationId xmlns:a16="http://schemas.microsoft.com/office/drawing/2014/main" id="{34615F2E-7BBE-433B-8BA2-DF056AD46B13}"/>
              </a:ext>
            </a:extLst>
          </p:cNvPr>
          <p:cNvSpPr/>
          <p:nvPr/>
        </p:nvSpPr>
        <p:spPr>
          <a:xfrm rot="10075028">
            <a:off x="7268153" y="4778038"/>
            <a:ext cx="421275" cy="1319067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6" name="Immagine 425">
            <a:extLst>
              <a:ext uri="{FF2B5EF4-FFF2-40B4-BE49-F238E27FC236}">
                <a16:creationId xmlns:a16="http://schemas.microsoft.com/office/drawing/2014/main" id="{D0A6CC0C-1431-4C6E-A05F-8923F9DA4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22" y="4506973"/>
            <a:ext cx="838854" cy="430887"/>
          </a:xfrm>
          <a:prstGeom prst="rect">
            <a:avLst/>
          </a:prstGeom>
        </p:spPr>
      </p:pic>
      <p:pic>
        <p:nvPicPr>
          <p:cNvPr id="428" name="Immagine 427">
            <a:extLst>
              <a:ext uri="{FF2B5EF4-FFF2-40B4-BE49-F238E27FC236}">
                <a16:creationId xmlns:a16="http://schemas.microsoft.com/office/drawing/2014/main" id="{4D1EDC10-7201-44DE-BFA2-7E6083F3C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65" y="5918258"/>
            <a:ext cx="956990" cy="488896"/>
          </a:xfrm>
          <a:prstGeom prst="rect">
            <a:avLst/>
          </a:prstGeom>
        </p:spPr>
      </p:pic>
      <p:pic>
        <p:nvPicPr>
          <p:cNvPr id="430" name="Immagine 429">
            <a:extLst>
              <a:ext uri="{FF2B5EF4-FFF2-40B4-BE49-F238E27FC236}">
                <a16:creationId xmlns:a16="http://schemas.microsoft.com/office/drawing/2014/main" id="{B5911335-BBF3-4465-ABBB-7FBA15DC40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631" y="5907045"/>
            <a:ext cx="715932" cy="500615"/>
          </a:xfrm>
          <a:prstGeom prst="rect">
            <a:avLst/>
          </a:prstGeom>
        </p:spPr>
      </p:pic>
      <p:sp>
        <p:nvSpPr>
          <p:cNvPr id="432" name="Rettangolo 431">
            <a:extLst>
              <a:ext uri="{FF2B5EF4-FFF2-40B4-BE49-F238E27FC236}">
                <a16:creationId xmlns:a16="http://schemas.microsoft.com/office/drawing/2014/main" id="{875C38EA-158E-48B6-82A1-5D6CBBC0FB0D}"/>
              </a:ext>
            </a:extLst>
          </p:cNvPr>
          <p:cNvSpPr/>
          <p:nvPr/>
        </p:nvSpPr>
        <p:spPr>
          <a:xfrm>
            <a:off x="7899675" y="3184138"/>
            <a:ext cx="3045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FAS system on PSNs modelling pathways 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of the combined mutation network</a:t>
            </a:r>
            <a:endParaRPr lang="en-GB" sz="1200" dirty="0"/>
          </a:p>
        </p:txBody>
      </p:sp>
      <p:pic>
        <p:nvPicPr>
          <p:cNvPr id="445" name="Immagine 444" descr="Immagine che contiene clipart&#10;&#10;Descrizione generata con affidabilità molto elevata">
            <a:extLst>
              <a:ext uri="{FF2B5EF4-FFF2-40B4-BE49-F238E27FC236}">
                <a16:creationId xmlns:a16="http://schemas.microsoft.com/office/drawing/2014/main" id="{994AFD40-AB2C-4FD1-BFAE-A58CCBEE2C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37" y="5873137"/>
            <a:ext cx="616484" cy="572895"/>
          </a:xfrm>
          <a:prstGeom prst="rect">
            <a:avLst/>
          </a:prstGeom>
        </p:spPr>
      </p:pic>
      <p:pic>
        <p:nvPicPr>
          <p:cNvPr id="447" name="Immagine 446">
            <a:extLst>
              <a:ext uri="{FF2B5EF4-FFF2-40B4-BE49-F238E27FC236}">
                <a16:creationId xmlns:a16="http://schemas.microsoft.com/office/drawing/2014/main" id="{45BFA651-B3A5-4C02-8927-0B5CDFE612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18" y="4466109"/>
            <a:ext cx="507644" cy="471751"/>
          </a:xfrm>
          <a:prstGeom prst="rect">
            <a:avLst/>
          </a:prstGeom>
        </p:spPr>
      </p:pic>
      <p:sp>
        <p:nvSpPr>
          <p:cNvPr id="448" name="Rettangolo 447">
            <a:extLst>
              <a:ext uri="{FF2B5EF4-FFF2-40B4-BE49-F238E27FC236}">
                <a16:creationId xmlns:a16="http://schemas.microsoft.com/office/drawing/2014/main" id="{1951E01A-54C8-42EE-B880-1809E6BE38AA}"/>
              </a:ext>
            </a:extLst>
          </p:cNvPr>
          <p:cNvSpPr/>
          <p:nvPr/>
        </p:nvSpPr>
        <p:spPr>
          <a:xfrm>
            <a:off x="8948436" y="5482237"/>
            <a:ext cx="1119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Strongest class detection</a:t>
            </a:r>
            <a:endParaRPr lang="en-GB" sz="1100" dirty="0"/>
          </a:p>
        </p:txBody>
      </p:sp>
      <p:sp>
        <p:nvSpPr>
          <p:cNvPr id="450" name="Rettangolo 449">
            <a:extLst>
              <a:ext uri="{FF2B5EF4-FFF2-40B4-BE49-F238E27FC236}">
                <a16:creationId xmlns:a16="http://schemas.microsoft.com/office/drawing/2014/main" id="{EE9BF1FD-D39E-42EA-925F-533A938A4920}"/>
              </a:ext>
            </a:extLst>
          </p:cNvPr>
          <p:cNvSpPr/>
          <p:nvPr/>
        </p:nvSpPr>
        <p:spPr>
          <a:xfrm>
            <a:off x="7108249" y="5586081"/>
            <a:ext cx="13395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PSN</a:t>
            </a:r>
            <a:endParaRPr lang="en-GB" sz="1000" dirty="0"/>
          </a:p>
        </p:txBody>
      </p:sp>
      <p:sp>
        <p:nvSpPr>
          <p:cNvPr id="451" name="Rettangolo 450">
            <a:extLst>
              <a:ext uri="{FF2B5EF4-FFF2-40B4-BE49-F238E27FC236}">
                <a16:creationId xmlns:a16="http://schemas.microsoft.com/office/drawing/2014/main" id="{62D1180B-1A18-4A49-846C-6044BEC86C35}"/>
              </a:ext>
            </a:extLst>
          </p:cNvPr>
          <p:cNvSpPr/>
          <p:nvPr/>
        </p:nvSpPr>
        <p:spPr>
          <a:xfrm>
            <a:off x="10126407" y="5323572"/>
            <a:ext cx="12865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Strength evaluation against database</a:t>
            </a:r>
            <a:endParaRPr lang="en-GB" sz="1100" dirty="0"/>
          </a:p>
        </p:txBody>
      </p:sp>
      <p:sp>
        <p:nvSpPr>
          <p:cNvPr id="452" name="Rettangolo 451">
            <a:extLst>
              <a:ext uri="{FF2B5EF4-FFF2-40B4-BE49-F238E27FC236}">
                <a16:creationId xmlns:a16="http://schemas.microsoft.com/office/drawing/2014/main" id="{9B34FF5B-6E96-470E-8D00-520E5E227E57}"/>
              </a:ext>
            </a:extLst>
          </p:cNvPr>
          <p:cNvSpPr/>
          <p:nvPr/>
        </p:nvSpPr>
        <p:spPr>
          <a:xfrm>
            <a:off x="11606957" y="547876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GB" sz="2000" dirty="0"/>
          </a:p>
        </p:txBody>
      </p:sp>
      <p:sp>
        <p:nvSpPr>
          <p:cNvPr id="453" name="Disco magnetico 452">
            <a:extLst>
              <a:ext uri="{FF2B5EF4-FFF2-40B4-BE49-F238E27FC236}">
                <a16:creationId xmlns:a16="http://schemas.microsoft.com/office/drawing/2014/main" id="{775324C3-5799-4A14-8599-3FB0DD045EBB}"/>
              </a:ext>
            </a:extLst>
          </p:cNvPr>
          <p:cNvSpPr/>
          <p:nvPr/>
        </p:nvSpPr>
        <p:spPr>
          <a:xfrm>
            <a:off x="11126985" y="6521614"/>
            <a:ext cx="254000" cy="278437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Rettangolo 453">
            <a:extLst>
              <a:ext uri="{FF2B5EF4-FFF2-40B4-BE49-F238E27FC236}">
                <a16:creationId xmlns:a16="http://schemas.microsoft.com/office/drawing/2014/main" id="{A007B9F7-9CBC-4B7C-A0AE-85ABBFC212C9}"/>
              </a:ext>
            </a:extLst>
          </p:cNvPr>
          <p:cNvSpPr/>
          <p:nvPr/>
        </p:nvSpPr>
        <p:spPr>
          <a:xfrm>
            <a:off x="10878388" y="6267027"/>
            <a:ext cx="3568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455" name="Segno di moltiplicazione 454">
            <a:extLst>
              <a:ext uri="{FF2B5EF4-FFF2-40B4-BE49-F238E27FC236}">
                <a16:creationId xmlns:a16="http://schemas.microsoft.com/office/drawing/2014/main" id="{B82F8CA5-B78C-4182-A801-DB42ED429E72}"/>
              </a:ext>
            </a:extLst>
          </p:cNvPr>
          <p:cNvSpPr/>
          <p:nvPr/>
        </p:nvSpPr>
        <p:spPr>
          <a:xfrm>
            <a:off x="11652966" y="4548209"/>
            <a:ext cx="302053" cy="315675"/>
          </a:xfrm>
          <a:prstGeom prst="mathMultiply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7" name="Connettore 2 456">
            <a:extLst>
              <a:ext uri="{FF2B5EF4-FFF2-40B4-BE49-F238E27FC236}">
                <a16:creationId xmlns:a16="http://schemas.microsoft.com/office/drawing/2014/main" id="{CC503F00-ED38-4FFF-B88B-65346F05CC1F}"/>
              </a:ext>
            </a:extLst>
          </p:cNvPr>
          <p:cNvCxnSpPr>
            <a:cxnSpLocks/>
          </p:cNvCxnSpPr>
          <p:nvPr/>
        </p:nvCxnSpPr>
        <p:spPr>
          <a:xfrm flipV="1">
            <a:off x="8627047" y="5693453"/>
            <a:ext cx="27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nettore 2 457">
            <a:extLst>
              <a:ext uri="{FF2B5EF4-FFF2-40B4-BE49-F238E27FC236}">
                <a16:creationId xmlns:a16="http://schemas.microsoft.com/office/drawing/2014/main" id="{1133B10C-99A6-4DB7-9601-66F993EDCC05}"/>
              </a:ext>
            </a:extLst>
          </p:cNvPr>
          <p:cNvCxnSpPr/>
          <p:nvPr/>
        </p:nvCxnSpPr>
        <p:spPr>
          <a:xfrm flipV="1">
            <a:off x="9967643" y="5689736"/>
            <a:ext cx="27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ttore 2 458">
            <a:extLst>
              <a:ext uri="{FF2B5EF4-FFF2-40B4-BE49-F238E27FC236}">
                <a16:creationId xmlns:a16="http://schemas.microsoft.com/office/drawing/2014/main" id="{DBA28CD5-F91B-45F7-9676-F355D9B05C79}"/>
              </a:ext>
            </a:extLst>
          </p:cNvPr>
          <p:cNvCxnSpPr/>
          <p:nvPr/>
        </p:nvCxnSpPr>
        <p:spPr>
          <a:xfrm flipV="1">
            <a:off x="11311888" y="5693453"/>
            <a:ext cx="27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2E8169F7-BB9E-4767-8057-B74CA0417A77}"/>
              </a:ext>
            </a:extLst>
          </p:cNvPr>
          <p:cNvCxnSpPr>
            <a:cxnSpLocks/>
          </p:cNvCxnSpPr>
          <p:nvPr/>
        </p:nvCxnSpPr>
        <p:spPr>
          <a:xfrm flipV="1">
            <a:off x="10360796" y="4696317"/>
            <a:ext cx="27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46DBB134-1789-45BC-8F54-230F7622C799}"/>
              </a:ext>
            </a:extLst>
          </p:cNvPr>
          <p:cNvCxnSpPr>
            <a:cxnSpLocks/>
          </p:cNvCxnSpPr>
          <p:nvPr/>
        </p:nvCxnSpPr>
        <p:spPr>
          <a:xfrm flipV="1">
            <a:off x="11311661" y="4696702"/>
            <a:ext cx="27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416D0AA7-2BC3-4BCD-945F-2FD9BC3074E9}"/>
              </a:ext>
            </a:extLst>
          </p:cNvPr>
          <p:cNvSpPr txBox="1"/>
          <p:nvPr/>
        </p:nvSpPr>
        <p:spPr>
          <a:xfrm>
            <a:off x="-61770" y="-8201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A</a:t>
            </a:r>
            <a:endParaRPr lang="en-GB" sz="2000" b="1" dirty="0"/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B34D6727-8897-4A16-9422-BADD33C4590C}"/>
              </a:ext>
            </a:extLst>
          </p:cNvPr>
          <p:cNvSpPr txBox="1"/>
          <p:nvPr/>
        </p:nvSpPr>
        <p:spPr>
          <a:xfrm>
            <a:off x="6861669" y="-9727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B</a:t>
            </a:r>
            <a:endParaRPr lang="en-GB" sz="2000" b="1" dirty="0"/>
          </a:p>
        </p:txBody>
      </p:sp>
      <p:sp>
        <p:nvSpPr>
          <p:cNvPr id="464" name="CasellaDiTesto 463">
            <a:extLst>
              <a:ext uri="{FF2B5EF4-FFF2-40B4-BE49-F238E27FC236}">
                <a16:creationId xmlns:a16="http://schemas.microsoft.com/office/drawing/2014/main" id="{7624A5CA-6965-4D17-8252-5CFF22375E0E}"/>
              </a:ext>
            </a:extLst>
          </p:cNvPr>
          <p:cNvSpPr txBox="1"/>
          <p:nvPr/>
        </p:nvSpPr>
        <p:spPr>
          <a:xfrm>
            <a:off x="6857380" y="304411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C</a:t>
            </a:r>
            <a:endParaRPr lang="en-GB" sz="2000" b="1" dirty="0"/>
          </a:p>
        </p:txBody>
      </p:sp>
      <p:pic>
        <p:nvPicPr>
          <p:cNvPr id="466" name="Immagine 465">
            <a:extLst>
              <a:ext uri="{FF2B5EF4-FFF2-40B4-BE49-F238E27FC236}">
                <a16:creationId xmlns:a16="http://schemas.microsoft.com/office/drawing/2014/main" id="{637E54B8-B75E-432F-8083-7044645A00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356" y="4502268"/>
            <a:ext cx="435520" cy="430887"/>
          </a:xfrm>
          <a:prstGeom prst="rect">
            <a:avLst/>
          </a:prstGeom>
        </p:spPr>
      </p:pic>
      <p:cxnSp>
        <p:nvCxnSpPr>
          <p:cNvPr id="467" name="Connettore 2 466">
            <a:extLst>
              <a:ext uri="{FF2B5EF4-FFF2-40B4-BE49-F238E27FC236}">
                <a16:creationId xmlns:a16="http://schemas.microsoft.com/office/drawing/2014/main" id="{07652B70-9A3C-42FB-8AC8-F10ED11EDF31}"/>
              </a:ext>
            </a:extLst>
          </p:cNvPr>
          <p:cNvCxnSpPr>
            <a:cxnSpLocks/>
          </p:cNvCxnSpPr>
          <p:nvPr/>
        </p:nvCxnSpPr>
        <p:spPr>
          <a:xfrm flipV="1">
            <a:off x="9587733" y="4707982"/>
            <a:ext cx="27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6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uppo 239">
            <a:extLst>
              <a:ext uri="{FF2B5EF4-FFF2-40B4-BE49-F238E27FC236}">
                <a16:creationId xmlns:a16="http://schemas.microsoft.com/office/drawing/2014/main" id="{40D5FF62-7C7F-4418-8DC4-2CBB4DF42D6C}"/>
              </a:ext>
            </a:extLst>
          </p:cNvPr>
          <p:cNvGrpSpPr/>
          <p:nvPr/>
        </p:nvGrpSpPr>
        <p:grpSpPr>
          <a:xfrm>
            <a:off x="437745" y="863192"/>
            <a:ext cx="1397712" cy="485941"/>
            <a:chOff x="3240473" y="1689182"/>
            <a:chExt cx="1647052" cy="309611"/>
          </a:xfrm>
        </p:grpSpPr>
        <p:sp>
          <p:nvSpPr>
            <p:cNvPr id="241" name="Rettangolo con angoli arrotondati 240">
              <a:extLst>
                <a:ext uri="{FF2B5EF4-FFF2-40B4-BE49-F238E27FC236}">
                  <a16:creationId xmlns:a16="http://schemas.microsoft.com/office/drawing/2014/main" id="{AEE10907-7384-4B93-B910-8C8D78AA6CD9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2" name="CasellaDiTesto 241">
              <a:extLst>
                <a:ext uri="{FF2B5EF4-FFF2-40B4-BE49-F238E27FC236}">
                  <a16:creationId xmlns:a16="http://schemas.microsoft.com/office/drawing/2014/main" id="{69C8F060-CF2A-434A-96F9-553899F256DA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  <a:r>
                <a:rPr lang="en-GB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 </a:t>
              </a:r>
              <a:r>
                <a:rPr lang="en-GB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interaction network</a:t>
              </a:r>
              <a:endParaRPr lang="en-GB" sz="1200" kern="1200" dirty="0"/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2366EF6A-CC5D-4E02-9C1C-3EFE740CD49E}"/>
              </a:ext>
            </a:extLst>
          </p:cNvPr>
          <p:cNvGrpSpPr/>
          <p:nvPr/>
        </p:nvGrpSpPr>
        <p:grpSpPr>
          <a:xfrm>
            <a:off x="4023408" y="-7575"/>
            <a:ext cx="1819308" cy="1231688"/>
            <a:chOff x="7817205" y="2210334"/>
            <a:chExt cx="1819308" cy="1231688"/>
          </a:xfrm>
        </p:grpSpPr>
        <p:pic>
          <p:nvPicPr>
            <p:cNvPr id="6" name="Immagine 5" descr="Immagine che contiene shoji, cruciverba, edificio, pubblico&#10;&#10;Descrizione generata con affidabilità molto elevata">
              <a:extLst>
                <a:ext uri="{FF2B5EF4-FFF2-40B4-BE49-F238E27FC236}">
                  <a16:creationId xmlns:a16="http://schemas.microsoft.com/office/drawing/2014/main" id="{8B67BC0D-29FD-4E52-B137-B5A515B62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672" y="2427789"/>
              <a:ext cx="1164150" cy="530285"/>
            </a:xfrm>
            <a:prstGeom prst="rect">
              <a:avLst/>
            </a:prstGeom>
          </p:spPr>
        </p:pic>
        <p:cxnSp>
          <p:nvCxnSpPr>
            <p:cNvPr id="247" name="Connettore a gomito 246">
              <a:extLst>
                <a:ext uri="{FF2B5EF4-FFF2-40B4-BE49-F238E27FC236}">
                  <a16:creationId xmlns:a16="http://schemas.microsoft.com/office/drawing/2014/main" id="{23F8099C-5C27-4F73-BD16-C90139CB868E}"/>
                </a:ext>
              </a:extLst>
            </p:cNvPr>
            <p:cNvCxnSpPr>
              <a:cxnSpLocks/>
              <a:endCxn id="248" idx="1"/>
            </p:cNvCxnSpPr>
            <p:nvPr/>
          </p:nvCxnSpPr>
          <p:spPr>
            <a:xfrm>
              <a:off x="8125379" y="2819305"/>
              <a:ext cx="497395" cy="304280"/>
            </a:xfrm>
            <a:prstGeom prst="bentConnector3">
              <a:avLst>
                <a:gd name="adj1" fmla="val 1107"/>
              </a:avLst>
            </a:prstGeom>
            <a:ln w="6350">
              <a:solidFill>
                <a:schemeClr val="dk1">
                  <a:alpha val="50000"/>
                </a:schemeClr>
              </a:solidFill>
              <a:headEnd type="diamon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041BDC72-BFF0-4473-8E98-5434CA396EC4}"/>
                </a:ext>
              </a:extLst>
            </p:cNvPr>
            <p:cNvSpPr/>
            <p:nvPr/>
          </p:nvSpPr>
          <p:spPr>
            <a:xfrm>
              <a:off x="8622774" y="2985085"/>
              <a:ext cx="101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Yellow class</a:t>
              </a:r>
              <a:endParaRPr lang="en-GB" sz="1200" dirty="0"/>
            </a:p>
          </p:txBody>
        </p:sp>
        <p:sp>
          <p:nvSpPr>
            <p:cNvPr id="249" name="Rettangolo 248">
              <a:extLst>
                <a:ext uri="{FF2B5EF4-FFF2-40B4-BE49-F238E27FC236}">
                  <a16:creationId xmlns:a16="http://schemas.microsoft.com/office/drawing/2014/main" id="{352AC595-0714-4444-B10E-F10D1F8666DA}"/>
                </a:ext>
              </a:extLst>
            </p:cNvPr>
            <p:cNvSpPr/>
            <p:nvPr/>
          </p:nvSpPr>
          <p:spPr>
            <a:xfrm>
              <a:off x="8619374" y="3165023"/>
              <a:ext cx="883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Blue class</a:t>
              </a:r>
              <a:endParaRPr lang="en-GB" sz="1200" dirty="0"/>
            </a:p>
          </p:txBody>
        </p:sp>
        <p:cxnSp>
          <p:nvCxnSpPr>
            <p:cNvPr id="250" name="Connettore a gomito 249">
              <a:extLst>
                <a:ext uri="{FF2B5EF4-FFF2-40B4-BE49-F238E27FC236}">
                  <a16:creationId xmlns:a16="http://schemas.microsoft.com/office/drawing/2014/main" id="{736918A2-2C43-49C5-8594-711E59C8C892}"/>
                </a:ext>
              </a:extLst>
            </p:cNvPr>
            <p:cNvCxnSpPr>
              <a:cxnSpLocks/>
              <a:endCxn id="249" idx="1"/>
            </p:cNvCxnSpPr>
            <p:nvPr/>
          </p:nvCxnSpPr>
          <p:spPr>
            <a:xfrm rot="16200000" flipH="1">
              <a:off x="7954350" y="2638498"/>
              <a:ext cx="802757" cy="527292"/>
            </a:xfrm>
            <a:prstGeom prst="bentConnector2">
              <a:avLst/>
            </a:prstGeom>
            <a:ln w="6350">
              <a:solidFill>
                <a:schemeClr val="dk1">
                  <a:alpha val="50000"/>
                </a:schemeClr>
              </a:solidFill>
              <a:headEnd type="diamon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EF3DDE3A-01C6-49B3-A1C1-0A84A6A6DA74}"/>
                </a:ext>
              </a:extLst>
            </p:cNvPr>
            <p:cNvSpPr/>
            <p:nvPr/>
          </p:nvSpPr>
          <p:spPr>
            <a:xfrm rot="16200000">
              <a:off x="7586052" y="2572949"/>
              <a:ext cx="739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  <a:endParaRPr lang="en-GB" sz="1200" dirty="0"/>
            </a:p>
          </p:txBody>
        </p:sp>
        <p:sp>
          <p:nvSpPr>
            <p:cNvPr id="253" name="Rettangolo 252">
              <a:extLst>
                <a:ext uri="{FF2B5EF4-FFF2-40B4-BE49-F238E27FC236}">
                  <a16:creationId xmlns:a16="http://schemas.microsoft.com/office/drawing/2014/main" id="{4BBD9658-A550-4935-BD92-E35A9EA3C146}"/>
                </a:ext>
              </a:extLst>
            </p:cNvPr>
            <p:cNvSpPr/>
            <p:nvPr/>
          </p:nvSpPr>
          <p:spPr>
            <a:xfrm>
              <a:off x="8301017" y="2210334"/>
              <a:ext cx="6367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Genes</a:t>
              </a:r>
              <a:endParaRPr lang="en-GB" sz="1200" dirty="0"/>
            </a:p>
          </p:txBody>
        </p:sp>
      </p:grpSp>
      <p:pic>
        <p:nvPicPr>
          <p:cNvPr id="244" name="Immagine 243" descr="Immagine che contiene shoji, cruciverba&#10;&#10;Descrizione generata con affidabilità molto elevata">
            <a:extLst>
              <a:ext uri="{FF2B5EF4-FFF2-40B4-BE49-F238E27FC236}">
                <a16:creationId xmlns:a16="http://schemas.microsoft.com/office/drawing/2014/main" id="{97605A87-F45A-4258-B6AD-9CBA5AE48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96" y="1396656"/>
            <a:ext cx="1166629" cy="530286"/>
          </a:xfrm>
          <a:prstGeom prst="rect">
            <a:avLst/>
          </a:prstGeom>
        </p:spPr>
      </p:pic>
      <p:grpSp>
        <p:nvGrpSpPr>
          <p:cNvPr id="260" name="Gruppo 259">
            <a:extLst>
              <a:ext uri="{FF2B5EF4-FFF2-40B4-BE49-F238E27FC236}">
                <a16:creationId xmlns:a16="http://schemas.microsoft.com/office/drawing/2014/main" id="{C7DAA5DD-76D5-4560-A940-4546F75EBD0F}"/>
              </a:ext>
            </a:extLst>
          </p:cNvPr>
          <p:cNvGrpSpPr/>
          <p:nvPr/>
        </p:nvGrpSpPr>
        <p:grpSpPr>
          <a:xfrm>
            <a:off x="2253168" y="249968"/>
            <a:ext cx="1563427" cy="485941"/>
            <a:chOff x="3240473" y="1689182"/>
            <a:chExt cx="1647052" cy="309611"/>
          </a:xfrm>
        </p:grpSpPr>
        <p:sp>
          <p:nvSpPr>
            <p:cNvPr id="261" name="Rettangolo con angoli arrotondati 260">
              <a:extLst>
                <a:ext uri="{FF2B5EF4-FFF2-40B4-BE49-F238E27FC236}">
                  <a16:creationId xmlns:a16="http://schemas.microsoft.com/office/drawing/2014/main" id="{9C9DF1B4-8FAE-40C8-8CB3-BB1876EDFC54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2" name="CasellaDiTesto 261">
              <a:extLst>
                <a:ext uri="{FF2B5EF4-FFF2-40B4-BE49-F238E27FC236}">
                  <a16:creationId xmlns:a16="http://schemas.microsoft.com/office/drawing/2014/main" id="{67C9F2F1-147E-4453-912D-568CDDD3728D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patient mutation profiles</a:t>
              </a:r>
              <a:endParaRPr lang="en-GB" sz="1200" kern="1200" dirty="0"/>
            </a:p>
          </p:txBody>
        </p:sp>
      </p:grp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3F7262D1-D9F1-429B-B1E1-340AB6F9F20A}"/>
              </a:ext>
            </a:extLst>
          </p:cNvPr>
          <p:cNvGrpSpPr/>
          <p:nvPr/>
        </p:nvGrpSpPr>
        <p:grpSpPr>
          <a:xfrm>
            <a:off x="2253167" y="1446365"/>
            <a:ext cx="1563427" cy="485941"/>
            <a:chOff x="3240473" y="1689182"/>
            <a:chExt cx="1647052" cy="309611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91D492C1-487A-4F11-A20F-7141DA760C7B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5" name="CasellaDiTesto 264">
              <a:extLst>
                <a:ext uri="{FF2B5EF4-FFF2-40B4-BE49-F238E27FC236}">
                  <a16:creationId xmlns:a16="http://schemas.microsoft.com/office/drawing/2014/main" id="{E8E22A3A-15B7-4756-80CE-5954B86AB8EF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smoothed mutation profiles</a:t>
              </a:r>
              <a:endParaRPr lang="en-GB" sz="1200" dirty="0"/>
            </a:p>
          </p:txBody>
        </p:sp>
      </p:grpSp>
      <p:pic>
        <p:nvPicPr>
          <p:cNvPr id="269" name="Immagine 268">
            <a:extLst>
              <a:ext uri="{FF2B5EF4-FFF2-40B4-BE49-F238E27FC236}">
                <a16:creationId xmlns:a16="http://schemas.microsoft.com/office/drawing/2014/main" id="{859EE8F4-9B84-428D-A93A-A9DF0FC3A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0" y="1396656"/>
            <a:ext cx="1399595" cy="1008101"/>
          </a:xfrm>
          <a:prstGeom prst="rect">
            <a:avLst/>
          </a:prstGeom>
        </p:spPr>
      </p:pic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DE781F84-7E3A-422D-B55E-100C24F3C5FB}"/>
              </a:ext>
            </a:extLst>
          </p:cNvPr>
          <p:cNvCxnSpPr>
            <a:cxnSpLocks/>
            <a:stCxn id="262" idx="2"/>
          </p:cNvCxnSpPr>
          <p:nvPr/>
        </p:nvCxnSpPr>
        <p:spPr>
          <a:xfrm>
            <a:off x="3034882" y="721676"/>
            <a:ext cx="0" cy="7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Rettangolo 274">
            <a:extLst>
              <a:ext uri="{FF2B5EF4-FFF2-40B4-BE49-F238E27FC236}">
                <a16:creationId xmlns:a16="http://schemas.microsoft.com/office/drawing/2014/main" id="{2B5D8677-57CD-4194-A7F4-E14CBED22B14}"/>
              </a:ext>
            </a:extLst>
          </p:cNvPr>
          <p:cNvSpPr/>
          <p:nvPr/>
        </p:nvSpPr>
        <p:spPr>
          <a:xfrm>
            <a:off x="1556747" y="848960"/>
            <a:ext cx="1489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  <a:endParaRPr lang="en-GB" sz="1200" dirty="0"/>
          </a:p>
        </p:txBody>
      </p:sp>
      <p:sp>
        <p:nvSpPr>
          <p:cNvPr id="276" name="Rettangolo 275">
            <a:extLst>
              <a:ext uri="{FF2B5EF4-FFF2-40B4-BE49-F238E27FC236}">
                <a16:creationId xmlns:a16="http://schemas.microsoft.com/office/drawing/2014/main" id="{C0D838DB-651A-4FEB-B751-EAEB9558BAF2}"/>
              </a:ext>
            </a:extLst>
          </p:cNvPr>
          <p:cNvSpPr/>
          <p:nvPr/>
        </p:nvSpPr>
        <p:spPr>
          <a:xfrm>
            <a:off x="1536909" y="2170923"/>
            <a:ext cx="1489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  <a:endParaRPr lang="en-GB" sz="1200" dirty="0"/>
          </a:p>
        </p:txBody>
      </p:sp>
      <p:cxnSp>
        <p:nvCxnSpPr>
          <p:cNvPr id="277" name="Connettore diritto 276">
            <a:extLst>
              <a:ext uri="{FF2B5EF4-FFF2-40B4-BE49-F238E27FC236}">
                <a16:creationId xmlns:a16="http://schemas.microsoft.com/office/drawing/2014/main" id="{E1ECE698-BBCA-432F-A178-E6B03E6FE654}"/>
              </a:ext>
            </a:extLst>
          </p:cNvPr>
          <p:cNvCxnSpPr>
            <a:cxnSpLocks/>
          </p:cNvCxnSpPr>
          <p:nvPr/>
        </p:nvCxnSpPr>
        <p:spPr>
          <a:xfrm flipH="1">
            <a:off x="362117" y="66389"/>
            <a:ext cx="5252" cy="2967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ttangolo 277">
            <a:extLst>
              <a:ext uri="{FF2B5EF4-FFF2-40B4-BE49-F238E27FC236}">
                <a16:creationId xmlns:a16="http://schemas.microsoft.com/office/drawing/2014/main" id="{FE6803D1-C72E-4C21-837C-8227AF7CC8A6}"/>
              </a:ext>
            </a:extLst>
          </p:cNvPr>
          <p:cNvSpPr/>
          <p:nvPr/>
        </p:nvSpPr>
        <p:spPr>
          <a:xfrm rot="16200000">
            <a:off x="-485956" y="1365604"/>
            <a:ext cx="1342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0544F575-A568-4270-BAB4-5BE0735B26EC}"/>
              </a:ext>
            </a:extLst>
          </p:cNvPr>
          <p:cNvCxnSpPr>
            <a:cxnSpLocks/>
          </p:cNvCxnSpPr>
          <p:nvPr/>
        </p:nvCxnSpPr>
        <p:spPr>
          <a:xfrm flipV="1">
            <a:off x="1840707" y="1096446"/>
            <a:ext cx="1176902" cy="279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4" name="Immagine 4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A6C1B16C-F429-456E-B419-CF4EF97B6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11" y="683959"/>
            <a:ext cx="1799869" cy="2019914"/>
          </a:xfrm>
          <a:prstGeom prst="rect">
            <a:avLst/>
          </a:prstGeom>
        </p:spPr>
      </p:pic>
      <p:pic>
        <p:nvPicPr>
          <p:cNvPr id="415" name="Immagine 414">
            <a:extLst>
              <a:ext uri="{FF2B5EF4-FFF2-40B4-BE49-F238E27FC236}">
                <a16:creationId xmlns:a16="http://schemas.microsoft.com/office/drawing/2014/main" id="{D6198C53-9419-48BD-92DC-B3A13E33C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23" y="683958"/>
            <a:ext cx="1799869" cy="2019915"/>
          </a:xfrm>
          <a:prstGeom prst="rect">
            <a:avLst/>
          </a:prstGeom>
        </p:spPr>
      </p:pic>
      <p:sp>
        <p:nvSpPr>
          <p:cNvPr id="416" name="Freccia in giù 415">
            <a:extLst>
              <a:ext uri="{FF2B5EF4-FFF2-40B4-BE49-F238E27FC236}">
                <a16:creationId xmlns:a16="http://schemas.microsoft.com/office/drawing/2014/main" id="{9549674F-FF91-445C-AC24-6F454204CA22}"/>
              </a:ext>
            </a:extLst>
          </p:cNvPr>
          <p:cNvSpPr/>
          <p:nvPr/>
        </p:nvSpPr>
        <p:spPr>
          <a:xfrm rot="16200000">
            <a:off x="9276317" y="1348488"/>
            <a:ext cx="126665" cy="679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Rettangolo 416">
            <a:extLst>
              <a:ext uri="{FF2B5EF4-FFF2-40B4-BE49-F238E27FC236}">
                <a16:creationId xmlns:a16="http://schemas.microsoft.com/office/drawing/2014/main" id="{D19541A1-D0D5-4A2D-A92C-36A18AF22FCC}"/>
              </a:ext>
            </a:extLst>
          </p:cNvPr>
          <p:cNvSpPr/>
          <p:nvPr/>
        </p:nvSpPr>
        <p:spPr>
          <a:xfrm>
            <a:off x="8936581" y="139680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Smooth</a:t>
            </a:r>
            <a:endParaRPr lang="en-GB" sz="1200" dirty="0"/>
          </a:p>
        </p:txBody>
      </p:sp>
      <p:sp>
        <p:nvSpPr>
          <p:cNvPr id="420" name="Rettangolo 419">
            <a:extLst>
              <a:ext uri="{FF2B5EF4-FFF2-40B4-BE49-F238E27FC236}">
                <a16:creationId xmlns:a16="http://schemas.microsoft.com/office/drawing/2014/main" id="{1EBDE957-4294-4755-8710-B873F7299B83}"/>
              </a:ext>
            </a:extLst>
          </p:cNvPr>
          <p:cNvSpPr/>
          <p:nvPr/>
        </p:nvSpPr>
        <p:spPr>
          <a:xfrm>
            <a:off x="7104683" y="261985"/>
            <a:ext cx="1625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Blue patient mutation</a:t>
            </a:r>
            <a:endParaRPr lang="en-GB" sz="1200" dirty="0"/>
          </a:p>
        </p:txBody>
      </p:sp>
      <p:sp>
        <p:nvSpPr>
          <p:cNvPr id="421" name="Rettangolo 420">
            <a:extLst>
              <a:ext uri="{FF2B5EF4-FFF2-40B4-BE49-F238E27FC236}">
                <a16:creationId xmlns:a16="http://schemas.microsoft.com/office/drawing/2014/main" id="{28A95DDF-7FBA-48FB-BF36-1ABC527E4BAE}"/>
              </a:ext>
            </a:extLst>
          </p:cNvPr>
          <p:cNvSpPr/>
          <p:nvPr/>
        </p:nvSpPr>
        <p:spPr>
          <a:xfrm>
            <a:off x="9526872" y="265556"/>
            <a:ext cx="2350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Smoothed blue patient mutation</a:t>
            </a:r>
            <a:endParaRPr lang="en-GB" sz="1200" dirty="0"/>
          </a:p>
        </p:txBody>
      </p:sp>
      <p:sp>
        <p:nvSpPr>
          <p:cNvPr id="462" name="CasellaDiTesto 461">
            <a:extLst>
              <a:ext uri="{FF2B5EF4-FFF2-40B4-BE49-F238E27FC236}">
                <a16:creationId xmlns:a16="http://schemas.microsoft.com/office/drawing/2014/main" id="{416D0AA7-2BC3-4BCD-945F-2FD9BC3074E9}"/>
              </a:ext>
            </a:extLst>
          </p:cNvPr>
          <p:cNvSpPr txBox="1"/>
          <p:nvPr/>
        </p:nvSpPr>
        <p:spPr>
          <a:xfrm>
            <a:off x="-61770" y="-8201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A</a:t>
            </a:r>
            <a:endParaRPr lang="en-GB" sz="2000" b="1" dirty="0"/>
          </a:p>
        </p:txBody>
      </p:sp>
      <p:sp>
        <p:nvSpPr>
          <p:cNvPr id="463" name="CasellaDiTesto 462">
            <a:extLst>
              <a:ext uri="{FF2B5EF4-FFF2-40B4-BE49-F238E27FC236}">
                <a16:creationId xmlns:a16="http://schemas.microsoft.com/office/drawing/2014/main" id="{B34D6727-8897-4A16-9422-BADD33C4590C}"/>
              </a:ext>
            </a:extLst>
          </p:cNvPr>
          <p:cNvSpPr txBox="1"/>
          <p:nvPr/>
        </p:nvSpPr>
        <p:spPr>
          <a:xfrm>
            <a:off x="6861669" y="-9727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B</a:t>
            </a:r>
            <a:endParaRPr lang="en-GB" sz="2000" b="1" dirty="0"/>
          </a:p>
        </p:txBody>
      </p: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570964E4-24A7-4013-B374-A166B3C8FE17}"/>
              </a:ext>
            </a:extLst>
          </p:cNvPr>
          <p:cNvGrpSpPr/>
          <p:nvPr/>
        </p:nvGrpSpPr>
        <p:grpSpPr>
          <a:xfrm>
            <a:off x="2253167" y="2670962"/>
            <a:ext cx="1563427" cy="485941"/>
            <a:chOff x="3240473" y="1689182"/>
            <a:chExt cx="1647052" cy="309611"/>
          </a:xfrm>
        </p:grpSpPr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E728D75D-0E76-4CDA-8DEF-7841E3AFD83A}"/>
                </a:ext>
              </a:extLst>
            </p:cNvPr>
            <p:cNvSpPr/>
            <p:nvPr/>
          </p:nvSpPr>
          <p:spPr>
            <a:xfrm>
              <a:off x="3240473" y="1689182"/>
              <a:ext cx="1647052" cy="30961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63E9E3A7-FB66-471A-BAF4-78B738D56F92}"/>
                </a:ext>
              </a:extLst>
            </p:cNvPr>
            <p:cNvSpPr txBox="1"/>
            <p:nvPr/>
          </p:nvSpPr>
          <p:spPr>
            <a:xfrm>
              <a:off x="3249541" y="1698250"/>
              <a:ext cx="1628916" cy="291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new 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binary patient mutation profiles</a:t>
              </a:r>
              <a:endParaRPr lang="en-GB" sz="1200" dirty="0"/>
            </a:p>
          </p:txBody>
        </p:sp>
      </p:grp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4C535706-CB5F-4FBB-A17E-2BA43250622C}"/>
              </a:ext>
            </a:extLst>
          </p:cNvPr>
          <p:cNvCxnSpPr>
            <a:cxnSpLocks/>
          </p:cNvCxnSpPr>
          <p:nvPr/>
        </p:nvCxnSpPr>
        <p:spPr>
          <a:xfrm>
            <a:off x="3034880" y="1918073"/>
            <a:ext cx="0" cy="73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Immagine 114">
            <a:extLst>
              <a:ext uri="{FF2B5EF4-FFF2-40B4-BE49-F238E27FC236}">
                <a16:creationId xmlns:a16="http://schemas.microsoft.com/office/drawing/2014/main" id="{D15DDED3-D24D-4ED8-B7DB-D01C9070E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1395" y="2644234"/>
            <a:ext cx="1166629" cy="5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13D95B2-45C5-47E0-ADE5-722B56FF5724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3313588" y="1176544"/>
            <a:ext cx="0" cy="277033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F5B7A054-DDF7-4E50-ACB7-9BD00D48318D}"/>
              </a:ext>
            </a:extLst>
          </p:cNvPr>
          <p:cNvCxnSpPr>
            <a:cxnSpLocks/>
            <a:stCxn id="48" idx="5"/>
            <a:endCxn id="44" idx="1"/>
          </p:cNvCxnSpPr>
          <p:nvPr/>
        </p:nvCxnSpPr>
        <p:spPr>
          <a:xfrm>
            <a:off x="3128461" y="1365972"/>
            <a:ext cx="134215" cy="108693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D91397FE-011A-4ABC-B5C0-DE1B1A6A8CB0}"/>
              </a:ext>
            </a:extLst>
          </p:cNvPr>
          <p:cNvCxnSpPr>
            <a:cxnSpLocks/>
            <a:stCxn id="43" idx="3"/>
            <a:endCxn id="48" idx="7"/>
          </p:cNvCxnSpPr>
          <p:nvPr/>
        </p:nvCxnSpPr>
        <p:spPr>
          <a:xfrm flipH="1">
            <a:off x="3128461" y="1155456"/>
            <a:ext cx="134215" cy="108692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802D8DF-8B92-48A3-8D1B-E82D153FEAFF}"/>
              </a:ext>
            </a:extLst>
          </p:cNvPr>
          <p:cNvCxnSpPr>
            <a:cxnSpLocks/>
            <a:stCxn id="20" idx="2"/>
            <a:endCxn id="18" idx="6"/>
          </p:cNvCxnSpPr>
          <p:nvPr/>
        </p:nvCxnSpPr>
        <p:spPr>
          <a:xfrm flipH="1">
            <a:off x="7192827" y="4062424"/>
            <a:ext cx="164040" cy="210517"/>
          </a:xfrm>
          <a:prstGeom prst="line">
            <a:avLst/>
          </a:prstGeom>
          <a:ln w="889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9406AD8-7240-45FD-BA45-9AFF4AB291EF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6696422" y="3923908"/>
            <a:ext cx="0" cy="277033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927C387-3B10-4E34-A83C-22E48B7F22EE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>
            <a:off x="6768422" y="4272941"/>
            <a:ext cx="280405" cy="0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973B831-6762-419F-B096-EA5A27D8D6FB}"/>
              </a:ext>
            </a:extLst>
          </p:cNvPr>
          <p:cNvCxnSpPr>
            <a:cxnSpLocks/>
            <a:stCxn id="18" idx="1"/>
            <a:endCxn id="16" idx="5"/>
          </p:cNvCxnSpPr>
          <p:nvPr/>
        </p:nvCxnSpPr>
        <p:spPr>
          <a:xfrm flipH="1" flipV="1">
            <a:off x="6747334" y="3902820"/>
            <a:ext cx="322581" cy="319209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AD748D1-35F7-4398-B803-F39CDF9CE2EB}"/>
              </a:ext>
            </a:extLst>
          </p:cNvPr>
          <p:cNvCxnSpPr>
            <a:cxnSpLocks/>
            <a:stCxn id="17" idx="7"/>
            <a:endCxn id="19" idx="3"/>
          </p:cNvCxnSpPr>
          <p:nvPr/>
        </p:nvCxnSpPr>
        <p:spPr>
          <a:xfrm flipV="1">
            <a:off x="6747334" y="3902820"/>
            <a:ext cx="322581" cy="319209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40A500C-87FA-4BE1-AD95-C812C7919BEE}"/>
              </a:ext>
            </a:extLst>
          </p:cNvPr>
          <p:cNvCxnSpPr>
            <a:cxnSpLocks/>
            <a:stCxn id="19" idx="2"/>
            <a:endCxn id="16" idx="6"/>
          </p:cNvCxnSpPr>
          <p:nvPr/>
        </p:nvCxnSpPr>
        <p:spPr>
          <a:xfrm flipH="1">
            <a:off x="6768422" y="3851908"/>
            <a:ext cx="280405" cy="0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9751D5C-BD92-4B57-8F9E-A07E10DFC76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7120827" y="3923908"/>
            <a:ext cx="0" cy="277033"/>
          </a:xfrm>
          <a:prstGeom prst="line">
            <a:avLst/>
          </a:prstGeom>
          <a:ln w="889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FDDFF0D5-3E96-436B-A833-212430B024C2}"/>
              </a:ext>
            </a:extLst>
          </p:cNvPr>
          <p:cNvSpPr/>
          <p:nvPr/>
        </p:nvSpPr>
        <p:spPr>
          <a:xfrm>
            <a:off x="6624422" y="3779908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849C707-2572-4F58-8892-E6F55FA5E3A8}"/>
              </a:ext>
            </a:extLst>
          </p:cNvPr>
          <p:cNvSpPr/>
          <p:nvPr/>
        </p:nvSpPr>
        <p:spPr>
          <a:xfrm>
            <a:off x="6624422" y="4200941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1DD9635-74E2-494B-872D-55C82690AD88}"/>
              </a:ext>
            </a:extLst>
          </p:cNvPr>
          <p:cNvSpPr/>
          <p:nvPr/>
        </p:nvSpPr>
        <p:spPr>
          <a:xfrm>
            <a:off x="7048827" y="4200941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9EE357B-9EFF-4FE9-9543-9824EDAB8DF5}"/>
              </a:ext>
            </a:extLst>
          </p:cNvPr>
          <p:cNvSpPr/>
          <p:nvPr/>
        </p:nvSpPr>
        <p:spPr>
          <a:xfrm>
            <a:off x="7048827" y="3779908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0D3D25B-EEF8-49F0-B78C-A14F8E55197A}"/>
              </a:ext>
            </a:extLst>
          </p:cNvPr>
          <p:cNvSpPr/>
          <p:nvPr/>
        </p:nvSpPr>
        <p:spPr>
          <a:xfrm>
            <a:off x="7356867" y="3990424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0B9C9D9-959A-49FC-B686-FBEB6FC0BCE2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>
          <a:xfrm>
            <a:off x="7192827" y="3851908"/>
            <a:ext cx="185128" cy="159604"/>
          </a:xfrm>
          <a:prstGeom prst="line">
            <a:avLst/>
          </a:prstGeom>
          <a:ln w="889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F8D14406-FA95-470C-B003-41FD2994782C}"/>
              </a:ext>
            </a:extLst>
          </p:cNvPr>
          <p:cNvSpPr/>
          <p:nvPr/>
        </p:nvSpPr>
        <p:spPr>
          <a:xfrm>
            <a:off x="6388383" y="3990424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D6495A2-82E2-452F-8883-45C8564F616C}"/>
              </a:ext>
            </a:extLst>
          </p:cNvPr>
          <p:cNvCxnSpPr>
            <a:cxnSpLocks/>
            <a:stCxn id="27" idx="5"/>
            <a:endCxn id="17" idx="1"/>
          </p:cNvCxnSpPr>
          <p:nvPr/>
        </p:nvCxnSpPr>
        <p:spPr>
          <a:xfrm>
            <a:off x="6511295" y="4113336"/>
            <a:ext cx="134215" cy="108693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3D39E9D-6808-45FA-81F2-86D278C0C644}"/>
              </a:ext>
            </a:extLst>
          </p:cNvPr>
          <p:cNvCxnSpPr>
            <a:cxnSpLocks/>
            <a:stCxn id="16" idx="3"/>
            <a:endCxn id="27" idx="7"/>
          </p:cNvCxnSpPr>
          <p:nvPr/>
        </p:nvCxnSpPr>
        <p:spPr>
          <a:xfrm flipH="1">
            <a:off x="6511295" y="3902820"/>
            <a:ext cx="134215" cy="108692"/>
          </a:xfrm>
          <a:prstGeom prst="line">
            <a:avLst/>
          </a:prstGeom>
          <a:ln w="1905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220E38F-A107-4A16-9857-3368F98CBC64}"/>
              </a:ext>
            </a:extLst>
          </p:cNvPr>
          <p:cNvCxnSpPr>
            <a:cxnSpLocks/>
            <a:stCxn id="46" idx="6"/>
            <a:endCxn id="47" idx="1"/>
          </p:cNvCxnSpPr>
          <p:nvPr/>
        </p:nvCxnSpPr>
        <p:spPr>
          <a:xfrm>
            <a:off x="3809993" y="1104544"/>
            <a:ext cx="185128" cy="15960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FC63686-4B50-4F4D-B09C-1B218EB19A66}"/>
              </a:ext>
            </a:extLst>
          </p:cNvPr>
          <p:cNvCxnSpPr>
            <a:cxnSpLocks/>
            <a:stCxn id="47" idx="2"/>
            <a:endCxn id="45" idx="6"/>
          </p:cNvCxnSpPr>
          <p:nvPr/>
        </p:nvCxnSpPr>
        <p:spPr>
          <a:xfrm flipH="1">
            <a:off x="3809993" y="1315060"/>
            <a:ext cx="164040" cy="21051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CD6331A-406F-4C58-9532-45736391AF62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>
            <a:off x="3385588" y="1525577"/>
            <a:ext cx="28040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772994A-2360-4301-9423-8C78C89A665F}"/>
              </a:ext>
            </a:extLst>
          </p:cNvPr>
          <p:cNvCxnSpPr>
            <a:cxnSpLocks/>
            <a:stCxn id="45" idx="1"/>
            <a:endCxn id="43" idx="5"/>
          </p:cNvCxnSpPr>
          <p:nvPr/>
        </p:nvCxnSpPr>
        <p:spPr>
          <a:xfrm flipH="1" flipV="1">
            <a:off x="3364500" y="1155456"/>
            <a:ext cx="322581" cy="31920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6EF28A9-F2AA-4683-92A0-D451DEB0172E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3364500" y="1155456"/>
            <a:ext cx="322581" cy="31920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4B2700E5-EA97-4729-A0DE-C0EF279A320C}"/>
              </a:ext>
            </a:extLst>
          </p:cNvPr>
          <p:cNvCxnSpPr>
            <a:cxnSpLocks/>
            <a:stCxn id="46" idx="2"/>
            <a:endCxn id="43" idx="6"/>
          </p:cNvCxnSpPr>
          <p:nvPr/>
        </p:nvCxnSpPr>
        <p:spPr>
          <a:xfrm flipH="1">
            <a:off x="3385588" y="1104544"/>
            <a:ext cx="280405" cy="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449840-F02E-4580-9636-27B65B1A8653}"/>
              </a:ext>
            </a:extLst>
          </p:cNvPr>
          <p:cNvCxnSpPr>
            <a:cxnSpLocks/>
            <a:stCxn id="46" idx="4"/>
            <a:endCxn id="45" idx="0"/>
          </p:cNvCxnSpPr>
          <p:nvPr/>
        </p:nvCxnSpPr>
        <p:spPr>
          <a:xfrm>
            <a:off x="3737993" y="1176544"/>
            <a:ext cx="0" cy="2770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11DBA6CC-13DC-4C65-9190-1178DBC19464}"/>
              </a:ext>
            </a:extLst>
          </p:cNvPr>
          <p:cNvSpPr/>
          <p:nvPr/>
        </p:nvSpPr>
        <p:spPr>
          <a:xfrm>
            <a:off x="3241588" y="1032544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8F9F07BB-8156-4237-91CD-B1054880E3F9}"/>
              </a:ext>
            </a:extLst>
          </p:cNvPr>
          <p:cNvSpPr/>
          <p:nvPr/>
        </p:nvSpPr>
        <p:spPr>
          <a:xfrm>
            <a:off x="3241588" y="1453577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9D13516F-61C5-4F90-A795-AEFF66767CF1}"/>
              </a:ext>
            </a:extLst>
          </p:cNvPr>
          <p:cNvSpPr/>
          <p:nvPr/>
        </p:nvSpPr>
        <p:spPr>
          <a:xfrm>
            <a:off x="3665993" y="1453577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96873A36-3EF5-4F50-8C2A-D3AB96E0FFF7}"/>
              </a:ext>
            </a:extLst>
          </p:cNvPr>
          <p:cNvSpPr/>
          <p:nvPr/>
        </p:nvSpPr>
        <p:spPr>
          <a:xfrm>
            <a:off x="3665993" y="1032544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49CC2D82-A2CB-46B8-ADF3-3A11BCFD811E}"/>
              </a:ext>
            </a:extLst>
          </p:cNvPr>
          <p:cNvSpPr/>
          <p:nvPr/>
        </p:nvSpPr>
        <p:spPr>
          <a:xfrm>
            <a:off x="3974033" y="1243060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E30D105E-5ECD-46E1-B30F-E6E4510B2344}"/>
              </a:ext>
            </a:extLst>
          </p:cNvPr>
          <p:cNvSpPr/>
          <p:nvPr/>
        </p:nvSpPr>
        <p:spPr>
          <a:xfrm>
            <a:off x="3005549" y="1243060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1E96628A-099D-4DAF-A571-A537DAD5059D}"/>
              </a:ext>
            </a:extLst>
          </p:cNvPr>
          <p:cNvCxnSpPr>
            <a:cxnSpLocks/>
            <a:stCxn id="62" idx="2"/>
            <a:endCxn id="60" idx="6"/>
          </p:cNvCxnSpPr>
          <p:nvPr/>
        </p:nvCxnSpPr>
        <p:spPr>
          <a:xfrm flipH="1">
            <a:off x="8224066" y="615590"/>
            <a:ext cx="164040" cy="21051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B56902FB-F28B-4CFE-8F01-D9D9986C9344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7727661" y="477074"/>
            <a:ext cx="0" cy="27703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3C14E56-BAC9-4B45-ADD5-FC770BFDEED8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7799661" y="826107"/>
            <a:ext cx="28040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DDEC8BE-E1BD-43F0-8A20-F8A8423EB21D}"/>
              </a:ext>
            </a:extLst>
          </p:cNvPr>
          <p:cNvCxnSpPr>
            <a:cxnSpLocks/>
            <a:stCxn id="60" idx="1"/>
            <a:endCxn id="58" idx="5"/>
          </p:cNvCxnSpPr>
          <p:nvPr/>
        </p:nvCxnSpPr>
        <p:spPr>
          <a:xfrm flipH="1" flipV="1">
            <a:off x="7778573" y="455986"/>
            <a:ext cx="322581" cy="319209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B3F46F76-9D78-4CAD-9C9F-34E88CEA8C56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7778573" y="455986"/>
            <a:ext cx="322581" cy="319209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D2950A08-5B2F-4C20-B24C-C9BF69B3ED06}"/>
              </a:ext>
            </a:extLst>
          </p:cNvPr>
          <p:cNvCxnSpPr>
            <a:cxnSpLocks/>
            <a:stCxn id="61" idx="2"/>
            <a:endCxn id="58" idx="6"/>
          </p:cNvCxnSpPr>
          <p:nvPr/>
        </p:nvCxnSpPr>
        <p:spPr>
          <a:xfrm flipH="1">
            <a:off x="7799661" y="405074"/>
            <a:ext cx="280405" cy="0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BD57A2E-5FD7-4C78-99EB-3917F79F4307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8152066" y="477074"/>
            <a:ext cx="0" cy="277033"/>
          </a:xfrm>
          <a:prstGeom prst="lin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E2EF8A89-7F5D-49EB-B540-2152463FCD35}"/>
              </a:ext>
            </a:extLst>
          </p:cNvPr>
          <p:cNvSpPr/>
          <p:nvPr/>
        </p:nvSpPr>
        <p:spPr>
          <a:xfrm>
            <a:off x="7655661" y="333074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DCEFDA75-4B4D-4C54-B31E-D10616146F40}"/>
              </a:ext>
            </a:extLst>
          </p:cNvPr>
          <p:cNvSpPr/>
          <p:nvPr/>
        </p:nvSpPr>
        <p:spPr>
          <a:xfrm>
            <a:off x="7655661" y="754107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D00C239-9C49-4416-8854-6D343F9740C3}"/>
              </a:ext>
            </a:extLst>
          </p:cNvPr>
          <p:cNvSpPr/>
          <p:nvPr/>
        </p:nvSpPr>
        <p:spPr>
          <a:xfrm>
            <a:off x="8080066" y="754107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78B02DB0-96AA-4C99-A379-452F0FC41D02}"/>
              </a:ext>
            </a:extLst>
          </p:cNvPr>
          <p:cNvSpPr/>
          <p:nvPr/>
        </p:nvSpPr>
        <p:spPr>
          <a:xfrm>
            <a:off x="8080066" y="333074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1EC6366D-2F9B-46CB-8169-F166A3A99F7B}"/>
              </a:ext>
            </a:extLst>
          </p:cNvPr>
          <p:cNvSpPr/>
          <p:nvPr/>
        </p:nvSpPr>
        <p:spPr>
          <a:xfrm>
            <a:off x="8388106" y="543590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1B4CEC77-DEF7-4DDD-AFD1-1D3725090BD8}"/>
              </a:ext>
            </a:extLst>
          </p:cNvPr>
          <p:cNvCxnSpPr>
            <a:cxnSpLocks/>
            <a:stCxn id="61" idx="6"/>
            <a:endCxn id="62" idx="1"/>
          </p:cNvCxnSpPr>
          <p:nvPr/>
        </p:nvCxnSpPr>
        <p:spPr>
          <a:xfrm>
            <a:off x="8224066" y="405074"/>
            <a:ext cx="185128" cy="159604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CA9670EF-6D09-4E2B-96E1-97B1ED5910E3}"/>
              </a:ext>
            </a:extLst>
          </p:cNvPr>
          <p:cNvSpPr/>
          <p:nvPr/>
        </p:nvSpPr>
        <p:spPr>
          <a:xfrm>
            <a:off x="7419622" y="543590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AC052FA-8A4B-4EE0-B73D-125BFC5348D5}"/>
              </a:ext>
            </a:extLst>
          </p:cNvPr>
          <p:cNvCxnSpPr>
            <a:cxnSpLocks/>
            <a:stCxn id="64" idx="5"/>
            <a:endCxn id="59" idx="1"/>
          </p:cNvCxnSpPr>
          <p:nvPr/>
        </p:nvCxnSpPr>
        <p:spPr>
          <a:xfrm>
            <a:off x="7542534" y="666502"/>
            <a:ext cx="134215" cy="108693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C278E7F6-A681-46DE-97A2-E3E3AEF72DCE}"/>
              </a:ext>
            </a:extLst>
          </p:cNvPr>
          <p:cNvCxnSpPr>
            <a:cxnSpLocks/>
            <a:stCxn id="58" idx="3"/>
            <a:endCxn id="64" idx="7"/>
          </p:cNvCxnSpPr>
          <p:nvPr/>
        </p:nvCxnSpPr>
        <p:spPr>
          <a:xfrm flipH="1">
            <a:off x="7542534" y="455986"/>
            <a:ext cx="134215" cy="108692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>
            <a:extLst>
              <a:ext uri="{FF2B5EF4-FFF2-40B4-BE49-F238E27FC236}">
                <a16:creationId xmlns:a16="http://schemas.microsoft.com/office/drawing/2014/main" id="{DDA7125B-AD0F-4613-9F7F-9786B42E3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11068"/>
              </p:ext>
            </p:extLst>
          </p:nvPr>
        </p:nvGraphicFramePr>
        <p:xfrm>
          <a:off x="1100333" y="2458601"/>
          <a:ext cx="220565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828">
                  <a:extLst>
                    <a:ext uri="{9D8B030D-6E8A-4147-A177-3AD203B41FA5}">
                      <a16:colId xmlns:a16="http://schemas.microsoft.com/office/drawing/2014/main" val="1664303955"/>
                    </a:ext>
                  </a:extLst>
                </a:gridCol>
                <a:gridCol w="1102828">
                  <a:extLst>
                    <a:ext uri="{9D8B030D-6E8A-4147-A177-3AD203B41FA5}">
                      <a16:colId xmlns:a16="http://schemas.microsoft.com/office/drawing/2014/main" val="2203474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4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99"/>
                  </a:ext>
                </a:extLst>
              </a:tr>
              <a:tr h="1854200"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16995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96616"/>
                  </a:ext>
                </a:extLst>
              </a:tr>
            </a:tbl>
          </a:graphicData>
        </a:graphic>
      </p:graphicFrame>
      <p:graphicFrame>
        <p:nvGraphicFramePr>
          <p:cNvPr id="70" name="Tabella 69">
            <a:extLst>
              <a:ext uri="{FF2B5EF4-FFF2-40B4-BE49-F238E27FC236}">
                <a16:creationId xmlns:a16="http://schemas.microsoft.com/office/drawing/2014/main" id="{3D768629-EA2C-4CB3-A757-82E723FC4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26959"/>
              </p:ext>
            </p:extLst>
          </p:nvPr>
        </p:nvGraphicFramePr>
        <p:xfrm>
          <a:off x="3419116" y="3618508"/>
          <a:ext cx="2205656" cy="2966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828">
                  <a:extLst>
                    <a:ext uri="{9D8B030D-6E8A-4147-A177-3AD203B41FA5}">
                      <a16:colId xmlns:a16="http://schemas.microsoft.com/office/drawing/2014/main" val="1664303955"/>
                    </a:ext>
                  </a:extLst>
                </a:gridCol>
                <a:gridCol w="1102828">
                  <a:extLst>
                    <a:ext uri="{9D8B030D-6E8A-4147-A177-3AD203B41FA5}">
                      <a16:colId xmlns:a16="http://schemas.microsoft.com/office/drawing/2014/main" val="2203474544"/>
                    </a:ext>
                  </a:extLst>
                </a:gridCol>
              </a:tblGrid>
              <a:tr h="395560">
                <a:tc gridSpan="2">
                  <a:txBody>
                    <a:bodyPr/>
                    <a:lstStyle/>
                    <a:p>
                      <a:pPr algn="ctr"/>
                      <a:endParaRPr lang="en-GB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99"/>
                  </a:ext>
                </a:extLst>
              </a:tr>
              <a:tr h="69223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16995"/>
                  </a:ext>
                </a:extLst>
              </a:tr>
              <a:tr h="692231"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66715"/>
                  </a:ext>
                </a:extLst>
              </a:tr>
              <a:tr h="118668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7518"/>
                  </a:ext>
                </a:extLst>
              </a:tr>
            </a:tbl>
          </a:graphicData>
        </a:graphic>
      </p:graphicFrame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9EDC8460-CBE5-422B-8452-B222178BAB95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>
            <a:off x="5128367" y="1904493"/>
            <a:ext cx="0" cy="277033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DBA49A35-765C-4A7D-903B-9874E5FF53A2}"/>
              </a:ext>
            </a:extLst>
          </p:cNvPr>
          <p:cNvCxnSpPr>
            <a:cxnSpLocks/>
            <a:stCxn id="87" idx="5"/>
            <a:endCxn id="83" idx="1"/>
          </p:cNvCxnSpPr>
          <p:nvPr/>
        </p:nvCxnSpPr>
        <p:spPr>
          <a:xfrm>
            <a:off x="4943240" y="2093921"/>
            <a:ext cx="134215" cy="108693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A5E57B7-0C53-4540-83AC-D44125F81545}"/>
              </a:ext>
            </a:extLst>
          </p:cNvPr>
          <p:cNvCxnSpPr>
            <a:cxnSpLocks/>
            <a:stCxn id="82" idx="3"/>
            <a:endCxn id="87" idx="7"/>
          </p:cNvCxnSpPr>
          <p:nvPr/>
        </p:nvCxnSpPr>
        <p:spPr>
          <a:xfrm flipH="1">
            <a:off x="4943240" y="1883405"/>
            <a:ext cx="134215" cy="108692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72CB9BC5-D0AD-4A16-9B9C-87934970C269}"/>
              </a:ext>
            </a:extLst>
          </p:cNvPr>
          <p:cNvCxnSpPr>
            <a:cxnSpLocks/>
            <a:stCxn id="85" idx="2"/>
            <a:endCxn id="82" idx="6"/>
          </p:cNvCxnSpPr>
          <p:nvPr/>
        </p:nvCxnSpPr>
        <p:spPr>
          <a:xfrm flipH="1">
            <a:off x="5200367" y="1832493"/>
            <a:ext cx="280405" cy="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e 81">
            <a:extLst>
              <a:ext uri="{FF2B5EF4-FFF2-40B4-BE49-F238E27FC236}">
                <a16:creationId xmlns:a16="http://schemas.microsoft.com/office/drawing/2014/main" id="{A88129A2-8360-4E9E-93FF-7D6E6F3E1BB8}"/>
              </a:ext>
            </a:extLst>
          </p:cNvPr>
          <p:cNvSpPr/>
          <p:nvPr/>
        </p:nvSpPr>
        <p:spPr>
          <a:xfrm>
            <a:off x="5056367" y="1760493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E668D985-74D0-4924-AFE2-F1B402B324BA}"/>
              </a:ext>
            </a:extLst>
          </p:cNvPr>
          <p:cNvSpPr/>
          <p:nvPr/>
        </p:nvSpPr>
        <p:spPr>
          <a:xfrm>
            <a:off x="5056367" y="2181526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6EA9A02-896D-4545-B84B-D4F23A03A7B7}"/>
              </a:ext>
            </a:extLst>
          </p:cNvPr>
          <p:cNvSpPr/>
          <p:nvPr/>
        </p:nvSpPr>
        <p:spPr>
          <a:xfrm>
            <a:off x="5480772" y="1760493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4253A12A-5C6F-4CD5-87D2-EA46762AF557}"/>
              </a:ext>
            </a:extLst>
          </p:cNvPr>
          <p:cNvSpPr/>
          <p:nvPr/>
        </p:nvSpPr>
        <p:spPr>
          <a:xfrm>
            <a:off x="4820328" y="1971009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5CCE157-5294-4FD8-A7E6-5398EDE39D70}"/>
              </a:ext>
            </a:extLst>
          </p:cNvPr>
          <p:cNvCxnSpPr>
            <a:cxnSpLocks/>
            <a:stCxn id="99" idx="2"/>
            <a:endCxn id="97" idx="6"/>
          </p:cNvCxnSpPr>
          <p:nvPr/>
        </p:nvCxnSpPr>
        <p:spPr>
          <a:xfrm flipH="1">
            <a:off x="10730452" y="5605879"/>
            <a:ext cx="164040" cy="210517"/>
          </a:xfrm>
          <a:prstGeom prst="line">
            <a:avLst/>
          </a:prstGeom>
          <a:ln w="889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DDA5C22B-66CC-4FCF-B30D-D08DC6C3D8B7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>
            <a:off x="10658452" y="5467363"/>
            <a:ext cx="0" cy="277033"/>
          </a:xfrm>
          <a:prstGeom prst="line">
            <a:avLst/>
          </a:prstGeom>
          <a:ln w="889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>
            <a:extLst>
              <a:ext uri="{FF2B5EF4-FFF2-40B4-BE49-F238E27FC236}">
                <a16:creationId xmlns:a16="http://schemas.microsoft.com/office/drawing/2014/main" id="{E7839B3C-EA6D-441E-8B5B-6C53B8C71844}"/>
              </a:ext>
            </a:extLst>
          </p:cNvPr>
          <p:cNvSpPr/>
          <p:nvPr/>
        </p:nvSpPr>
        <p:spPr>
          <a:xfrm>
            <a:off x="10586452" y="5744396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3A62F644-8509-44DA-B9BD-BF2FB2541F16}"/>
              </a:ext>
            </a:extLst>
          </p:cNvPr>
          <p:cNvSpPr/>
          <p:nvPr/>
        </p:nvSpPr>
        <p:spPr>
          <a:xfrm>
            <a:off x="10586452" y="5323363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10FA6133-AB74-4CB2-9C92-259CF30F589D}"/>
              </a:ext>
            </a:extLst>
          </p:cNvPr>
          <p:cNvSpPr/>
          <p:nvPr/>
        </p:nvSpPr>
        <p:spPr>
          <a:xfrm>
            <a:off x="10894492" y="5533879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D88F8D6C-FF48-4413-974E-BCC33EC041D7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10730452" y="5395363"/>
            <a:ext cx="185128" cy="159604"/>
          </a:xfrm>
          <a:prstGeom prst="line">
            <a:avLst/>
          </a:prstGeom>
          <a:ln w="889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e 103">
            <a:extLst>
              <a:ext uri="{FF2B5EF4-FFF2-40B4-BE49-F238E27FC236}">
                <a16:creationId xmlns:a16="http://schemas.microsoft.com/office/drawing/2014/main" id="{20765DCE-6DF5-4991-8851-2A9FE6483307}"/>
              </a:ext>
            </a:extLst>
          </p:cNvPr>
          <p:cNvSpPr/>
          <p:nvPr/>
        </p:nvSpPr>
        <p:spPr>
          <a:xfrm>
            <a:off x="8409193" y="1786264"/>
            <a:ext cx="579157" cy="5392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47DA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7E76568A-E67A-4FB8-B50F-3FA963DEE104}"/>
              </a:ext>
            </a:extLst>
          </p:cNvPr>
          <p:cNvSpPr/>
          <p:nvPr/>
        </p:nvSpPr>
        <p:spPr>
          <a:xfrm>
            <a:off x="5633172" y="1912893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29CC1B11-50F4-4095-9F35-65001ED37B9A}"/>
              </a:ext>
            </a:extLst>
          </p:cNvPr>
          <p:cNvSpPr/>
          <p:nvPr/>
        </p:nvSpPr>
        <p:spPr>
          <a:xfrm>
            <a:off x="8554771" y="1865751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9" name="Ovale 108">
            <a:extLst>
              <a:ext uri="{FF2B5EF4-FFF2-40B4-BE49-F238E27FC236}">
                <a16:creationId xmlns:a16="http://schemas.microsoft.com/office/drawing/2014/main" id="{05DACFF7-ECA8-4F53-B3E7-A8B8E01CF98A}"/>
              </a:ext>
            </a:extLst>
          </p:cNvPr>
          <p:cNvSpPr/>
          <p:nvPr/>
        </p:nvSpPr>
        <p:spPr>
          <a:xfrm>
            <a:off x="8772349" y="1920097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0" name="Ovale 109">
            <a:extLst>
              <a:ext uri="{FF2B5EF4-FFF2-40B4-BE49-F238E27FC236}">
                <a16:creationId xmlns:a16="http://schemas.microsoft.com/office/drawing/2014/main" id="{BA1D4F66-0C43-4BA3-BA93-485A6F9CF546}"/>
              </a:ext>
            </a:extLst>
          </p:cNvPr>
          <p:cNvSpPr/>
          <p:nvPr/>
        </p:nvSpPr>
        <p:spPr>
          <a:xfrm>
            <a:off x="8532106" y="2076267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343FE20B-B985-47D1-B886-B4DA4607D51F}"/>
              </a:ext>
            </a:extLst>
          </p:cNvPr>
          <p:cNvSpPr/>
          <p:nvPr/>
        </p:nvSpPr>
        <p:spPr>
          <a:xfrm>
            <a:off x="10223296" y="2047693"/>
            <a:ext cx="579157" cy="539262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70000">
                  <a:srgbClr val="0DF328"/>
                </a:gs>
                <a:gs pos="56000">
                  <a:srgbClr val="FFFF00"/>
                </a:gs>
                <a:gs pos="87000">
                  <a:srgbClr val="47DAF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D168FDF8-50BF-492C-B337-3D00C6487658}"/>
              </a:ext>
            </a:extLst>
          </p:cNvPr>
          <p:cNvSpPr/>
          <p:nvPr/>
        </p:nvSpPr>
        <p:spPr>
          <a:xfrm>
            <a:off x="10368874" y="2127180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3" name="Ovale 112">
            <a:extLst>
              <a:ext uri="{FF2B5EF4-FFF2-40B4-BE49-F238E27FC236}">
                <a16:creationId xmlns:a16="http://schemas.microsoft.com/office/drawing/2014/main" id="{02028227-9559-4B58-87B5-8C788FC88E9A}"/>
              </a:ext>
            </a:extLst>
          </p:cNvPr>
          <p:cNvSpPr/>
          <p:nvPr/>
        </p:nvSpPr>
        <p:spPr>
          <a:xfrm>
            <a:off x="10586452" y="2181526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EDA6D4D5-F984-4B00-989A-98F9B3507EA2}"/>
              </a:ext>
            </a:extLst>
          </p:cNvPr>
          <p:cNvSpPr/>
          <p:nvPr/>
        </p:nvSpPr>
        <p:spPr>
          <a:xfrm>
            <a:off x="10346209" y="2337696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12C6175A-8A1D-45C3-9723-B2E7A299EB9C}"/>
              </a:ext>
            </a:extLst>
          </p:cNvPr>
          <p:cNvSpPr/>
          <p:nvPr/>
        </p:nvSpPr>
        <p:spPr>
          <a:xfrm>
            <a:off x="10521666" y="2337696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0" name="Ovale 119">
            <a:extLst>
              <a:ext uri="{FF2B5EF4-FFF2-40B4-BE49-F238E27FC236}">
                <a16:creationId xmlns:a16="http://schemas.microsoft.com/office/drawing/2014/main" id="{49DF930A-0229-416E-913E-5EE18BDEFC4F}"/>
              </a:ext>
            </a:extLst>
          </p:cNvPr>
          <p:cNvSpPr/>
          <p:nvPr/>
        </p:nvSpPr>
        <p:spPr>
          <a:xfrm>
            <a:off x="9480752" y="3661679"/>
            <a:ext cx="579157" cy="539262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49000">
                  <a:srgbClr val="0DF328"/>
                </a:gs>
                <a:gs pos="0">
                  <a:srgbClr val="FFFF00"/>
                </a:gs>
                <a:gs pos="100000">
                  <a:srgbClr val="47DAF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1" name="Ovale 120">
            <a:extLst>
              <a:ext uri="{FF2B5EF4-FFF2-40B4-BE49-F238E27FC236}">
                <a16:creationId xmlns:a16="http://schemas.microsoft.com/office/drawing/2014/main" id="{80A23D5A-523E-4BEC-9130-3BBC77777598}"/>
              </a:ext>
            </a:extLst>
          </p:cNvPr>
          <p:cNvSpPr/>
          <p:nvPr/>
        </p:nvSpPr>
        <p:spPr>
          <a:xfrm>
            <a:off x="9626330" y="3741166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2" name="Ovale 121">
            <a:extLst>
              <a:ext uri="{FF2B5EF4-FFF2-40B4-BE49-F238E27FC236}">
                <a16:creationId xmlns:a16="http://schemas.microsoft.com/office/drawing/2014/main" id="{452C8DFA-754E-44E3-8272-B2245457A3E3}"/>
              </a:ext>
            </a:extLst>
          </p:cNvPr>
          <p:cNvSpPr/>
          <p:nvPr/>
        </p:nvSpPr>
        <p:spPr>
          <a:xfrm>
            <a:off x="9797115" y="3744996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5" name="Ovale 124">
            <a:extLst>
              <a:ext uri="{FF2B5EF4-FFF2-40B4-BE49-F238E27FC236}">
                <a16:creationId xmlns:a16="http://schemas.microsoft.com/office/drawing/2014/main" id="{8ACF269A-DEC9-4EA8-9A83-D9B4470AC351}"/>
              </a:ext>
            </a:extLst>
          </p:cNvPr>
          <p:cNvSpPr/>
          <p:nvPr/>
        </p:nvSpPr>
        <p:spPr>
          <a:xfrm>
            <a:off x="9876434" y="3880730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6" name="Ovale 125">
            <a:extLst>
              <a:ext uri="{FF2B5EF4-FFF2-40B4-BE49-F238E27FC236}">
                <a16:creationId xmlns:a16="http://schemas.microsoft.com/office/drawing/2014/main" id="{DEBBA6B3-6692-4F92-9E78-D2E3ED67D151}"/>
              </a:ext>
            </a:extLst>
          </p:cNvPr>
          <p:cNvSpPr/>
          <p:nvPr/>
        </p:nvSpPr>
        <p:spPr>
          <a:xfrm>
            <a:off x="9689158" y="3939265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7" name="Disco magnetico 66">
            <a:extLst>
              <a:ext uri="{FF2B5EF4-FFF2-40B4-BE49-F238E27FC236}">
                <a16:creationId xmlns:a16="http://schemas.microsoft.com/office/drawing/2014/main" id="{FDA922A6-8C4F-457B-A137-AFACBA3EBA5D}"/>
              </a:ext>
            </a:extLst>
          </p:cNvPr>
          <p:cNvSpPr/>
          <p:nvPr/>
        </p:nvSpPr>
        <p:spPr>
          <a:xfrm>
            <a:off x="1010597" y="754107"/>
            <a:ext cx="254000" cy="278437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0ACC0550-320D-4226-A6D2-10B6C31DA733}"/>
              </a:ext>
            </a:extLst>
          </p:cNvPr>
          <p:cNvCxnSpPr>
            <a:cxnSpLocks/>
            <a:stCxn id="143" idx="2"/>
            <a:endCxn id="141" idx="6"/>
          </p:cNvCxnSpPr>
          <p:nvPr/>
        </p:nvCxnSpPr>
        <p:spPr>
          <a:xfrm flipH="1">
            <a:off x="7027993" y="2398133"/>
            <a:ext cx="164040" cy="21051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B131A125-E075-4064-946A-B6932AA4BB38}"/>
              </a:ext>
            </a:extLst>
          </p:cNvPr>
          <p:cNvCxnSpPr>
            <a:cxnSpLocks/>
            <a:stCxn id="139" idx="4"/>
            <a:endCxn id="140" idx="0"/>
          </p:cNvCxnSpPr>
          <p:nvPr/>
        </p:nvCxnSpPr>
        <p:spPr>
          <a:xfrm>
            <a:off x="6531588" y="2259617"/>
            <a:ext cx="0" cy="277033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514EB23D-8BE9-4A44-B5D3-D2E4FFDB323D}"/>
              </a:ext>
            </a:extLst>
          </p:cNvPr>
          <p:cNvCxnSpPr>
            <a:cxnSpLocks/>
            <a:stCxn id="141" idx="2"/>
            <a:endCxn id="140" idx="6"/>
          </p:cNvCxnSpPr>
          <p:nvPr/>
        </p:nvCxnSpPr>
        <p:spPr>
          <a:xfrm flipH="1">
            <a:off x="6603588" y="2608650"/>
            <a:ext cx="280405" cy="0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20B651E3-B53F-4629-AFAE-A647FA95E000}"/>
              </a:ext>
            </a:extLst>
          </p:cNvPr>
          <p:cNvCxnSpPr>
            <a:cxnSpLocks/>
            <a:stCxn id="141" idx="1"/>
            <a:endCxn id="139" idx="5"/>
          </p:cNvCxnSpPr>
          <p:nvPr/>
        </p:nvCxnSpPr>
        <p:spPr>
          <a:xfrm flipH="1" flipV="1">
            <a:off x="6582500" y="2238529"/>
            <a:ext cx="322581" cy="31920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6EE57246-EF89-40D5-8E14-1CECEF1B1B80}"/>
              </a:ext>
            </a:extLst>
          </p:cNvPr>
          <p:cNvCxnSpPr>
            <a:cxnSpLocks/>
            <a:stCxn id="140" idx="7"/>
            <a:endCxn id="142" idx="3"/>
          </p:cNvCxnSpPr>
          <p:nvPr/>
        </p:nvCxnSpPr>
        <p:spPr>
          <a:xfrm flipV="1">
            <a:off x="6582500" y="2238529"/>
            <a:ext cx="322581" cy="31920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7518D570-25B3-42BB-8E50-44345FF1A47C}"/>
              </a:ext>
            </a:extLst>
          </p:cNvPr>
          <p:cNvCxnSpPr>
            <a:cxnSpLocks/>
            <a:stCxn id="142" idx="2"/>
            <a:endCxn id="139" idx="6"/>
          </p:cNvCxnSpPr>
          <p:nvPr/>
        </p:nvCxnSpPr>
        <p:spPr>
          <a:xfrm flipH="1">
            <a:off x="6603588" y="2187617"/>
            <a:ext cx="280405" cy="0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diritto 135">
            <a:extLst>
              <a:ext uri="{FF2B5EF4-FFF2-40B4-BE49-F238E27FC236}">
                <a16:creationId xmlns:a16="http://schemas.microsoft.com/office/drawing/2014/main" id="{7D0B8499-D9FF-4FE9-B7FA-CE34EC5B0BAD}"/>
              </a:ext>
            </a:extLst>
          </p:cNvPr>
          <p:cNvCxnSpPr>
            <a:cxnSpLocks/>
            <a:stCxn id="142" idx="4"/>
            <a:endCxn id="141" idx="0"/>
          </p:cNvCxnSpPr>
          <p:nvPr/>
        </p:nvCxnSpPr>
        <p:spPr>
          <a:xfrm>
            <a:off x="6955993" y="2259617"/>
            <a:ext cx="0" cy="277033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e 138">
            <a:extLst>
              <a:ext uri="{FF2B5EF4-FFF2-40B4-BE49-F238E27FC236}">
                <a16:creationId xmlns:a16="http://schemas.microsoft.com/office/drawing/2014/main" id="{A09581F8-2AA7-4EA9-BE00-E495EE8C1B32}"/>
              </a:ext>
            </a:extLst>
          </p:cNvPr>
          <p:cNvSpPr/>
          <p:nvPr/>
        </p:nvSpPr>
        <p:spPr>
          <a:xfrm>
            <a:off x="6459588" y="2115617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0" name="Ovale 139">
            <a:extLst>
              <a:ext uri="{FF2B5EF4-FFF2-40B4-BE49-F238E27FC236}">
                <a16:creationId xmlns:a16="http://schemas.microsoft.com/office/drawing/2014/main" id="{372AA18D-0A5E-430C-91E9-C925AB739EC3}"/>
              </a:ext>
            </a:extLst>
          </p:cNvPr>
          <p:cNvSpPr/>
          <p:nvPr/>
        </p:nvSpPr>
        <p:spPr>
          <a:xfrm>
            <a:off x="6459588" y="2536650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1" name="Ovale 140">
            <a:extLst>
              <a:ext uri="{FF2B5EF4-FFF2-40B4-BE49-F238E27FC236}">
                <a16:creationId xmlns:a16="http://schemas.microsoft.com/office/drawing/2014/main" id="{00FB60F7-3A81-4BF8-81C9-4389B99306D4}"/>
              </a:ext>
            </a:extLst>
          </p:cNvPr>
          <p:cNvSpPr/>
          <p:nvPr/>
        </p:nvSpPr>
        <p:spPr>
          <a:xfrm>
            <a:off x="6883993" y="2536650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02F1D4E9-B504-4168-B707-F38D25CE2306}"/>
              </a:ext>
            </a:extLst>
          </p:cNvPr>
          <p:cNvSpPr/>
          <p:nvPr/>
        </p:nvSpPr>
        <p:spPr>
          <a:xfrm>
            <a:off x="6883993" y="2115617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3" name="Ovale 142">
            <a:extLst>
              <a:ext uri="{FF2B5EF4-FFF2-40B4-BE49-F238E27FC236}">
                <a16:creationId xmlns:a16="http://schemas.microsoft.com/office/drawing/2014/main" id="{1607E3C7-8410-4D17-8609-6DA86488D950}"/>
              </a:ext>
            </a:extLst>
          </p:cNvPr>
          <p:cNvSpPr/>
          <p:nvPr/>
        </p:nvSpPr>
        <p:spPr>
          <a:xfrm>
            <a:off x="7192033" y="2326133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F0A16340-2CB7-44B8-8C71-9E8AD9F1FA1E}"/>
              </a:ext>
            </a:extLst>
          </p:cNvPr>
          <p:cNvCxnSpPr>
            <a:cxnSpLocks/>
            <a:stCxn id="142" idx="6"/>
            <a:endCxn id="143" idx="1"/>
          </p:cNvCxnSpPr>
          <p:nvPr/>
        </p:nvCxnSpPr>
        <p:spPr>
          <a:xfrm>
            <a:off x="7027993" y="2187617"/>
            <a:ext cx="185128" cy="159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1DF0756C-9FB3-4DFE-9BFB-CB61B36E2AEB}"/>
              </a:ext>
            </a:extLst>
          </p:cNvPr>
          <p:cNvSpPr/>
          <p:nvPr/>
        </p:nvSpPr>
        <p:spPr>
          <a:xfrm>
            <a:off x="6223549" y="2326133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489421CC-A687-4118-A7EB-C2A9041FD3F5}"/>
              </a:ext>
            </a:extLst>
          </p:cNvPr>
          <p:cNvCxnSpPr>
            <a:cxnSpLocks/>
            <a:stCxn id="145" idx="5"/>
            <a:endCxn id="140" idx="1"/>
          </p:cNvCxnSpPr>
          <p:nvPr/>
        </p:nvCxnSpPr>
        <p:spPr>
          <a:xfrm>
            <a:off x="6346461" y="2449045"/>
            <a:ext cx="134215" cy="10869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333BA43D-7EDD-442B-ABCE-EC93C214471E}"/>
              </a:ext>
            </a:extLst>
          </p:cNvPr>
          <p:cNvCxnSpPr>
            <a:cxnSpLocks/>
            <a:stCxn id="139" idx="3"/>
            <a:endCxn id="145" idx="7"/>
          </p:cNvCxnSpPr>
          <p:nvPr/>
        </p:nvCxnSpPr>
        <p:spPr>
          <a:xfrm flipH="1">
            <a:off x="6346461" y="2238529"/>
            <a:ext cx="134215" cy="10869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CE09DE08-3512-4A73-A5D7-340312D74030}"/>
              </a:ext>
            </a:extLst>
          </p:cNvPr>
          <p:cNvCxnSpPr>
            <a:cxnSpLocks/>
            <a:stCxn id="157" idx="4"/>
            <a:endCxn id="158" idx="0"/>
          </p:cNvCxnSpPr>
          <p:nvPr/>
        </p:nvCxnSpPr>
        <p:spPr>
          <a:xfrm>
            <a:off x="8107701" y="5328846"/>
            <a:ext cx="0" cy="277033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70038AC9-672F-4F36-A110-F3DDE3D22EBA}"/>
              </a:ext>
            </a:extLst>
          </p:cNvPr>
          <p:cNvCxnSpPr>
            <a:cxnSpLocks/>
            <a:stCxn id="159" idx="2"/>
            <a:endCxn id="158" idx="6"/>
          </p:cNvCxnSpPr>
          <p:nvPr/>
        </p:nvCxnSpPr>
        <p:spPr>
          <a:xfrm flipH="1">
            <a:off x="8179701" y="5677879"/>
            <a:ext cx="280405" cy="0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3DCA3D64-DF64-4937-A454-5616E6B3591F}"/>
              </a:ext>
            </a:extLst>
          </p:cNvPr>
          <p:cNvCxnSpPr>
            <a:cxnSpLocks/>
            <a:stCxn id="160" idx="2"/>
            <a:endCxn id="157" idx="6"/>
          </p:cNvCxnSpPr>
          <p:nvPr/>
        </p:nvCxnSpPr>
        <p:spPr>
          <a:xfrm flipH="1">
            <a:off x="8179701" y="5256846"/>
            <a:ext cx="280405" cy="0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8EB35A8C-78CC-4263-B44A-E8B4DA73B058}"/>
              </a:ext>
            </a:extLst>
          </p:cNvPr>
          <p:cNvCxnSpPr>
            <a:cxnSpLocks/>
            <a:stCxn id="160" idx="4"/>
            <a:endCxn id="159" idx="0"/>
          </p:cNvCxnSpPr>
          <p:nvPr/>
        </p:nvCxnSpPr>
        <p:spPr>
          <a:xfrm>
            <a:off x="8532106" y="5328846"/>
            <a:ext cx="0" cy="277033"/>
          </a:xfrm>
          <a:prstGeom prst="line">
            <a:avLst/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e 156">
            <a:extLst>
              <a:ext uri="{FF2B5EF4-FFF2-40B4-BE49-F238E27FC236}">
                <a16:creationId xmlns:a16="http://schemas.microsoft.com/office/drawing/2014/main" id="{55D489DE-3BFB-4C64-AB4D-5425EB7A1F81}"/>
              </a:ext>
            </a:extLst>
          </p:cNvPr>
          <p:cNvSpPr/>
          <p:nvPr/>
        </p:nvSpPr>
        <p:spPr>
          <a:xfrm>
            <a:off x="8035701" y="5184846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28830C67-B678-472D-AEEB-1E17AEE3417A}"/>
              </a:ext>
            </a:extLst>
          </p:cNvPr>
          <p:cNvSpPr/>
          <p:nvPr/>
        </p:nvSpPr>
        <p:spPr>
          <a:xfrm>
            <a:off x="8035701" y="5605879"/>
            <a:ext cx="144000" cy="144000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6C180153-847A-4030-AC75-9D35442870D4}"/>
              </a:ext>
            </a:extLst>
          </p:cNvPr>
          <p:cNvSpPr/>
          <p:nvPr/>
        </p:nvSpPr>
        <p:spPr>
          <a:xfrm>
            <a:off x="8460106" y="5605879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A1317FDA-9CA4-4A95-9592-13FA92528677}"/>
              </a:ext>
            </a:extLst>
          </p:cNvPr>
          <p:cNvSpPr/>
          <p:nvPr/>
        </p:nvSpPr>
        <p:spPr>
          <a:xfrm>
            <a:off x="8460106" y="5184846"/>
            <a:ext cx="144000" cy="144000"/>
          </a:xfrm>
          <a:prstGeom prst="ellipse">
            <a:avLst/>
          </a:prstGeom>
          <a:solidFill>
            <a:srgbClr val="47DAF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5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ella 35">
            <a:extLst>
              <a:ext uri="{FF2B5EF4-FFF2-40B4-BE49-F238E27FC236}">
                <a16:creationId xmlns:a16="http://schemas.microsoft.com/office/drawing/2014/main" id="{B8CD84D0-5F26-4786-B31D-C54ED363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2718"/>
              </p:ext>
            </p:extLst>
          </p:nvPr>
        </p:nvGraphicFramePr>
        <p:xfrm>
          <a:off x="0" y="0"/>
          <a:ext cx="6274344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26192025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158652020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28723139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82505336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580182181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06030771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17374C68-C8C8-484F-874D-C954C2AD8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49592"/>
              </p:ext>
            </p:extLst>
          </p:nvPr>
        </p:nvGraphicFramePr>
        <p:xfrm>
          <a:off x="0" y="317763"/>
          <a:ext cx="6274344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26192025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158652020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28723139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82505336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580182181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06030771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  <p:graphicFrame>
        <p:nvGraphicFramePr>
          <p:cNvPr id="38" name="Tabella 37">
            <a:extLst>
              <a:ext uri="{FF2B5EF4-FFF2-40B4-BE49-F238E27FC236}">
                <a16:creationId xmlns:a16="http://schemas.microsoft.com/office/drawing/2014/main" id="{EEE4EC58-4069-4588-AB72-1ABA20444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07750"/>
              </p:ext>
            </p:extLst>
          </p:nvPr>
        </p:nvGraphicFramePr>
        <p:xfrm>
          <a:off x="0" y="3429000"/>
          <a:ext cx="3660034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2619202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1F7AC3D7-6997-4EFB-8908-212BB7E3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46425"/>
              </p:ext>
            </p:extLst>
          </p:nvPr>
        </p:nvGraphicFramePr>
        <p:xfrm>
          <a:off x="4527414" y="3428999"/>
          <a:ext cx="3137172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158652020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28723139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82505336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580182181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06030771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72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ella 35">
            <a:extLst>
              <a:ext uri="{FF2B5EF4-FFF2-40B4-BE49-F238E27FC236}">
                <a16:creationId xmlns:a16="http://schemas.microsoft.com/office/drawing/2014/main" id="{B8CD84D0-5F26-4786-B31D-C54ED36392C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274344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26192025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158652020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28723139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82505336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580182181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06030771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17374C68-C8C8-484F-874D-C954C2AD8F20}"/>
              </a:ext>
            </a:extLst>
          </p:cNvPr>
          <p:cNvGraphicFramePr>
            <a:graphicFrameLocks noGrp="1"/>
          </p:cNvGraphicFramePr>
          <p:nvPr/>
        </p:nvGraphicFramePr>
        <p:xfrm>
          <a:off x="0" y="317763"/>
          <a:ext cx="6274344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26192025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158652020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28723139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82505336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580182181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06030771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  <p:graphicFrame>
        <p:nvGraphicFramePr>
          <p:cNvPr id="38" name="Tabella 37">
            <a:extLst>
              <a:ext uri="{FF2B5EF4-FFF2-40B4-BE49-F238E27FC236}">
                <a16:creationId xmlns:a16="http://schemas.microsoft.com/office/drawing/2014/main" id="{EEE4EC58-4069-4588-AB72-1ABA20444E22}"/>
              </a:ext>
            </a:extLst>
          </p:cNvPr>
          <p:cNvGraphicFramePr>
            <a:graphicFrameLocks noGrp="1"/>
          </p:cNvGraphicFramePr>
          <p:nvPr/>
        </p:nvGraphicFramePr>
        <p:xfrm>
          <a:off x="0" y="3429000"/>
          <a:ext cx="3660034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2619202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1F7AC3D7-6997-4EFB-8908-212BB7E37364}"/>
              </a:ext>
            </a:extLst>
          </p:cNvPr>
          <p:cNvGraphicFramePr>
            <a:graphicFrameLocks noGrp="1"/>
          </p:cNvGraphicFramePr>
          <p:nvPr/>
        </p:nvGraphicFramePr>
        <p:xfrm>
          <a:off x="4527414" y="3428999"/>
          <a:ext cx="3137172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158652020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28723139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82505336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580182181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06030771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09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F7DB0C9-79CF-489E-903C-FCE423292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83806"/>
              </p:ext>
            </p:extLst>
          </p:nvPr>
        </p:nvGraphicFramePr>
        <p:xfrm>
          <a:off x="0" y="317763"/>
          <a:ext cx="6274344" cy="284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862">
                  <a:extLst>
                    <a:ext uri="{9D8B030D-6E8A-4147-A177-3AD203B41FA5}">
                      <a16:colId xmlns:a16="http://schemas.microsoft.com/office/drawing/2014/main" val="92471773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173902497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79957623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05195457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876233388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105864804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26192025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4158652020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28723139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825053362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3580182181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060307715"/>
                    </a:ext>
                  </a:extLst>
                </a:gridCol>
              </a:tblGrid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67729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4230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47DA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07238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24570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61657"/>
                  </a:ext>
                </a:extLst>
              </a:tr>
              <a:tr h="47341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8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27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432</Words>
  <Application>Microsoft Office PowerPoint</Application>
  <PresentationFormat>Widescreen</PresentationFormat>
  <Paragraphs>70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 .</dc:creator>
  <cp:lastModifiedBy>L .</cp:lastModifiedBy>
  <cp:revision>315</cp:revision>
  <dcterms:created xsi:type="dcterms:W3CDTF">2018-07-31T08:34:53Z</dcterms:created>
  <dcterms:modified xsi:type="dcterms:W3CDTF">2020-06-02T06:57:12Z</dcterms:modified>
</cp:coreProperties>
</file>