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0" r:id="rId3"/>
    <p:sldId id="261" r:id="rId4"/>
    <p:sldId id="259" r:id="rId5"/>
    <p:sldId id="257" r:id="rId6"/>
    <p:sldId id="258"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671" autoAdjust="0"/>
  </p:normalViewPr>
  <p:slideViewPr>
    <p:cSldViewPr snapToGrid="0" snapToObjects="1">
      <p:cViewPr varScale="1">
        <p:scale>
          <a:sx n="124" d="100"/>
          <a:sy n="124" d="100"/>
        </p:scale>
        <p:origin x="-488"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B2063930-F706-DB4F-8681-BDDC11E4D765}" type="datetimeFigureOut">
              <a:t>14-09-08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59A14-C98A-5D45-B0CB-D53DD3670F3D}" type="slidenum">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B2063930-F706-DB4F-8681-BDDC11E4D765}" type="datetimeFigureOut">
              <a:t>14-09-08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59A14-C98A-5D45-B0CB-D53DD3670F3D}" type="slidenum">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B2063930-F706-DB4F-8681-BDDC11E4D765}" type="datetimeFigureOut">
              <a:t>14-09-08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59A14-C98A-5D45-B0CB-D53DD3670F3D}" type="slidenum">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B2063930-F706-DB4F-8681-BDDC11E4D765}" type="datetimeFigureOut">
              <a:t>14-09-08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59A14-C98A-5D45-B0CB-D53DD3670F3D}" type="slidenum">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B2063930-F706-DB4F-8681-BDDC11E4D765}" type="datetimeFigureOut">
              <a:t>14-09-08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59A14-C98A-5D45-B0CB-D53DD3670F3D}" type="slidenum">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B2063930-F706-DB4F-8681-BDDC11E4D765}" type="datetimeFigureOut">
              <a:t>14-09-08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59A14-C98A-5D45-B0CB-D53DD3670F3D}" type="slidenum">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B2063930-F706-DB4F-8681-BDDC11E4D765}" type="datetimeFigureOut">
              <a:t>14-09-08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F59A14-C98A-5D45-B0CB-D53DD3670F3D}" type="slidenum">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B2063930-F706-DB4F-8681-BDDC11E4D765}" type="datetimeFigureOut">
              <a:t>14-09-08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F59A14-C98A-5D45-B0CB-D53DD3670F3D}" type="slidenum">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063930-F706-DB4F-8681-BDDC11E4D765}" type="datetimeFigureOut">
              <a:t>14-09-08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F59A14-C98A-5D45-B0CB-D53DD3670F3D}" type="slidenum">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B2063930-F706-DB4F-8681-BDDC11E4D765}" type="datetimeFigureOut">
              <a:t>14-09-08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59A14-C98A-5D45-B0CB-D53DD3670F3D}" type="slidenum">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B2063930-F706-DB4F-8681-BDDC11E4D765}" type="datetimeFigureOut">
              <a:t>14-09-08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59A14-C98A-5D45-B0CB-D53DD3670F3D}" type="slidenum">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063930-F706-DB4F-8681-BDDC11E4D765}" type="datetimeFigureOut">
              <a:t>14-09-08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F59A14-C98A-5D45-B0CB-D53DD3670F3D}" type="slidenum">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hyperlink" Target="http://www.plosone.org/article/info:doi/10.1371/journal.pone.0050233%23pone.0050233.s00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NGS saturation studies.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76170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0134" y="4883102"/>
            <a:ext cx="2578100" cy="1371600"/>
          </a:xfrm>
          <a:prstGeom prst="rect">
            <a:avLst/>
          </a:prstGeom>
          <a:solidFill>
            <a:schemeClr val="tx1"/>
          </a:solidFill>
        </p:spPr>
      </p:pic>
      <p:sp>
        <p:nvSpPr>
          <p:cNvPr id="2" name="Title 1"/>
          <p:cNvSpPr>
            <a:spLocks noGrp="1"/>
          </p:cNvSpPr>
          <p:nvPr>
            <p:ph type="title"/>
          </p:nvPr>
        </p:nvSpPr>
        <p:spPr/>
        <p:txBody>
          <a:bodyPr>
            <a:noAutofit/>
          </a:bodyPr>
          <a:lstStyle/>
          <a:p>
            <a:r>
              <a:rPr lang="en-US" sz="3200"/>
              <a:t>%M at a CpG, as measured by WGBS, can be modelled as a binomial (coin flip) distribution</a:t>
            </a:r>
          </a:p>
        </p:txBody>
      </p:sp>
      <p:sp>
        <p:nvSpPr>
          <p:cNvPr id="3" name="Content Placeholder 2"/>
          <p:cNvSpPr>
            <a:spLocks noGrp="1"/>
          </p:cNvSpPr>
          <p:nvPr>
            <p:ph idx="1"/>
          </p:nvPr>
        </p:nvSpPr>
        <p:spPr>
          <a:xfrm>
            <a:off x="251267" y="1886248"/>
            <a:ext cx="8229600" cy="4525963"/>
          </a:xfrm>
        </p:spPr>
        <p:txBody>
          <a:bodyPr>
            <a:normAutofit/>
          </a:bodyPr>
          <a:lstStyle/>
          <a:p>
            <a:pPr marL="0" indent="0">
              <a:buNone/>
            </a:pPr>
            <a:r>
              <a:rPr lang="en-US" sz="2400"/>
              <a:t>N =&gt; “Number of trials” =&gt; Number of reads at the CpG</a:t>
            </a:r>
          </a:p>
          <a:p>
            <a:pPr marL="0" indent="0">
              <a:buNone/>
            </a:pPr>
            <a:r>
              <a:rPr lang="en-US" sz="2400"/>
              <a:t>p =&gt; “probability of ‘success’” </a:t>
            </a:r>
            <a:br>
              <a:rPr lang="en-US" sz="2400"/>
            </a:br>
            <a:r>
              <a:rPr lang="en-US" sz="2400"/>
              <a:t>=&gt; p(M) </a:t>
            </a:r>
          </a:p>
          <a:p>
            <a:pPr marL="0" indent="0">
              <a:buNone/>
            </a:pPr>
            <a:r>
              <a:rPr lang="en-US" sz="2400"/>
              <a:t>=&gt; (# M reads)/(# M reads + #U reads)</a:t>
            </a:r>
          </a:p>
          <a:p>
            <a:pPr marL="0" indent="0">
              <a:buNone/>
            </a:pPr>
            <a:endParaRPr lang="en-US" sz="2400"/>
          </a:p>
          <a:p>
            <a:pPr marL="0" indent="0">
              <a:buNone/>
            </a:pPr>
            <a:r>
              <a:rPr lang="en-US" sz="2400"/>
              <a:t>If distribution is binomial, the *technical* variation for a site with M=50% (point of maximum uncertainty) is defined as:</a:t>
            </a:r>
          </a:p>
          <a:p>
            <a:pPr marL="0" indent="0">
              <a:buNone/>
            </a:pPr>
            <a:endParaRPr lang="en-US" sz="2400"/>
          </a:p>
        </p:txBody>
      </p:sp>
      <p:sp>
        <p:nvSpPr>
          <p:cNvPr id="5" name="TextBox 4"/>
          <p:cNvSpPr txBox="1"/>
          <p:nvPr/>
        </p:nvSpPr>
        <p:spPr>
          <a:xfrm>
            <a:off x="3317264" y="6310829"/>
            <a:ext cx="643288" cy="369332"/>
          </a:xfrm>
          <a:prstGeom prst="rect">
            <a:avLst/>
          </a:prstGeom>
          <a:noFill/>
        </p:spPr>
        <p:txBody>
          <a:bodyPr wrap="none" rtlCol="0">
            <a:spAutoFit/>
          </a:bodyPr>
          <a:lstStyle/>
          <a:p>
            <a:r>
              <a:rPr lang="en-US"/>
              <a:t>p(M)</a:t>
            </a:r>
          </a:p>
        </p:txBody>
      </p:sp>
      <p:sp>
        <p:nvSpPr>
          <p:cNvPr id="6" name="TextBox 5"/>
          <p:cNvSpPr txBox="1"/>
          <p:nvPr/>
        </p:nvSpPr>
        <p:spPr>
          <a:xfrm>
            <a:off x="6132911" y="5664498"/>
            <a:ext cx="2347956" cy="646331"/>
          </a:xfrm>
          <a:prstGeom prst="rect">
            <a:avLst/>
          </a:prstGeom>
          <a:noFill/>
        </p:spPr>
        <p:txBody>
          <a:bodyPr wrap="square" rtlCol="0">
            <a:spAutoFit/>
          </a:bodyPr>
          <a:lstStyle/>
          <a:p>
            <a:r>
              <a:rPr lang="en-US"/>
              <a:t>Total reads at CpG =&gt; CpG “coverage”</a:t>
            </a:r>
          </a:p>
        </p:txBody>
      </p:sp>
      <p:cxnSp>
        <p:nvCxnSpPr>
          <p:cNvPr id="8" name="Straight Arrow Connector 7"/>
          <p:cNvCxnSpPr/>
          <p:nvPr/>
        </p:nvCxnSpPr>
        <p:spPr>
          <a:xfrm>
            <a:off x="3545492" y="5474387"/>
            <a:ext cx="45763" cy="8758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4700225" y="5919147"/>
            <a:ext cx="1174021" cy="852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0" y="6004389"/>
            <a:ext cx="2692045" cy="738664"/>
          </a:xfrm>
          <a:prstGeom prst="rect">
            <a:avLst/>
          </a:prstGeom>
          <a:noFill/>
        </p:spPr>
        <p:txBody>
          <a:bodyPr wrap="square" rtlCol="0">
            <a:spAutoFit/>
          </a:bodyPr>
          <a:lstStyle/>
          <a:p>
            <a:r>
              <a:rPr lang="en-US" sz="1400">
                <a:solidFill>
                  <a:schemeClr val="accent6"/>
                </a:solidFill>
              </a:rPr>
              <a:t>8 Sep 2014. Formula corrected. Previous one had N term on numerator.</a:t>
            </a:r>
          </a:p>
        </p:txBody>
      </p:sp>
    </p:spTree>
    <p:extLst>
      <p:ext uri="{BB962C8B-B14F-4D97-AF65-F5344CB8AC3E}">
        <p14:creationId xmlns:p14="http://schemas.microsoft.com/office/powerpoint/2010/main" val="776019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a:t>Armed with this formula, I computed uncertainty for all hypothetical %M (x-axis), </a:t>
            </a:r>
            <a:br>
              <a:rPr lang="en-US" sz="2400"/>
            </a:br>
            <a:r>
              <a:rPr lang="en-US" sz="2400"/>
              <a:t>with all feasible values for CpG coverage (each trendline)</a:t>
            </a:r>
          </a:p>
        </p:txBody>
      </p:sp>
      <p:pic>
        <p:nvPicPr>
          <p:cNvPr id="4" name="Picture 3" descr="Screen Shot 2013-05-24 at 12.15.4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74" y="1980031"/>
            <a:ext cx="5236864" cy="3415044"/>
          </a:xfrm>
          <a:prstGeom prst="rect">
            <a:avLst/>
          </a:prstGeom>
        </p:spPr>
      </p:pic>
      <p:sp>
        <p:nvSpPr>
          <p:cNvPr id="5" name="TextBox 4"/>
          <p:cNvSpPr txBox="1"/>
          <p:nvPr/>
        </p:nvSpPr>
        <p:spPr>
          <a:xfrm>
            <a:off x="5649122" y="2682261"/>
            <a:ext cx="3240592" cy="261610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sz="1600"/>
              <a:t>At 30X coverage (darkest blue), </a:t>
            </a:r>
            <a:br>
              <a:rPr lang="en-US" sz="1600"/>
            </a:br>
            <a:r>
              <a:rPr lang="en-US" sz="1600"/>
              <a:t>technical variability  for 50% methylation</a:t>
            </a:r>
          </a:p>
          <a:p>
            <a:r>
              <a:rPr lang="en-US" sz="1600"/>
              <a:t>is theoretically 9%.  </a:t>
            </a:r>
            <a:br>
              <a:rPr lang="en-US" sz="1600"/>
            </a:br>
            <a:endParaRPr lang="en-US" sz="1600"/>
          </a:p>
          <a:p>
            <a:r>
              <a:rPr lang="en-US" sz="1400"/>
              <a:t>My guess is the field decided this was the</a:t>
            </a:r>
          </a:p>
          <a:p>
            <a:r>
              <a:rPr lang="en-US" sz="1400"/>
              <a:t>Acceptable upper-bound of technical uncertainty.</a:t>
            </a:r>
          </a:p>
          <a:p>
            <a:r>
              <a:rPr lang="en-US" sz="1400"/>
              <a:t>Maximum unreliability between technical replicates</a:t>
            </a:r>
          </a:p>
          <a:p>
            <a:r>
              <a:rPr lang="en-US" sz="1400"/>
              <a:t>&lt; 10%.</a:t>
            </a:r>
          </a:p>
        </p:txBody>
      </p:sp>
      <p:cxnSp>
        <p:nvCxnSpPr>
          <p:cNvPr id="7" name="Straight Arrow Connector 6"/>
          <p:cNvCxnSpPr/>
          <p:nvPr/>
        </p:nvCxnSpPr>
        <p:spPr>
          <a:xfrm flipH="1">
            <a:off x="3163139" y="3680333"/>
            <a:ext cx="3915707" cy="3880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700936" y="5452284"/>
            <a:ext cx="2218038" cy="307777"/>
          </a:xfrm>
          <a:prstGeom prst="rect">
            <a:avLst/>
          </a:prstGeom>
          <a:noFill/>
        </p:spPr>
        <p:txBody>
          <a:bodyPr wrap="none" rtlCol="0">
            <a:spAutoFit/>
          </a:bodyPr>
          <a:lstStyle/>
          <a:p>
            <a:r>
              <a:rPr lang="en-US" sz="1400"/>
              <a:t>Hypothetical % Methylation</a:t>
            </a:r>
          </a:p>
        </p:txBody>
      </p:sp>
      <p:sp>
        <p:nvSpPr>
          <p:cNvPr id="11" name="TextBox 10"/>
          <p:cNvSpPr txBox="1"/>
          <p:nvPr/>
        </p:nvSpPr>
        <p:spPr>
          <a:xfrm>
            <a:off x="242775" y="5922394"/>
            <a:ext cx="8444026" cy="738664"/>
          </a:xfrm>
          <a:prstGeom prst="rect">
            <a:avLst/>
          </a:prstGeom>
          <a:noFill/>
        </p:spPr>
        <p:txBody>
          <a:bodyPr wrap="square" rtlCol="0">
            <a:spAutoFit/>
          </a:bodyPr>
          <a:lstStyle/>
          <a:p>
            <a:r>
              <a:rPr lang="en-US" sz="1400"/>
              <a:t>This simulation replicates this comment from Hansen..Irizarry (2012).</a:t>
            </a:r>
            <a:br>
              <a:rPr lang="en-US" sz="1400"/>
            </a:br>
            <a:r>
              <a:rPr lang="en-US" sz="1400"/>
              <a:t>“ This has led most WGBS studies to employ a high coverage design since even 30X coverage yields standard errors as large as 0.09.”</a:t>
            </a:r>
          </a:p>
        </p:txBody>
      </p:sp>
    </p:spTree>
    <p:extLst>
      <p:ext uri="{BB962C8B-B14F-4D97-AF65-F5344CB8AC3E}">
        <p14:creationId xmlns:p14="http://schemas.microsoft.com/office/powerpoint/2010/main" val="3630230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a:t>Lister et al. (2009). Nature.</a:t>
            </a:r>
            <a:br>
              <a:rPr lang="en-US" sz="2800"/>
            </a:br>
            <a:r>
              <a:rPr lang="en-US" sz="2800"/>
              <a:t>Seems to be the upper bound for future studies.</a:t>
            </a:r>
          </a:p>
        </p:txBody>
      </p:sp>
      <p:sp>
        <p:nvSpPr>
          <p:cNvPr id="4" name="Rectangle 3"/>
          <p:cNvSpPr/>
          <p:nvPr/>
        </p:nvSpPr>
        <p:spPr>
          <a:xfrm>
            <a:off x="4347476" y="1450395"/>
            <a:ext cx="4187305" cy="3539431"/>
          </a:xfrm>
          <a:prstGeom prst="rect">
            <a:avLst/>
          </a:prstGeom>
        </p:spPr>
        <p:txBody>
          <a:bodyPr wrap="square">
            <a:spAutoFit/>
          </a:bodyPr>
          <a:lstStyle/>
          <a:p>
            <a:r>
              <a:rPr lang="en-US" sz="1400"/>
              <a:t>We interrogated the sequenced bases at each reference cytosine position one at a time, where read depth refers to the number of reads covering that position. For each position, the number of trials (n) in the binomial distribution was the read depth. For each possible value of n we calculated the number of cytosines sequenced (k) at which the probability of sequencing k cytosines out of n trials with an error rate of p was less than the value M, where M * (number of unmethylated cytosines) &lt; 0.01 * (number of methylated cytosines). In this way, we established the minimum threshold number of cytosines sequenced at each reference cytosine position at which the position could be called as methylated, so that out of all methylcytosines identified no more than 1% would be due to the error rate</a:t>
            </a:r>
          </a:p>
        </p:txBody>
      </p:sp>
      <p:pic>
        <p:nvPicPr>
          <p:cNvPr id="5" name="Picture 4" descr="Screen Shot 2013-05-24 at 11.58.4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171" y="1687546"/>
            <a:ext cx="4177576" cy="4582626"/>
          </a:xfrm>
          <a:prstGeom prst="rect">
            <a:avLst/>
          </a:prstGeom>
        </p:spPr>
      </p:pic>
    </p:spTree>
    <p:extLst>
      <p:ext uri="{BB962C8B-B14F-4D97-AF65-F5344CB8AC3E}">
        <p14:creationId xmlns:p14="http://schemas.microsoft.com/office/powerpoint/2010/main" val="3446124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6469"/>
            <a:ext cx="8229600" cy="343226"/>
          </a:xfrm>
        </p:spPr>
        <p:txBody>
          <a:bodyPr>
            <a:normAutofit fontScale="90000"/>
          </a:bodyPr>
          <a:lstStyle/>
          <a:p>
            <a:r>
              <a:rPr lang="en-US" sz="3200"/>
              <a:t>Harris et al. (2010). Nat Biotech.</a:t>
            </a:r>
            <a:br>
              <a:rPr lang="en-US" sz="3200"/>
            </a:br>
            <a:r>
              <a:rPr lang="en-US" sz="2200"/>
              <a:t>Comparison of sequencing-based methods to profile DNA</a:t>
            </a:r>
            <a:br>
              <a:rPr lang="en-US" sz="2200"/>
            </a:br>
            <a:r>
              <a:rPr lang="en-US" sz="2200"/>
              <a:t>methylation and identification of monoallelic epigenetic</a:t>
            </a:r>
            <a:br>
              <a:rPr lang="en-US" sz="2200"/>
            </a:br>
            <a:r>
              <a:rPr lang="en-US" sz="2200"/>
              <a:t>modifications</a:t>
            </a:r>
            <a:endParaRPr lang="en-US" sz="3200"/>
          </a:p>
        </p:txBody>
      </p:sp>
      <p:pic>
        <p:nvPicPr>
          <p:cNvPr id="4" name="Picture 3" descr="Screen Shot 2013-05-24 at 10.50.3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173" y="1679345"/>
            <a:ext cx="3751775" cy="2597986"/>
          </a:xfrm>
          <a:prstGeom prst="rect">
            <a:avLst/>
          </a:prstGeom>
        </p:spPr>
      </p:pic>
      <p:sp>
        <p:nvSpPr>
          <p:cNvPr id="5" name="Rectangle 4"/>
          <p:cNvSpPr/>
          <p:nvPr/>
        </p:nvSpPr>
        <p:spPr>
          <a:xfrm>
            <a:off x="4388948" y="1540315"/>
            <a:ext cx="4572000" cy="4662815"/>
          </a:xfrm>
          <a:prstGeom prst="rect">
            <a:avLst/>
          </a:prstGeom>
        </p:spPr>
        <p:txBody>
          <a:bodyPr>
            <a:spAutoFit/>
          </a:bodyPr>
          <a:lstStyle/>
          <a:p>
            <a:r>
              <a:rPr lang="en-US" sz="1100"/>
              <a:t>Figure S7c</a:t>
            </a:r>
          </a:p>
          <a:p>
            <a:r>
              <a:rPr lang="en-US" sz="1100"/>
              <a:t>“. For MeDIP-seq #1 (25,994,131 total reads), MeDIP-seq #2 (23,094,829 total reads) and MBD-seq #2 (29,518,370 total reads) enriched regions unthresholded (</a:t>
            </a:r>
            <a:r>
              <a:rPr lang="en-US" sz="1100" b="1"/>
              <a:t>b</a:t>
            </a:r>
            <a:r>
              <a:rPr lang="en-US" sz="1100"/>
              <a:t>) and at a false discovery rate of 1% (</a:t>
            </a:r>
            <a:r>
              <a:rPr lang="en-US" sz="1100" b="1"/>
              <a:t>c</a:t>
            </a:r>
            <a:r>
              <a:rPr lang="en-US" sz="1100"/>
              <a:t>) were calculated by FindPeaks v4.0.11</a:t>
            </a:r>
            <a:r>
              <a:rPr lang="en-US" sz="1100" baseline="30000"/>
              <a:t>8</a:t>
            </a:r>
            <a:r>
              <a:rPr lang="en-US" sz="1100"/>
              <a:t> and the number of CpGs contained within these regions were enumerated (sampling depth “1”).</a:t>
            </a:r>
          </a:p>
          <a:p>
            <a:endParaRPr lang="en-US" sz="1100"/>
          </a:p>
          <a:p>
            <a:r>
              <a:rPr lang="en-US" sz="1100"/>
              <a:t> Random sub-samplings at the fractions indicated were generated and the CpG coverage re-calculated. For unthresholded regions saturation was not observed for the MeDIP-seq replicates #1 and #2 (19.3M and 19.5M CpGs covered, respectively) as </a:t>
            </a:r>
            <a:r>
              <a:rPr lang="en-US" sz="1100">
                <a:solidFill>
                  <a:srgbClr val="FFFF00"/>
                </a:solidFill>
              </a:rPr>
              <a:t>background signal continued to accumulate with deeper sequencing</a:t>
            </a:r>
            <a:r>
              <a:rPr lang="en-US" sz="1100"/>
              <a:t>. Similarly, saturation was not observed for unthresholded regions in the MBD-seq library (16.2M CpGs covered). To account for potential background present in the </a:t>
            </a:r>
            <a:r>
              <a:rPr lang="en-US" sz="1100">
                <a:solidFill>
                  <a:srgbClr val="FFFF00"/>
                </a:solidFill>
              </a:rPr>
              <a:t>immunoprecipitations we applied a false discovery rate threshold of 1% to the regions enriched in the MeDIP-seq and MBD-seq replicates and re-plotted CpGs covered relative to increasing sequencing dept</a:t>
            </a:r>
            <a:r>
              <a:rPr lang="en-US" sz="1100"/>
              <a:t>h (</a:t>
            </a:r>
            <a:r>
              <a:rPr lang="en-US" sz="1100" b="1"/>
              <a:t>Supplementary Fig. 7c</a:t>
            </a:r>
            <a:r>
              <a:rPr lang="en-US" sz="1100"/>
              <a:t>). </a:t>
            </a:r>
          </a:p>
          <a:p>
            <a:endParaRPr lang="en-US" sz="1100"/>
          </a:p>
          <a:p>
            <a:r>
              <a:rPr lang="en-US" sz="1100"/>
              <a:t>For MeDIP-seq replicate #1 and #2 saturation was observed at 15.6 million reads (11.4M CpGs covered) and 13.9 million reads (10.5M CpGs covered) respectively. </a:t>
            </a:r>
          </a:p>
          <a:p>
            <a:r>
              <a:rPr lang="en-US" sz="1100"/>
              <a:t> …</a:t>
            </a:r>
          </a:p>
          <a:p>
            <a:endParaRPr lang="en-US" sz="1100"/>
          </a:p>
          <a:p>
            <a:r>
              <a:rPr lang="en-US" sz="1100"/>
              <a:t>These plots provide a practical guide to determine how deeply to sequence in order to achieve the particular experimental goals. Approaching saturation, there are diminishing returns on additional sequencing. “</a:t>
            </a:r>
          </a:p>
          <a:p>
            <a:endParaRPr lang="en-US" sz="1100"/>
          </a:p>
        </p:txBody>
      </p:sp>
    </p:spTree>
    <p:extLst>
      <p:ext uri="{BB962C8B-B14F-4D97-AF65-F5344CB8AC3E}">
        <p14:creationId xmlns:p14="http://schemas.microsoft.com/office/powerpoint/2010/main" val="1818618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Clarke et al. (2013). PlosOne.</a:t>
            </a:r>
            <a:br>
              <a:rPr lang="en-US"/>
            </a:br>
            <a:r>
              <a:rPr lang="en-US" sz="1600" b="1">
                <a:solidFill>
                  <a:schemeClr val="accent6"/>
                </a:solidFill>
              </a:rPr>
              <a:t>A Comparison of the Whole Genome Approach of MeDIP-Seq to the Targeted Approach of the Infinium HumanMethylation450 BeadChip</a:t>
            </a:r>
            <a:r>
              <a:rPr lang="en-US" sz="1600" b="1" baseline="30000">
                <a:solidFill>
                  <a:schemeClr val="accent6"/>
                </a:solidFill>
              </a:rPr>
              <a:t>®</a:t>
            </a:r>
            <a:r>
              <a:rPr lang="en-US" sz="1600" b="1">
                <a:solidFill>
                  <a:schemeClr val="accent6"/>
                </a:solidFill>
              </a:rPr>
              <a:t> for Methylome Profiling </a:t>
            </a:r>
            <a:br>
              <a:rPr lang="en-US" sz="1600" b="1">
                <a:solidFill>
                  <a:schemeClr val="accent6"/>
                </a:solidFill>
              </a:rPr>
            </a:br>
            <a:endParaRPr lang="en-US" sz="1600">
              <a:solidFill>
                <a:schemeClr val="accent6"/>
              </a:solidFill>
            </a:endParaRPr>
          </a:p>
        </p:txBody>
      </p:sp>
      <p:pic>
        <p:nvPicPr>
          <p:cNvPr id="4" name="Picture 3" descr="Screen Shot 2013-05-24 at 11.36.4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214" y="1556101"/>
            <a:ext cx="5094676" cy="3798884"/>
          </a:xfrm>
          <a:prstGeom prst="rect">
            <a:avLst/>
          </a:prstGeom>
        </p:spPr>
      </p:pic>
      <p:sp>
        <p:nvSpPr>
          <p:cNvPr id="5" name="TextBox 4"/>
          <p:cNvSpPr txBox="1"/>
          <p:nvPr/>
        </p:nvSpPr>
        <p:spPr>
          <a:xfrm>
            <a:off x="5345890" y="1214709"/>
            <a:ext cx="3774601" cy="5693865"/>
          </a:xfrm>
          <a:prstGeom prst="rect">
            <a:avLst/>
          </a:prstGeom>
          <a:noFill/>
        </p:spPr>
        <p:txBody>
          <a:bodyPr wrap="square" rtlCol="0">
            <a:spAutoFit/>
          </a:bodyPr>
          <a:lstStyle/>
          <a:p>
            <a:r>
              <a:rPr lang="en-US" sz="1400"/>
              <a:t>Sequencing depth and CpG coverage. The percentage of genomic CpG sites covered at different depths of sequence (fold coverage) is shown for GM01240 (240 M reads, 18 Gb of sequence ) in dark blue; for GM01247 (234 M reads, 17.6 Gb ) in green; for GM01240 (120 M reads, 9 Gb ) in blue; for GM01240 ( 60 M reads, 4.5 Gb) in light blue; for Sample#1 (82 M reads, 6.3 Gb ) in yellow; for Sample#2 ( 74 M reads, 5.7 Gb ) in red. It is important to note that Sample#1 and Sample#2 (unrelated to this study but processed in the same way) were both sequenced on one lane of an Illumina GAII resulting in a lower sequencing yield compared to GM01240 and GM01247 which were both sequenced on one lane of an Illumina HiSeq 2000. The data for the 120 M and 60 M reads graphs for GM01240 were calculated from the 240 M dataset by taking a subset of the reads equivalent to half (1/2) and a quarter (1/4) of the original dataset. All experimental datasets were sequenced to saturation according to the MEDIPS saturation analysis (data for GM01240 and GM01247 are shown on </a:t>
            </a:r>
            <a:r>
              <a:rPr lang="en-US" sz="1400">
                <a:hlinkClick r:id="rId3"/>
              </a:rPr>
              <a:t>Figure S2</a:t>
            </a:r>
            <a:r>
              <a:rPr lang="en-US" sz="1400"/>
              <a:t>).</a:t>
            </a:r>
          </a:p>
          <a:p>
            <a:r>
              <a:rPr lang="en-US" sz="1400"/>
              <a:t>doi:10.1371/journal.pone.0050233.s003</a:t>
            </a:r>
          </a:p>
          <a:p>
            <a:endParaRPr lang="en-US" sz="1400"/>
          </a:p>
        </p:txBody>
      </p:sp>
    </p:spTree>
    <p:extLst>
      <p:ext uri="{BB962C8B-B14F-4D97-AF65-F5344CB8AC3E}">
        <p14:creationId xmlns:p14="http://schemas.microsoft.com/office/powerpoint/2010/main" val="776690717"/>
      </p:ext>
    </p:extLst>
  </p:cSld>
  <p:clrMapOvr>
    <a:masterClrMapping/>
  </p:clrMapOvr>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149</TotalTime>
  <Words>838</Words>
  <Application>Microsoft Macintosh PowerPoint</Application>
  <PresentationFormat>On-screen Show (4:3)</PresentationFormat>
  <Paragraphs>34</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Black</vt:lpstr>
      <vt:lpstr>NGS saturation studies.</vt:lpstr>
      <vt:lpstr>%M at a CpG, as measured by WGBS, can be modelled as a binomial (coin flip) distribution</vt:lpstr>
      <vt:lpstr>Armed with this formula, I computed uncertainty for all hypothetical %M (x-axis),  with all feasible values for CpG coverage (each trendline)</vt:lpstr>
      <vt:lpstr>Lister et al. (2009). Nature. Seems to be the upper bound for future studies.</vt:lpstr>
      <vt:lpstr>Harris et al. (2010). Nat Biotech. Comparison of sequencing-based methods to profile DNA methylation and identification of monoallelic epigenetic modifications</vt:lpstr>
      <vt:lpstr>Clarke et al. (2013). PlosOne. A Comparison of the Whole Genome Approach of MeDIP-Seq to the Targeted Approach of the Infinium HumanMethylation450 BeadChip® for Methylome Profiling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NGS saturation studies.</dc:title>
  <dc:creator>Shraddha Pai</dc:creator>
  <cp:lastModifiedBy>Shraddha Pai</cp:lastModifiedBy>
  <cp:revision>7</cp:revision>
  <dcterms:created xsi:type="dcterms:W3CDTF">2013-05-24T14:49:32Z</dcterms:created>
  <dcterms:modified xsi:type="dcterms:W3CDTF">2014-09-08T15:53:23Z</dcterms:modified>
</cp:coreProperties>
</file>