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JOIN</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As the name shows, JOIN means </a:t>
            </a:r>
            <a:r>
              <a:rPr lang="en-US" i="1" dirty="0" smtClean="0"/>
              <a:t>to combine something</a:t>
            </a:r>
            <a:r>
              <a:rPr lang="en-US" dirty="0" smtClean="0"/>
              <a:t>. In case of SQL, JOIN means </a:t>
            </a:r>
            <a:r>
              <a:rPr lang="en-US" b="1" dirty="0" smtClean="0"/>
              <a:t>"to combine two or more tables"</a:t>
            </a:r>
            <a:r>
              <a:rPr lang="en-US" dirty="0" smtClean="0"/>
              <a:t>.</a:t>
            </a:r>
          </a:p>
          <a:p>
            <a:pPr>
              <a:buNone/>
            </a:pPr>
            <a:r>
              <a:rPr lang="en-US" dirty="0" smtClean="0"/>
              <a:t>The SQL JOIN clause takes records from two or more tables in a database and combines it together.</a:t>
            </a:r>
          </a:p>
          <a:p>
            <a:r>
              <a:rPr lang="en-US" dirty="0" smtClean="0"/>
              <a:t>inner join,</a:t>
            </a:r>
          </a:p>
          <a:p>
            <a:r>
              <a:rPr lang="en-US" dirty="0" smtClean="0"/>
              <a:t>left outer join,</a:t>
            </a:r>
          </a:p>
          <a:p>
            <a:r>
              <a:rPr lang="en-US" dirty="0" smtClean="0"/>
              <a:t>right outer join,</a:t>
            </a:r>
          </a:p>
          <a:p>
            <a:r>
              <a:rPr lang="en-US" dirty="0" smtClean="0"/>
              <a:t>full outer join, and</a:t>
            </a:r>
          </a:p>
          <a:p>
            <a:r>
              <a:rPr lang="en-US" dirty="0" smtClean="0"/>
              <a:t>cross join.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smtClean="0"/>
              <a:t>SELECT</a:t>
            </a:r>
            <a:r>
              <a:rPr lang="en-US" smtClean="0"/>
              <a:t> TableName1.columnName1, TableName2.columnName2 </a:t>
            </a:r>
            <a:r>
              <a:rPr lang="en-US" b="1" smtClean="0"/>
              <a:t>FROM</a:t>
            </a:r>
            <a:r>
              <a:rPr lang="en-US" smtClean="0"/>
              <a:t> TableName1 CROSS JOIN TableName2 </a:t>
            </a:r>
            <a:r>
              <a:rPr lang="en-US" b="1" smtClean="0"/>
              <a:t>ON</a:t>
            </a:r>
            <a:r>
              <a:rPr lang="en-US" smtClean="0"/>
              <a:t> TableName1.ColumnName = TableName2.ColumnName;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for cross join</a:t>
            </a:r>
            <a:endParaRPr lang="en-US" dirty="0"/>
          </a:p>
        </p:txBody>
      </p:sp>
      <p:pic>
        <p:nvPicPr>
          <p:cNvPr id="4" name="Content Placeholder 3" descr="cross join1.png"/>
          <p:cNvPicPr>
            <a:picLocks noGrp="1" noChangeAspect="1"/>
          </p:cNvPicPr>
          <p:nvPr>
            <p:ph idx="1"/>
          </p:nvPr>
        </p:nvPicPr>
        <p:blipFill>
          <a:blip r:embed="rId2"/>
          <a:stretch>
            <a:fillRect/>
          </a:stretch>
        </p:blipFill>
        <p:spPr>
          <a:xfrm>
            <a:off x="2743200" y="2590800"/>
            <a:ext cx="4019550" cy="247356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rossjoin2.jpg"/>
          <p:cNvPicPr>
            <a:picLocks noGrp="1" noChangeAspect="1"/>
          </p:cNvPicPr>
          <p:nvPr>
            <p:ph idx="1"/>
          </p:nvPr>
        </p:nvPicPr>
        <p:blipFill>
          <a:blip r:embed="rId2"/>
          <a:stretch>
            <a:fillRect/>
          </a:stretch>
        </p:blipFill>
        <p:spPr>
          <a:xfrm>
            <a:off x="1371600" y="1981200"/>
            <a:ext cx="6328104" cy="3810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SQL JOIN is used?</a:t>
            </a:r>
          </a:p>
        </p:txBody>
      </p:sp>
      <p:sp>
        <p:nvSpPr>
          <p:cNvPr id="3" name="Content Placeholder 2"/>
          <p:cNvSpPr>
            <a:spLocks noGrp="1"/>
          </p:cNvSpPr>
          <p:nvPr>
            <p:ph idx="1"/>
          </p:nvPr>
        </p:nvSpPr>
        <p:spPr/>
        <p:txBody>
          <a:bodyPr>
            <a:normAutofit fontScale="92500" lnSpcReduction="10000"/>
          </a:bodyPr>
          <a:lstStyle/>
          <a:p>
            <a:r>
              <a:rPr lang="en-US" dirty="0" smtClean="0"/>
              <a:t>If you want to access more than one table through a select statement.</a:t>
            </a:r>
          </a:p>
          <a:p>
            <a:r>
              <a:rPr lang="en-US" dirty="0" smtClean="0"/>
              <a:t>If you want to combine two or more table then SQL JOIN statement is used .it combines rows of that tables in one table and one can retrieve the information by a SELECT statement.</a:t>
            </a:r>
          </a:p>
          <a:p>
            <a:r>
              <a:rPr lang="en-US" dirty="0" smtClean="0"/>
              <a:t>The joining of two or more tables is based on common field between them.</a:t>
            </a:r>
          </a:p>
          <a:p>
            <a:r>
              <a:rPr lang="en-US" dirty="0" smtClean="0"/>
              <a:t>SQL INNER JOIN also known as simple join is the most common type of join.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for joining</a:t>
            </a:r>
            <a:br>
              <a:rPr lang="en-US" dirty="0" smtClean="0"/>
            </a:br>
            <a:endParaRPr lang="en-US" dirty="0"/>
          </a:p>
        </p:txBody>
      </p:sp>
      <p:pic>
        <p:nvPicPr>
          <p:cNvPr id="4" name="Content Placeholder 3" descr="join_image.jpg"/>
          <p:cNvPicPr>
            <a:picLocks noGrp="1" noChangeAspect="1"/>
          </p:cNvPicPr>
          <p:nvPr>
            <p:ph idx="1"/>
          </p:nvPr>
        </p:nvPicPr>
        <p:blipFill>
          <a:blip r:embed="rId2"/>
          <a:stretch>
            <a:fillRect/>
          </a:stretch>
        </p:blipFill>
        <p:spPr>
          <a:xfrm>
            <a:off x="548922" y="1600200"/>
            <a:ext cx="8046156"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Content Placeholder 2"/>
          <p:cNvSpPr>
            <a:spLocks noGrp="1"/>
          </p:cNvSpPr>
          <p:nvPr>
            <p:ph idx="1"/>
          </p:nvPr>
        </p:nvSpPr>
        <p:spPr/>
        <p:txBody>
          <a:bodyPr/>
          <a:lstStyle/>
          <a:p>
            <a:r>
              <a:rPr lang="en-US" b="1" dirty="0" smtClean="0"/>
              <a:t>SELECT</a:t>
            </a:r>
            <a:r>
              <a:rPr lang="en-US" dirty="0" smtClean="0"/>
              <a:t> </a:t>
            </a:r>
            <a:r>
              <a:rPr lang="en-US" dirty="0" err="1" smtClean="0"/>
              <a:t>Staff_ID</a:t>
            </a:r>
            <a:r>
              <a:rPr lang="en-US" dirty="0" smtClean="0"/>
              <a:t>, </a:t>
            </a:r>
            <a:r>
              <a:rPr lang="en-US" dirty="0" err="1" smtClean="0"/>
              <a:t>Staff_NAME</a:t>
            </a:r>
            <a:r>
              <a:rPr lang="en-US" dirty="0" smtClean="0"/>
              <a:t>, </a:t>
            </a:r>
            <a:r>
              <a:rPr lang="en-US" dirty="0" err="1" smtClean="0"/>
              <a:t>Staff_AGE</a:t>
            </a:r>
            <a:r>
              <a:rPr lang="en-US" dirty="0" smtClean="0"/>
              <a:t>, AMOUNT   </a:t>
            </a:r>
          </a:p>
          <a:p>
            <a:r>
              <a:rPr lang="en-US" dirty="0" smtClean="0"/>
              <a:t>   </a:t>
            </a:r>
            <a:r>
              <a:rPr lang="en-US" b="1" dirty="0" smtClean="0"/>
              <a:t>FROM</a:t>
            </a:r>
            <a:r>
              <a:rPr lang="en-US" dirty="0" smtClean="0"/>
              <a:t> STAFF </a:t>
            </a:r>
            <a:r>
              <a:rPr lang="en-US" dirty="0" smtClean="0"/>
              <a:t>s,</a:t>
            </a:r>
            <a:r>
              <a:rPr lang="en-US" dirty="0" smtClean="0"/>
              <a:t> PAYMENT p  </a:t>
            </a:r>
          </a:p>
          <a:p>
            <a:r>
              <a:rPr lang="en-US" dirty="0" smtClean="0"/>
              <a:t>   </a:t>
            </a:r>
            <a:r>
              <a:rPr lang="en-US" b="1" dirty="0" smtClean="0"/>
              <a:t>WHERE</a:t>
            </a:r>
            <a:r>
              <a:rPr lang="en-US" dirty="0" smtClean="0"/>
              <a:t> s.ID =</a:t>
            </a:r>
            <a:r>
              <a:rPr lang="en-US" dirty="0" err="1" smtClean="0"/>
              <a:t>p.STAFF_ID</a:t>
            </a:r>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SQL OUTER JOIN</a:t>
            </a:r>
          </a:p>
          <a:p>
            <a:pPr>
              <a:buNone/>
            </a:pPr>
            <a:r>
              <a:rPr lang="en-US" dirty="0" smtClean="0"/>
              <a:t>In the SQL outer JOIN all the content of the both tables are integrated together either they are matched or not.</a:t>
            </a:r>
          </a:p>
          <a:p>
            <a:pPr>
              <a:buNone/>
            </a:pPr>
            <a:r>
              <a:rPr lang="en-US" b="1" dirty="0" smtClean="0"/>
              <a:t>Outer join of two types:</a:t>
            </a:r>
            <a:endParaRPr lang="en-US" dirty="0" smtClean="0"/>
          </a:p>
          <a:p>
            <a:pPr>
              <a:buNone/>
            </a:pPr>
            <a:r>
              <a:rPr lang="en-US" b="1" dirty="0" smtClean="0"/>
              <a:t>1.Left outer join</a:t>
            </a:r>
            <a:r>
              <a:rPr lang="en-US" dirty="0" smtClean="0"/>
              <a:t> (also known as left join): this join returns all the rows from left table combine with the matching rows of the right table. If you get no matching in the right table it returns NULL values.</a:t>
            </a:r>
          </a:p>
          <a:p>
            <a:pPr>
              <a:buNone/>
            </a:pPr>
            <a:r>
              <a:rPr lang="en-US" b="1" dirty="0" smtClean="0"/>
              <a:t>2.Right outer join</a:t>
            </a:r>
            <a:r>
              <a:rPr lang="en-US" dirty="0" smtClean="0"/>
              <a:t> (also known as right join): this join returns all the rows from right table are combined with the matching rows of left table .If you get no column matching in the left table .it returns null value.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SQL LEFT JOIN</a:t>
            </a:r>
          </a:p>
          <a:p>
            <a:r>
              <a:rPr lang="en-US" dirty="0" smtClean="0"/>
              <a:t>The SQL left join returns all the values from the left table and it also includes matching values from right table, if there are no matching join value it returns NULL.</a:t>
            </a:r>
          </a:p>
          <a:p>
            <a:pPr>
              <a:buNone/>
            </a:pPr>
            <a:r>
              <a:rPr lang="en-US" b="1" dirty="0" smtClean="0"/>
              <a:t>SELECT</a:t>
            </a:r>
            <a:r>
              <a:rPr lang="en-US" dirty="0" smtClean="0"/>
              <a:t> table1.column1, table2.column2....  </a:t>
            </a:r>
          </a:p>
          <a:p>
            <a:pPr>
              <a:buNone/>
            </a:pPr>
            <a:r>
              <a:rPr lang="en-US" b="1" dirty="0" smtClean="0"/>
              <a:t>FROM</a:t>
            </a:r>
            <a:r>
              <a:rPr lang="en-US" dirty="0" smtClean="0"/>
              <a:t> table1   </a:t>
            </a:r>
          </a:p>
          <a:p>
            <a:pPr>
              <a:buNone/>
            </a:pPr>
            <a:r>
              <a:rPr lang="en-US" dirty="0" smtClean="0"/>
              <a:t>LEFTJOIN table2  </a:t>
            </a:r>
          </a:p>
          <a:p>
            <a:pPr>
              <a:buNone/>
            </a:pPr>
            <a:r>
              <a:rPr lang="en-US" b="1" dirty="0" smtClean="0"/>
              <a:t>ON</a:t>
            </a:r>
            <a:r>
              <a:rPr lang="en-US" dirty="0" smtClean="0"/>
              <a:t> table1.column_field = table2.column_field;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a:buNone/>
            </a:pPr>
            <a:r>
              <a:rPr lang="en-US" dirty="0" smtClean="0"/>
              <a:t>SQL RIGHT JOIN</a:t>
            </a:r>
          </a:p>
          <a:p>
            <a:pPr>
              <a:buNone/>
            </a:pPr>
            <a:r>
              <a:rPr lang="en-US" dirty="0" smtClean="0"/>
              <a:t>The SQL right join returns all the values from the rows of right table. It also includes the matched values from left table but if there is no matching in both tables, it returns NULL.</a:t>
            </a:r>
          </a:p>
          <a:p>
            <a:pPr>
              <a:buNone/>
            </a:pPr>
            <a:r>
              <a:rPr lang="en-US" dirty="0" smtClean="0"/>
              <a:t>Basic syntax for right join:</a:t>
            </a:r>
          </a:p>
          <a:p>
            <a:pPr>
              <a:buNone/>
            </a:pPr>
            <a:r>
              <a:rPr lang="en-US" b="1" dirty="0" smtClean="0"/>
              <a:t>SELECT</a:t>
            </a:r>
            <a:r>
              <a:rPr lang="en-US" dirty="0" smtClean="0"/>
              <a:t> table1.column1, table2.column2.....  </a:t>
            </a:r>
          </a:p>
          <a:p>
            <a:pPr>
              <a:buNone/>
            </a:pPr>
            <a:r>
              <a:rPr lang="en-US" b="1" dirty="0" smtClean="0"/>
              <a:t>FROM</a:t>
            </a:r>
            <a:r>
              <a:rPr lang="en-US" dirty="0" smtClean="0"/>
              <a:t> table1   </a:t>
            </a:r>
          </a:p>
          <a:p>
            <a:pPr>
              <a:buNone/>
            </a:pPr>
            <a:r>
              <a:rPr lang="en-US" dirty="0" smtClean="0"/>
              <a:t>RIGHT JOIN table2  </a:t>
            </a:r>
          </a:p>
          <a:p>
            <a:pPr>
              <a:buNone/>
            </a:pPr>
            <a:r>
              <a:rPr lang="en-US" b="1" dirty="0" smtClean="0"/>
              <a:t>ON</a:t>
            </a:r>
            <a:r>
              <a:rPr lang="en-US" dirty="0" smtClean="0"/>
              <a:t> table1.column_field = table2.column_field;  </a:t>
            </a:r>
          </a:p>
          <a:p>
            <a:pPr>
              <a:buNone/>
            </a:pPr>
            <a:r>
              <a:rPr lang="en-US" dirty="0" err="1" smtClean="0"/>
              <a:t>Eg</a:t>
            </a:r>
            <a:r>
              <a:rPr lang="en-US" dirty="0" smtClean="0"/>
              <a:t>-select </a:t>
            </a:r>
            <a:r>
              <a:rPr lang="en-US" dirty="0" err="1" smtClean="0"/>
              <a:t>name,s_code</a:t>
            </a:r>
            <a:r>
              <a:rPr lang="en-US" dirty="0" smtClean="0"/>
              <a:t> ,marks from student right outer join exam1 on </a:t>
            </a:r>
            <a:r>
              <a:rPr lang="en-US" dirty="0" err="1" smtClean="0"/>
              <a:t>student.rollno</a:t>
            </a:r>
            <a:r>
              <a:rPr lang="en-US" dirty="0" smtClean="0"/>
              <a:t> = exam1.rollno;</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FULL JOIN</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is SQL full outer join?</a:t>
            </a:r>
          </a:p>
          <a:p>
            <a:r>
              <a:rPr lang="en-US" dirty="0" smtClean="0"/>
              <a:t>SQL full outer join is used to combine the result of both left and right outer join and returns all rows (don't care its matched or unmatched) from the both participating tables.</a:t>
            </a:r>
          </a:p>
          <a:p>
            <a:pPr>
              <a:buNone/>
            </a:pPr>
            <a:r>
              <a:rPr lang="en-US" b="1" dirty="0" smtClean="0"/>
              <a:t>SELECT</a:t>
            </a:r>
            <a:r>
              <a:rPr lang="en-US" dirty="0" smtClean="0"/>
              <a:t> *  </a:t>
            </a:r>
          </a:p>
          <a:p>
            <a:pPr>
              <a:buNone/>
            </a:pPr>
            <a:r>
              <a:rPr lang="en-US" b="1" dirty="0" smtClean="0"/>
              <a:t>FROM</a:t>
            </a:r>
            <a:r>
              <a:rPr lang="en-US" dirty="0" smtClean="0"/>
              <a:t> table1  </a:t>
            </a:r>
          </a:p>
          <a:p>
            <a:pPr>
              <a:buNone/>
            </a:pPr>
            <a:r>
              <a:rPr lang="en-US" b="1" dirty="0" smtClean="0"/>
              <a:t>FULL</a:t>
            </a:r>
            <a:r>
              <a:rPr lang="en-US" dirty="0" smtClean="0"/>
              <a:t> OUTER JOIN table2  </a:t>
            </a:r>
          </a:p>
          <a:p>
            <a:pPr>
              <a:buNone/>
            </a:pPr>
            <a:r>
              <a:rPr lang="en-US" b="1" dirty="0" smtClean="0"/>
              <a:t>ON</a:t>
            </a:r>
            <a:r>
              <a:rPr lang="en-US" dirty="0" smtClean="0"/>
              <a:t> table1.column_name = table2.column_name;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Cross Join</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oin</a:t>
            </a:r>
            <a:r>
              <a:rPr lang="en-US" dirty="0" smtClean="0"/>
              <a:t> operation in SQL is used to combine multiple tables together into a single table.</a:t>
            </a:r>
          </a:p>
          <a:p>
            <a:r>
              <a:rPr lang="en-US" dirty="0" smtClean="0"/>
              <a:t>If we use the cross join to combine two different tables, then we will get the Cartesian product of the sets of rows from the joined table. When each row of the first table is combined with each row from the second table, it is known as Cartesian join or cross join.</a:t>
            </a:r>
          </a:p>
          <a:p>
            <a:r>
              <a:rPr lang="en-US" dirty="0" smtClean="0"/>
              <a:t>After performing the cross join operation, the total number of rows present in the final table will be equal to the product of the number of rows present in table 1 and the number of rows present in table 2.</a:t>
            </a:r>
          </a:p>
          <a:p>
            <a:r>
              <a:rPr lang="en-US" b="1" dirty="0" smtClean="0"/>
              <a:t>For example:</a:t>
            </a:r>
            <a:r>
              <a:rPr lang="en-US" dirty="0" smtClean="0"/>
              <a:t/>
            </a:r>
            <a:br>
              <a:rPr lang="en-US" dirty="0" smtClean="0"/>
            </a:br>
            <a:r>
              <a:rPr lang="en-US" dirty="0" smtClean="0"/>
              <a:t>If there are two records in table 1 and three records in table 2, then after performing cross join operation, we will get six records in the final table.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394</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SQL JOIN </vt:lpstr>
      <vt:lpstr>Why SQL JOIN is used?</vt:lpstr>
      <vt:lpstr>Table for joining </vt:lpstr>
      <vt:lpstr>Inner join</vt:lpstr>
      <vt:lpstr>Outer join</vt:lpstr>
      <vt:lpstr>Slide 6</vt:lpstr>
      <vt:lpstr>Slide 7</vt:lpstr>
      <vt:lpstr>SQL FULL JOIN </vt:lpstr>
      <vt:lpstr>SQL Cross Join </vt:lpstr>
      <vt:lpstr>Slide 10</vt:lpstr>
      <vt:lpstr>Tables for cross join</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 </dc:title>
  <dc:creator>sandeep</dc:creator>
  <cp:lastModifiedBy>sandeep</cp:lastModifiedBy>
  <cp:revision>22</cp:revision>
  <dcterms:created xsi:type="dcterms:W3CDTF">2006-08-16T00:00:00Z</dcterms:created>
  <dcterms:modified xsi:type="dcterms:W3CDTF">2021-12-08T07:20:15Z</dcterms:modified>
</cp:coreProperties>
</file>