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257" r:id="rId3"/>
    <p:sldId id="260" r:id="rId4"/>
    <p:sldId id="261" r:id="rId5"/>
    <p:sldId id="262" r:id="rId6"/>
    <p:sldId id="265" r:id="rId7"/>
    <p:sldId id="267" r:id="rId8"/>
    <p:sldId id="266"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FBA7B-04AD-4466-A738-4FE9FA728A51}" v="7" dt="2024-06-04T18:27:24.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0587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0047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7425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9718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1303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4318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400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9637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5125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1140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6/5/2024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3450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6/5/2024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62294689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AC1B80-F8B2-4B95-B4B7-7917A33D2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F26781-062C-3FAE-5C12-78BD98788B1F}"/>
              </a:ext>
            </a:extLst>
          </p:cNvPr>
          <p:cNvPicPr>
            <a:picLocks noChangeAspect="1"/>
          </p:cNvPicPr>
          <p:nvPr/>
        </p:nvPicPr>
        <p:blipFill rotWithShape="1">
          <a:blip r:embed="rId2"/>
          <a:srcRect t="41741" b="6349"/>
          <a:stretch/>
        </p:blipFill>
        <p:spPr>
          <a:xfrm>
            <a:off x="20" y="-1"/>
            <a:ext cx="12191979" cy="5063112"/>
          </a:xfrm>
          <a:prstGeom prst="rect">
            <a:avLst/>
          </a:prstGeom>
        </p:spPr>
      </p:pic>
      <p:sp>
        <p:nvSpPr>
          <p:cNvPr id="2" name="Title 1">
            <a:extLst>
              <a:ext uri="{FF2B5EF4-FFF2-40B4-BE49-F238E27FC236}">
                <a16:creationId xmlns:a16="http://schemas.microsoft.com/office/drawing/2014/main" id="{F44539EF-A071-FB2C-3FF0-CB60F2DB0645}"/>
              </a:ext>
            </a:extLst>
          </p:cNvPr>
          <p:cNvSpPr>
            <a:spLocks noGrp="1"/>
          </p:cNvSpPr>
          <p:nvPr>
            <p:ph type="ctrTitle"/>
          </p:nvPr>
        </p:nvSpPr>
        <p:spPr>
          <a:xfrm>
            <a:off x="647701" y="647701"/>
            <a:ext cx="4833620" cy="3233419"/>
          </a:xfrm>
        </p:spPr>
        <p:txBody>
          <a:bodyPr anchor="t">
            <a:normAutofit/>
          </a:bodyPr>
          <a:lstStyle/>
          <a:p>
            <a:r>
              <a:rPr lang="en-US" dirty="0"/>
              <a:t>AMAZON SALES DATA</a:t>
            </a:r>
            <a:endParaRPr lang="en-IN" dirty="0"/>
          </a:p>
        </p:txBody>
      </p:sp>
      <p:sp>
        <p:nvSpPr>
          <p:cNvPr id="3" name="Subtitle 2">
            <a:extLst>
              <a:ext uri="{FF2B5EF4-FFF2-40B4-BE49-F238E27FC236}">
                <a16:creationId xmlns:a16="http://schemas.microsoft.com/office/drawing/2014/main" id="{AF744F92-A589-2193-59F2-107DD87459EC}"/>
              </a:ext>
            </a:extLst>
          </p:cNvPr>
          <p:cNvSpPr>
            <a:spLocks noGrp="1"/>
          </p:cNvSpPr>
          <p:nvPr>
            <p:ph type="subTitle" idx="1"/>
          </p:nvPr>
        </p:nvSpPr>
        <p:spPr>
          <a:xfrm>
            <a:off x="647701" y="5560043"/>
            <a:ext cx="9524999" cy="564596"/>
          </a:xfrm>
        </p:spPr>
        <p:txBody>
          <a:bodyPr anchor="ctr">
            <a:normAutofit/>
          </a:bodyPr>
          <a:lstStyle/>
          <a:p>
            <a:r>
              <a:rPr lang="en-US" dirty="0"/>
              <a:t>-Shraddha Sharma</a:t>
            </a:r>
            <a:endParaRPr lang="en-IN" dirty="0"/>
          </a:p>
        </p:txBody>
      </p:sp>
    </p:spTree>
    <p:extLst>
      <p:ext uri="{BB962C8B-B14F-4D97-AF65-F5344CB8AC3E}">
        <p14:creationId xmlns:p14="http://schemas.microsoft.com/office/powerpoint/2010/main" val="232349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B418FC-60F9-D44D-525B-3BD2BEDF93C6}"/>
              </a:ext>
            </a:extLst>
          </p:cNvPr>
          <p:cNvPicPr>
            <a:picLocks noChangeAspect="1"/>
          </p:cNvPicPr>
          <p:nvPr/>
        </p:nvPicPr>
        <p:blipFill rotWithShape="1">
          <a:blip r:embed="rId2"/>
          <a:srcRect t="29660" b="14090"/>
          <a:stretch/>
        </p:blipFill>
        <p:spPr>
          <a:xfrm>
            <a:off x="-4" y="10"/>
            <a:ext cx="12192000" cy="6857990"/>
          </a:xfrm>
          <a:prstGeom prst="rect">
            <a:avLst/>
          </a:prstGeom>
        </p:spPr>
      </p:pic>
      <p:sp>
        <p:nvSpPr>
          <p:cNvPr id="18" name="Rectangle 1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0880"/>
            <a:ext cx="12192000" cy="362712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9484A-84CC-29CC-4BC2-D2BD88FC7FAA}"/>
              </a:ext>
            </a:extLst>
          </p:cNvPr>
          <p:cNvSpPr>
            <a:spLocks noGrp="1"/>
          </p:cNvSpPr>
          <p:nvPr>
            <p:ph type="ctrTitle"/>
          </p:nvPr>
        </p:nvSpPr>
        <p:spPr>
          <a:xfrm>
            <a:off x="3259280" y="1474771"/>
            <a:ext cx="6438645" cy="2400300"/>
          </a:xfrm>
        </p:spPr>
        <p:txBody>
          <a:bodyPr>
            <a:normAutofit/>
          </a:bodyPr>
          <a:lstStyle/>
          <a:p>
            <a:r>
              <a:rPr lang="en-US" sz="8000" dirty="0"/>
              <a:t>THANK YOU</a:t>
            </a:r>
            <a:endParaRPr lang="en-IN" sz="8000" dirty="0"/>
          </a:p>
        </p:txBody>
      </p:sp>
      <p:sp>
        <p:nvSpPr>
          <p:cNvPr id="3" name="Subtitle 2">
            <a:extLst>
              <a:ext uri="{FF2B5EF4-FFF2-40B4-BE49-F238E27FC236}">
                <a16:creationId xmlns:a16="http://schemas.microsoft.com/office/drawing/2014/main" id="{A32E0EA0-3DDF-9393-9304-F72DBF58DA21}"/>
              </a:ext>
            </a:extLst>
          </p:cNvPr>
          <p:cNvSpPr>
            <a:spLocks noGrp="1"/>
          </p:cNvSpPr>
          <p:nvPr>
            <p:ph type="subTitle" idx="1"/>
          </p:nvPr>
        </p:nvSpPr>
        <p:spPr>
          <a:xfrm>
            <a:off x="2018489" y="5075226"/>
            <a:ext cx="6438645" cy="1135074"/>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384470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9372F1-1961-45CA-9D80-070C11007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7E4B0CEF-9A40-0E4D-F26B-8E6203FF15F2}"/>
              </a:ext>
            </a:extLst>
          </p:cNvPr>
          <p:cNvPicPr>
            <a:picLocks noChangeAspect="1"/>
          </p:cNvPicPr>
          <p:nvPr/>
        </p:nvPicPr>
        <p:blipFill rotWithShape="1">
          <a:blip r:embed="rId2"/>
          <a:srcRect l="21075" r="7353" b="-1"/>
          <a:stretch/>
        </p:blipFill>
        <p:spPr>
          <a:xfrm>
            <a:off x="20" y="10"/>
            <a:ext cx="7353280" cy="6857990"/>
          </a:xfrm>
          <a:prstGeom prst="rect">
            <a:avLst/>
          </a:prstGeom>
        </p:spPr>
      </p:pic>
      <p:sp>
        <p:nvSpPr>
          <p:cNvPr id="2" name="Title 1">
            <a:extLst>
              <a:ext uri="{FF2B5EF4-FFF2-40B4-BE49-F238E27FC236}">
                <a16:creationId xmlns:a16="http://schemas.microsoft.com/office/drawing/2014/main" id="{0D89E576-1FB7-309E-D548-562B0BE19427}"/>
              </a:ext>
            </a:extLst>
          </p:cNvPr>
          <p:cNvSpPr>
            <a:spLocks noGrp="1"/>
          </p:cNvSpPr>
          <p:nvPr>
            <p:ph type="title"/>
          </p:nvPr>
        </p:nvSpPr>
        <p:spPr>
          <a:xfrm>
            <a:off x="647701" y="2362201"/>
            <a:ext cx="4413532" cy="3848100"/>
          </a:xfrm>
        </p:spPr>
        <p:txBody>
          <a:bodyPr anchor="b">
            <a:normAutofit/>
          </a:bodyPr>
          <a:lstStyle/>
          <a:p>
            <a:r>
              <a:rPr lang="en-US" dirty="0"/>
              <a:t>INTRODUCTION </a:t>
            </a:r>
            <a:endParaRPr lang="en-IN" dirty="0"/>
          </a:p>
        </p:txBody>
      </p:sp>
      <p:sp>
        <p:nvSpPr>
          <p:cNvPr id="3" name="Content Placeholder 2">
            <a:extLst>
              <a:ext uri="{FF2B5EF4-FFF2-40B4-BE49-F238E27FC236}">
                <a16:creationId xmlns:a16="http://schemas.microsoft.com/office/drawing/2014/main" id="{9F6473C6-BA1A-09EE-04CC-0DE626E16681}"/>
              </a:ext>
            </a:extLst>
          </p:cNvPr>
          <p:cNvSpPr>
            <a:spLocks noGrp="1"/>
          </p:cNvSpPr>
          <p:nvPr>
            <p:ph idx="1"/>
          </p:nvPr>
        </p:nvSpPr>
        <p:spPr>
          <a:xfrm>
            <a:off x="8115301" y="914400"/>
            <a:ext cx="3428998" cy="5029200"/>
          </a:xfrm>
        </p:spPr>
        <p:txBody>
          <a:bodyPr>
            <a:normAutofit fontScale="92500" lnSpcReduction="10000"/>
          </a:bodyPr>
          <a:lstStyle/>
          <a:p>
            <a:pPr algn="just">
              <a:lnSpc>
                <a:spcPct val="110000"/>
              </a:lnSpc>
            </a:pPr>
            <a:r>
              <a:rPr lang="en-US" sz="1600" dirty="0">
                <a:latin typeface="+mj-lt"/>
              </a:rPr>
              <a:t>We embark on a journey to uncover the secrets hidden within our Amazon sales data. By conducting an Extract-Transform-Load (ETL) analysis, we aim to unveil the sales trends month-wise, year-wise, and </a:t>
            </a:r>
            <a:r>
              <a:rPr lang="en-US" sz="1600" dirty="0" err="1">
                <a:latin typeface="+mj-lt"/>
              </a:rPr>
              <a:t>yearly_month</a:t>
            </a:r>
            <a:r>
              <a:rPr lang="en-US" sz="1600" dirty="0">
                <a:latin typeface="+mj-lt"/>
              </a:rPr>
              <a:t>-wise. Additionally, we will delve deep into the data to identify key metrics and factors influencing sales, establishing meaningful relationships between attributes. Through this exploration, we seek to optimize sales management, drive profitability, and pave the way for strategic decision-making. Let's dive into the data and unveil the insights that will shape our business trajectory .</a:t>
            </a:r>
            <a:endParaRPr lang="en-IN" sz="1600" dirty="0">
              <a:latin typeface="+mj-lt"/>
            </a:endParaRPr>
          </a:p>
        </p:txBody>
      </p:sp>
    </p:spTree>
    <p:extLst>
      <p:ext uri="{BB962C8B-B14F-4D97-AF65-F5344CB8AC3E}">
        <p14:creationId xmlns:p14="http://schemas.microsoft.com/office/powerpoint/2010/main" val="30414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DA7731-8578-4DB8-B73B-FF380EFDF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83D3A01C-EA35-E0CA-2E6D-6B0C39EF58C1}"/>
              </a:ext>
            </a:extLst>
          </p:cNvPr>
          <p:cNvPicPr>
            <a:picLocks noGrp="1" noChangeAspect="1"/>
          </p:cNvPicPr>
          <p:nvPr>
            <p:ph idx="1"/>
          </p:nvPr>
        </p:nvPicPr>
        <p:blipFill rotWithShape="1">
          <a:blip r:embed="rId2">
            <a:alphaModFix amt="85000"/>
            <a:extLst>
              <a:ext uri="{28A0092B-C50C-407E-A947-70E740481C1C}">
                <a14:useLocalDpi xmlns:a14="http://schemas.microsoft.com/office/drawing/2010/main" val="0"/>
              </a:ext>
            </a:extLst>
          </a:blip>
          <a:srcRect l="9863" t="10036" r="9597" b="8961"/>
          <a:stretch/>
        </p:blipFill>
        <p:spPr>
          <a:xfrm>
            <a:off x="-2" y="0"/>
            <a:ext cx="12192000" cy="6858000"/>
          </a:xfrm>
          <a:prstGeom prst="rect">
            <a:avLst/>
          </a:prstGeom>
        </p:spPr>
      </p:pic>
      <p:sp>
        <p:nvSpPr>
          <p:cNvPr id="12" name="Rectangle 11">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2000" cy="4038601"/>
          </a:xfrm>
          <a:prstGeom prst="rect">
            <a:avLst/>
          </a:prstGeom>
          <a:gradFill>
            <a:gsLst>
              <a:gs pos="0">
                <a:srgbClr val="000000">
                  <a:alpha val="0"/>
                </a:srgbClr>
              </a:gs>
              <a:gs pos="7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40ED8-C42F-FC0F-4866-2DA2E7B75DB1}"/>
              </a:ext>
            </a:extLst>
          </p:cNvPr>
          <p:cNvSpPr>
            <a:spLocks noGrp="1"/>
          </p:cNvSpPr>
          <p:nvPr>
            <p:ph type="title"/>
          </p:nvPr>
        </p:nvSpPr>
        <p:spPr>
          <a:xfrm>
            <a:off x="3814915" y="1543806"/>
            <a:ext cx="7187720" cy="1784492"/>
          </a:xfrm>
        </p:spPr>
        <p:txBody>
          <a:bodyPr vert="horz" lIns="91440" tIns="45720" rIns="91440" bIns="45720" rtlCol="0" anchor="t">
            <a:normAutofit/>
          </a:bodyPr>
          <a:lstStyle/>
          <a:p>
            <a:r>
              <a:rPr lang="en-US" sz="5400" dirty="0"/>
              <a:t>DASHBOARD</a:t>
            </a:r>
          </a:p>
        </p:txBody>
      </p:sp>
      <p:pic>
        <p:nvPicPr>
          <p:cNvPr id="14" name="Picture 13" descr="A logo on a black background&#10;&#10;Description automatically generated">
            <a:extLst>
              <a:ext uri="{FF2B5EF4-FFF2-40B4-BE49-F238E27FC236}">
                <a16:creationId xmlns:a16="http://schemas.microsoft.com/office/drawing/2014/main" id="{EE03554B-A91F-A691-2E0B-2777E4022B67}"/>
              </a:ext>
            </a:extLst>
          </p:cNvPr>
          <p:cNvPicPr>
            <a:picLocks noChangeAspect="1"/>
          </p:cNvPicPr>
          <p:nvPr/>
        </p:nvPicPr>
        <p:blipFill rotWithShape="1">
          <a:blip r:embed="rId3">
            <a:extLst>
              <a:ext uri="{28A0092B-C50C-407E-A947-70E740481C1C}">
                <a14:useLocalDpi xmlns:a14="http://schemas.microsoft.com/office/drawing/2010/main" val="0"/>
              </a:ext>
            </a:extLst>
          </a:blip>
          <a:srcRect b="13984"/>
          <a:stretch/>
        </p:blipFill>
        <p:spPr>
          <a:xfrm>
            <a:off x="3814915" y="2777581"/>
            <a:ext cx="4562168" cy="1784492"/>
          </a:xfrm>
          <a:prstGeom prst="rect">
            <a:avLst/>
          </a:prstGeom>
        </p:spPr>
      </p:pic>
    </p:spTree>
    <p:extLst>
      <p:ext uri="{BB962C8B-B14F-4D97-AF65-F5344CB8AC3E}">
        <p14:creationId xmlns:p14="http://schemas.microsoft.com/office/powerpoint/2010/main" val="231338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00D7BE-9285-81F9-DBCE-F192EFD86A63}"/>
              </a:ext>
            </a:extLst>
          </p:cNvPr>
          <p:cNvPicPr>
            <a:picLocks noChangeAspect="1"/>
          </p:cNvPicPr>
          <p:nvPr/>
        </p:nvPicPr>
        <p:blipFill rotWithShape="1">
          <a:blip r:embed="rId2"/>
          <a:srcRect t="19643"/>
          <a:stretch/>
        </p:blipFill>
        <p:spPr>
          <a:xfrm>
            <a:off x="-4"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64D6C-1272-A0E3-85F9-BD5339200BD2}"/>
              </a:ext>
            </a:extLst>
          </p:cNvPr>
          <p:cNvSpPr>
            <a:spLocks noGrp="1"/>
          </p:cNvSpPr>
          <p:nvPr>
            <p:ph type="ctrTitle"/>
          </p:nvPr>
        </p:nvSpPr>
        <p:spPr>
          <a:xfrm>
            <a:off x="589934" y="647701"/>
            <a:ext cx="10954365" cy="935294"/>
          </a:xfrm>
        </p:spPr>
        <p:txBody>
          <a:bodyPr anchor="t">
            <a:normAutofit/>
          </a:bodyPr>
          <a:lstStyle/>
          <a:p>
            <a:r>
              <a:rPr lang="en-US" dirty="0"/>
              <a:t>KPI’S</a:t>
            </a:r>
            <a:endParaRPr lang="en-IN" dirty="0"/>
          </a:p>
        </p:txBody>
      </p:sp>
      <p:sp>
        <p:nvSpPr>
          <p:cNvPr id="3" name="Subtitle 2">
            <a:extLst>
              <a:ext uri="{FF2B5EF4-FFF2-40B4-BE49-F238E27FC236}">
                <a16:creationId xmlns:a16="http://schemas.microsoft.com/office/drawing/2014/main" id="{F58C2630-B73A-8691-00C2-6E3574149E34}"/>
              </a:ext>
            </a:extLst>
          </p:cNvPr>
          <p:cNvSpPr>
            <a:spLocks noGrp="1"/>
          </p:cNvSpPr>
          <p:nvPr>
            <p:ph type="subTitle" idx="1"/>
          </p:nvPr>
        </p:nvSpPr>
        <p:spPr>
          <a:xfrm>
            <a:off x="589934" y="1848465"/>
            <a:ext cx="10954367" cy="4133235"/>
          </a:xfrm>
        </p:spPr>
        <p:txBody>
          <a:bodyPr>
            <a:normAutofit/>
          </a:bodyPr>
          <a:lstStyle/>
          <a:p>
            <a:pPr marL="285750" indent="-285750">
              <a:buFont typeface="Arial" panose="020B0604020202020204" pitchFamily="34" charset="0"/>
              <a:buChar char="•"/>
            </a:pPr>
            <a:r>
              <a:rPr lang="en-US" sz="2400" dirty="0">
                <a:solidFill>
                  <a:srgbClr val="FFFFFF"/>
                </a:solidFill>
                <a:highlight>
                  <a:srgbClr val="000000"/>
                </a:highlight>
              </a:rPr>
              <a:t>1. Unit Sold: Sold a total of 512,871 units.</a:t>
            </a:r>
          </a:p>
          <a:p>
            <a:pPr marL="285750" indent="-285750">
              <a:buFont typeface="Arial" panose="020B0604020202020204" pitchFamily="34" charset="0"/>
              <a:buChar char="•"/>
            </a:pPr>
            <a:r>
              <a:rPr lang="en-US" sz="2400" dirty="0">
                <a:solidFill>
                  <a:srgbClr val="FFFFFF"/>
                </a:solidFill>
                <a:highlight>
                  <a:srgbClr val="000000"/>
                </a:highlight>
              </a:rPr>
              <a:t>2. Total Cost:  Total costs amount to $931,805.70.</a:t>
            </a:r>
          </a:p>
          <a:p>
            <a:pPr marL="285750" indent="-285750">
              <a:buFont typeface="Arial" panose="020B0604020202020204" pitchFamily="34" charset="0"/>
              <a:buChar char="•"/>
            </a:pPr>
            <a:r>
              <a:rPr lang="en-US" sz="2400" dirty="0">
                <a:solidFill>
                  <a:srgbClr val="FFFFFF"/>
                </a:solidFill>
                <a:highlight>
                  <a:srgbClr val="000000"/>
                </a:highlight>
              </a:rPr>
              <a:t>3. Total Revenue: The revenue generated stands at an impressive $137,348,768.</a:t>
            </a:r>
          </a:p>
          <a:p>
            <a:pPr marL="285750" indent="-285750">
              <a:buFont typeface="Arial" panose="020B0604020202020204" pitchFamily="34" charset="0"/>
              <a:buChar char="•"/>
            </a:pPr>
            <a:r>
              <a:rPr lang="en-US" sz="2400" dirty="0">
                <a:solidFill>
                  <a:srgbClr val="FFFFFF"/>
                </a:solidFill>
                <a:highlight>
                  <a:srgbClr val="000000"/>
                </a:highlight>
              </a:rPr>
              <a:t>4. Total Profit: Ultimately, Secured a total profit of $44,168,198.</a:t>
            </a:r>
            <a:endParaRPr lang="en-IN" sz="2400" dirty="0">
              <a:solidFill>
                <a:srgbClr val="FFFFFF"/>
              </a:solidFill>
              <a:highlight>
                <a:srgbClr val="000000"/>
              </a:highlight>
            </a:endParaRPr>
          </a:p>
        </p:txBody>
      </p:sp>
    </p:spTree>
    <p:extLst>
      <p:ext uri="{BB962C8B-B14F-4D97-AF65-F5344CB8AC3E}">
        <p14:creationId xmlns:p14="http://schemas.microsoft.com/office/powerpoint/2010/main" val="262991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C3CBBAA-1432-4756-B092-466C8F4C7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B20A41-0E8D-8F20-D125-487A16EE9FB7}"/>
              </a:ext>
            </a:extLst>
          </p:cNvPr>
          <p:cNvPicPr>
            <a:picLocks noChangeAspect="1"/>
          </p:cNvPicPr>
          <p:nvPr/>
        </p:nvPicPr>
        <p:blipFill rotWithShape="1">
          <a:blip r:embed="rId2"/>
          <a:srcRect t="2273" b="12500"/>
          <a:stretch/>
        </p:blipFill>
        <p:spPr>
          <a:xfrm>
            <a:off x="20" y="-2"/>
            <a:ext cx="12191979" cy="6858001"/>
          </a:xfrm>
          <a:prstGeom prst="rect">
            <a:avLst/>
          </a:prstGeom>
        </p:spPr>
      </p:pic>
      <p:sp>
        <p:nvSpPr>
          <p:cNvPr id="18" name="Rectangle 1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50544"/>
            <a:ext cx="12192000" cy="3607457"/>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6B8D0-5199-A1E3-319F-57574EA9334E}"/>
              </a:ext>
            </a:extLst>
          </p:cNvPr>
          <p:cNvSpPr>
            <a:spLocks noGrp="1"/>
          </p:cNvSpPr>
          <p:nvPr>
            <p:ph type="ctrTitle"/>
          </p:nvPr>
        </p:nvSpPr>
        <p:spPr>
          <a:xfrm>
            <a:off x="323237" y="374408"/>
            <a:ext cx="7505700" cy="1844376"/>
          </a:xfrm>
        </p:spPr>
        <p:txBody>
          <a:bodyPr>
            <a:normAutofit/>
          </a:bodyPr>
          <a:lstStyle/>
          <a:p>
            <a:r>
              <a:rPr lang="en-US" sz="3200" dirty="0"/>
              <a:t>Country wise cost and revenue</a:t>
            </a:r>
            <a:endParaRPr lang="en-IN" sz="3200" dirty="0"/>
          </a:p>
        </p:txBody>
      </p:sp>
      <p:sp>
        <p:nvSpPr>
          <p:cNvPr id="3" name="Subtitle 2">
            <a:extLst>
              <a:ext uri="{FF2B5EF4-FFF2-40B4-BE49-F238E27FC236}">
                <a16:creationId xmlns:a16="http://schemas.microsoft.com/office/drawing/2014/main" id="{FBD1BDA1-9BB8-171D-5A1C-6A3498E64EF5}"/>
              </a:ext>
            </a:extLst>
          </p:cNvPr>
          <p:cNvSpPr>
            <a:spLocks noGrp="1"/>
          </p:cNvSpPr>
          <p:nvPr>
            <p:ph type="subTitle" idx="1"/>
          </p:nvPr>
        </p:nvSpPr>
        <p:spPr>
          <a:xfrm>
            <a:off x="7061894" y="4827949"/>
            <a:ext cx="4645989" cy="657352"/>
          </a:xfrm>
          <a:solidFill>
            <a:schemeClr val="tx1"/>
          </a:solidFill>
        </p:spPr>
        <p:txBody>
          <a:bodyPr>
            <a:normAutofit/>
          </a:bodyPr>
          <a:lstStyle/>
          <a:p>
            <a:r>
              <a:rPr lang="en-US" sz="3200" dirty="0">
                <a:solidFill>
                  <a:srgbClr val="FFFFFF"/>
                </a:solidFill>
                <a:latin typeface="+mj-lt"/>
              </a:rPr>
              <a:t>COUNTRY WISE PROFIT</a:t>
            </a:r>
            <a:endParaRPr lang="en-IN" sz="3200" dirty="0">
              <a:solidFill>
                <a:srgbClr val="FFFFFF"/>
              </a:solidFill>
              <a:latin typeface="+mj-lt"/>
            </a:endParaRPr>
          </a:p>
        </p:txBody>
      </p:sp>
      <p:pic>
        <p:nvPicPr>
          <p:cNvPr id="6" name="Picture 5" descr="A screenshot of a computer&#10;&#10;Description automatically generated">
            <a:extLst>
              <a:ext uri="{FF2B5EF4-FFF2-40B4-BE49-F238E27FC236}">
                <a16:creationId xmlns:a16="http://schemas.microsoft.com/office/drawing/2014/main" id="{678715D7-EA7E-21B3-FABB-2267E1D3986B}"/>
              </a:ext>
            </a:extLst>
          </p:cNvPr>
          <p:cNvPicPr>
            <a:picLocks noChangeAspect="1"/>
          </p:cNvPicPr>
          <p:nvPr/>
        </p:nvPicPr>
        <p:blipFill rotWithShape="1">
          <a:blip r:embed="rId3">
            <a:extLst>
              <a:ext uri="{28A0092B-C50C-407E-A947-70E740481C1C}">
                <a14:useLocalDpi xmlns:a14="http://schemas.microsoft.com/office/drawing/2010/main" val="0"/>
              </a:ext>
            </a:extLst>
          </a:blip>
          <a:srcRect l="1291" t="12717" r="54919" b="14448"/>
          <a:stretch/>
        </p:blipFill>
        <p:spPr>
          <a:xfrm>
            <a:off x="6971080" y="150469"/>
            <a:ext cx="4827619" cy="430307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2C18F3D-F129-2AD6-7747-8CC878D8B4C0}"/>
              </a:ext>
            </a:extLst>
          </p:cNvPr>
          <p:cNvPicPr>
            <a:picLocks noChangeAspect="1"/>
          </p:cNvPicPr>
          <p:nvPr/>
        </p:nvPicPr>
        <p:blipFill rotWithShape="1">
          <a:blip r:embed="rId4">
            <a:extLst>
              <a:ext uri="{28A0092B-C50C-407E-A947-70E740481C1C}">
                <a14:useLocalDpi xmlns:a14="http://schemas.microsoft.com/office/drawing/2010/main" val="0"/>
              </a:ext>
            </a:extLst>
          </a:blip>
          <a:srcRect l="16532" t="15125" r="39597" b="43191"/>
          <a:stretch/>
        </p:blipFill>
        <p:spPr>
          <a:xfrm>
            <a:off x="323237" y="2969124"/>
            <a:ext cx="6254544" cy="3519951"/>
          </a:xfrm>
          <a:prstGeom prst="rect">
            <a:avLst/>
          </a:prstGeom>
        </p:spPr>
      </p:pic>
    </p:spTree>
    <p:extLst>
      <p:ext uri="{BB962C8B-B14F-4D97-AF65-F5344CB8AC3E}">
        <p14:creationId xmlns:p14="http://schemas.microsoft.com/office/powerpoint/2010/main" val="401564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00D7BE-9285-81F9-DBCE-F192EFD86A63}"/>
              </a:ext>
            </a:extLst>
          </p:cNvPr>
          <p:cNvPicPr>
            <a:picLocks noChangeAspect="1"/>
          </p:cNvPicPr>
          <p:nvPr/>
        </p:nvPicPr>
        <p:blipFill rotWithShape="1">
          <a:blip r:embed="rId2"/>
          <a:srcRect t="19643"/>
          <a:stretch/>
        </p:blipFill>
        <p:spPr>
          <a:xfrm>
            <a:off x="-6" y="10"/>
            <a:ext cx="12192002"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64D6C-1272-A0E3-85F9-BD5339200BD2}"/>
              </a:ext>
            </a:extLst>
          </p:cNvPr>
          <p:cNvSpPr>
            <a:spLocks noGrp="1"/>
          </p:cNvSpPr>
          <p:nvPr>
            <p:ph type="ctrTitle"/>
          </p:nvPr>
        </p:nvSpPr>
        <p:spPr>
          <a:xfrm>
            <a:off x="2991409" y="504879"/>
            <a:ext cx="3244310" cy="1200763"/>
          </a:xfrm>
        </p:spPr>
        <p:txBody>
          <a:bodyPr anchor="t">
            <a:normAutofit fontScale="90000"/>
          </a:bodyPr>
          <a:lstStyle/>
          <a:p>
            <a:r>
              <a:rPr lang="en-US" dirty="0"/>
              <a:t>AVERAGE SHIPPING DELAY</a:t>
            </a:r>
            <a:endParaRPr lang="en-IN" dirty="0"/>
          </a:p>
        </p:txBody>
      </p:sp>
      <p:sp>
        <p:nvSpPr>
          <p:cNvPr id="3" name="Subtitle 2">
            <a:extLst>
              <a:ext uri="{FF2B5EF4-FFF2-40B4-BE49-F238E27FC236}">
                <a16:creationId xmlns:a16="http://schemas.microsoft.com/office/drawing/2014/main" id="{F58C2630-B73A-8691-00C2-6E3574149E34}"/>
              </a:ext>
            </a:extLst>
          </p:cNvPr>
          <p:cNvSpPr>
            <a:spLocks noGrp="1"/>
          </p:cNvSpPr>
          <p:nvPr>
            <p:ph type="subTitle" idx="1"/>
          </p:nvPr>
        </p:nvSpPr>
        <p:spPr>
          <a:xfrm>
            <a:off x="467590" y="2246771"/>
            <a:ext cx="4145974" cy="977862"/>
          </a:xfrm>
        </p:spPr>
        <p:txBody>
          <a:bodyPr>
            <a:noAutofit/>
          </a:bodyPr>
          <a:lstStyle/>
          <a:p>
            <a:pPr marL="285750" indent="-285750">
              <a:buFont typeface="Arial" panose="020B0604020202020204" pitchFamily="34" charset="0"/>
              <a:buChar char="•"/>
            </a:pPr>
            <a:r>
              <a:rPr lang="en-US" sz="3200" dirty="0">
                <a:solidFill>
                  <a:srgbClr val="FFFFFF"/>
                </a:solidFill>
                <a:highlight>
                  <a:srgbClr val="000000"/>
                </a:highlight>
                <a:latin typeface="+mj-lt"/>
              </a:rPr>
              <a:t>SHIPPING </a:t>
            </a:r>
          </a:p>
          <a:p>
            <a:pPr marL="285750" indent="-285750">
              <a:buFont typeface="Arial" panose="020B0604020202020204" pitchFamily="34" charset="0"/>
              <a:buChar char="•"/>
            </a:pPr>
            <a:r>
              <a:rPr lang="en-US" sz="3200" dirty="0">
                <a:solidFill>
                  <a:srgbClr val="FFFFFF"/>
                </a:solidFill>
                <a:highlight>
                  <a:srgbClr val="000000"/>
                </a:highlight>
                <a:latin typeface="+mj-lt"/>
              </a:rPr>
              <a:t>MODE</a:t>
            </a:r>
            <a:endParaRPr lang="en-IN" sz="3200" dirty="0">
              <a:solidFill>
                <a:srgbClr val="FFFFFF"/>
              </a:solidFill>
              <a:highlight>
                <a:srgbClr val="000000"/>
              </a:highlight>
              <a:latin typeface="+mj-lt"/>
            </a:endParaRPr>
          </a:p>
        </p:txBody>
      </p:sp>
      <p:pic>
        <p:nvPicPr>
          <p:cNvPr id="6" name="Picture 5" descr="A screenshot of a computer&#10;&#10;Description automatically generated">
            <a:extLst>
              <a:ext uri="{FF2B5EF4-FFF2-40B4-BE49-F238E27FC236}">
                <a16:creationId xmlns:a16="http://schemas.microsoft.com/office/drawing/2014/main" id="{1BDAD939-1451-7701-2A2B-84EF3DC64214}"/>
              </a:ext>
            </a:extLst>
          </p:cNvPr>
          <p:cNvPicPr>
            <a:picLocks noChangeAspect="1"/>
          </p:cNvPicPr>
          <p:nvPr/>
        </p:nvPicPr>
        <p:blipFill rotWithShape="1">
          <a:blip r:embed="rId3">
            <a:extLst>
              <a:ext uri="{28A0092B-C50C-407E-A947-70E740481C1C}">
                <a14:useLocalDpi xmlns:a14="http://schemas.microsoft.com/office/drawing/2010/main" val="0"/>
              </a:ext>
            </a:extLst>
          </a:blip>
          <a:srcRect l="31515" t="66381" r="1988" b="9764"/>
          <a:stretch/>
        </p:blipFill>
        <p:spPr>
          <a:xfrm>
            <a:off x="776971" y="3823855"/>
            <a:ext cx="10116606" cy="194493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A945289-D3F3-68CE-8CD7-CABCFB94B720}"/>
              </a:ext>
            </a:extLst>
          </p:cNvPr>
          <p:cNvPicPr>
            <a:picLocks noChangeAspect="1"/>
          </p:cNvPicPr>
          <p:nvPr/>
        </p:nvPicPr>
        <p:blipFill rotWithShape="1">
          <a:blip r:embed="rId4">
            <a:extLst>
              <a:ext uri="{28A0092B-C50C-407E-A947-70E740481C1C}">
                <a14:useLocalDpi xmlns:a14="http://schemas.microsoft.com/office/drawing/2010/main" val="0"/>
              </a:ext>
            </a:extLst>
          </a:blip>
          <a:srcRect l="58808" t="25509" r="2670" b="32029"/>
          <a:stretch/>
        </p:blipFill>
        <p:spPr>
          <a:xfrm>
            <a:off x="6196885" y="504879"/>
            <a:ext cx="4696692" cy="2774374"/>
          </a:xfrm>
          <a:prstGeom prst="rect">
            <a:avLst/>
          </a:prstGeom>
        </p:spPr>
      </p:pic>
      <p:sp>
        <p:nvSpPr>
          <p:cNvPr id="10" name="Rectangle 9">
            <a:extLst>
              <a:ext uri="{FF2B5EF4-FFF2-40B4-BE49-F238E27FC236}">
                <a16:creationId xmlns:a16="http://schemas.microsoft.com/office/drawing/2014/main" id="{9F15C22E-8714-B40E-4D4E-FB83EF24522C}"/>
              </a:ext>
            </a:extLst>
          </p:cNvPr>
          <p:cNvSpPr/>
          <p:nvPr/>
        </p:nvSpPr>
        <p:spPr>
          <a:xfrm>
            <a:off x="-363682" y="-290944"/>
            <a:ext cx="3054927" cy="2265218"/>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23D2BC8-42AD-946F-6A6B-132D3EB68EE8}"/>
              </a:ext>
            </a:extLst>
          </p:cNvPr>
          <p:cNvSpPr/>
          <p:nvPr/>
        </p:nvSpPr>
        <p:spPr>
          <a:xfrm>
            <a:off x="-211282" y="-138544"/>
            <a:ext cx="3054927" cy="2265218"/>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684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C3CBBAA-1432-4756-B092-466C8F4C7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B20A41-0E8D-8F20-D125-487A16EE9FB7}"/>
              </a:ext>
            </a:extLst>
          </p:cNvPr>
          <p:cNvPicPr>
            <a:picLocks noChangeAspect="1"/>
          </p:cNvPicPr>
          <p:nvPr/>
        </p:nvPicPr>
        <p:blipFill rotWithShape="1">
          <a:blip r:embed="rId2"/>
          <a:srcRect t="2273" b="12500"/>
          <a:stretch/>
        </p:blipFill>
        <p:spPr>
          <a:xfrm>
            <a:off x="20" y="-2"/>
            <a:ext cx="12191979" cy="6858001"/>
          </a:xfrm>
          <a:prstGeom prst="rect">
            <a:avLst/>
          </a:prstGeom>
        </p:spPr>
      </p:pic>
      <p:sp>
        <p:nvSpPr>
          <p:cNvPr id="18" name="Rectangle 17">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50544"/>
            <a:ext cx="12192000" cy="3607457"/>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6B8D0-5199-A1E3-319F-57574EA9334E}"/>
              </a:ext>
            </a:extLst>
          </p:cNvPr>
          <p:cNvSpPr>
            <a:spLocks noGrp="1"/>
          </p:cNvSpPr>
          <p:nvPr>
            <p:ph type="ctrTitle"/>
          </p:nvPr>
        </p:nvSpPr>
        <p:spPr>
          <a:xfrm>
            <a:off x="863564" y="330120"/>
            <a:ext cx="3355145" cy="581556"/>
          </a:xfrm>
        </p:spPr>
        <p:txBody>
          <a:bodyPr>
            <a:normAutofit fontScale="90000"/>
          </a:bodyPr>
          <a:lstStyle/>
          <a:p>
            <a:r>
              <a:rPr lang="en-US" sz="3200" dirty="0"/>
              <a:t>YEAR WISE</a:t>
            </a:r>
            <a:endParaRPr lang="en-IN" sz="3200" dirty="0"/>
          </a:p>
        </p:txBody>
      </p:sp>
      <p:sp>
        <p:nvSpPr>
          <p:cNvPr id="3" name="Subtitle 2">
            <a:extLst>
              <a:ext uri="{FF2B5EF4-FFF2-40B4-BE49-F238E27FC236}">
                <a16:creationId xmlns:a16="http://schemas.microsoft.com/office/drawing/2014/main" id="{FBD1BDA1-9BB8-171D-5A1C-6A3498E64EF5}"/>
              </a:ext>
            </a:extLst>
          </p:cNvPr>
          <p:cNvSpPr>
            <a:spLocks noGrp="1"/>
          </p:cNvSpPr>
          <p:nvPr>
            <p:ph type="subTitle" idx="1"/>
          </p:nvPr>
        </p:nvSpPr>
        <p:spPr>
          <a:xfrm>
            <a:off x="529936" y="292222"/>
            <a:ext cx="6908837" cy="657352"/>
          </a:xfrm>
          <a:solidFill>
            <a:schemeClr val="tx1"/>
          </a:solidFill>
        </p:spPr>
        <p:txBody>
          <a:bodyPr>
            <a:normAutofit/>
          </a:bodyPr>
          <a:lstStyle/>
          <a:p>
            <a:r>
              <a:rPr lang="en-US" sz="3200" dirty="0">
                <a:solidFill>
                  <a:srgbClr val="FFFFFF"/>
                </a:solidFill>
                <a:latin typeface="+mj-lt"/>
              </a:rPr>
              <a:t>YEAR WISE PROFIT AND UNIT SOLD</a:t>
            </a:r>
            <a:endParaRPr lang="en-IN" sz="3200" dirty="0">
              <a:solidFill>
                <a:srgbClr val="FFFFFF"/>
              </a:solidFill>
              <a:latin typeface="+mj-lt"/>
            </a:endParaRPr>
          </a:p>
        </p:txBody>
      </p:sp>
      <p:pic>
        <p:nvPicPr>
          <p:cNvPr id="7" name="Picture 6" descr="A screenshot of a computer&#10;&#10;Description automatically generated">
            <a:extLst>
              <a:ext uri="{FF2B5EF4-FFF2-40B4-BE49-F238E27FC236}">
                <a16:creationId xmlns:a16="http://schemas.microsoft.com/office/drawing/2014/main" id="{8697A1F3-4A2F-5B5F-95F9-B3A52EA5A8A6}"/>
              </a:ext>
            </a:extLst>
          </p:cNvPr>
          <p:cNvPicPr>
            <a:picLocks noChangeAspect="1"/>
          </p:cNvPicPr>
          <p:nvPr/>
        </p:nvPicPr>
        <p:blipFill rotWithShape="1">
          <a:blip r:embed="rId3">
            <a:extLst>
              <a:ext uri="{28A0092B-C50C-407E-A947-70E740481C1C}">
                <a14:useLocalDpi xmlns:a14="http://schemas.microsoft.com/office/drawing/2010/main" val="0"/>
              </a:ext>
            </a:extLst>
          </a:blip>
          <a:srcRect l="24545" t="23759" r="10937" b="7060"/>
          <a:stretch/>
        </p:blipFill>
        <p:spPr>
          <a:xfrm>
            <a:off x="550718" y="1132944"/>
            <a:ext cx="11118273" cy="5487348"/>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98123A2F-118E-A5E4-E866-0B0C81328925}"/>
              </a:ext>
            </a:extLst>
          </p:cNvPr>
          <p:cNvPicPr>
            <a:picLocks noChangeAspect="1"/>
          </p:cNvPicPr>
          <p:nvPr/>
        </p:nvPicPr>
        <p:blipFill rotWithShape="1">
          <a:blip r:embed="rId4">
            <a:extLst>
              <a:ext uri="{28A0092B-C50C-407E-A947-70E740481C1C}">
                <a14:useLocalDpi xmlns:a14="http://schemas.microsoft.com/office/drawing/2010/main" val="0"/>
              </a:ext>
            </a:extLst>
          </a:blip>
          <a:srcRect l="38352" t="27258" r="35786" b="58270"/>
          <a:stretch/>
        </p:blipFill>
        <p:spPr>
          <a:xfrm>
            <a:off x="9050481" y="1753121"/>
            <a:ext cx="2335050" cy="700267"/>
          </a:xfrm>
          <a:prstGeom prst="rect">
            <a:avLst/>
          </a:prstGeom>
        </p:spPr>
      </p:pic>
    </p:spTree>
    <p:extLst>
      <p:ext uri="{BB962C8B-B14F-4D97-AF65-F5344CB8AC3E}">
        <p14:creationId xmlns:p14="http://schemas.microsoft.com/office/powerpoint/2010/main" val="142326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00D7BE-9285-81F9-DBCE-F192EFD86A63}"/>
              </a:ext>
            </a:extLst>
          </p:cNvPr>
          <p:cNvPicPr>
            <a:picLocks noChangeAspect="1"/>
          </p:cNvPicPr>
          <p:nvPr/>
        </p:nvPicPr>
        <p:blipFill rotWithShape="1">
          <a:blip r:embed="rId2"/>
          <a:srcRect t="19643"/>
          <a:stretch/>
        </p:blipFill>
        <p:spPr>
          <a:xfrm>
            <a:off x="-6" y="10"/>
            <a:ext cx="12192002"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64D6C-1272-A0E3-85F9-BD5339200BD2}"/>
              </a:ext>
            </a:extLst>
          </p:cNvPr>
          <p:cNvSpPr>
            <a:spLocks noGrp="1"/>
          </p:cNvSpPr>
          <p:nvPr>
            <p:ph type="ctrTitle"/>
          </p:nvPr>
        </p:nvSpPr>
        <p:spPr>
          <a:xfrm>
            <a:off x="6565882" y="4591938"/>
            <a:ext cx="5336346" cy="1200763"/>
          </a:xfrm>
        </p:spPr>
        <p:txBody>
          <a:bodyPr anchor="t">
            <a:normAutofit/>
          </a:bodyPr>
          <a:lstStyle/>
          <a:p>
            <a:pPr algn="ctr"/>
            <a:r>
              <a:rPr lang="en-US" sz="3200" dirty="0"/>
              <a:t>REGION WISE PROFIT</a:t>
            </a:r>
            <a:endParaRPr lang="en-IN" sz="3200" dirty="0"/>
          </a:p>
        </p:txBody>
      </p:sp>
      <p:sp>
        <p:nvSpPr>
          <p:cNvPr id="3" name="Subtitle 2">
            <a:extLst>
              <a:ext uri="{FF2B5EF4-FFF2-40B4-BE49-F238E27FC236}">
                <a16:creationId xmlns:a16="http://schemas.microsoft.com/office/drawing/2014/main" id="{F58C2630-B73A-8691-00C2-6E3574149E34}"/>
              </a:ext>
            </a:extLst>
          </p:cNvPr>
          <p:cNvSpPr>
            <a:spLocks noGrp="1"/>
          </p:cNvSpPr>
          <p:nvPr>
            <p:ph type="subTitle" idx="1"/>
          </p:nvPr>
        </p:nvSpPr>
        <p:spPr>
          <a:xfrm>
            <a:off x="902835" y="1069036"/>
            <a:ext cx="4074410" cy="1666666"/>
          </a:xfrm>
        </p:spPr>
        <p:txBody>
          <a:bodyPr>
            <a:noAutofit/>
          </a:bodyPr>
          <a:lstStyle/>
          <a:p>
            <a:pPr marL="285750" indent="-285750">
              <a:buFont typeface="Arial" panose="020B0604020202020204" pitchFamily="34" charset="0"/>
              <a:buChar char="•"/>
            </a:pPr>
            <a:r>
              <a:rPr lang="en-US" sz="3200" dirty="0">
                <a:solidFill>
                  <a:srgbClr val="FFFFFF"/>
                </a:solidFill>
                <a:highlight>
                  <a:srgbClr val="000000"/>
                </a:highlight>
                <a:latin typeface="+mj-lt"/>
              </a:rPr>
              <a:t>ITEM WISE PROFIT</a:t>
            </a:r>
            <a:endParaRPr lang="en-IN" sz="3200" dirty="0">
              <a:solidFill>
                <a:srgbClr val="FFFFFF"/>
              </a:solidFill>
              <a:highlight>
                <a:srgbClr val="000000"/>
              </a:highlight>
              <a:latin typeface="+mj-lt"/>
            </a:endParaRPr>
          </a:p>
        </p:txBody>
      </p:sp>
      <p:pic>
        <p:nvPicPr>
          <p:cNvPr id="7" name="Picture 6" descr="A screenshot of a computer&#10;&#10;Description automatically generated">
            <a:extLst>
              <a:ext uri="{FF2B5EF4-FFF2-40B4-BE49-F238E27FC236}">
                <a16:creationId xmlns:a16="http://schemas.microsoft.com/office/drawing/2014/main" id="{5277C461-3823-AFD3-12A0-A725EE62621D}"/>
              </a:ext>
            </a:extLst>
          </p:cNvPr>
          <p:cNvPicPr>
            <a:picLocks noChangeAspect="1"/>
          </p:cNvPicPr>
          <p:nvPr/>
        </p:nvPicPr>
        <p:blipFill rotWithShape="1">
          <a:blip r:embed="rId3">
            <a:extLst>
              <a:ext uri="{28A0092B-C50C-407E-A947-70E740481C1C}">
                <a14:useLocalDpi xmlns:a14="http://schemas.microsoft.com/office/drawing/2010/main" val="0"/>
              </a:ext>
            </a:extLst>
          </a:blip>
          <a:srcRect l="1875" t="30697" r="45199" b="12467"/>
          <a:stretch/>
        </p:blipFill>
        <p:spPr>
          <a:xfrm>
            <a:off x="187036" y="2735702"/>
            <a:ext cx="6047509" cy="371350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F2E1F22B-F2F2-EF79-DE21-259BE2781984}"/>
              </a:ext>
            </a:extLst>
          </p:cNvPr>
          <p:cNvPicPr>
            <a:picLocks noChangeAspect="1"/>
          </p:cNvPicPr>
          <p:nvPr/>
        </p:nvPicPr>
        <p:blipFill rotWithShape="1">
          <a:blip r:embed="rId3">
            <a:extLst>
              <a:ext uri="{28A0092B-C50C-407E-A947-70E740481C1C}">
                <a14:useLocalDpi xmlns:a14="http://schemas.microsoft.com/office/drawing/2010/main" val="0"/>
              </a:ext>
            </a:extLst>
          </a:blip>
          <a:srcRect l="54460" t="31351" r="1534" b="10037"/>
          <a:stretch/>
        </p:blipFill>
        <p:spPr>
          <a:xfrm>
            <a:off x="6422754" y="396695"/>
            <a:ext cx="5479474" cy="3829577"/>
          </a:xfrm>
          <a:prstGeom prst="rect">
            <a:avLst/>
          </a:prstGeom>
        </p:spPr>
      </p:pic>
    </p:spTree>
    <p:extLst>
      <p:ext uri="{BB962C8B-B14F-4D97-AF65-F5344CB8AC3E}">
        <p14:creationId xmlns:p14="http://schemas.microsoft.com/office/powerpoint/2010/main" val="365721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905AACD-5279-4270-B933-D48329B24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00D7BE-9285-81F9-DBCE-F192EFD86A63}"/>
              </a:ext>
            </a:extLst>
          </p:cNvPr>
          <p:cNvPicPr>
            <a:picLocks noChangeAspect="1"/>
          </p:cNvPicPr>
          <p:nvPr/>
        </p:nvPicPr>
        <p:blipFill rotWithShape="1">
          <a:blip r:embed="rId2"/>
          <a:srcRect l="20345" r="17433" b="1"/>
          <a:stretch/>
        </p:blipFill>
        <p:spPr>
          <a:xfrm>
            <a:off x="20" y="10"/>
            <a:ext cx="6095980" cy="6857990"/>
          </a:xfrm>
          <a:prstGeom prst="rect">
            <a:avLst/>
          </a:prstGeom>
        </p:spPr>
      </p:pic>
      <p:sp>
        <p:nvSpPr>
          <p:cNvPr id="2" name="Title 1">
            <a:extLst>
              <a:ext uri="{FF2B5EF4-FFF2-40B4-BE49-F238E27FC236}">
                <a16:creationId xmlns:a16="http://schemas.microsoft.com/office/drawing/2014/main" id="{25964D6C-1272-A0E3-85F9-BD5339200BD2}"/>
              </a:ext>
            </a:extLst>
          </p:cNvPr>
          <p:cNvSpPr>
            <a:spLocks noGrp="1"/>
          </p:cNvSpPr>
          <p:nvPr>
            <p:ph type="ctrTitle"/>
          </p:nvPr>
        </p:nvSpPr>
        <p:spPr>
          <a:xfrm>
            <a:off x="652371" y="647701"/>
            <a:ext cx="4238748" cy="2371660"/>
          </a:xfrm>
        </p:spPr>
        <p:txBody>
          <a:bodyPr vert="horz" lIns="91440" tIns="45720" rIns="91440" bIns="45720" rtlCol="0" anchor="t">
            <a:normAutofit/>
          </a:bodyPr>
          <a:lstStyle/>
          <a:p>
            <a:r>
              <a:rPr lang="en-US" kern="1200" cap="all" spc="300" baseline="0" dirty="0">
                <a:highlight>
                  <a:srgbClr val="000000"/>
                </a:highlight>
                <a:latin typeface="+mj-lt"/>
                <a:ea typeface="+mj-ea"/>
                <a:cs typeface="+mj-cs"/>
              </a:rPr>
              <a:t>ANALYSIS</a:t>
            </a:r>
          </a:p>
        </p:txBody>
      </p:sp>
      <p:sp>
        <p:nvSpPr>
          <p:cNvPr id="3" name="Subtitle 2">
            <a:extLst>
              <a:ext uri="{FF2B5EF4-FFF2-40B4-BE49-F238E27FC236}">
                <a16:creationId xmlns:a16="http://schemas.microsoft.com/office/drawing/2014/main" id="{F58C2630-B73A-8691-00C2-6E3574149E34}"/>
              </a:ext>
            </a:extLst>
          </p:cNvPr>
          <p:cNvSpPr>
            <a:spLocks noGrp="1"/>
          </p:cNvSpPr>
          <p:nvPr>
            <p:ph type="subTitle" idx="1"/>
          </p:nvPr>
        </p:nvSpPr>
        <p:spPr>
          <a:xfrm>
            <a:off x="6431972" y="155863"/>
            <a:ext cx="5299363" cy="6442363"/>
          </a:xfrm>
        </p:spPr>
        <p:txBody>
          <a:bodyPr vert="horz" lIns="91440" tIns="45720" rIns="91440" bIns="45720" rtlCol="0">
            <a:noAutofit/>
          </a:bodyPr>
          <a:lstStyle/>
          <a:p>
            <a:pPr marL="57150"/>
            <a:r>
              <a:rPr lang="en-US" sz="1500" dirty="0">
                <a:latin typeface="+mj-lt"/>
              </a:rPr>
              <a:t>1. Profit Analysis</a:t>
            </a:r>
          </a:p>
          <a:p>
            <a:pPr marL="285750" indent="-228600">
              <a:buFont typeface="Arial" panose="020B0604020202020204" pitchFamily="34" charset="0"/>
              <a:buChar char="•"/>
            </a:pPr>
            <a:r>
              <a:rPr lang="en-US" sz="1500" dirty="0">
                <a:latin typeface="+mj-lt"/>
              </a:rPr>
              <a:t>   Myanmar leads with the highest profit of $1,802,772.</a:t>
            </a:r>
          </a:p>
          <a:p>
            <a:pPr marL="285750" indent="-228600">
              <a:buFont typeface="Arial" panose="020B0604020202020204" pitchFamily="34" charset="0"/>
              <a:buChar char="•"/>
            </a:pPr>
            <a:r>
              <a:rPr lang="en-US" sz="1500" dirty="0">
                <a:latin typeface="+mj-lt"/>
              </a:rPr>
              <a:t>   Cosmetic category emerges as the most profitable.</a:t>
            </a:r>
          </a:p>
          <a:p>
            <a:pPr marL="57150"/>
            <a:r>
              <a:rPr lang="en-US" sz="1500" dirty="0">
                <a:latin typeface="+mj-lt"/>
              </a:rPr>
              <a:t>2. Region-Wise Profit</a:t>
            </a:r>
          </a:p>
          <a:p>
            <a:pPr marL="285750" indent="-228600">
              <a:buFont typeface="Arial" panose="020B0604020202020204" pitchFamily="34" charset="0"/>
              <a:buChar char="•"/>
            </a:pPr>
            <a:r>
              <a:rPr lang="en-US" sz="1500" dirty="0">
                <a:latin typeface="+mj-lt"/>
              </a:rPr>
              <a:t>   Sub-Saharan Africa dominates with 27.58% profit share.</a:t>
            </a:r>
          </a:p>
          <a:p>
            <a:pPr marL="57150"/>
            <a:r>
              <a:rPr lang="en-US" sz="1500" dirty="0">
                <a:latin typeface="+mj-lt"/>
              </a:rPr>
              <a:t>3. Trends Analysis</a:t>
            </a:r>
          </a:p>
          <a:p>
            <a:pPr marL="285750" indent="-228600">
              <a:buFont typeface="Arial" panose="020B0604020202020204" pitchFamily="34" charset="0"/>
              <a:buChar char="•"/>
            </a:pPr>
            <a:r>
              <a:rPr lang="en-US" sz="1500" dirty="0">
                <a:latin typeface="+mj-lt"/>
              </a:rPr>
              <a:t>    2012 stands out with the highest unit sales and profit.</a:t>
            </a:r>
          </a:p>
          <a:p>
            <a:pPr marL="285750" indent="-228600">
              <a:buFont typeface="Arial" panose="020B0604020202020204" pitchFamily="34" charset="0"/>
              <a:buChar char="•"/>
            </a:pPr>
            <a:r>
              <a:rPr lang="en-US" sz="1500" dirty="0">
                <a:latin typeface="+mj-lt"/>
              </a:rPr>
              <a:t>    Profit peaked at $9,130,010 with 979,671 units sold.</a:t>
            </a:r>
          </a:p>
          <a:p>
            <a:pPr marL="57150"/>
            <a:r>
              <a:rPr lang="en-US" sz="1500" dirty="0">
                <a:latin typeface="+mj-lt"/>
              </a:rPr>
              <a:t>4. Shipping Insights</a:t>
            </a:r>
          </a:p>
          <a:p>
            <a:pPr marL="285750" indent="-228600">
              <a:buFont typeface="Arial" panose="020B0604020202020204" pitchFamily="34" charset="0"/>
              <a:buChar char="•"/>
            </a:pPr>
            <a:r>
              <a:rPr lang="en-US" sz="1500" dirty="0">
                <a:latin typeface="+mj-lt"/>
              </a:rPr>
              <a:t>    Asia experiences the longest shipping delays at 28.7 days.</a:t>
            </a:r>
          </a:p>
          <a:p>
            <a:pPr marL="285750" indent="-228600">
              <a:buFont typeface="Arial" panose="020B0604020202020204" pitchFamily="34" charset="0"/>
              <a:buChar char="•"/>
            </a:pPr>
            <a:r>
              <a:rPr lang="en-US" sz="1500" dirty="0">
                <a:latin typeface="+mj-lt"/>
              </a:rPr>
              <a:t>    Shipping mode preferences vary by region:</a:t>
            </a:r>
          </a:p>
          <a:p>
            <a:pPr marL="285750" indent="-228600">
              <a:buFont typeface="Arial" panose="020B0604020202020204" pitchFamily="34" charset="0"/>
              <a:buChar char="•"/>
            </a:pPr>
            <a:r>
              <a:rPr lang="en-US" sz="1500" dirty="0">
                <a:latin typeface="+mj-lt"/>
              </a:rPr>
              <a:t>     Offline mode preferred in Asia, Central America, the Caribbean, Europe, North America, and Sub-Saharan Africa.</a:t>
            </a:r>
          </a:p>
          <a:p>
            <a:pPr marL="285750" indent="-228600">
              <a:buFont typeface="Arial" panose="020B0604020202020204" pitchFamily="34" charset="0"/>
              <a:buChar char="•"/>
            </a:pPr>
            <a:r>
              <a:rPr lang="en-US" sz="1500" dirty="0">
                <a:latin typeface="+mj-lt"/>
              </a:rPr>
              <a:t>     Online mode favored in Australia, Oceania, the Middle East, and North Africa.1. Unit Sold: Sold a total of 512,871 units.</a:t>
            </a:r>
          </a:p>
        </p:txBody>
      </p:sp>
    </p:spTree>
    <p:extLst>
      <p:ext uri="{BB962C8B-B14F-4D97-AF65-F5344CB8AC3E}">
        <p14:creationId xmlns:p14="http://schemas.microsoft.com/office/powerpoint/2010/main" val="3157704259"/>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127</TotalTime>
  <Words>335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Grandview</vt:lpstr>
      <vt:lpstr>Grandview Display</vt:lpstr>
      <vt:lpstr>CitationVTI</vt:lpstr>
      <vt:lpstr>AMAZON SALES DATA</vt:lpstr>
      <vt:lpstr>INTRODUCTION </vt:lpstr>
      <vt:lpstr>DASHBOARD</vt:lpstr>
      <vt:lpstr>KPI’S</vt:lpstr>
      <vt:lpstr>Country wise cost and revenue</vt:lpstr>
      <vt:lpstr>AVERAGE SHIPPING DELAY</vt:lpstr>
      <vt:lpstr>YEAR WISE</vt:lpstr>
      <vt:lpstr>REGION WISE PROFIT</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Shraddha Sharma</dc:creator>
  <cp:lastModifiedBy>Shraddha Sharma</cp:lastModifiedBy>
  <cp:revision>2</cp:revision>
  <dcterms:created xsi:type="dcterms:W3CDTF">2024-06-04T12:56:31Z</dcterms:created>
  <dcterms:modified xsi:type="dcterms:W3CDTF">2024-06-05T16:42:27Z</dcterms:modified>
</cp:coreProperties>
</file>