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8" r:id="rId5"/>
    <p:sldId id="259"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662FA-2238-4E59-9CAE-AA356C892CAD}" v="7" dt="2024-06-04T12:55:21.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6/5/2024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449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6/5/2024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4764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6/5/2024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208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6/5/2024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0880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6/5/2024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3647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6/5/2024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1943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6/5/2024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0352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6/5/2024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7124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6/5/2024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559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6/5/2024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8526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6/5/2024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0298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6/5/2024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754042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9674E1-18E5-42B9-8E91-7DE00BD72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AF02E3C-0F10-C53B-A9CB-B6E67BB71309}"/>
              </a:ext>
            </a:extLst>
          </p:cNvPr>
          <p:cNvSpPr>
            <a:spLocks noGrp="1"/>
          </p:cNvSpPr>
          <p:nvPr>
            <p:ph type="ctrTitle"/>
          </p:nvPr>
        </p:nvSpPr>
        <p:spPr>
          <a:xfrm>
            <a:off x="453142" y="732349"/>
            <a:ext cx="6542912" cy="2782508"/>
          </a:xfrm>
        </p:spPr>
        <p:txBody>
          <a:bodyPr anchor="ctr">
            <a:normAutofit fontScale="90000"/>
          </a:bodyPr>
          <a:lstStyle/>
          <a:p>
            <a:pPr algn="l"/>
            <a:r>
              <a:rPr lang="en-IN" b="0" i="0">
                <a:effectLst/>
                <a:latin typeface="Arial" panose="020B0604020202020204" pitchFamily="34" charset="0"/>
              </a:rPr>
              <a:t>Crop Production Analysis (2000-2015)</a:t>
            </a:r>
            <a:br>
              <a:rPr lang="en-IN"/>
            </a:br>
            <a:endParaRPr lang="en-IN"/>
          </a:p>
        </p:txBody>
      </p:sp>
      <p:sp>
        <p:nvSpPr>
          <p:cNvPr id="3" name="Subtitle 2">
            <a:extLst>
              <a:ext uri="{FF2B5EF4-FFF2-40B4-BE49-F238E27FC236}">
                <a16:creationId xmlns:a16="http://schemas.microsoft.com/office/drawing/2014/main" id="{CBFB599B-3E8F-D202-9B95-190A65746342}"/>
              </a:ext>
            </a:extLst>
          </p:cNvPr>
          <p:cNvSpPr>
            <a:spLocks noGrp="1"/>
          </p:cNvSpPr>
          <p:nvPr>
            <p:ph type="subTitle" idx="1"/>
          </p:nvPr>
        </p:nvSpPr>
        <p:spPr>
          <a:xfrm>
            <a:off x="3086102" y="2543051"/>
            <a:ext cx="4170565" cy="800089"/>
          </a:xfrm>
        </p:spPr>
        <p:txBody>
          <a:bodyPr anchor="ctr">
            <a:normAutofit/>
          </a:bodyPr>
          <a:lstStyle/>
          <a:p>
            <a:pPr algn="l"/>
            <a:r>
              <a:rPr lang="en-US"/>
              <a:t>-Shraddha Sharma</a:t>
            </a:r>
            <a:endParaRPr lang="en-IN"/>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79C35318-5005-BBC2-1E23-34C25786F7CF}"/>
              </a:ext>
            </a:extLst>
          </p:cNvPr>
          <p:cNvPicPr>
            <a:picLocks noChangeAspect="1"/>
          </p:cNvPicPr>
          <p:nvPr/>
        </p:nvPicPr>
        <p:blipFill rotWithShape="1">
          <a:blip r:embed="rId2"/>
          <a:srcRect t="28393" r="2" b="5670"/>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255794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F4A8-74BC-AA33-A997-C25080FE1C96}"/>
              </a:ext>
            </a:extLst>
          </p:cNvPr>
          <p:cNvSpPr>
            <a:spLocks noGrp="1"/>
          </p:cNvSpPr>
          <p:nvPr>
            <p:ph type="title"/>
          </p:nvPr>
        </p:nvSpPr>
        <p:spPr/>
        <p:txBody>
          <a:bodyPr/>
          <a:lstStyle/>
          <a:p>
            <a:r>
              <a:rPr lang="en-US"/>
              <a:t>KPI’s</a:t>
            </a:r>
            <a:endParaRPr lang="en-IN"/>
          </a:p>
        </p:txBody>
      </p:sp>
      <p:sp>
        <p:nvSpPr>
          <p:cNvPr id="3" name="Content Placeholder 2">
            <a:extLst>
              <a:ext uri="{FF2B5EF4-FFF2-40B4-BE49-F238E27FC236}">
                <a16:creationId xmlns:a16="http://schemas.microsoft.com/office/drawing/2014/main" id="{F4C9C855-F5A6-28B8-F5AA-53FC24C7DB49}"/>
              </a:ext>
            </a:extLst>
          </p:cNvPr>
          <p:cNvSpPr>
            <a:spLocks noGrp="1"/>
          </p:cNvSpPr>
          <p:nvPr>
            <p:ph idx="1"/>
          </p:nvPr>
        </p:nvSpPr>
        <p:spPr/>
        <p:txBody>
          <a:bodyPr/>
          <a:lstStyle/>
          <a:p>
            <a:r>
              <a:rPr lang="en-US"/>
              <a:t>TOTAL AREA - The total area under cultivation sums up to 2,953,786,189 hectares .</a:t>
            </a:r>
          </a:p>
          <a:p>
            <a:r>
              <a:rPr lang="en-US"/>
              <a:t>TOTAL PRODUCTION - The total production achieved stands at 141,176,116,767 hectares .</a:t>
            </a:r>
          </a:p>
          <a:p>
            <a:r>
              <a:rPr lang="en-US"/>
              <a:t>TOTAL CROPS - We have data on 124 different crops cultivated across the seasons of Kharif, Rabi, Summer, Winter, and Autumn. </a:t>
            </a:r>
            <a:endParaRPr lang="en-IN"/>
          </a:p>
        </p:txBody>
      </p:sp>
    </p:spTree>
    <p:extLst>
      <p:ext uri="{BB962C8B-B14F-4D97-AF65-F5344CB8AC3E}">
        <p14:creationId xmlns:p14="http://schemas.microsoft.com/office/powerpoint/2010/main" val="254418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 name="Freeform: Shape 4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 name="Freeform: Shape 50">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53" name="Group 52">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4" name="Rectangle 8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9" name="Content Placeholder 8" descr="A screenshot of a computer screen&#10;&#10;Description automatically generated">
            <a:extLst>
              <a:ext uri="{FF2B5EF4-FFF2-40B4-BE49-F238E27FC236}">
                <a16:creationId xmlns:a16="http://schemas.microsoft.com/office/drawing/2014/main" id="{9336D732-6201-4C23-F457-9D19410B1B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78" t="10628" r="9826" b="8889"/>
          <a:stretch/>
        </p:blipFill>
        <p:spPr>
          <a:xfrm>
            <a:off x="-6214" y="0"/>
            <a:ext cx="12231439" cy="6858000"/>
          </a:xfrm>
          <a:prstGeom prst="rect">
            <a:avLst/>
          </a:prstGeom>
        </p:spPr>
      </p:pic>
      <p:sp>
        <p:nvSpPr>
          <p:cNvPr id="86" name="Flowchart: Document 85">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8" name="Group 87">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06A10F6-9B48-3C45-8F2A-1DF2DF778DCA}"/>
              </a:ext>
            </a:extLst>
          </p:cNvPr>
          <p:cNvSpPr>
            <a:spLocks noGrp="1"/>
          </p:cNvSpPr>
          <p:nvPr>
            <p:ph type="title"/>
          </p:nvPr>
        </p:nvSpPr>
        <p:spPr>
          <a:xfrm>
            <a:off x="537410" y="728905"/>
            <a:ext cx="4567990" cy="3184274"/>
          </a:xfrm>
        </p:spPr>
        <p:txBody>
          <a:bodyPr vert="horz" lIns="91440" tIns="45720" rIns="91440" bIns="45720" rtlCol="0" anchor="b">
            <a:normAutofit/>
          </a:bodyPr>
          <a:lstStyle/>
          <a:p>
            <a:r>
              <a:rPr lang="en-US" sz="5400"/>
              <a:t>DASHBOARD</a:t>
            </a:r>
          </a:p>
        </p:txBody>
      </p:sp>
    </p:spTree>
    <p:extLst>
      <p:ext uri="{BB962C8B-B14F-4D97-AF65-F5344CB8AC3E}">
        <p14:creationId xmlns:p14="http://schemas.microsoft.com/office/powerpoint/2010/main" val="331108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169-940D-4125-AEB2-B7BD0FD18F58}"/>
              </a:ext>
            </a:extLst>
          </p:cNvPr>
          <p:cNvSpPr>
            <a:spLocks noGrp="1"/>
          </p:cNvSpPr>
          <p:nvPr>
            <p:ph type="title"/>
          </p:nvPr>
        </p:nvSpPr>
        <p:spPr>
          <a:xfrm>
            <a:off x="457200" y="365125"/>
            <a:ext cx="6061587" cy="5928883"/>
          </a:xfrm>
        </p:spPr>
        <p:txBody>
          <a:bodyPr/>
          <a:lstStyle/>
          <a:p>
            <a:pPr algn="ctr"/>
            <a:r>
              <a:rPr lang="en-US"/>
              <a:t>STATE WISE</a:t>
            </a:r>
            <a:br>
              <a:rPr lang="en-US"/>
            </a:br>
            <a:r>
              <a:rPr lang="en-US"/>
              <a:t>PRODUCTION</a:t>
            </a:r>
            <a:endParaRPr lang="en-IN"/>
          </a:p>
        </p:txBody>
      </p:sp>
      <p:pic>
        <p:nvPicPr>
          <p:cNvPr id="5" name="Content Placeholder 4" descr="A screenshot of a computer&#10;&#10;Description automatically generated">
            <a:extLst>
              <a:ext uri="{FF2B5EF4-FFF2-40B4-BE49-F238E27FC236}">
                <a16:creationId xmlns:a16="http://schemas.microsoft.com/office/drawing/2014/main" id="{974CA0B6-DAD9-4A1B-2034-DC95759BE5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63" t="18461" r="52048" b="7035"/>
          <a:stretch/>
        </p:blipFill>
        <p:spPr>
          <a:xfrm>
            <a:off x="7024253" y="365125"/>
            <a:ext cx="4883728" cy="5928883"/>
          </a:xfrm>
        </p:spPr>
      </p:pic>
    </p:spTree>
    <p:extLst>
      <p:ext uri="{BB962C8B-B14F-4D97-AF65-F5344CB8AC3E}">
        <p14:creationId xmlns:p14="http://schemas.microsoft.com/office/powerpoint/2010/main" val="324159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410E-6146-006C-19DB-BB099135958D}"/>
              </a:ext>
            </a:extLst>
          </p:cNvPr>
          <p:cNvSpPr>
            <a:spLocks noGrp="1"/>
          </p:cNvSpPr>
          <p:nvPr>
            <p:ph type="title"/>
          </p:nvPr>
        </p:nvSpPr>
        <p:spPr>
          <a:xfrm>
            <a:off x="7836060" y="365125"/>
            <a:ext cx="3344071" cy="6076710"/>
          </a:xfrm>
        </p:spPr>
        <p:txBody>
          <a:bodyPr/>
          <a:lstStyle/>
          <a:p>
            <a:r>
              <a:rPr lang="en-US"/>
              <a:t>TOP CROP PRODUCED</a:t>
            </a:r>
            <a:endParaRPr lang="en-IN"/>
          </a:p>
        </p:txBody>
      </p:sp>
      <p:pic>
        <p:nvPicPr>
          <p:cNvPr id="5" name="Content Placeholder 4" descr="A screenshot of a computer&#10;&#10;Description automatically generated">
            <a:extLst>
              <a:ext uri="{FF2B5EF4-FFF2-40B4-BE49-F238E27FC236}">
                <a16:creationId xmlns:a16="http://schemas.microsoft.com/office/drawing/2014/main" id="{F7DBFE4B-23C6-3811-E1AE-8D79E4A0BA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077" t="25343" r="25585" b="10551"/>
          <a:stretch/>
        </p:blipFill>
        <p:spPr>
          <a:xfrm>
            <a:off x="208346" y="390645"/>
            <a:ext cx="7488727" cy="6076710"/>
          </a:xfrm>
        </p:spPr>
      </p:pic>
    </p:spTree>
    <p:extLst>
      <p:ext uri="{BB962C8B-B14F-4D97-AF65-F5344CB8AC3E}">
        <p14:creationId xmlns:p14="http://schemas.microsoft.com/office/powerpoint/2010/main" val="282812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8" name="Rectangle 41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19" name="Group 41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9" name="Straight Connector 27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0" name="Freeform: Shape 41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1" name="Freeform: Shape 42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2" name="Rectangle 421">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3" name="Group 422">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6" name="Straight Connector 315">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4" name="Freeform: Shape 423">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25" name="Group 42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9" name="Straight Connector 348">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6" name="Rectangle 42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7" name="Rectangle 426">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8" name="Right Triangle 427">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Freeform: Shape 42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30" name="Group 42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88" name="Straight Connector 387">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89" name="Straight Connector 388">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0" name="Straight Connector 389">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1" name="Straight Connector 390">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2" name="Straight Connector 391">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3" name="Straight Connector 392">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4" name="Straight Connector 393">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5" name="Straight Connector 394">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6" name="Straight Connector 395">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7" name="Straight Connector 396">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8" name="Straight Connector 397">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9" name="Straight Connector 398">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0" name="Straight Connector 399">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1" name="Straight Connector 400">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2" name="Straight Connector 401">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3" name="Straight Connector 402">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4" name="Straight Connector 403">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5" name="Straight Connector 404">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6" name="Straight Connector 405">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7" name="Straight Connector 406">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8" name="Straight Connector 407">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9" name="Straight Connector 408">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0" name="Straight Connector 409">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1" name="Straight Connector 410">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2" name="Straight Connector 411">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3" name="Straight Connector 412">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4" name="Straight Connector 413">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5" name="Straight Connector 414">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6" name="Straight Connector 415">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a:extLst>
              <a:ext uri="{FF2B5EF4-FFF2-40B4-BE49-F238E27FC236}">
                <a16:creationId xmlns:a16="http://schemas.microsoft.com/office/drawing/2014/main" id="{A533B444-BE7A-0523-665F-9503A2CF5D35}"/>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t>YEAR WISE PRODUCTION</a:t>
            </a:r>
          </a:p>
        </p:txBody>
      </p:sp>
      <p:pic>
        <p:nvPicPr>
          <p:cNvPr id="6" name="Picture 5" descr="A screenshot of a computer&#10;&#10;Description automatically generated">
            <a:extLst>
              <a:ext uri="{FF2B5EF4-FFF2-40B4-BE49-F238E27FC236}">
                <a16:creationId xmlns:a16="http://schemas.microsoft.com/office/drawing/2014/main" id="{DF32B30E-C623-C98B-B36B-1DCD7F3C1AAD}"/>
              </a:ext>
            </a:extLst>
          </p:cNvPr>
          <p:cNvPicPr>
            <a:picLocks noChangeAspect="1"/>
          </p:cNvPicPr>
          <p:nvPr/>
        </p:nvPicPr>
        <p:blipFill rotWithShape="1">
          <a:blip r:embed="rId2">
            <a:extLst>
              <a:ext uri="{28A0092B-C50C-407E-A947-70E740481C1C}">
                <a14:useLocalDpi xmlns:a14="http://schemas.microsoft.com/office/drawing/2010/main" val="0"/>
              </a:ext>
            </a:extLst>
          </a:blip>
          <a:srcRect l="25477" t="33756" r="3052" b="10628"/>
          <a:stretch/>
        </p:blipFill>
        <p:spPr>
          <a:xfrm>
            <a:off x="1088020" y="2452886"/>
            <a:ext cx="9905793" cy="3795322"/>
          </a:xfrm>
          <a:prstGeom prst="rect">
            <a:avLst/>
          </a:prstGeom>
        </p:spPr>
      </p:pic>
    </p:spTree>
    <p:extLst>
      <p:ext uri="{BB962C8B-B14F-4D97-AF65-F5344CB8AC3E}">
        <p14:creationId xmlns:p14="http://schemas.microsoft.com/office/powerpoint/2010/main" val="113115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7" name="Group 46">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8" name="Rectangle 7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A plant growing in the gaps of a path">
            <a:extLst>
              <a:ext uri="{FF2B5EF4-FFF2-40B4-BE49-F238E27FC236}">
                <a16:creationId xmlns:a16="http://schemas.microsoft.com/office/drawing/2014/main" id="{50DD6C0A-A01B-1BD1-324F-C7861E6E2F96}"/>
              </a:ext>
            </a:extLst>
          </p:cNvPr>
          <p:cNvPicPr>
            <a:picLocks noChangeAspect="1"/>
          </p:cNvPicPr>
          <p:nvPr/>
        </p:nvPicPr>
        <p:blipFill rotWithShape="1">
          <a:blip r:embed="rId2"/>
          <a:srcRect t="4616" r="-1" b="9483"/>
          <a:stretch/>
        </p:blipFill>
        <p:spPr>
          <a:xfrm>
            <a:off x="20" y="10"/>
            <a:ext cx="12188932" cy="6857990"/>
          </a:xfrm>
          <a:prstGeom prst="rect">
            <a:avLst/>
          </a:prstGeom>
        </p:spPr>
      </p:pic>
      <p:sp>
        <p:nvSpPr>
          <p:cNvPr id="80" name="Rectangle 7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2" name="Group 81">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B5355A-5835-4BFD-AD60-ADE24DDEA787}"/>
              </a:ext>
            </a:extLst>
          </p:cNvPr>
          <p:cNvSpPr>
            <a:spLocks noGrp="1"/>
          </p:cNvSpPr>
          <p:nvPr>
            <p:ph type="title"/>
          </p:nvPr>
        </p:nvSpPr>
        <p:spPr>
          <a:xfrm>
            <a:off x="89967" y="374698"/>
            <a:ext cx="9994373" cy="2226244"/>
          </a:xfrm>
        </p:spPr>
        <p:txBody>
          <a:bodyPr vert="horz" lIns="91440" tIns="45720" rIns="91440" bIns="45720" rtlCol="0" anchor="t">
            <a:normAutofit/>
          </a:bodyPr>
          <a:lstStyle/>
          <a:p>
            <a:pPr algn="ctr"/>
            <a:r>
              <a:rPr lang="en-US" sz="5400"/>
              <a:t>SEASON WISE PRODUCTION</a:t>
            </a:r>
          </a:p>
        </p:txBody>
      </p:sp>
      <p:sp>
        <p:nvSpPr>
          <p:cNvPr id="113" name="Right Triangle 11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8B63C109-6FEE-9441-2B5A-F172F98A7F9B}"/>
              </a:ext>
            </a:extLst>
          </p:cNvPr>
          <p:cNvPicPr>
            <a:picLocks noChangeAspect="1"/>
          </p:cNvPicPr>
          <p:nvPr/>
        </p:nvPicPr>
        <p:blipFill rotWithShape="1">
          <a:blip r:embed="rId3">
            <a:extLst>
              <a:ext uri="{28A0092B-C50C-407E-A947-70E740481C1C}">
                <a14:useLocalDpi xmlns:a14="http://schemas.microsoft.com/office/drawing/2010/main" val="0"/>
              </a:ext>
            </a:extLst>
          </a:blip>
          <a:srcRect l="63703" t="36846" r="3259" b="8059"/>
          <a:stretch/>
        </p:blipFill>
        <p:spPr>
          <a:xfrm>
            <a:off x="556500" y="1457812"/>
            <a:ext cx="5810316" cy="5183842"/>
          </a:xfrm>
          <a:prstGeom prst="rect">
            <a:avLst/>
          </a:prstGeom>
        </p:spPr>
      </p:pic>
    </p:spTree>
    <p:extLst>
      <p:ext uri="{BB962C8B-B14F-4D97-AF65-F5344CB8AC3E}">
        <p14:creationId xmlns:p14="http://schemas.microsoft.com/office/powerpoint/2010/main" val="316001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07678F73-9880-405C-9E21-2CC82BD04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ectangle 11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ight Triangle 12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4" name="Straight Connector 12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14AB671-A97D-EDDB-8776-7D4C915CA0D5}"/>
              </a:ext>
            </a:extLst>
          </p:cNvPr>
          <p:cNvSpPr>
            <a:spLocks noGrp="1"/>
          </p:cNvSpPr>
          <p:nvPr>
            <p:ph type="title"/>
          </p:nvPr>
        </p:nvSpPr>
        <p:spPr>
          <a:xfrm>
            <a:off x="457200" y="722025"/>
            <a:ext cx="4952999" cy="1068852"/>
          </a:xfrm>
        </p:spPr>
        <p:txBody>
          <a:bodyPr vert="horz" lIns="91440" tIns="45720" rIns="91440" bIns="45720" rtlCol="0" anchor="ctr">
            <a:normAutofit/>
          </a:bodyPr>
          <a:lstStyle/>
          <a:p>
            <a:r>
              <a:rPr lang="en-US"/>
              <a:t>ANALYSIS</a:t>
            </a:r>
          </a:p>
        </p:txBody>
      </p:sp>
      <p:sp>
        <p:nvSpPr>
          <p:cNvPr id="4" name="TextBox 3">
            <a:extLst>
              <a:ext uri="{FF2B5EF4-FFF2-40B4-BE49-F238E27FC236}">
                <a16:creationId xmlns:a16="http://schemas.microsoft.com/office/drawing/2014/main" id="{F37A442B-BDFE-6FCA-9DB2-22C75292083E}"/>
              </a:ext>
            </a:extLst>
          </p:cNvPr>
          <p:cNvSpPr txBox="1"/>
          <p:nvPr/>
        </p:nvSpPr>
        <p:spPr>
          <a:xfrm>
            <a:off x="457200" y="1671571"/>
            <a:ext cx="5435139" cy="4842979"/>
          </a:xfrm>
          <a:prstGeom prst="rect">
            <a:avLst/>
          </a:prstGeom>
        </p:spPr>
        <p:txBody>
          <a:bodyPr vert="horz" lIns="91440" tIns="45720" rIns="91440" bIns="45720" rtlCol="0">
            <a:normAutofit lnSpcReduction="10000"/>
          </a:bodyPr>
          <a:lstStyle/>
          <a:p>
            <a:pPr marL="285750" indent="-285750">
              <a:lnSpc>
                <a:spcPct val="110000"/>
              </a:lnSpc>
              <a:spcAft>
                <a:spcPts val="600"/>
              </a:spcAft>
              <a:buClr>
                <a:schemeClr val="bg1"/>
              </a:buClr>
              <a:buSzPct val="75000"/>
              <a:buFont typeface="Arial" panose="020B0604020202020204" pitchFamily="34" charset="0"/>
              <a:buChar char="•"/>
            </a:pPr>
            <a:r>
              <a:rPr lang="en-US">
                <a:solidFill>
                  <a:srgbClr val="FFFFFF"/>
                </a:solidFill>
              </a:rPr>
              <a:t>STATE PRODUCING MAXIMUM CROP - Uttar Pradesh emerged as the top producer with a substantial production count of 33,189</a:t>
            </a:r>
          </a:p>
          <a:p>
            <a:pPr marL="285750" indent="-285750">
              <a:lnSpc>
                <a:spcPct val="110000"/>
              </a:lnSpc>
              <a:spcAft>
                <a:spcPts val="600"/>
              </a:spcAft>
              <a:buClr>
                <a:schemeClr val="bg1"/>
              </a:buClr>
              <a:buSzPct val="75000"/>
              <a:buFont typeface="Arial" panose="020B0604020202020204" pitchFamily="34" charset="0"/>
              <a:buChar char="•"/>
            </a:pPr>
            <a:r>
              <a:rPr lang="en-US">
                <a:solidFill>
                  <a:srgbClr val="FFFFFF"/>
                </a:solidFill>
              </a:rPr>
              <a:t>The leading crop is coconut with a production of 129,981,629,216 units. Following coconut, sugarcane and rice takes the spot with a significant production .</a:t>
            </a:r>
          </a:p>
          <a:p>
            <a:pPr marL="285750" indent="-285750">
              <a:lnSpc>
                <a:spcPct val="110000"/>
              </a:lnSpc>
              <a:spcAft>
                <a:spcPts val="600"/>
              </a:spcAft>
              <a:buClr>
                <a:schemeClr val="bg1"/>
              </a:buClr>
              <a:buSzPct val="75000"/>
              <a:buFont typeface="Arial" panose="020B0604020202020204" pitchFamily="34" charset="0"/>
              <a:buChar char="•"/>
            </a:pPr>
            <a:r>
              <a:rPr lang="en-US">
                <a:solidFill>
                  <a:srgbClr val="FFFFFF"/>
                </a:solidFill>
              </a:rPr>
              <a:t>Kharif season stands out as the top performer, contributing to 59.69% of the total production.</a:t>
            </a:r>
          </a:p>
          <a:p>
            <a:pPr marL="285750" indent="-285750">
              <a:lnSpc>
                <a:spcPct val="110000"/>
              </a:lnSpc>
              <a:spcAft>
                <a:spcPts val="600"/>
              </a:spcAft>
              <a:buClr>
                <a:schemeClr val="bg1"/>
              </a:buClr>
              <a:buSzPct val="75000"/>
              <a:buFont typeface="Arial" panose="020B0604020202020204" pitchFamily="34" charset="0"/>
              <a:buChar char="•"/>
            </a:pPr>
            <a:r>
              <a:rPr lang="en-US">
                <a:solidFill>
                  <a:srgbClr val="FFFFFF"/>
                </a:solidFill>
              </a:rPr>
              <a:t>In the train chart displaying production over the years from 2000 to 2015, it's evident that the highest production was recorded in the year 2011, reaching 143,089,04087 units. Following closely, the second-highest production occurred in 2013, with a production of 12,903,588,633 units.</a:t>
            </a:r>
          </a:p>
        </p:txBody>
      </p:sp>
      <p:pic>
        <p:nvPicPr>
          <p:cNvPr id="5" name="Picture 4" descr="Magnifying glass showing decling performance">
            <a:extLst>
              <a:ext uri="{FF2B5EF4-FFF2-40B4-BE49-F238E27FC236}">
                <a16:creationId xmlns:a16="http://schemas.microsoft.com/office/drawing/2014/main" id="{69995E7D-AA03-4A80-38C6-98E26C13418E}"/>
              </a:ext>
            </a:extLst>
          </p:cNvPr>
          <p:cNvPicPr>
            <a:picLocks noChangeAspect="1"/>
          </p:cNvPicPr>
          <p:nvPr/>
        </p:nvPicPr>
        <p:blipFill rotWithShape="1">
          <a:blip r:embed="rId2"/>
          <a:srcRect l="3714" r="36651"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93445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7" name="Group 46">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8" name="Rectangle 7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a:extLst>
              <a:ext uri="{FF2B5EF4-FFF2-40B4-BE49-F238E27FC236}">
                <a16:creationId xmlns:a16="http://schemas.microsoft.com/office/drawing/2014/main" id="{2BD022C6-569F-182C-D86E-63313238BB9C}"/>
              </a:ext>
            </a:extLst>
          </p:cNvPr>
          <p:cNvPicPr>
            <a:picLocks noChangeAspect="1"/>
          </p:cNvPicPr>
          <p:nvPr/>
        </p:nvPicPr>
        <p:blipFill rotWithShape="1">
          <a:blip r:embed="rId2"/>
          <a:srcRect r="-1" b="6226"/>
          <a:stretch/>
        </p:blipFill>
        <p:spPr>
          <a:xfrm>
            <a:off x="20" y="10"/>
            <a:ext cx="12188932" cy="6857990"/>
          </a:xfrm>
          <a:prstGeom prst="rect">
            <a:avLst/>
          </a:prstGeom>
        </p:spPr>
      </p:pic>
      <p:sp>
        <p:nvSpPr>
          <p:cNvPr id="80" name="Rectangle 7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2" name="Group 81">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94B91B5-5402-17AA-90AB-4E062154AB7E}"/>
              </a:ext>
            </a:extLst>
          </p:cNvPr>
          <p:cNvSpPr>
            <a:spLocks noGrp="1"/>
          </p:cNvSpPr>
          <p:nvPr>
            <p:ph type="title"/>
          </p:nvPr>
        </p:nvSpPr>
        <p:spPr>
          <a:xfrm>
            <a:off x="1187086" y="2088431"/>
            <a:ext cx="9994373" cy="3647908"/>
          </a:xfrm>
        </p:spPr>
        <p:txBody>
          <a:bodyPr vert="horz" lIns="91440" tIns="45720" rIns="91440" bIns="45720" rtlCol="0" anchor="t">
            <a:noAutofit/>
          </a:bodyPr>
          <a:lstStyle/>
          <a:p>
            <a:pPr algn="ctr"/>
            <a:r>
              <a:rPr lang="en-US" sz="8800"/>
              <a:t>THANK </a:t>
            </a:r>
            <a:br>
              <a:rPr lang="en-US" sz="8800"/>
            </a:br>
            <a:r>
              <a:rPr lang="en-US" sz="8800"/>
              <a:t>YOU</a:t>
            </a:r>
          </a:p>
        </p:txBody>
      </p:sp>
      <p:sp>
        <p:nvSpPr>
          <p:cNvPr id="113" name="Right Triangle 11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99498"/>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Posterama</vt:lpstr>
      <vt:lpstr>SineVTI</vt:lpstr>
      <vt:lpstr>Crop Production Analysis (2000-2015) </vt:lpstr>
      <vt:lpstr>KPI’s</vt:lpstr>
      <vt:lpstr>DASHBOARD</vt:lpstr>
      <vt:lpstr>STATE WISE PRODUCTION</vt:lpstr>
      <vt:lpstr>TOP CROP PRODUCED</vt:lpstr>
      <vt:lpstr>YEAR WISE PRODUCTION</vt:lpstr>
      <vt:lpstr>SEASON WISE PRODUCTION</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(2000-2015)</dc:title>
  <dc:creator>Shraddha Sharma</dc:creator>
  <cp:lastModifiedBy>Shraddha Sharma</cp:lastModifiedBy>
  <cp:revision>2</cp:revision>
  <dcterms:created xsi:type="dcterms:W3CDTF">2024-06-04T11:36:47Z</dcterms:created>
  <dcterms:modified xsi:type="dcterms:W3CDTF">2024-06-05T16:41:02Z</dcterms:modified>
</cp:coreProperties>
</file>