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3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BC5B39-5A7F-4D16-9FBF-283671ED5904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47AF7C-BC65-4525-80DD-637776CA86F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18333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5B39-5A7F-4D16-9FBF-283671ED5904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7AF7C-BC65-4525-80DD-637776CA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5B39-5A7F-4D16-9FBF-283671ED5904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7AF7C-BC65-4525-80DD-637776CA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5B39-5A7F-4D16-9FBF-283671ED5904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7AF7C-BC65-4525-80DD-637776CA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7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BC5B39-5A7F-4D16-9FBF-283671ED5904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47AF7C-BC65-4525-80DD-637776CA86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21537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5B39-5A7F-4D16-9FBF-283671ED5904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7AF7C-BC65-4525-80DD-637776CA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7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5B39-5A7F-4D16-9FBF-283671ED5904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7AF7C-BC65-4525-80DD-637776CA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9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5B39-5A7F-4D16-9FBF-283671ED5904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7AF7C-BC65-4525-80DD-637776CA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7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5B39-5A7F-4D16-9FBF-283671ED5904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7AF7C-BC65-4525-80DD-637776CA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4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BC5B39-5A7F-4D16-9FBF-283671ED5904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47AF7C-BC65-4525-80DD-637776CA86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967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BC5B39-5A7F-4D16-9FBF-283671ED5904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47AF7C-BC65-4525-80DD-637776CA86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088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9BC5B39-5A7F-4D16-9FBF-283671ED5904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847AF7C-BC65-4525-80DD-637776CA86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412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9131" y="2164469"/>
            <a:ext cx="8361229" cy="2098226"/>
          </a:xfrm>
        </p:spPr>
        <p:txBody>
          <a:bodyPr/>
          <a:lstStyle/>
          <a:p>
            <a:r>
              <a:rPr lang="en-US" sz="6000" dirty="0" smtClean="0">
                <a:latin typeface="Bell MT" panose="02020503060305020303" pitchFamily="18" charset="0"/>
              </a:rPr>
              <a:t>Cloud Service Provider Recommendation</a:t>
            </a:r>
            <a:endParaRPr lang="en-US" sz="6000" dirty="0">
              <a:latin typeface="Bell MT" panose="0202050306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6138" y="4528847"/>
            <a:ext cx="6831673" cy="1086237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b="1" dirty="0" smtClean="0"/>
              <a:t>Shraddha Varvadekar</a:t>
            </a:r>
          </a:p>
          <a:p>
            <a:pPr algn="r"/>
            <a:r>
              <a:rPr lang="en-US" b="1" dirty="0" smtClean="0"/>
              <a:t>Swapnil </a:t>
            </a:r>
            <a:r>
              <a:rPr lang="en-US" b="1" dirty="0"/>
              <a:t>Patel</a:t>
            </a:r>
            <a:endParaRPr lang="en-US" i="1" dirty="0"/>
          </a:p>
          <a:p>
            <a:pPr algn="r"/>
            <a:r>
              <a:rPr lang="en-US" b="1" dirty="0" smtClean="0"/>
              <a:t>Fatemeh </a:t>
            </a:r>
            <a:r>
              <a:rPr lang="en-US" b="1" dirty="0"/>
              <a:t>Farahani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10929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875" y="303375"/>
            <a:ext cx="9601200" cy="3581400"/>
          </a:xfrm>
        </p:spPr>
        <p:txBody>
          <a:bodyPr/>
          <a:lstStyle/>
          <a:p>
            <a:r>
              <a:rPr lang="en-US" dirty="0" smtClean="0"/>
              <a:t>Misclassification rate seed(4321) : 0.9746835</a:t>
            </a:r>
          </a:p>
          <a:p>
            <a:r>
              <a:rPr lang="en-US" dirty="0" smtClean="0"/>
              <a:t>After pruning, misclassification rate seed(4321) : 0.9367089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2" y="920855"/>
            <a:ext cx="6302823" cy="3888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64" y="2969754"/>
            <a:ext cx="5295544" cy="38882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18460" y="4162272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Pruning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77428" y="3033757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Pruning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1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512" y="764849"/>
            <a:ext cx="9601200" cy="3581400"/>
          </a:xfrm>
        </p:spPr>
        <p:txBody>
          <a:bodyPr/>
          <a:lstStyle/>
          <a:p>
            <a:r>
              <a:rPr lang="en-US" dirty="0" smtClean="0"/>
              <a:t>Visualize cross-validation results of </a:t>
            </a:r>
            <a:r>
              <a:rPr lang="en-US" dirty="0" smtClean="0"/>
              <a:t>the seed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32" y="1634428"/>
            <a:ext cx="10801883" cy="4022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77543" y="5657316"/>
            <a:ext cx="132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eed(4321)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6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204992"/>
              </p:ext>
            </p:extLst>
          </p:nvPr>
        </p:nvGraphicFramePr>
        <p:xfrm>
          <a:off x="1636519" y="2311637"/>
          <a:ext cx="9601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seed(4321)  and data point 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seed(4321) and data point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r>
                        <a:rPr lang="en-US" baseline="0" dirty="0" smtClean="0"/>
                        <a:t> Satisfaction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Unhappy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Mutual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Infrastructure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Cloud</a:t>
                      </a:r>
                      <a:r>
                        <a:rPr lang="en-US" baseline="0" dirty="0" smtClean="0"/>
                        <a:t> Security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Result: (without pruning)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(with pruning)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560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using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2067"/>
            <a:ext cx="9601200" cy="47429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took a heuristic approach to define our analysis</a:t>
            </a:r>
          </a:p>
          <a:p>
            <a:r>
              <a:rPr lang="en-US" sz="2400" dirty="0"/>
              <a:t>W</a:t>
            </a:r>
            <a:r>
              <a:rPr lang="en-US" sz="2400" dirty="0" smtClean="0"/>
              <a:t>e develop an input profile of a company </a:t>
            </a:r>
            <a:r>
              <a:rPr lang="en-US" sz="2400" dirty="0" smtClean="0"/>
              <a:t>which will be matched with the attributes present in the dataset</a:t>
            </a:r>
            <a:endParaRPr lang="en-US" sz="2400" dirty="0" smtClean="0"/>
          </a:p>
          <a:p>
            <a:r>
              <a:rPr lang="en-US" sz="2400" dirty="0" smtClean="0"/>
              <a:t>Input profile for a company is ‘revenue’ and the ‘cloud services’ it would like to </a:t>
            </a:r>
            <a:r>
              <a:rPr lang="en-US" sz="2400" dirty="0" smtClean="0"/>
              <a:t>use</a:t>
            </a:r>
          </a:p>
          <a:p>
            <a:r>
              <a:rPr lang="en-US" sz="2400" dirty="0" smtClean="0"/>
              <a:t>We </a:t>
            </a:r>
            <a:r>
              <a:rPr lang="en-US" sz="2400" dirty="0" smtClean="0"/>
              <a:t>separate out all the ‘true’ values from the services</a:t>
            </a:r>
          </a:p>
          <a:p>
            <a:r>
              <a:rPr lang="en-US" sz="2400" dirty="0" smtClean="0"/>
              <a:t>We do standardization of the price range using boxplot analysis</a:t>
            </a:r>
          </a:p>
          <a:p>
            <a:r>
              <a:rPr lang="en-US" sz="2400" dirty="0" smtClean="0"/>
              <a:t>Based on the range it forms ranges for the services (min-max)</a:t>
            </a:r>
          </a:p>
          <a:p>
            <a:r>
              <a:rPr lang="en-US" sz="2400" dirty="0" smtClean="0"/>
              <a:t>We then compare the revenue and services values to price and provide the name of the provider with least ‘price’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345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73" y="410420"/>
            <a:ext cx="105060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33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: creation of entire dataset for each attribute</a:t>
            </a:r>
          </a:p>
          <a:p>
            <a:r>
              <a:rPr lang="en-US" dirty="0" smtClean="0"/>
              <a:t>Few rows of dataset to expand the analysis</a:t>
            </a:r>
          </a:p>
          <a:p>
            <a:r>
              <a:rPr lang="en-US" dirty="0" smtClean="0"/>
              <a:t>Data standardization with multiple attributes in the dataset such as numeric and nominal</a:t>
            </a:r>
          </a:p>
          <a:p>
            <a:r>
              <a:rPr lang="en-US" dirty="0" smtClean="0"/>
              <a:t>Implementing the decision tree to closely match the project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50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decision tree in a better way</a:t>
            </a:r>
          </a:p>
          <a:p>
            <a:r>
              <a:rPr lang="en-US" dirty="0" smtClean="0"/>
              <a:t>Define the heuristic approach to better provide cloud user company</a:t>
            </a:r>
          </a:p>
          <a:p>
            <a:r>
              <a:rPr lang="en-US" dirty="0" smtClean="0"/>
              <a:t>Use the database to store and evaluate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45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2718" y="2897024"/>
            <a:ext cx="4392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2928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Reduction and Cleaning</a:t>
            </a:r>
          </a:p>
          <a:p>
            <a:r>
              <a:rPr lang="en-US" dirty="0" smtClean="0"/>
              <a:t>Prediction Analysis</a:t>
            </a:r>
          </a:p>
          <a:p>
            <a:r>
              <a:rPr lang="en-US" dirty="0" smtClean="0"/>
              <a:t>Evaluation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1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of the project is to give recommendation of a cloud </a:t>
            </a:r>
            <a:r>
              <a:rPr lang="en-US" dirty="0" smtClean="0"/>
              <a:t>provider for services </a:t>
            </a:r>
            <a:r>
              <a:rPr lang="en-US" dirty="0"/>
              <a:t>to new user/company from the available dataset of cloud service </a:t>
            </a:r>
            <a:r>
              <a:rPr lang="en-US" dirty="0" smtClean="0"/>
              <a:t>providers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helps in predicting if the new company can or cannot opt a cloud service</a:t>
            </a:r>
          </a:p>
          <a:p>
            <a:endParaRPr lang="en-US" dirty="0" smtClean="0"/>
          </a:p>
          <a:p>
            <a:r>
              <a:rPr lang="en-US" dirty="0" smtClean="0"/>
              <a:t>This is accomplished using two ways:</a:t>
            </a:r>
          </a:p>
          <a:p>
            <a:pPr lvl="1"/>
            <a:r>
              <a:rPr lang="en-US" dirty="0" smtClean="0"/>
              <a:t>Prediction done by implementing a Decision Tree in R</a:t>
            </a:r>
          </a:p>
          <a:p>
            <a:pPr lvl="1"/>
            <a:r>
              <a:rPr lang="en-US" dirty="0" smtClean="0"/>
              <a:t>Prediction done using a heuristic approach in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5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dataset has 11 attributes:</a:t>
            </a:r>
          </a:p>
          <a:p>
            <a:pPr lvl="1"/>
            <a:r>
              <a:rPr lang="en-US" dirty="0"/>
              <a:t>Cloud User Company -&gt; which will be taken as input for Decision Tree</a:t>
            </a:r>
          </a:p>
          <a:p>
            <a:pPr lvl="1"/>
            <a:r>
              <a:rPr lang="en-US" dirty="0"/>
              <a:t>Cloud Provider Company -&gt; which will be used </a:t>
            </a:r>
            <a:r>
              <a:rPr lang="en-US" dirty="0" smtClean="0"/>
              <a:t>as class label in </a:t>
            </a:r>
            <a:r>
              <a:rPr lang="en-US" dirty="0"/>
              <a:t>predicting the cloud service</a:t>
            </a:r>
          </a:p>
          <a:p>
            <a:pPr lvl="1"/>
            <a:r>
              <a:rPr lang="en-US" dirty="0"/>
              <a:t>Numeric Data -&gt; Number of Employee, Price, Customer Satisfaction, Revenue</a:t>
            </a:r>
          </a:p>
          <a:p>
            <a:pPr lvl="1"/>
            <a:r>
              <a:rPr lang="en-US" dirty="0"/>
              <a:t>Nominal Data - &gt; the services which are provided by the cloud companies</a:t>
            </a:r>
          </a:p>
          <a:p>
            <a:endParaRPr lang="en-US" dirty="0" smtClean="0"/>
          </a:p>
          <a:p>
            <a:r>
              <a:rPr lang="en-US" dirty="0" smtClean="0"/>
              <a:t>The major focus is on the ‘revenue’ from the dataset to do our analysis</a:t>
            </a:r>
          </a:p>
        </p:txBody>
      </p:sp>
    </p:spTree>
    <p:extLst>
      <p:ext uri="{BB962C8B-B14F-4D97-AF65-F5344CB8AC3E}">
        <p14:creationId xmlns:p14="http://schemas.microsoft.com/office/powerpoint/2010/main" val="304372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using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93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Data Reduction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This being the first step reduction is performed by removing the column – cloud user company</a:t>
            </a:r>
          </a:p>
          <a:p>
            <a:r>
              <a:rPr lang="en-US" dirty="0" smtClean="0"/>
              <a:t>We then perform chi-square on nominal data </a:t>
            </a:r>
          </a:p>
          <a:p>
            <a:pPr marL="987552" lvl="1" indent="-457200">
              <a:buFont typeface="+mj-lt"/>
              <a:buAutoNum type="romanLcPeriod"/>
            </a:pPr>
            <a:r>
              <a:rPr lang="en-US" dirty="0" smtClean="0"/>
              <a:t>Chi-square is performed on nominal data with two hypothesis</a:t>
            </a:r>
          </a:p>
          <a:p>
            <a:pPr marL="1044702" lvl="1" indent="-514350">
              <a:buFont typeface="+mj-lt"/>
              <a:buAutoNum type="romanLcPeriod"/>
            </a:pPr>
            <a:r>
              <a:rPr lang="en-US" dirty="0"/>
              <a:t>{ </a:t>
            </a:r>
            <a:r>
              <a:rPr lang="en-US" dirty="0" smtClean="0"/>
              <a:t>𝑯𝟎</a:t>
            </a:r>
            <a:r>
              <a:rPr lang="en-US" dirty="0"/>
              <a:t>=there is no correlation between two attributes}</a:t>
            </a:r>
          </a:p>
          <a:p>
            <a:pPr marL="530352" lvl="1" indent="0">
              <a:buNone/>
            </a:pPr>
            <a:r>
              <a:rPr lang="en-US" dirty="0"/>
              <a:t>	</a:t>
            </a:r>
            <a:r>
              <a:rPr lang="en-US" dirty="0" smtClean="0"/>
              <a:t>{𝑯𝟏  </a:t>
            </a:r>
            <a:r>
              <a:rPr lang="en-US" dirty="0"/>
              <a:t>=there is significant correlation between two attributes</a:t>
            </a:r>
            <a:r>
              <a:rPr lang="en-US" dirty="0" smtClean="0"/>
              <a:t>}</a:t>
            </a:r>
          </a:p>
          <a:p>
            <a:pPr marL="530352" lvl="1" indent="0">
              <a:buNone/>
            </a:pPr>
            <a:r>
              <a:rPr lang="en-US" dirty="0" smtClean="0"/>
              <a:t>iii.	</a:t>
            </a:r>
            <a:r>
              <a:rPr lang="en-US" dirty="0"/>
              <a:t> By assuming significance level alpha=0.05 </a:t>
            </a:r>
            <a:endParaRPr lang="en-US" dirty="0" smtClean="0"/>
          </a:p>
          <a:p>
            <a:pPr marL="530352" lvl="1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530352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3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054" y="1568154"/>
            <a:ext cx="9601200" cy="3581400"/>
          </a:xfrm>
        </p:spPr>
        <p:txBody>
          <a:bodyPr/>
          <a:lstStyle/>
          <a:p>
            <a:r>
              <a:rPr lang="en-US" dirty="0" smtClean="0"/>
              <a:t>We perform correlation coefficient on the numeric data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We do a min-max standardization and bring the data in 2 digit range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After we categorize the data we also generate Scatter plot and Q-Q plot which helps in better understanding of the distribution of data 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These plots help us in defining the ‘binning range’ for the data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15632"/>
              </p:ext>
            </p:extLst>
          </p:nvPr>
        </p:nvGraphicFramePr>
        <p:xfrm>
          <a:off x="1363054" y="4069617"/>
          <a:ext cx="98575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394"/>
                <a:gridCol w="2464394"/>
                <a:gridCol w="2464394"/>
                <a:gridCol w="24643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Customer Satisfaction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Happy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Mutual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Unhappy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65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99" y="-209372"/>
            <a:ext cx="5077053" cy="352514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315" y="-260812"/>
            <a:ext cx="5239422" cy="36280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99" y="3235243"/>
            <a:ext cx="5290697" cy="34133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315" y="3218151"/>
            <a:ext cx="5161660" cy="343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Analysis –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next step after we bin the data and bring it in one standard form is to form the decision tree to do the analysis</a:t>
            </a:r>
          </a:p>
          <a:p>
            <a:r>
              <a:rPr lang="en-US" dirty="0" smtClean="0"/>
              <a:t>The focus of this analysis using decision tree is to recommend the most used cloud provider company to any user</a:t>
            </a:r>
          </a:p>
          <a:p>
            <a:r>
              <a:rPr lang="en-US" dirty="0" smtClean="0"/>
              <a:t>The testing and training data are divided into half</a:t>
            </a:r>
          </a:p>
          <a:p>
            <a:r>
              <a:rPr lang="en-US" dirty="0" smtClean="0"/>
              <a:t>We first plot the decision tree based on the test data, this test data is further given to the training data which </a:t>
            </a:r>
            <a:r>
              <a:rPr lang="en-US" dirty="0" smtClean="0"/>
              <a:t>performs </a:t>
            </a:r>
            <a:r>
              <a:rPr lang="en-US" dirty="0" smtClean="0"/>
              <a:t>the 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0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9428"/>
            <a:ext cx="9601200" cy="3581400"/>
          </a:xfrm>
        </p:spPr>
        <p:txBody>
          <a:bodyPr/>
          <a:lstStyle/>
          <a:p>
            <a:r>
              <a:rPr lang="en-US" dirty="0" smtClean="0"/>
              <a:t>For evaluating the decision tree we take into consideration the misclassification rate</a:t>
            </a:r>
          </a:p>
          <a:p>
            <a:r>
              <a:rPr lang="en-US" dirty="0" smtClean="0"/>
              <a:t>Pruning was performed to improve the misclassification rate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52" y="2495550"/>
            <a:ext cx="8596499" cy="422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150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239</TotalTime>
  <Words>662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Bell MT</vt:lpstr>
      <vt:lpstr>Franklin Gothic Book</vt:lpstr>
      <vt:lpstr>Crop</vt:lpstr>
      <vt:lpstr>Cloud Service Provider Recommendation</vt:lpstr>
      <vt:lpstr>Contents</vt:lpstr>
      <vt:lpstr>Project Idea </vt:lpstr>
      <vt:lpstr>Preparing Dataset</vt:lpstr>
      <vt:lpstr>Prediction using R</vt:lpstr>
      <vt:lpstr>PowerPoint Presentation</vt:lpstr>
      <vt:lpstr>PowerPoint Presentation</vt:lpstr>
      <vt:lpstr>Predictive Analysis – Decision Tree</vt:lpstr>
      <vt:lpstr>Evaluation of Decision Tree</vt:lpstr>
      <vt:lpstr>PowerPoint Presentation</vt:lpstr>
      <vt:lpstr>PowerPoint Presentation</vt:lpstr>
      <vt:lpstr>Prediction Output</vt:lpstr>
      <vt:lpstr>Prediction using Python</vt:lpstr>
      <vt:lpstr>PowerPoint Presentation</vt:lpstr>
      <vt:lpstr>Challenges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Service Provider Recommendation</dc:title>
  <dc:creator>shraddha varvadekar</dc:creator>
  <cp:lastModifiedBy>shraddha varvadekar</cp:lastModifiedBy>
  <cp:revision>53</cp:revision>
  <dcterms:created xsi:type="dcterms:W3CDTF">2016-07-24T02:33:07Z</dcterms:created>
  <dcterms:modified xsi:type="dcterms:W3CDTF">2016-07-27T05:58:12Z</dcterms:modified>
</cp:coreProperties>
</file>