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0" r:id="rId5"/>
    <p:sldId id="261" r:id="rId6"/>
    <p:sldId id="259"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7ABAB3-2CCF-4E90-B33C-A32CF93B66AC}" v="1" dt="2023-08-09T07:03:41.7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8F050EF3-8DD3-4774-B015-FAEA29A18AB7}" type="datetimeFigureOut">
              <a:rPr lang="en-IN" smtClean="0"/>
              <a:t>09-08-2023</a:t>
            </a:fld>
            <a:endParaRPr lang="en-IN"/>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IN"/>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89A0A6E3-02BB-4534-9221-5EF8935BFE86}" type="slidenum">
              <a:rPr lang="en-IN" smtClean="0"/>
              <a:t>‹#›</a:t>
            </a:fld>
            <a:endParaRPr lang="en-IN"/>
          </a:p>
        </p:txBody>
      </p:sp>
    </p:spTree>
    <p:extLst>
      <p:ext uri="{BB962C8B-B14F-4D97-AF65-F5344CB8AC3E}">
        <p14:creationId xmlns:p14="http://schemas.microsoft.com/office/powerpoint/2010/main" val="12360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050EF3-8DD3-4774-B015-FAEA29A18AB7}"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9A0A6E3-02BB-4534-9221-5EF8935BFE86}" type="slidenum">
              <a:rPr lang="en-IN" smtClean="0"/>
              <a:t>‹#›</a:t>
            </a:fld>
            <a:endParaRPr lang="en-IN"/>
          </a:p>
        </p:txBody>
      </p:sp>
    </p:spTree>
    <p:extLst>
      <p:ext uri="{BB962C8B-B14F-4D97-AF65-F5344CB8AC3E}">
        <p14:creationId xmlns:p14="http://schemas.microsoft.com/office/powerpoint/2010/main" val="961546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050EF3-8DD3-4774-B015-FAEA29A18AB7}"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A0A6E3-02BB-4534-9221-5EF8935BFE86}" type="slidenum">
              <a:rPr lang="en-IN" smtClean="0"/>
              <a:t>‹#›</a:t>
            </a:fld>
            <a:endParaRPr lang="en-IN"/>
          </a:p>
        </p:txBody>
      </p:sp>
    </p:spTree>
    <p:extLst>
      <p:ext uri="{BB962C8B-B14F-4D97-AF65-F5344CB8AC3E}">
        <p14:creationId xmlns:p14="http://schemas.microsoft.com/office/powerpoint/2010/main" val="401311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050EF3-8DD3-4774-B015-FAEA29A18AB7}"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A0A6E3-02BB-4534-9221-5EF8935BFE86}" type="slidenum">
              <a:rPr lang="en-IN" smtClean="0"/>
              <a:t>‹#›</a:t>
            </a:fld>
            <a:endParaRPr lang="en-IN"/>
          </a:p>
        </p:txBody>
      </p:sp>
    </p:spTree>
    <p:extLst>
      <p:ext uri="{BB962C8B-B14F-4D97-AF65-F5344CB8AC3E}">
        <p14:creationId xmlns:p14="http://schemas.microsoft.com/office/powerpoint/2010/main" val="34689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050EF3-8DD3-4774-B015-FAEA29A18AB7}"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A0A6E3-02BB-4534-9221-5EF8935BFE86}" type="slidenum">
              <a:rPr lang="en-IN" smtClean="0"/>
              <a:t>‹#›</a:t>
            </a:fld>
            <a:endParaRPr lang="en-IN"/>
          </a:p>
        </p:txBody>
      </p:sp>
    </p:spTree>
    <p:extLst>
      <p:ext uri="{BB962C8B-B14F-4D97-AF65-F5344CB8AC3E}">
        <p14:creationId xmlns:p14="http://schemas.microsoft.com/office/powerpoint/2010/main" val="3564099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F050EF3-8DD3-4774-B015-FAEA29A18AB7}" type="datetimeFigureOut">
              <a:rPr lang="en-IN" smtClean="0"/>
              <a:t>09-08-2023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A0A6E3-02BB-4534-9221-5EF8935BFE86}" type="slidenum">
              <a:rPr lang="en-IN" smtClean="0"/>
              <a:t>‹#›</a:t>
            </a:fld>
            <a:endParaRPr lang="en-IN"/>
          </a:p>
        </p:txBody>
      </p:sp>
    </p:spTree>
    <p:extLst>
      <p:ext uri="{BB962C8B-B14F-4D97-AF65-F5344CB8AC3E}">
        <p14:creationId xmlns:p14="http://schemas.microsoft.com/office/powerpoint/2010/main" val="1880700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F050EF3-8DD3-4774-B015-FAEA29A18AB7}" type="datetimeFigureOut">
              <a:rPr lang="en-IN" smtClean="0"/>
              <a:t>09-08-2023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A0A6E3-02BB-4534-9221-5EF8935BFE86}" type="slidenum">
              <a:rPr lang="en-IN" smtClean="0"/>
              <a:t>‹#›</a:t>
            </a:fld>
            <a:endParaRPr lang="en-IN"/>
          </a:p>
        </p:txBody>
      </p:sp>
    </p:spTree>
    <p:extLst>
      <p:ext uri="{BB962C8B-B14F-4D97-AF65-F5344CB8AC3E}">
        <p14:creationId xmlns:p14="http://schemas.microsoft.com/office/powerpoint/2010/main" val="3208116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050EF3-8DD3-4774-B015-FAEA29A18AB7}"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0A6E3-02BB-4534-9221-5EF8935BFE86}" type="slidenum">
              <a:rPr lang="en-IN" smtClean="0"/>
              <a:t>‹#›</a:t>
            </a:fld>
            <a:endParaRPr lang="en-IN"/>
          </a:p>
        </p:txBody>
      </p:sp>
    </p:spTree>
    <p:extLst>
      <p:ext uri="{BB962C8B-B14F-4D97-AF65-F5344CB8AC3E}">
        <p14:creationId xmlns:p14="http://schemas.microsoft.com/office/powerpoint/2010/main" val="3516383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050EF3-8DD3-4774-B015-FAEA29A18AB7}"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A0A6E3-02BB-4534-9221-5EF8935BFE86}" type="slidenum">
              <a:rPr lang="en-IN" smtClean="0"/>
              <a:t>‹#›</a:t>
            </a:fld>
            <a:endParaRPr lang="en-IN"/>
          </a:p>
        </p:txBody>
      </p:sp>
    </p:spTree>
    <p:extLst>
      <p:ext uri="{BB962C8B-B14F-4D97-AF65-F5344CB8AC3E}">
        <p14:creationId xmlns:p14="http://schemas.microsoft.com/office/powerpoint/2010/main" val="2314313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050EF3-8DD3-4774-B015-FAEA29A18AB7}" type="datetimeFigureOut">
              <a:rPr lang="en-IN" smtClean="0"/>
              <a:t>09-08-2023</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6" name="Slide Number Placeholder 5"/>
          <p:cNvSpPr>
            <a:spLocks noGrp="1"/>
          </p:cNvSpPr>
          <p:nvPr>
            <p:ph type="sldNum" sz="quarter" idx="12"/>
          </p:nvPr>
        </p:nvSpPr>
        <p:spPr/>
        <p:txBody>
          <a:bodyPr/>
          <a:lstStyle/>
          <a:p>
            <a:fld id="{89A0A6E3-02BB-4534-9221-5EF8935BFE86}" type="slidenum">
              <a:rPr lang="en-IN" smtClean="0"/>
              <a:t>‹#›</a:t>
            </a:fld>
            <a:endParaRPr lang="en-IN"/>
          </a:p>
        </p:txBody>
      </p:sp>
    </p:spTree>
    <p:extLst>
      <p:ext uri="{BB962C8B-B14F-4D97-AF65-F5344CB8AC3E}">
        <p14:creationId xmlns:p14="http://schemas.microsoft.com/office/powerpoint/2010/main" val="2381809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050EF3-8DD3-4774-B015-FAEA29A18AB7}" type="datetimeFigureOut">
              <a:rPr lang="en-IN" smtClean="0"/>
              <a:t>09-08-2023</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A0A6E3-02BB-4534-9221-5EF8935BFE86}" type="slidenum">
              <a:rPr lang="en-IN" smtClean="0"/>
              <a:t>‹#›</a:t>
            </a:fld>
            <a:endParaRPr lang="en-IN"/>
          </a:p>
        </p:txBody>
      </p:sp>
    </p:spTree>
    <p:extLst>
      <p:ext uri="{BB962C8B-B14F-4D97-AF65-F5344CB8AC3E}">
        <p14:creationId xmlns:p14="http://schemas.microsoft.com/office/powerpoint/2010/main" val="403590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050EF3-8DD3-4774-B015-FAEA29A18AB7}"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A0A6E3-02BB-4534-9221-5EF8935BFE86}" type="slidenum">
              <a:rPr lang="en-IN" smtClean="0"/>
              <a:t>‹#›</a:t>
            </a:fld>
            <a:endParaRPr lang="en-IN"/>
          </a:p>
        </p:txBody>
      </p:sp>
    </p:spTree>
    <p:extLst>
      <p:ext uri="{BB962C8B-B14F-4D97-AF65-F5344CB8AC3E}">
        <p14:creationId xmlns:p14="http://schemas.microsoft.com/office/powerpoint/2010/main" val="3234423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050EF3-8DD3-4774-B015-FAEA29A18AB7}" type="datetimeFigureOut">
              <a:rPr lang="en-IN" smtClean="0"/>
              <a:t>09-08-2023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A0A6E3-02BB-4534-9221-5EF8935BFE86}" type="slidenum">
              <a:rPr lang="en-IN" smtClean="0"/>
              <a:t>‹#›</a:t>
            </a:fld>
            <a:endParaRPr lang="en-IN"/>
          </a:p>
        </p:txBody>
      </p:sp>
    </p:spTree>
    <p:extLst>
      <p:ext uri="{BB962C8B-B14F-4D97-AF65-F5344CB8AC3E}">
        <p14:creationId xmlns:p14="http://schemas.microsoft.com/office/powerpoint/2010/main" val="3261836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050EF3-8DD3-4774-B015-FAEA29A18AB7}" type="datetimeFigureOut">
              <a:rPr lang="en-IN" smtClean="0"/>
              <a:t>09-08-2023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A0A6E3-02BB-4534-9221-5EF8935BFE86}" type="slidenum">
              <a:rPr lang="en-IN" smtClean="0"/>
              <a:t>‹#›</a:t>
            </a:fld>
            <a:endParaRPr lang="en-IN"/>
          </a:p>
        </p:txBody>
      </p:sp>
    </p:spTree>
    <p:extLst>
      <p:ext uri="{BB962C8B-B14F-4D97-AF65-F5344CB8AC3E}">
        <p14:creationId xmlns:p14="http://schemas.microsoft.com/office/powerpoint/2010/main" val="3443493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050EF3-8DD3-4774-B015-FAEA29A18AB7}" type="datetimeFigureOut">
              <a:rPr lang="en-IN" smtClean="0"/>
              <a:t>09-08-2023</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9A0A6E3-02BB-4534-9221-5EF8935BFE86}" type="slidenum">
              <a:rPr lang="en-IN" smtClean="0"/>
              <a:t>‹#›</a:t>
            </a:fld>
            <a:endParaRPr lang="en-IN"/>
          </a:p>
        </p:txBody>
      </p:sp>
    </p:spTree>
    <p:extLst>
      <p:ext uri="{BB962C8B-B14F-4D97-AF65-F5344CB8AC3E}">
        <p14:creationId xmlns:p14="http://schemas.microsoft.com/office/powerpoint/2010/main" val="2353440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050EF3-8DD3-4774-B015-FAEA29A18AB7}"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9A0A6E3-02BB-4534-9221-5EF8935BFE86}" type="slidenum">
              <a:rPr lang="en-IN" smtClean="0"/>
              <a:t>‹#›</a:t>
            </a:fld>
            <a:endParaRPr lang="en-IN"/>
          </a:p>
        </p:txBody>
      </p:sp>
    </p:spTree>
    <p:extLst>
      <p:ext uri="{BB962C8B-B14F-4D97-AF65-F5344CB8AC3E}">
        <p14:creationId xmlns:p14="http://schemas.microsoft.com/office/powerpoint/2010/main" val="389501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050EF3-8DD3-4774-B015-FAEA29A18AB7}"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9A0A6E3-02BB-4534-9221-5EF8935BFE86}" type="slidenum">
              <a:rPr lang="en-IN" smtClean="0"/>
              <a:t>‹#›</a:t>
            </a:fld>
            <a:endParaRPr lang="en-IN"/>
          </a:p>
        </p:txBody>
      </p:sp>
    </p:spTree>
    <p:extLst>
      <p:ext uri="{BB962C8B-B14F-4D97-AF65-F5344CB8AC3E}">
        <p14:creationId xmlns:p14="http://schemas.microsoft.com/office/powerpoint/2010/main" val="1772399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8F050EF3-8DD3-4774-B015-FAEA29A18AB7}" type="datetimeFigureOut">
              <a:rPr lang="en-IN" smtClean="0"/>
              <a:t>09-08-2023</a:t>
            </a:fld>
            <a:endParaRPr lang="en-IN"/>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IN"/>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9A0A6E3-02BB-4534-9221-5EF8935BFE86}" type="slidenum">
              <a:rPr lang="en-IN" smtClean="0"/>
              <a:t>‹#›</a:t>
            </a:fld>
            <a:endParaRPr lang="en-IN"/>
          </a:p>
        </p:txBody>
      </p:sp>
    </p:spTree>
    <p:extLst>
      <p:ext uri="{BB962C8B-B14F-4D97-AF65-F5344CB8AC3E}">
        <p14:creationId xmlns:p14="http://schemas.microsoft.com/office/powerpoint/2010/main" val="138431442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740CC5-6238-525D-55DA-9C3F72B5A23F}"/>
              </a:ext>
            </a:extLst>
          </p:cNvPr>
          <p:cNvSpPr>
            <a:spLocks noGrp="1"/>
          </p:cNvSpPr>
          <p:nvPr>
            <p:ph type="subTitle" idx="1"/>
          </p:nvPr>
        </p:nvSpPr>
        <p:spPr>
          <a:xfrm>
            <a:off x="1201608" y="696792"/>
            <a:ext cx="9705878" cy="5284130"/>
          </a:xfrm>
        </p:spPr>
        <p:txBody>
          <a:bodyPr/>
          <a:lstStyle/>
          <a:p>
            <a:pPr algn="ctr"/>
            <a:endParaRPr lang="en-IN" dirty="0"/>
          </a:p>
          <a:p>
            <a:pPr algn="ctr"/>
            <a:endParaRPr lang="en-IN" dirty="0"/>
          </a:p>
          <a:p>
            <a:pPr algn="ctr"/>
            <a:endParaRPr lang="en-IN" dirty="0"/>
          </a:p>
          <a:p>
            <a:pPr algn="ctr"/>
            <a:endParaRPr lang="en-IN" dirty="0"/>
          </a:p>
          <a:p>
            <a:pPr algn="ctr"/>
            <a:r>
              <a:rPr lang="en-IN" sz="2400" b="1" dirty="0">
                <a:solidFill>
                  <a:schemeClr val="bg1"/>
                </a:solidFill>
                <a:latin typeface="Times New Roman" panose="02020603050405020304" pitchFamily="18" charset="0"/>
                <a:cs typeface="Times New Roman" panose="02020603050405020304" pitchFamily="18" charset="0"/>
              </a:rPr>
              <a:t>Name : </a:t>
            </a:r>
            <a:r>
              <a:rPr lang="en-IN" sz="2400" b="1" dirty="0" err="1">
                <a:solidFill>
                  <a:schemeClr val="bg1"/>
                </a:solidFill>
                <a:latin typeface="Times New Roman" panose="02020603050405020304" pitchFamily="18" charset="0"/>
                <a:cs typeface="Times New Roman" panose="02020603050405020304" pitchFamily="18" charset="0"/>
              </a:rPr>
              <a:t>Shraddh</a:t>
            </a:r>
            <a:r>
              <a:rPr lang="en-IN" sz="2400" b="1" dirty="0">
                <a:solidFill>
                  <a:schemeClr val="bg1"/>
                </a:solidFill>
                <a:latin typeface="Times New Roman" panose="02020603050405020304" pitchFamily="18" charset="0"/>
                <a:cs typeface="Times New Roman" panose="02020603050405020304" pitchFamily="18" charset="0"/>
              </a:rPr>
              <a:t> MADHAV WAGH</a:t>
            </a:r>
          </a:p>
          <a:p>
            <a:pPr algn="ctr"/>
            <a:r>
              <a:rPr lang="en-IN" sz="2400" b="1" dirty="0">
                <a:solidFill>
                  <a:schemeClr val="bg1"/>
                </a:solidFill>
                <a:latin typeface="Times New Roman" panose="02020603050405020304" pitchFamily="18" charset="0"/>
                <a:cs typeface="Times New Roman" panose="02020603050405020304" pitchFamily="18" charset="0"/>
              </a:rPr>
              <a:t>SUB : JAVA</a:t>
            </a:r>
          </a:p>
        </p:txBody>
      </p:sp>
    </p:spTree>
    <p:extLst>
      <p:ext uri="{BB962C8B-B14F-4D97-AF65-F5344CB8AC3E}">
        <p14:creationId xmlns:p14="http://schemas.microsoft.com/office/powerpoint/2010/main" val="198875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1F06-C5B9-7F1B-F2CF-D3A2EB476F0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Heap :</a:t>
            </a:r>
          </a:p>
        </p:txBody>
      </p:sp>
      <p:sp>
        <p:nvSpPr>
          <p:cNvPr id="3" name="Content Placeholder 2">
            <a:extLst>
              <a:ext uri="{FF2B5EF4-FFF2-40B4-BE49-F238E27FC236}">
                <a16:creationId xmlns:a16="http://schemas.microsoft.com/office/drawing/2014/main" id="{F5BC6CA6-DC0D-C20E-B370-820C28A940E3}"/>
              </a:ext>
            </a:extLst>
          </p:cNvPr>
          <p:cNvSpPr>
            <a:spLocks noGrp="1"/>
          </p:cNvSpPr>
          <p:nvPr>
            <p:ph idx="1"/>
          </p:nvPr>
        </p:nvSpPr>
        <p:spPr>
          <a:xfrm>
            <a:off x="1726163" y="3032448"/>
            <a:ext cx="7539134" cy="2388637"/>
          </a:xfrm>
        </p:spPr>
        <p:txBody>
          <a:bodyPr/>
          <a:lstStyle/>
          <a:p>
            <a:pPr marL="0" indent="0">
              <a:buNone/>
            </a:pPr>
            <a:r>
              <a:rPr lang="en-IN" sz="2800" b="1" i="0" dirty="0">
                <a:solidFill>
                  <a:srgbClr val="610B38"/>
                </a:solidFill>
                <a:effectLst/>
                <a:latin typeface="Times New Roman" panose="02020603050405020304" pitchFamily="18" charset="0"/>
                <a:cs typeface="Times New Roman" panose="02020603050405020304" pitchFamily="18" charset="0"/>
              </a:rPr>
              <a:t>Java Heap :</a:t>
            </a:r>
            <a:endParaRPr lang="en-US" sz="2800" b="1" dirty="0">
              <a:solidFill>
                <a:srgbClr val="333333"/>
              </a:solidFill>
              <a:latin typeface="Times New Roman" panose="02020603050405020304" pitchFamily="18" charset="0"/>
              <a:cs typeface="Times New Roman" panose="02020603050405020304" pitchFamily="18" charset="0"/>
            </a:endParaRPr>
          </a:p>
          <a:p>
            <a:r>
              <a:rPr lang="en-US" b="0" i="0" dirty="0">
                <a:solidFill>
                  <a:srgbClr val="333333"/>
                </a:solidFill>
                <a:effectLst/>
                <a:latin typeface="Times New Roman" panose="02020603050405020304" pitchFamily="18" charset="0"/>
                <a:cs typeface="Times New Roman" panose="02020603050405020304" pitchFamily="18" charset="0"/>
              </a:rPr>
              <a:t>In Java, a heap is a chunk of memory which is shared among all threads. In a heap, all class instances and the array is allocated. It is created when JVM starts-up. An automatic storage management system reclaims heap. It may be of fixed and variable size. It does not need to be contiguous.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088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1CE24-45C4-F208-66D1-14C73159517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Stack :</a:t>
            </a:r>
          </a:p>
        </p:txBody>
      </p:sp>
      <p:sp>
        <p:nvSpPr>
          <p:cNvPr id="3" name="Content Placeholder 2">
            <a:extLst>
              <a:ext uri="{FF2B5EF4-FFF2-40B4-BE49-F238E27FC236}">
                <a16:creationId xmlns:a16="http://schemas.microsoft.com/office/drawing/2014/main" id="{809DEB5B-D39E-D609-9982-F2AD958F97A8}"/>
              </a:ext>
            </a:extLst>
          </p:cNvPr>
          <p:cNvSpPr>
            <a:spLocks noGrp="1"/>
          </p:cNvSpPr>
          <p:nvPr>
            <p:ph idx="1"/>
          </p:nvPr>
        </p:nvSpPr>
        <p:spPr/>
        <p:txBody>
          <a:bodyPr>
            <a:normAutofit/>
          </a:bodyPr>
          <a:lstStyle/>
          <a:p>
            <a:pPr marL="0" indent="0" algn="just">
              <a:buNone/>
            </a:pPr>
            <a:r>
              <a:rPr lang="en-US" sz="2800" b="1" i="0" dirty="0">
                <a:solidFill>
                  <a:schemeClr val="tx1"/>
                </a:solidFill>
                <a:effectLst/>
                <a:latin typeface="Times New Roman" panose="02020603050405020304" pitchFamily="18" charset="0"/>
                <a:cs typeface="Times New Roman" panose="02020603050405020304" pitchFamily="18" charset="0"/>
              </a:rPr>
              <a:t>Java Stack :</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For every thread, JVM creates a separate stack at the time of thread creation. </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memory for a Java Virtual Machine stack does not need to be contiguous. </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Java virtual machine only performs two operations directly on Java Stacks: it pushes and pops frames. And stack for a particular thread may be termed as Run – Time Stack.</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 Each and every method call performed by that thread is stored in the corresponding run time stack including parameters, local variables, intermediate computations, and other data.</a:t>
            </a:r>
            <a:endParaRPr lang="en-IN"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b="0" i="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8567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D8B4-51BE-1446-5817-544A211232EB}"/>
              </a:ext>
            </a:extLst>
          </p:cNvPr>
          <p:cNvSpPr>
            <a:spLocks noGrp="1"/>
          </p:cNvSpPr>
          <p:nvPr>
            <p:ph type="title"/>
          </p:nvPr>
        </p:nvSpPr>
        <p:spPr>
          <a:xfrm>
            <a:off x="1229599" y="964338"/>
            <a:ext cx="8825659" cy="706964"/>
          </a:xfrm>
        </p:spPr>
        <p:txBody>
          <a:bodyPr/>
          <a:lstStyle/>
          <a:p>
            <a:r>
              <a:rPr lang="en-IN" sz="2800" b="1" dirty="0">
                <a:latin typeface="Times New Roman" panose="02020603050405020304" pitchFamily="18" charset="0"/>
                <a:cs typeface="Times New Roman" panose="02020603050405020304" pitchFamily="18" charset="0"/>
              </a:rPr>
              <a:t>JAVA Architecture :</a:t>
            </a:r>
          </a:p>
        </p:txBody>
      </p:sp>
      <p:pic>
        <p:nvPicPr>
          <p:cNvPr id="5" name="Content Placeholder 4">
            <a:extLst>
              <a:ext uri="{FF2B5EF4-FFF2-40B4-BE49-F238E27FC236}">
                <a16:creationId xmlns:a16="http://schemas.microsoft.com/office/drawing/2014/main" id="{A4C6D64C-FCEC-17BF-18D8-BEBCD5D323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3022" y="2621351"/>
            <a:ext cx="5065955" cy="3714750"/>
          </a:xfrm>
        </p:spPr>
      </p:pic>
    </p:spTree>
    <p:extLst>
      <p:ext uri="{BB962C8B-B14F-4D97-AF65-F5344CB8AC3E}">
        <p14:creationId xmlns:p14="http://schemas.microsoft.com/office/powerpoint/2010/main" val="2223773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BE540-916D-D609-B053-3DEADEBDD885}"/>
              </a:ext>
            </a:extLst>
          </p:cNvPr>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JAVA Architecture :</a:t>
            </a:r>
            <a:endParaRPr lang="en-IN" sz="2800" dirty="0"/>
          </a:p>
        </p:txBody>
      </p:sp>
      <p:sp>
        <p:nvSpPr>
          <p:cNvPr id="3" name="Content Placeholder 2">
            <a:extLst>
              <a:ext uri="{FF2B5EF4-FFF2-40B4-BE49-F238E27FC236}">
                <a16:creationId xmlns:a16="http://schemas.microsoft.com/office/drawing/2014/main" id="{AA26407B-2023-82CE-8C55-ADBD14E3F2DE}"/>
              </a:ext>
            </a:extLst>
          </p:cNvPr>
          <p:cNvSpPr>
            <a:spLocks noGrp="1"/>
          </p:cNvSpPr>
          <p:nvPr>
            <p:ph idx="1"/>
          </p:nvPr>
        </p:nvSpPr>
        <p:spPr>
          <a:xfrm>
            <a:off x="1154954" y="2192693"/>
            <a:ext cx="9174034" cy="4562669"/>
          </a:xfrm>
        </p:spPr>
        <p:txBody>
          <a:bodyPr/>
          <a:lstStyle/>
          <a:p>
            <a:pPr algn="just"/>
            <a:endParaRPr lang="en-US" b="1" i="0" dirty="0">
              <a:solidFill>
                <a:srgbClr val="333333"/>
              </a:solidFill>
              <a:effectLst/>
              <a:latin typeface="inter-bold"/>
            </a:endParaRPr>
          </a:p>
          <a:p>
            <a:pPr algn="just"/>
            <a:r>
              <a:rPr lang="en-US" b="1" i="0" dirty="0">
                <a:solidFill>
                  <a:srgbClr val="333333"/>
                </a:solidFill>
                <a:effectLst/>
                <a:latin typeface="Times New Roman" panose="02020603050405020304" pitchFamily="18" charset="0"/>
                <a:cs typeface="Times New Roman" panose="02020603050405020304" pitchFamily="18" charset="0"/>
              </a:rPr>
              <a:t>Java Architecture</a:t>
            </a:r>
            <a:r>
              <a:rPr lang="en-US" b="0" i="0" dirty="0">
                <a:solidFill>
                  <a:srgbClr val="333333"/>
                </a:solidFill>
                <a:effectLst/>
                <a:latin typeface="Times New Roman" panose="02020603050405020304" pitchFamily="18" charset="0"/>
                <a:cs typeface="Times New Roman" panose="02020603050405020304" pitchFamily="18" charset="0"/>
              </a:rPr>
              <a:t> is a collection of components, i.e., </a:t>
            </a:r>
            <a:r>
              <a:rPr lang="en-US" b="1" i="0" dirty="0">
                <a:solidFill>
                  <a:srgbClr val="333333"/>
                </a:solidFill>
                <a:effectLst/>
                <a:latin typeface="Times New Roman" panose="02020603050405020304" pitchFamily="18" charset="0"/>
                <a:cs typeface="Times New Roman" panose="02020603050405020304" pitchFamily="18" charset="0"/>
              </a:rPr>
              <a:t>JVM, JRE,</a:t>
            </a:r>
            <a:r>
              <a:rPr lang="en-US" b="0" i="0" dirty="0">
                <a:solidFill>
                  <a:srgbClr val="333333"/>
                </a:solidFill>
                <a:effectLst/>
                <a:latin typeface="Times New Roman" panose="02020603050405020304" pitchFamily="18" charset="0"/>
                <a:cs typeface="Times New Roman" panose="02020603050405020304" pitchFamily="18" charset="0"/>
              </a:rPr>
              <a:t> and </a:t>
            </a:r>
            <a:r>
              <a:rPr lang="en-US" b="1" i="0" dirty="0">
                <a:solidFill>
                  <a:srgbClr val="333333"/>
                </a:solidFill>
                <a:effectLst/>
                <a:latin typeface="Times New Roman" panose="02020603050405020304" pitchFamily="18" charset="0"/>
                <a:cs typeface="Times New Roman" panose="02020603050405020304" pitchFamily="18" charset="0"/>
              </a:rPr>
              <a:t>JDK</a:t>
            </a:r>
            <a:r>
              <a:rPr lang="en-US" b="0" i="0" dirty="0">
                <a:solidFill>
                  <a:srgbClr val="333333"/>
                </a:solidFill>
                <a:effectLst/>
                <a:latin typeface="Times New Roman" panose="02020603050405020304" pitchFamily="18" charset="0"/>
                <a:cs typeface="Times New Roman" panose="02020603050405020304" pitchFamily="18" charset="0"/>
              </a:rPr>
              <a:t>. </a:t>
            </a:r>
            <a:r>
              <a:rPr lang="en-US" b="1" i="0" dirty="0">
                <a:solidFill>
                  <a:srgbClr val="333333"/>
                </a:solidFill>
                <a:effectLst/>
                <a:latin typeface="Times New Roman" panose="02020603050405020304" pitchFamily="18" charset="0"/>
                <a:cs typeface="Times New Roman" panose="02020603050405020304" pitchFamily="18" charset="0"/>
              </a:rPr>
              <a:t>It</a:t>
            </a:r>
            <a:r>
              <a:rPr lang="en-US" b="0" i="0" dirty="0">
                <a:solidFill>
                  <a:srgbClr val="333333"/>
                </a:solidFill>
                <a:effectLst/>
                <a:latin typeface="Times New Roman" panose="02020603050405020304" pitchFamily="18" charset="0"/>
                <a:cs typeface="Times New Roman" panose="02020603050405020304" pitchFamily="18" charset="0"/>
              </a:rPr>
              <a:t> integrates the process of interpretation and compilation. It defines all the processes involved in creating a Java program. </a:t>
            </a:r>
            <a:r>
              <a:rPr lang="en-US" i="0" dirty="0">
                <a:solidFill>
                  <a:srgbClr val="333333"/>
                </a:solidFill>
                <a:effectLst/>
                <a:latin typeface="Times New Roman" panose="02020603050405020304" pitchFamily="18" charset="0"/>
                <a:cs typeface="Times New Roman" panose="02020603050405020304" pitchFamily="18" charset="0"/>
              </a:rPr>
              <a:t>Java Architecture </a:t>
            </a:r>
            <a:r>
              <a:rPr lang="en-US" b="0" i="0" dirty="0">
                <a:solidFill>
                  <a:srgbClr val="333333"/>
                </a:solidFill>
                <a:effectLst/>
                <a:latin typeface="Times New Roman" panose="02020603050405020304" pitchFamily="18" charset="0"/>
                <a:cs typeface="Times New Roman" panose="02020603050405020304" pitchFamily="18" charset="0"/>
              </a:rPr>
              <a:t>explains each and every step of how a program is compiled and executed.</a:t>
            </a:r>
          </a:p>
          <a:p>
            <a:pPr marL="0" indent="0" algn="just">
              <a:buNone/>
            </a:pP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1" i="0" dirty="0">
                <a:solidFill>
                  <a:srgbClr val="333333"/>
                </a:solidFill>
                <a:effectLst/>
                <a:latin typeface="Times New Roman" panose="02020603050405020304" pitchFamily="18" charset="0"/>
                <a:cs typeface="Times New Roman" panose="02020603050405020304" pitchFamily="18" charset="0"/>
              </a:rPr>
              <a:t>Java Architecture</a:t>
            </a:r>
            <a:r>
              <a:rPr lang="en-US" b="0" i="0" dirty="0">
                <a:solidFill>
                  <a:srgbClr val="333333"/>
                </a:solidFill>
                <a:effectLst/>
                <a:latin typeface="Times New Roman" panose="02020603050405020304" pitchFamily="18" charset="0"/>
                <a:cs typeface="Times New Roman" panose="02020603050405020304" pitchFamily="18" charset="0"/>
              </a:rPr>
              <a:t> </a:t>
            </a:r>
            <a:r>
              <a:rPr lang="en-US" b="1" i="0" dirty="0">
                <a:solidFill>
                  <a:srgbClr val="333333"/>
                </a:solidFill>
                <a:effectLst/>
                <a:latin typeface="Times New Roman" panose="02020603050405020304" pitchFamily="18" charset="0"/>
                <a:cs typeface="Times New Roman" panose="02020603050405020304" pitchFamily="18" charset="0"/>
              </a:rPr>
              <a:t>working :</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There is a process of compilation and interpretation in Java.</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Java compiler converts the Java code into byte code.</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After that, the JVM converts the byte code into machine code.</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machine code is then executed by the machine.</a:t>
            </a:r>
          </a:p>
          <a:p>
            <a:endParaRPr lang="en-IN" dirty="0"/>
          </a:p>
        </p:txBody>
      </p:sp>
    </p:spTree>
    <p:extLst>
      <p:ext uri="{BB962C8B-B14F-4D97-AF65-F5344CB8AC3E}">
        <p14:creationId xmlns:p14="http://schemas.microsoft.com/office/powerpoint/2010/main" val="298970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3E1A2-4252-AD35-EA78-51B4764FE2B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JDK</a:t>
            </a:r>
            <a:r>
              <a:rPr lang="en-IN" dirty="0"/>
              <a:t> </a:t>
            </a:r>
            <a:r>
              <a:rPr lang="en-IN" sz="3600" b="1" dirty="0">
                <a:latin typeface="Times New Roman" panose="02020603050405020304" pitchFamily="18" charset="0"/>
                <a:cs typeface="Times New Roman" panose="02020603050405020304" pitchFamily="18" charset="0"/>
              </a:rPr>
              <a:t>Architecture </a:t>
            </a:r>
            <a:r>
              <a:rPr lang="en-IN" dirty="0"/>
              <a:t>:</a:t>
            </a:r>
          </a:p>
        </p:txBody>
      </p:sp>
      <p:pic>
        <p:nvPicPr>
          <p:cNvPr id="5" name="Content Placeholder 4">
            <a:extLst>
              <a:ext uri="{FF2B5EF4-FFF2-40B4-BE49-F238E27FC236}">
                <a16:creationId xmlns:a16="http://schemas.microsoft.com/office/drawing/2014/main" id="{33F234AF-3FBC-C93A-64A9-1438E329F7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8262" y="2174034"/>
            <a:ext cx="6286500" cy="4562668"/>
          </a:xfrm>
        </p:spPr>
      </p:pic>
    </p:spTree>
    <p:extLst>
      <p:ext uri="{BB962C8B-B14F-4D97-AF65-F5344CB8AC3E}">
        <p14:creationId xmlns:p14="http://schemas.microsoft.com/office/powerpoint/2010/main" val="322887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FB8F8-5BEC-D5AD-582B-61E816E2B43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JDK :</a:t>
            </a:r>
          </a:p>
        </p:txBody>
      </p:sp>
      <p:sp>
        <p:nvSpPr>
          <p:cNvPr id="3" name="Content Placeholder 2">
            <a:extLst>
              <a:ext uri="{FF2B5EF4-FFF2-40B4-BE49-F238E27FC236}">
                <a16:creationId xmlns:a16="http://schemas.microsoft.com/office/drawing/2014/main" id="{644962D9-F6A8-0D21-FE03-CF4F01614C2D}"/>
              </a:ext>
            </a:extLst>
          </p:cNvPr>
          <p:cNvSpPr>
            <a:spLocks noGrp="1"/>
          </p:cNvSpPr>
          <p:nvPr>
            <p:ph idx="1"/>
          </p:nvPr>
        </p:nvSpPr>
        <p:spPr>
          <a:xfrm>
            <a:off x="1154954" y="2239347"/>
            <a:ext cx="9062066" cy="4357396"/>
          </a:xfrm>
        </p:spPr>
        <p:txBody>
          <a:bodyPr>
            <a:normAutofit/>
          </a:bodyPr>
          <a:lstStyle/>
          <a:p>
            <a:pPr algn="just"/>
            <a:r>
              <a:rPr lang="en-IN" b="1" i="0" dirty="0">
                <a:solidFill>
                  <a:schemeClr val="tx1"/>
                </a:solidFill>
                <a:effectLst/>
                <a:latin typeface="Times New Roman" panose="02020603050405020304" pitchFamily="18" charset="0"/>
                <a:cs typeface="Times New Roman" panose="02020603050405020304" pitchFamily="18" charset="0"/>
              </a:rPr>
              <a:t>Java Development Kit :</a:t>
            </a:r>
            <a:endParaRPr lang="en-IN" b="0" i="0" dirty="0">
              <a:solidFill>
                <a:schemeClr val="tx1"/>
              </a:solidFill>
              <a:effectLst/>
              <a:latin typeface="Times New Roman" panose="02020603050405020304" pitchFamily="18" charset="0"/>
              <a:cs typeface="Times New Roman" panose="02020603050405020304" pitchFamily="18" charset="0"/>
            </a:endParaRPr>
          </a:p>
          <a:p>
            <a:pPr algn="just"/>
            <a:r>
              <a:rPr lang="en-IN" b="0" i="0" dirty="0">
                <a:solidFill>
                  <a:schemeClr val="tx1"/>
                </a:solidFill>
                <a:effectLst/>
                <a:latin typeface="Times New Roman" panose="02020603050405020304" pitchFamily="18" charset="0"/>
                <a:cs typeface="Times New Roman" panose="02020603050405020304" pitchFamily="18" charset="0"/>
              </a:rPr>
              <a:t>The Java Development Kit (JDK) is </a:t>
            </a:r>
            <a:r>
              <a:rPr lang="en-IN" dirty="0">
                <a:solidFill>
                  <a:schemeClr val="tx1"/>
                </a:solidFill>
                <a:latin typeface="Times New Roman" panose="02020603050405020304" pitchFamily="18" charset="0"/>
                <a:cs typeface="Times New Roman" panose="02020603050405020304" pitchFamily="18" charset="0"/>
              </a:rPr>
              <a:t>a </a:t>
            </a:r>
            <a:r>
              <a:rPr lang="en-IN" dirty="0" err="1">
                <a:solidFill>
                  <a:schemeClr val="tx1"/>
                </a:solidFill>
                <a:latin typeface="Times New Roman" panose="02020603050405020304" pitchFamily="18" charset="0"/>
                <a:cs typeface="Times New Roman" panose="02020603050405020304" pitchFamily="18" charset="0"/>
              </a:rPr>
              <a:t>swoftare</a:t>
            </a:r>
            <a:r>
              <a:rPr lang="en-IN" dirty="0">
                <a:solidFill>
                  <a:schemeClr val="tx1"/>
                </a:solidFill>
                <a:latin typeface="Times New Roman" panose="02020603050405020304" pitchFamily="18" charset="0"/>
                <a:cs typeface="Times New Roman" panose="02020603050405020304" pitchFamily="18" charset="0"/>
              </a:rPr>
              <a:t> </a:t>
            </a:r>
            <a:r>
              <a:rPr lang="en-IN" b="0" i="0" dirty="0">
                <a:solidFill>
                  <a:schemeClr val="tx1"/>
                </a:solidFill>
                <a:effectLst/>
                <a:latin typeface="Times New Roman" panose="02020603050405020304" pitchFamily="18" charset="0"/>
                <a:cs typeface="Times New Roman" panose="02020603050405020304" pitchFamily="18" charset="0"/>
              </a:rPr>
              <a:t>development environment used to develop Java applications and applets. It contains JRE and several development tools, an interpreter/loader (java), a compiler (</a:t>
            </a:r>
            <a:r>
              <a:rPr lang="en-IN" b="0" i="0" dirty="0" err="1">
                <a:solidFill>
                  <a:schemeClr val="tx1"/>
                </a:solidFill>
                <a:effectLst/>
                <a:latin typeface="Times New Roman" panose="02020603050405020304" pitchFamily="18" charset="0"/>
                <a:cs typeface="Times New Roman" panose="02020603050405020304" pitchFamily="18" charset="0"/>
              </a:rPr>
              <a:t>javac</a:t>
            </a:r>
            <a:r>
              <a:rPr lang="en-IN" b="0" i="0" dirty="0">
                <a:solidFill>
                  <a:schemeClr val="tx1"/>
                </a:solidFill>
                <a:effectLst/>
                <a:latin typeface="Times New Roman" panose="02020603050405020304" pitchFamily="18" charset="0"/>
                <a:cs typeface="Times New Roman" panose="02020603050405020304" pitchFamily="18" charset="0"/>
              </a:rPr>
              <a:t>), an archiver (jar), a documentation generator (</a:t>
            </a:r>
            <a:r>
              <a:rPr lang="en-IN" b="0" i="0" dirty="0" err="1">
                <a:solidFill>
                  <a:schemeClr val="tx1"/>
                </a:solidFill>
                <a:effectLst/>
                <a:latin typeface="Times New Roman" panose="02020603050405020304" pitchFamily="18" charset="0"/>
                <a:cs typeface="Times New Roman" panose="02020603050405020304" pitchFamily="18" charset="0"/>
              </a:rPr>
              <a:t>javadoc</a:t>
            </a:r>
            <a:r>
              <a:rPr lang="en-IN" b="0" i="0" dirty="0">
                <a:solidFill>
                  <a:schemeClr val="tx1"/>
                </a:solidFill>
                <a:effectLst/>
                <a:latin typeface="Times New Roman" panose="02020603050405020304" pitchFamily="18" charset="0"/>
                <a:cs typeface="Times New Roman" panose="02020603050405020304" pitchFamily="18" charset="0"/>
              </a:rPr>
              <a:t>) accompanied with another tool.</a:t>
            </a:r>
          </a:p>
          <a:p>
            <a:pPr algn="just" fontAlgn="base"/>
            <a:r>
              <a:rPr lang="en-IN" b="1" i="0" dirty="0">
                <a:solidFill>
                  <a:srgbClr val="273239"/>
                </a:solidFill>
                <a:effectLst/>
                <a:latin typeface="Times New Roman" panose="02020603050405020304" pitchFamily="18" charset="0"/>
                <a:cs typeface="Times New Roman" panose="02020603050405020304" pitchFamily="18" charset="0"/>
              </a:rPr>
              <a:t>JDK contains:</a:t>
            </a:r>
            <a:endParaRPr lang="en-IN" b="0" i="0" dirty="0">
              <a:solidFill>
                <a:srgbClr val="273239"/>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IN" b="0" i="0" dirty="0">
                <a:solidFill>
                  <a:srgbClr val="273239"/>
                </a:solidFill>
                <a:effectLst/>
                <a:latin typeface="Times New Roman" panose="02020603050405020304" pitchFamily="18" charset="0"/>
                <a:cs typeface="Times New Roman" panose="02020603050405020304" pitchFamily="18" charset="0"/>
              </a:rPr>
              <a:t>Java Runtime Environment (JRE),</a:t>
            </a:r>
          </a:p>
          <a:p>
            <a:pPr algn="just" fontAlgn="base">
              <a:buFont typeface="Arial" panose="020B0604020202020204" pitchFamily="34" charset="0"/>
              <a:buChar char="•"/>
            </a:pPr>
            <a:r>
              <a:rPr lang="en-IN" b="0" i="0" dirty="0">
                <a:solidFill>
                  <a:srgbClr val="273239"/>
                </a:solidFill>
                <a:effectLst/>
                <a:latin typeface="Times New Roman" panose="02020603050405020304" pitchFamily="18" charset="0"/>
                <a:cs typeface="Times New Roman" panose="02020603050405020304" pitchFamily="18" charset="0"/>
              </a:rPr>
              <a:t>An interpreter/loader (Java),</a:t>
            </a:r>
          </a:p>
          <a:p>
            <a:pPr algn="just" fontAlgn="base">
              <a:buFont typeface="Arial" panose="020B0604020202020204" pitchFamily="34" charset="0"/>
              <a:buChar char="•"/>
            </a:pPr>
            <a:r>
              <a:rPr lang="en-IN" b="0" i="0" dirty="0">
                <a:solidFill>
                  <a:srgbClr val="273239"/>
                </a:solidFill>
                <a:effectLst/>
                <a:latin typeface="Times New Roman" panose="02020603050405020304" pitchFamily="18" charset="0"/>
                <a:cs typeface="Times New Roman" panose="02020603050405020304" pitchFamily="18" charset="0"/>
              </a:rPr>
              <a:t>A compiler (</a:t>
            </a:r>
            <a:r>
              <a:rPr lang="en-IN" b="0" i="0" dirty="0" err="1">
                <a:solidFill>
                  <a:srgbClr val="273239"/>
                </a:solidFill>
                <a:effectLst/>
                <a:latin typeface="Times New Roman" panose="02020603050405020304" pitchFamily="18" charset="0"/>
                <a:cs typeface="Times New Roman" panose="02020603050405020304" pitchFamily="18" charset="0"/>
              </a:rPr>
              <a:t>javac</a:t>
            </a:r>
            <a:r>
              <a:rPr lang="en-IN" b="0" i="0" dirty="0">
                <a:solidFill>
                  <a:srgbClr val="273239"/>
                </a:solidFill>
                <a:effectLst/>
                <a:latin typeface="Times New Roman" panose="02020603050405020304" pitchFamily="18" charset="0"/>
                <a:cs typeface="Times New Roman" panose="02020603050405020304" pitchFamily="18" charset="0"/>
              </a:rPr>
              <a:t>),</a:t>
            </a:r>
          </a:p>
          <a:p>
            <a:pPr algn="just" fontAlgn="base">
              <a:buFont typeface="Arial" panose="020B0604020202020204" pitchFamily="34" charset="0"/>
              <a:buChar char="•"/>
            </a:pPr>
            <a:r>
              <a:rPr lang="en-IN" b="0" i="0" dirty="0">
                <a:solidFill>
                  <a:srgbClr val="273239"/>
                </a:solidFill>
                <a:effectLst/>
                <a:latin typeface="Times New Roman" panose="02020603050405020304" pitchFamily="18" charset="0"/>
                <a:cs typeface="Times New Roman" panose="02020603050405020304" pitchFamily="18" charset="0"/>
              </a:rPr>
              <a:t>An archiver (jar) and many more.</a:t>
            </a:r>
          </a:p>
          <a:p>
            <a:endParaRPr lang="en-IN" dirty="0"/>
          </a:p>
        </p:txBody>
      </p:sp>
    </p:spTree>
    <p:extLst>
      <p:ext uri="{BB962C8B-B14F-4D97-AF65-F5344CB8AC3E}">
        <p14:creationId xmlns:p14="http://schemas.microsoft.com/office/powerpoint/2010/main" val="2368200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D401D-D1EC-3A1C-8BF2-1780F6143B89}"/>
              </a:ext>
            </a:extLst>
          </p:cNvPr>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JVM Architecture :</a:t>
            </a:r>
          </a:p>
        </p:txBody>
      </p:sp>
      <p:pic>
        <p:nvPicPr>
          <p:cNvPr id="5" name="Content Placeholder 4">
            <a:extLst>
              <a:ext uri="{FF2B5EF4-FFF2-40B4-BE49-F238E27FC236}">
                <a16:creationId xmlns:a16="http://schemas.microsoft.com/office/drawing/2014/main" id="{33E42A05-2592-600F-7455-1DCFFED689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3869" y="2136709"/>
            <a:ext cx="6559421" cy="4658139"/>
          </a:xfrm>
        </p:spPr>
      </p:pic>
    </p:spTree>
    <p:extLst>
      <p:ext uri="{BB962C8B-B14F-4D97-AF65-F5344CB8AC3E}">
        <p14:creationId xmlns:p14="http://schemas.microsoft.com/office/powerpoint/2010/main" val="1083131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E199F-42C5-2F4C-D8A0-ED4B776D6074}"/>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JVM Architecture :</a:t>
            </a:r>
            <a:endParaRPr lang="en-IN" dirty="0"/>
          </a:p>
        </p:txBody>
      </p:sp>
      <p:sp>
        <p:nvSpPr>
          <p:cNvPr id="3" name="Content Placeholder 2">
            <a:extLst>
              <a:ext uri="{FF2B5EF4-FFF2-40B4-BE49-F238E27FC236}">
                <a16:creationId xmlns:a16="http://schemas.microsoft.com/office/drawing/2014/main" id="{FC687C41-9A69-B344-492A-2D11B04B5B6E}"/>
              </a:ext>
            </a:extLst>
          </p:cNvPr>
          <p:cNvSpPr>
            <a:spLocks noGrp="1"/>
          </p:cNvSpPr>
          <p:nvPr>
            <p:ph idx="1"/>
          </p:nvPr>
        </p:nvSpPr>
        <p:spPr>
          <a:xfrm>
            <a:off x="1154954" y="2332653"/>
            <a:ext cx="9425960" cy="4105469"/>
          </a:xfrm>
        </p:spPr>
        <p:txBody>
          <a:bodyPr/>
          <a:lstStyle/>
          <a:p>
            <a:pPr marL="0" indent="0" algn="just" fontAlgn="base">
              <a:buNone/>
            </a:pPr>
            <a:endParaRPr lang="en-US" b="0" i="0" dirty="0">
              <a:solidFill>
                <a:srgbClr val="273239"/>
              </a:solidFill>
              <a:effectLst/>
              <a:latin typeface="Nunito" pitchFamily="2" charset="0"/>
            </a:endParaRPr>
          </a:p>
          <a:p>
            <a:pPr algn="just" fontAlgn="base"/>
            <a:r>
              <a:rPr lang="en-US" b="0" i="0" dirty="0">
                <a:solidFill>
                  <a:srgbClr val="273239"/>
                </a:solidFill>
                <a:effectLst/>
                <a:latin typeface="Times New Roman" panose="02020603050405020304" pitchFamily="18" charset="0"/>
                <a:cs typeface="Times New Roman" panose="02020603050405020304" pitchFamily="18" charset="0"/>
              </a:rPr>
              <a:t>JVM(Java Virtual Machine) acts as a run-time engine to run Java applications. JVM is the one that actually calls the </a:t>
            </a:r>
            <a:r>
              <a:rPr lang="en-US" b="1" i="0" dirty="0">
                <a:solidFill>
                  <a:srgbClr val="273239"/>
                </a:solidFill>
                <a:effectLst/>
                <a:latin typeface="Times New Roman" panose="02020603050405020304" pitchFamily="18" charset="0"/>
                <a:cs typeface="Times New Roman" panose="02020603050405020304" pitchFamily="18" charset="0"/>
              </a:rPr>
              <a:t>main</a:t>
            </a:r>
            <a:r>
              <a:rPr lang="en-US" b="0" i="0" dirty="0">
                <a:solidFill>
                  <a:srgbClr val="273239"/>
                </a:solidFill>
                <a:effectLst/>
                <a:latin typeface="Times New Roman" panose="02020603050405020304" pitchFamily="18" charset="0"/>
                <a:cs typeface="Times New Roman" panose="02020603050405020304" pitchFamily="18" charset="0"/>
              </a:rPr>
              <a:t> method present in a java code. JVM is a part of JRE(Java Runtime Environment).</a:t>
            </a:r>
          </a:p>
          <a:p>
            <a:pPr algn="just" fontAlgn="base"/>
            <a:r>
              <a:rPr lang="en-US" b="0" i="0" dirty="0">
                <a:solidFill>
                  <a:srgbClr val="273239"/>
                </a:solidFill>
                <a:effectLst/>
                <a:latin typeface="Times New Roman" panose="02020603050405020304" pitchFamily="18" charset="0"/>
                <a:cs typeface="Times New Roman" panose="02020603050405020304" pitchFamily="18" charset="0"/>
              </a:rPr>
              <a:t>Java applications are called WORA (Write Once Run Anywhere). This means a programmer can develop Java code on one system and can expect it to run on any other Java-enabled system without any adjustment. This is all possible because of JVM.</a:t>
            </a:r>
          </a:p>
          <a:p>
            <a:pPr algn="just" fontAlgn="base"/>
            <a:r>
              <a:rPr lang="en-US" b="0" i="0" dirty="0">
                <a:solidFill>
                  <a:srgbClr val="273239"/>
                </a:solidFill>
                <a:effectLst/>
                <a:latin typeface="Times New Roman" panose="02020603050405020304" pitchFamily="18" charset="0"/>
                <a:cs typeface="Times New Roman" panose="02020603050405020304" pitchFamily="18" charset="0"/>
              </a:rPr>
              <a:t>When we compile a </a:t>
            </a:r>
            <a:r>
              <a:rPr lang="en-US" b="0" i="1" dirty="0">
                <a:solidFill>
                  <a:srgbClr val="273239"/>
                </a:solidFill>
                <a:effectLst/>
                <a:latin typeface="Times New Roman" panose="02020603050405020304" pitchFamily="18" charset="0"/>
                <a:cs typeface="Times New Roman" panose="02020603050405020304" pitchFamily="18" charset="0"/>
              </a:rPr>
              <a:t>.java</a:t>
            </a:r>
            <a:r>
              <a:rPr lang="en-US" b="0" i="0" dirty="0">
                <a:solidFill>
                  <a:srgbClr val="273239"/>
                </a:solidFill>
                <a:effectLst/>
                <a:latin typeface="Times New Roman" panose="02020603050405020304" pitchFamily="18" charset="0"/>
                <a:cs typeface="Times New Roman" panose="02020603050405020304" pitchFamily="18" charset="0"/>
              </a:rPr>
              <a:t> file, </a:t>
            </a:r>
            <a:r>
              <a:rPr lang="en-US" b="0" i="1" dirty="0">
                <a:solidFill>
                  <a:srgbClr val="273239"/>
                </a:solidFill>
                <a:effectLst/>
                <a:latin typeface="Times New Roman" panose="02020603050405020304" pitchFamily="18" charset="0"/>
                <a:cs typeface="Times New Roman" panose="02020603050405020304" pitchFamily="18" charset="0"/>
              </a:rPr>
              <a:t>.class</a:t>
            </a:r>
            <a:r>
              <a:rPr lang="en-US" b="0" i="0" dirty="0">
                <a:solidFill>
                  <a:srgbClr val="273239"/>
                </a:solidFill>
                <a:effectLst/>
                <a:latin typeface="Times New Roman" panose="02020603050405020304" pitchFamily="18" charset="0"/>
                <a:cs typeface="Times New Roman" panose="02020603050405020304" pitchFamily="18" charset="0"/>
              </a:rPr>
              <a:t> files(contains byte-code) with the same class names present in </a:t>
            </a:r>
            <a:r>
              <a:rPr lang="en-US" b="0" i="1" dirty="0">
                <a:solidFill>
                  <a:srgbClr val="273239"/>
                </a:solidFill>
                <a:effectLst/>
                <a:latin typeface="Times New Roman" panose="02020603050405020304" pitchFamily="18" charset="0"/>
                <a:cs typeface="Times New Roman" panose="02020603050405020304" pitchFamily="18" charset="0"/>
              </a:rPr>
              <a:t>.java</a:t>
            </a:r>
            <a:r>
              <a:rPr lang="en-US" b="0" i="0" dirty="0">
                <a:solidFill>
                  <a:srgbClr val="273239"/>
                </a:solidFill>
                <a:effectLst/>
                <a:latin typeface="Times New Roman" panose="02020603050405020304" pitchFamily="18" charset="0"/>
                <a:cs typeface="Times New Roman" panose="02020603050405020304" pitchFamily="18" charset="0"/>
              </a:rPr>
              <a:t> file are generated by the Java compiler. This </a:t>
            </a:r>
            <a:r>
              <a:rPr lang="en-US" b="0" i="1" dirty="0">
                <a:solidFill>
                  <a:srgbClr val="273239"/>
                </a:solidFill>
                <a:effectLst/>
                <a:latin typeface="Times New Roman" panose="02020603050405020304" pitchFamily="18" charset="0"/>
                <a:cs typeface="Times New Roman" panose="02020603050405020304" pitchFamily="18" charset="0"/>
              </a:rPr>
              <a:t>.class</a:t>
            </a:r>
            <a:r>
              <a:rPr lang="en-US" b="0" i="0" dirty="0">
                <a:solidFill>
                  <a:srgbClr val="273239"/>
                </a:solidFill>
                <a:effectLst/>
                <a:latin typeface="Times New Roman" panose="02020603050405020304" pitchFamily="18" charset="0"/>
                <a:cs typeface="Times New Roman" panose="02020603050405020304" pitchFamily="18" charset="0"/>
              </a:rPr>
              <a:t> file goes into various steps when we run it. These steps together describe the whole JVM. </a:t>
            </a:r>
          </a:p>
          <a:p>
            <a:endParaRPr lang="en-IN" dirty="0"/>
          </a:p>
        </p:txBody>
      </p:sp>
    </p:spTree>
    <p:extLst>
      <p:ext uri="{BB962C8B-B14F-4D97-AF65-F5344CB8AC3E}">
        <p14:creationId xmlns:p14="http://schemas.microsoft.com/office/powerpoint/2010/main" val="2557096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54514-C3FF-3B09-3918-3361CAA59FA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JRE :</a:t>
            </a:r>
          </a:p>
        </p:txBody>
      </p:sp>
      <p:sp>
        <p:nvSpPr>
          <p:cNvPr id="13" name="Content Placeholder 12">
            <a:extLst>
              <a:ext uri="{FF2B5EF4-FFF2-40B4-BE49-F238E27FC236}">
                <a16:creationId xmlns:a16="http://schemas.microsoft.com/office/drawing/2014/main" id="{8F4695CC-2842-4FA7-0D88-9959960F5D72}"/>
              </a:ext>
            </a:extLst>
          </p:cNvPr>
          <p:cNvSpPr>
            <a:spLocks noGrp="1"/>
          </p:cNvSpPr>
          <p:nvPr>
            <p:ph idx="1"/>
          </p:nvPr>
        </p:nvSpPr>
        <p:spPr>
          <a:xfrm>
            <a:off x="1154955" y="2603500"/>
            <a:ext cx="4941046" cy="3416300"/>
          </a:xfrm>
        </p:spPr>
        <p:txBody>
          <a:bodyPr/>
          <a:lstStyle/>
          <a:p>
            <a:pPr algn="just"/>
            <a:r>
              <a:rPr lang="en-US" sz="2000" b="1" i="0" dirty="0">
                <a:effectLst/>
                <a:latin typeface="Times New Roman" panose="02020603050405020304" pitchFamily="18" charset="0"/>
                <a:cs typeface="Times New Roman" panose="02020603050405020304" pitchFamily="18" charset="0"/>
              </a:rPr>
              <a:t>Java Runtime Environment :</a:t>
            </a:r>
          </a:p>
          <a:p>
            <a:pPr algn="just"/>
            <a:r>
              <a:rPr lang="en-US" b="0" i="0" dirty="0">
                <a:effectLst/>
                <a:latin typeface="Times New Roman" panose="02020603050405020304" pitchFamily="18" charset="0"/>
                <a:cs typeface="Times New Roman" panose="02020603050405020304" pitchFamily="18" charset="0"/>
              </a:rPr>
              <a:t>             It provides an environment in which Java programs are executed. JRE takes our Java code, integrates it with the required libraries, and then starts the JVM to execute it. To learn more about the Java Runtime Environment.</a:t>
            </a:r>
          </a:p>
          <a:p>
            <a:pPr algn="just"/>
            <a:endParaRPr lang="en-US" b="0" i="0" dirty="0">
              <a:effectLst/>
              <a:latin typeface="Times New Roman" panose="02020603050405020304" pitchFamily="18" charset="0"/>
              <a:cs typeface="Times New Roman" panose="02020603050405020304" pitchFamily="18" charset="0"/>
            </a:endParaRPr>
          </a:p>
          <a:p>
            <a:endParaRPr lang="en-IN" dirty="0"/>
          </a:p>
        </p:txBody>
      </p:sp>
      <p:pic>
        <p:nvPicPr>
          <p:cNvPr id="15" name="Picture 14">
            <a:extLst>
              <a:ext uri="{FF2B5EF4-FFF2-40B4-BE49-F238E27FC236}">
                <a16:creationId xmlns:a16="http://schemas.microsoft.com/office/drawing/2014/main" id="{9FCC71CB-6D9B-8097-D437-F5B8B0E3717E}"/>
              </a:ext>
            </a:extLst>
          </p:cNvPr>
          <p:cNvPicPr>
            <a:picLocks noChangeAspect="1"/>
          </p:cNvPicPr>
          <p:nvPr/>
        </p:nvPicPr>
        <p:blipFill rotWithShape="1">
          <a:blip r:embed="rId2">
            <a:extLst>
              <a:ext uri="{28A0092B-C50C-407E-A947-70E740481C1C}">
                <a14:useLocalDpi xmlns:a14="http://schemas.microsoft.com/office/drawing/2010/main" val="0"/>
              </a:ext>
            </a:extLst>
          </a:blip>
          <a:srcRect t="14197"/>
          <a:stretch/>
        </p:blipFill>
        <p:spPr>
          <a:xfrm>
            <a:off x="6484776" y="2674128"/>
            <a:ext cx="5486400" cy="4002832"/>
          </a:xfrm>
          <a:prstGeom prst="rect">
            <a:avLst/>
          </a:prstGeom>
        </p:spPr>
      </p:pic>
    </p:spTree>
    <p:extLst>
      <p:ext uri="{BB962C8B-B14F-4D97-AF65-F5344CB8AC3E}">
        <p14:creationId xmlns:p14="http://schemas.microsoft.com/office/powerpoint/2010/main" val="601724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FFB70-DAF3-9BBF-34A3-122B997BC2D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Bytecode:</a:t>
            </a:r>
            <a:endParaRPr lang="en-IN" dirty="0"/>
          </a:p>
        </p:txBody>
      </p:sp>
      <p:sp>
        <p:nvSpPr>
          <p:cNvPr id="3" name="Content Placeholder 2">
            <a:extLst>
              <a:ext uri="{FF2B5EF4-FFF2-40B4-BE49-F238E27FC236}">
                <a16:creationId xmlns:a16="http://schemas.microsoft.com/office/drawing/2014/main" id="{5F9E67AB-E738-E305-4CD4-D8AA6CCEA8F8}"/>
              </a:ext>
            </a:extLst>
          </p:cNvPr>
          <p:cNvSpPr>
            <a:spLocks noGrp="1"/>
          </p:cNvSpPr>
          <p:nvPr>
            <p:ph idx="1"/>
          </p:nvPr>
        </p:nvSpPr>
        <p:spPr>
          <a:xfrm>
            <a:off x="1248260" y="3060442"/>
            <a:ext cx="4847740" cy="2258007"/>
          </a:xfrm>
        </p:spPr>
        <p:txBody>
          <a:bodyPr/>
          <a:lstStyle/>
          <a:p>
            <a:pPr marL="0" indent="0" algn="l" fontAlgn="base">
              <a:buNone/>
            </a:pPr>
            <a:r>
              <a:rPr lang="en-US" sz="2800" b="1" i="0" dirty="0">
                <a:solidFill>
                  <a:srgbClr val="273239"/>
                </a:solidFill>
                <a:effectLst/>
                <a:latin typeface="Times New Roman" panose="02020603050405020304" pitchFamily="18" charset="0"/>
                <a:cs typeface="Times New Roman" panose="02020603050405020304" pitchFamily="18" charset="0"/>
              </a:rPr>
              <a:t>Byte Code :</a:t>
            </a:r>
          </a:p>
          <a:p>
            <a:pPr algn="l" fontAlgn="base"/>
            <a:r>
              <a:rPr lang="en-US" b="0" i="0" dirty="0">
                <a:solidFill>
                  <a:srgbClr val="273239"/>
                </a:solidFill>
                <a:effectLst/>
                <a:latin typeface="Times New Roman" panose="02020603050405020304" pitchFamily="18" charset="0"/>
                <a:cs typeface="Times New Roman" panose="02020603050405020304" pitchFamily="18" charset="0"/>
              </a:rPr>
              <a:t>Byte Code can be defined as an intermediate code generated by the compiler after the compilation of source code(JAVA Program). This intermediate code makes Java a platform-independent language.</a:t>
            </a:r>
          </a:p>
          <a:p>
            <a:endParaRPr lang="en-IN" dirty="0"/>
          </a:p>
        </p:txBody>
      </p:sp>
      <p:pic>
        <p:nvPicPr>
          <p:cNvPr id="5" name="Picture 4">
            <a:extLst>
              <a:ext uri="{FF2B5EF4-FFF2-40B4-BE49-F238E27FC236}">
                <a16:creationId xmlns:a16="http://schemas.microsoft.com/office/drawing/2014/main" id="{FA42B370-8219-F6F5-5E2C-97E5AD623E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8776" y="2379305"/>
            <a:ext cx="3562350" cy="4401327"/>
          </a:xfrm>
          <a:prstGeom prst="rect">
            <a:avLst/>
          </a:prstGeom>
        </p:spPr>
      </p:pic>
    </p:spTree>
    <p:extLst>
      <p:ext uri="{BB962C8B-B14F-4D97-AF65-F5344CB8AC3E}">
        <p14:creationId xmlns:p14="http://schemas.microsoft.com/office/powerpoint/2010/main" val="28680223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100</TotalTime>
  <Words>614</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Century Gothic</vt:lpstr>
      <vt:lpstr>inter-bold</vt:lpstr>
      <vt:lpstr>Nunito</vt:lpstr>
      <vt:lpstr>Times New Roman</vt:lpstr>
      <vt:lpstr>Wingdings 3</vt:lpstr>
      <vt:lpstr>Ion Boardroom</vt:lpstr>
      <vt:lpstr>PowerPoint Presentation</vt:lpstr>
      <vt:lpstr>JAVA Architecture :</vt:lpstr>
      <vt:lpstr>JAVA Architecture :</vt:lpstr>
      <vt:lpstr>JDK Architecture :</vt:lpstr>
      <vt:lpstr>JDK :</vt:lpstr>
      <vt:lpstr>JVM Architecture :</vt:lpstr>
      <vt:lpstr>JVM Architecture :</vt:lpstr>
      <vt:lpstr>JRE :</vt:lpstr>
      <vt:lpstr>Bytecode:</vt:lpstr>
      <vt:lpstr>Heap :</vt:lpstr>
      <vt:lpstr>Stack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Shraddha Wagh</dc:creator>
  <cp:lastModifiedBy>Shraddha Wagh</cp:lastModifiedBy>
  <cp:revision>2</cp:revision>
  <dcterms:created xsi:type="dcterms:W3CDTF">2023-08-09T05:53:41Z</dcterms:created>
  <dcterms:modified xsi:type="dcterms:W3CDTF">2023-08-09T08:31:59Z</dcterms:modified>
</cp:coreProperties>
</file>