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B59A-7084-622E-4A48-6E3447588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082DF7-4198-9BEE-C31A-561459CFE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250012-94B6-1B15-4D45-DF4164A738E6}"/>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5" name="Footer Placeholder 4">
            <a:extLst>
              <a:ext uri="{FF2B5EF4-FFF2-40B4-BE49-F238E27FC236}">
                <a16:creationId xmlns:a16="http://schemas.microsoft.com/office/drawing/2014/main" id="{58FD05E0-F056-2905-A3DD-4A8EADE436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47A0D-DDB2-9E84-5B1C-C4C8B49F38D7}"/>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42206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5CB20-8825-31E8-002F-4F6AA61AAC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F3593C-8D12-5058-22BE-0A1DDC7E64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2AB13-5C12-D05F-BCA8-9E014254AF78}"/>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5" name="Footer Placeholder 4">
            <a:extLst>
              <a:ext uri="{FF2B5EF4-FFF2-40B4-BE49-F238E27FC236}">
                <a16:creationId xmlns:a16="http://schemas.microsoft.com/office/drawing/2014/main" id="{2D59B2CB-4720-072B-967F-9E7FCE8FC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ECE29-DC5A-8E08-1F92-D65583246EA6}"/>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976022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B435C3-CBF5-0C3E-0B1D-BF923CABDF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481525-53A0-8BA5-C382-3D8E62A94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83001-AE0E-0E54-DE3F-829B5BABE459}"/>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5" name="Footer Placeholder 4">
            <a:extLst>
              <a:ext uri="{FF2B5EF4-FFF2-40B4-BE49-F238E27FC236}">
                <a16:creationId xmlns:a16="http://schemas.microsoft.com/office/drawing/2014/main" id="{EAA32D53-A1E5-8BD7-306B-79FB44C776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31911-46FD-AB56-FB2D-66079A1DAC8B}"/>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66151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AA2E-83CD-AAF5-9626-24F3043FE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341CF-2365-8271-4968-F39D4F8508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CE318-0001-172C-D889-674DB0E942B1}"/>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5" name="Footer Placeholder 4">
            <a:extLst>
              <a:ext uri="{FF2B5EF4-FFF2-40B4-BE49-F238E27FC236}">
                <a16:creationId xmlns:a16="http://schemas.microsoft.com/office/drawing/2014/main" id="{32C8BC64-BC75-4C72-6366-26866BE96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2BF2F-337E-02A6-42C5-8D4540C1A72E}"/>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410654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C7FB-2248-D4A7-ED41-507C703513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4FB565-FF52-1AE0-F2CF-213B0CF1D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7CEE77-9122-0D3C-8180-A1FAD273489B}"/>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5" name="Footer Placeholder 4">
            <a:extLst>
              <a:ext uri="{FF2B5EF4-FFF2-40B4-BE49-F238E27FC236}">
                <a16:creationId xmlns:a16="http://schemas.microsoft.com/office/drawing/2014/main" id="{0797780C-163A-C7C8-F95B-158D8676D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79494-1FBC-BBC1-F3DA-FD5DC421DF1B}"/>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2302102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F273-D790-096B-089E-62544CEA74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E1D53-4F5A-B309-90B6-7603DC9044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99FFD5-B0F6-99EC-E499-8CF6355A7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12B35-619E-D915-2615-E64831B8B2AE}"/>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6" name="Footer Placeholder 5">
            <a:extLst>
              <a:ext uri="{FF2B5EF4-FFF2-40B4-BE49-F238E27FC236}">
                <a16:creationId xmlns:a16="http://schemas.microsoft.com/office/drawing/2014/main" id="{222EF942-494B-DEF0-7D14-6CB319277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10AE5-761F-547E-8286-5721DBB88BBB}"/>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363901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F8E2-299C-8F87-6592-347962AC65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51959A-BC91-42A3-96D1-DBBC480FF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A366D-7DCA-7CAD-22E6-738DB5058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812DC-17F0-4F0C-732B-78ACFE44F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15443-719E-A42E-8E1E-4A87E0D90F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40121F-DD0F-C897-5ADE-44666DB9A094}"/>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8" name="Footer Placeholder 7">
            <a:extLst>
              <a:ext uri="{FF2B5EF4-FFF2-40B4-BE49-F238E27FC236}">
                <a16:creationId xmlns:a16="http://schemas.microsoft.com/office/drawing/2014/main" id="{FB91E8DC-4ED2-5C09-CECA-A066B00C4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C8A3FA-A312-9CAA-2329-4F8B8168457B}"/>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274710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6C93-92EF-CF8E-0BD9-1EE8BE6BE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D7F24C-2781-5F9B-940A-49B1B42639C8}"/>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4" name="Footer Placeholder 3">
            <a:extLst>
              <a:ext uri="{FF2B5EF4-FFF2-40B4-BE49-F238E27FC236}">
                <a16:creationId xmlns:a16="http://schemas.microsoft.com/office/drawing/2014/main" id="{4759F1DE-C060-B388-4C06-BC4D5AD800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0C9F04-0CF8-1D34-3D3F-B91EE1127E8A}"/>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345469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22D66-4663-3E3B-7B0B-48DA44115727}"/>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3" name="Footer Placeholder 2">
            <a:extLst>
              <a:ext uri="{FF2B5EF4-FFF2-40B4-BE49-F238E27FC236}">
                <a16:creationId xmlns:a16="http://schemas.microsoft.com/office/drawing/2014/main" id="{839CBF3F-C6ED-BA1B-81A7-9FA0CCB95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707327-AA27-8FF0-098A-8FC8A0DC9DA6}"/>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332752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5520-B9C1-CC45-9B07-54A6B8870E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5FE353-9562-DFEF-0229-CA4E9DBBCC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0B6219-7D68-763E-E9A0-A39FC2111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89959-2DED-DE6B-EE20-83546CD8D98B}"/>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6" name="Footer Placeholder 5">
            <a:extLst>
              <a:ext uri="{FF2B5EF4-FFF2-40B4-BE49-F238E27FC236}">
                <a16:creationId xmlns:a16="http://schemas.microsoft.com/office/drawing/2014/main" id="{0321F0AD-A8DB-A300-C07F-68A47E481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47D1C-0B28-97B7-6978-20172DB811CF}"/>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69317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CD3C-485F-8DDC-278C-A4226333B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56EFAD-EE03-DB26-AE0D-3F37F4885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432E8-75B7-BD6C-BB5D-54D01CF29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026CB2-6761-BC0D-A002-CCBD66DEA5BE}"/>
              </a:ext>
            </a:extLst>
          </p:cNvPr>
          <p:cNvSpPr>
            <a:spLocks noGrp="1"/>
          </p:cNvSpPr>
          <p:nvPr>
            <p:ph type="dt" sz="half" idx="10"/>
          </p:nvPr>
        </p:nvSpPr>
        <p:spPr/>
        <p:txBody>
          <a:bodyPr/>
          <a:lstStyle/>
          <a:p>
            <a:fld id="{9B13C839-A934-4B14-AE15-BB39B96F16C8}" type="datetimeFigureOut">
              <a:rPr lang="en-US" smtClean="0"/>
              <a:t>29-May-25</a:t>
            </a:fld>
            <a:endParaRPr lang="en-US"/>
          </a:p>
        </p:txBody>
      </p:sp>
      <p:sp>
        <p:nvSpPr>
          <p:cNvPr id="6" name="Footer Placeholder 5">
            <a:extLst>
              <a:ext uri="{FF2B5EF4-FFF2-40B4-BE49-F238E27FC236}">
                <a16:creationId xmlns:a16="http://schemas.microsoft.com/office/drawing/2014/main" id="{1797A2DF-EBE8-60AA-8A5B-431698EF9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27435E-2167-A760-A14D-068368703AF4}"/>
              </a:ext>
            </a:extLst>
          </p:cNvPr>
          <p:cNvSpPr>
            <a:spLocks noGrp="1"/>
          </p:cNvSpPr>
          <p:nvPr>
            <p:ph type="sldNum" sz="quarter" idx="12"/>
          </p:nvPr>
        </p:nvSpPr>
        <p:spPr/>
        <p:txBody>
          <a:bodyPr/>
          <a:lstStyle/>
          <a:p>
            <a:fld id="{2D32CEDF-EB87-4FC5-8CC0-15B16AC32168}" type="slidenum">
              <a:rPr lang="en-US" smtClean="0"/>
              <a:t>‹#›</a:t>
            </a:fld>
            <a:endParaRPr lang="en-US"/>
          </a:p>
        </p:txBody>
      </p:sp>
    </p:spTree>
    <p:extLst>
      <p:ext uri="{BB962C8B-B14F-4D97-AF65-F5344CB8AC3E}">
        <p14:creationId xmlns:p14="http://schemas.microsoft.com/office/powerpoint/2010/main" val="20304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9DE31-4A7D-57A1-00AB-8FB8D5791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A21D3C-F2CC-D1BE-5F07-AB3CF85C2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12915-434D-A91A-8756-F81DA7AAF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13C839-A934-4B14-AE15-BB39B96F16C8}" type="datetimeFigureOut">
              <a:rPr lang="en-US" smtClean="0"/>
              <a:t>29-May-25</a:t>
            </a:fld>
            <a:endParaRPr lang="en-US"/>
          </a:p>
        </p:txBody>
      </p:sp>
      <p:sp>
        <p:nvSpPr>
          <p:cNvPr id="5" name="Footer Placeholder 4">
            <a:extLst>
              <a:ext uri="{FF2B5EF4-FFF2-40B4-BE49-F238E27FC236}">
                <a16:creationId xmlns:a16="http://schemas.microsoft.com/office/drawing/2014/main" id="{C982FB7E-D4E9-37ED-B439-E977A134F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2321F2-46EC-6947-42A9-197D430B1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32CEDF-EB87-4FC5-8CC0-15B16AC32168}" type="slidenum">
              <a:rPr lang="en-US" smtClean="0"/>
              <a:t>‹#›</a:t>
            </a:fld>
            <a:endParaRPr lang="en-US"/>
          </a:p>
        </p:txBody>
      </p:sp>
    </p:spTree>
    <p:extLst>
      <p:ext uri="{BB962C8B-B14F-4D97-AF65-F5344CB8AC3E}">
        <p14:creationId xmlns:p14="http://schemas.microsoft.com/office/powerpoint/2010/main" val="1909780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C4ED-F0C2-3A59-37F8-A332EDEA29D4}"/>
              </a:ext>
            </a:extLst>
          </p:cNvPr>
          <p:cNvSpPr>
            <a:spLocks noGrp="1"/>
          </p:cNvSpPr>
          <p:nvPr>
            <p:ph type="ctrTitle"/>
          </p:nvPr>
        </p:nvSpPr>
        <p:spPr>
          <a:xfrm>
            <a:off x="1524000" y="606270"/>
            <a:ext cx="9144000" cy="2076969"/>
          </a:xfrm>
        </p:spPr>
        <p:txBody>
          <a:bodyPr>
            <a:normAutofit/>
          </a:bodyPr>
          <a:lstStyle/>
          <a:p>
            <a:r>
              <a:rPr lang="en-US" sz="5300" b="1" dirty="0">
                <a:latin typeface="Algerian" panose="04020705040A02060702" pitchFamily="82" charset="0"/>
              </a:rPr>
              <a:t>PROJECT REPORT</a:t>
            </a:r>
            <a:r>
              <a:rPr lang="en-US" b="1" dirty="0">
                <a:latin typeface="Algerian" panose="04020705040A02060702" pitchFamily="82" charset="0"/>
              </a:rPr>
              <a:t>:</a:t>
            </a:r>
            <a:br>
              <a:rPr lang="en-US" b="1" dirty="0">
                <a:latin typeface="Algerian" panose="04020705040A02060702" pitchFamily="82" charset="0"/>
              </a:rPr>
            </a:br>
            <a:r>
              <a:rPr lang="en-US" sz="4000" dirty="0">
                <a:latin typeface="Aptos Narrow" panose="020B0004020202020204" pitchFamily="34" charset="0"/>
              </a:rPr>
              <a:t>PDF Cracker Tool Using Python(GUI Based)</a:t>
            </a:r>
          </a:p>
        </p:txBody>
      </p:sp>
      <p:sp>
        <p:nvSpPr>
          <p:cNvPr id="3" name="Subtitle 2">
            <a:extLst>
              <a:ext uri="{FF2B5EF4-FFF2-40B4-BE49-F238E27FC236}">
                <a16:creationId xmlns:a16="http://schemas.microsoft.com/office/drawing/2014/main" id="{0247D8F9-84C7-F890-2910-83EEB7F8BED0}"/>
              </a:ext>
            </a:extLst>
          </p:cNvPr>
          <p:cNvSpPr>
            <a:spLocks noGrp="1"/>
          </p:cNvSpPr>
          <p:nvPr>
            <p:ph type="subTitle" idx="1"/>
          </p:nvPr>
        </p:nvSpPr>
        <p:spPr>
          <a:xfrm>
            <a:off x="1524000" y="3429001"/>
            <a:ext cx="8999095" cy="3076730"/>
          </a:xfrm>
        </p:spPr>
        <p:txBody>
          <a:bodyPr>
            <a:normAutofit/>
          </a:bodyPr>
          <a:lstStyle/>
          <a:p>
            <a:r>
              <a:rPr lang="en-US" sz="3600" dirty="0">
                <a:solidFill>
                  <a:schemeClr val="tx1"/>
                </a:solidFill>
              </a:rPr>
              <a:t>Submitted by: Shradha Garg</a:t>
            </a:r>
          </a:p>
          <a:p>
            <a:r>
              <a:rPr lang="en-US" sz="3600" dirty="0">
                <a:solidFill>
                  <a:schemeClr val="tx1"/>
                </a:solidFill>
              </a:rPr>
              <a:t>Course: </a:t>
            </a:r>
            <a:r>
              <a:rPr lang="en-US" sz="3600" dirty="0" err="1">
                <a:solidFill>
                  <a:schemeClr val="tx1"/>
                </a:solidFill>
              </a:rPr>
              <a:t>B.Tech</a:t>
            </a:r>
            <a:r>
              <a:rPr lang="en-US" sz="3600" dirty="0">
                <a:solidFill>
                  <a:schemeClr val="tx1"/>
                </a:solidFill>
              </a:rPr>
              <a:t> (Computer Science)</a:t>
            </a:r>
          </a:p>
          <a:p>
            <a:r>
              <a:rPr lang="en-US" sz="3600" dirty="0">
                <a:solidFill>
                  <a:schemeClr val="tx1"/>
                </a:solidFill>
              </a:rPr>
              <a:t>Internship Organization: </a:t>
            </a:r>
            <a:r>
              <a:rPr lang="en-US" sz="3600" dirty="0" err="1">
                <a:solidFill>
                  <a:schemeClr val="tx1"/>
                </a:solidFill>
              </a:rPr>
              <a:t>Inlighn</a:t>
            </a:r>
            <a:r>
              <a:rPr lang="en-US" sz="3600" dirty="0">
                <a:solidFill>
                  <a:schemeClr val="tx1"/>
                </a:solidFill>
              </a:rPr>
              <a:t> Tech</a:t>
            </a:r>
          </a:p>
          <a:p>
            <a:r>
              <a:rPr lang="en-US" sz="3600" dirty="0">
                <a:solidFill>
                  <a:schemeClr val="tx1"/>
                </a:solidFill>
              </a:rPr>
              <a:t>Date: 21 June 2025</a:t>
            </a:r>
          </a:p>
          <a:p>
            <a:endParaRPr lang="en-US" dirty="0"/>
          </a:p>
        </p:txBody>
      </p:sp>
    </p:spTree>
    <p:extLst>
      <p:ext uri="{BB962C8B-B14F-4D97-AF65-F5344CB8AC3E}">
        <p14:creationId xmlns:p14="http://schemas.microsoft.com/office/powerpoint/2010/main" val="116836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6BFA-A770-E2A9-0743-F29A0FD026C8}"/>
              </a:ext>
            </a:extLst>
          </p:cNvPr>
          <p:cNvSpPr>
            <a:spLocks noGrp="1"/>
          </p:cNvSpPr>
          <p:nvPr>
            <p:ph type="title"/>
          </p:nvPr>
        </p:nvSpPr>
        <p:spPr>
          <a:xfrm>
            <a:off x="838200" y="365125"/>
            <a:ext cx="10515600" cy="5031334"/>
          </a:xfrm>
        </p:spPr>
        <p:txBody>
          <a:bodyPr>
            <a:normAutofit/>
          </a:bodyPr>
          <a:lstStyle/>
          <a:p>
            <a:r>
              <a:rPr lang="en-US" sz="4900" b="1" dirty="0">
                <a:latin typeface="Algerian" panose="04020705040A02060702" pitchFamily="82" charset="0"/>
              </a:rPr>
              <a:t>			Conclusion :  </a:t>
            </a:r>
            <a:br>
              <a:rPr lang="en-US" dirty="0"/>
            </a:br>
            <a:br>
              <a:rPr lang="en-US" dirty="0"/>
            </a:br>
            <a:r>
              <a:rPr lang="en-US" sz="3600" dirty="0"/>
              <a:t>The project demonstrates the implementation of a GUI-based dictionary attack on password-protected PDF files. It successfully shows how ethical tools attempt to unlock documents and how success depends on the password being in the wordlist. Both success and failure outcomes are part of real-world use.</a:t>
            </a:r>
            <a:br>
              <a:rPr lang="en-US" sz="3600" dirty="0"/>
            </a:br>
            <a:endParaRPr lang="en-US" sz="3600" dirty="0"/>
          </a:p>
        </p:txBody>
      </p:sp>
    </p:spTree>
    <p:extLst>
      <p:ext uri="{BB962C8B-B14F-4D97-AF65-F5344CB8AC3E}">
        <p14:creationId xmlns:p14="http://schemas.microsoft.com/office/powerpoint/2010/main" val="150660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8443B-C3A6-F8DE-50FB-C7CF6238CD2E}"/>
              </a:ext>
            </a:extLst>
          </p:cNvPr>
          <p:cNvSpPr txBox="1"/>
          <p:nvPr/>
        </p:nvSpPr>
        <p:spPr>
          <a:xfrm>
            <a:off x="2595797" y="2083632"/>
            <a:ext cx="9338872" cy="1569660"/>
          </a:xfrm>
          <a:prstGeom prst="rect">
            <a:avLst/>
          </a:prstGeom>
          <a:noFill/>
        </p:spPr>
        <p:txBody>
          <a:bodyPr wrap="square" rtlCol="0">
            <a:spAutoFit/>
          </a:bodyPr>
          <a:lstStyle/>
          <a:p>
            <a:r>
              <a:rPr lang="en-US" sz="9600" dirty="0">
                <a:solidFill>
                  <a:schemeClr val="tx1">
                    <a:lumMod val="75000"/>
                    <a:lumOff val="25000"/>
                  </a:schemeClr>
                </a:solidFill>
                <a:effectLst>
                  <a:outerShdw blurRad="38100" dist="38100" dir="2700000" algn="tl">
                    <a:srgbClr val="000000">
                      <a:alpha val="43137"/>
                    </a:srgbClr>
                  </a:outerShdw>
                </a:effectLst>
              </a:rPr>
              <a:t>THANK YOU</a:t>
            </a:r>
            <a:endParaRPr lang="en-US" sz="9600" dirty="0"/>
          </a:p>
        </p:txBody>
      </p:sp>
    </p:spTree>
    <p:extLst>
      <p:ext uri="{BB962C8B-B14F-4D97-AF65-F5344CB8AC3E}">
        <p14:creationId xmlns:p14="http://schemas.microsoft.com/office/powerpoint/2010/main" val="412717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BB89-999B-50C8-EEC5-B1F4697C8E86}"/>
              </a:ext>
            </a:extLst>
          </p:cNvPr>
          <p:cNvSpPr>
            <a:spLocks noGrp="1"/>
          </p:cNvSpPr>
          <p:nvPr>
            <p:ph type="title"/>
          </p:nvPr>
        </p:nvSpPr>
        <p:spPr>
          <a:xfrm>
            <a:off x="838200" y="365125"/>
            <a:ext cx="10515600" cy="5990705"/>
          </a:xfrm>
        </p:spPr>
        <p:txBody>
          <a:bodyPr/>
          <a:lstStyle/>
          <a:p>
            <a:r>
              <a:rPr lang="en-US" b="1" dirty="0">
                <a:latin typeface="Algerian" panose="04020705040A02060702" pitchFamily="82" charset="0"/>
              </a:rPr>
              <a:t>Objective :</a:t>
            </a:r>
            <a:br>
              <a:rPr lang="en-US" b="1" dirty="0">
                <a:latin typeface="Algerian" panose="04020705040A02060702" pitchFamily="82" charset="0"/>
              </a:rPr>
            </a:br>
            <a:br>
              <a:rPr lang="en-US" dirty="0"/>
            </a:br>
            <a:r>
              <a:rPr lang="en-US" sz="3600" dirty="0"/>
              <a:t>To develop a Python-based tool with a graphical interface that attempts to unlock password-protected PDF files using a given wordlist. The goal is to simulate a dictionary-based cracking method, commonly used in cybersecurity, for ethical learning purposes</a:t>
            </a:r>
            <a:r>
              <a:rPr lang="en-US" dirty="0"/>
              <a:t>.</a:t>
            </a:r>
            <a:br>
              <a:rPr lang="en-US" dirty="0"/>
            </a:br>
            <a:endParaRPr lang="en-US" dirty="0"/>
          </a:p>
        </p:txBody>
      </p:sp>
    </p:spTree>
    <p:extLst>
      <p:ext uri="{BB962C8B-B14F-4D97-AF65-F5344CB8AC3E}">
        <p14:creationId xmlns:p14="http://schemas.microsoft.com/office/powerpoint/2010/main" val="10096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0706-551E-5305-CD5A-F07DB7A060E2}"/>
              </a:ext>
            </a:extLst>
          </p:cNvPr>
          <p:cNvSpPr>
            <a:spLocks noGrp="1"/>
          </p:cNvSpPr>
          <p:nvPr>
            <p:ph type="title"/>
          </p:nvPr>
        </p:nvSpPr>
        <p:spPr>
          <a:xfrm>
            <a:off x="314793" y="501103"/>
            <a:ext cx="10874116" cy="5855793"/>
          </a:xfrm>
        </p:spPr>
        <p:txBody>
          <a:bodyPr/>
          <a:lstStyle/>
          <a:p>
            <a:br>
              <a:rPr lang="en-US" b="1" dirty="0">
                <a:latin typeface="Algerian" panose="04020705040A02060702" pitchFamily="82" charset="0"/>
              </a:rPr>
            </a:br>
            <a:br>
              <a:rPr lang="en-US" dirty="0"/>
            </a:br>
            <a:br>
              <a:rPr lang="en-US" dirty="0"/>
            </a:br>
            <a:endParaRPr lang="en-US" dirty="0"/>
          </a:p>
        </p:txBody>
      </p:sp>
      <p:sp>
        <p:nvSpPr>
          <p:cNvPr id="7" name="TextBox 6">
            <a:extLst>
              <a:ext uri="{FF2B5EF4-FFF2-40B4-BE49-F238E27FC236}">
                <a16:creationId xmlns:a16="http://schemas.microsoft.com/office/drawing/2014/main" id="{0CA2906D-C88C-4915-DB64-185070B15C8D}"/>
              </a:ext>
            </a:extLst>
          </p:cNvPr>
          <p:cNvSpPr txBox="1"/>
          <p:nvPr/>
        </p:nvSpPr>
        <p:spPr>
          <a:xfrm>
            <a:off x="898160" y="694970"/>
            <a:ext cx="6610662" cy="769441"/>
          </a:xfrm>
          <a:prstGeom prst="rect">
            <a:avLst/>
          </a:prstGeom>
          <a:noFill/>
        </p:spPr>
        <p:txBody>
          <a:bodyPr wrap="square" rtlCol="0">
            <a:spAutoFit/>
          </a:bodyPr>
          <a:lstStyle/>
          <a:p>
            <a:r>
              <a:rPr lang="en-US" sz="4400" b="1" dirty="0">
                <a:latin typeface="Algerian" panose="04020705040A02060702" pitchFamily="82" charset="0"/>
              </a:rPr>
              <a:t>Technologies Used :</a:t>
            </a:r>
            <a:endParaRPr lang="en-US" sz="4400" dirty="0">
              <a:latin typeface="Algerian" panose="04020705040A02060702" pitchFamily="82" charset="0"/>
            </a:endParaRPr>
          </a:p>
        </p:txBody>
      </p:sp>
      <p:sp>
        <p:nvSpPr>
          <p:cNvPr id="8" name="TextBox 7">
            <a:extLst>
              <a:ext uri="{FF2B5EF4-FFF2-40B4-BE49-F238E27FC236}">
                <a16:creationId xmlns:a16="http://schemas.microsoft.com/office/drawing/2014/main" id="{0B2F0E75-7F7D-03FA-E134-09E35C60FF99}"/>
              </a:ext>
            </a:extLst>
          </p:cNvPr>
          <p:cNvSpPr txBox="1"/>
          <p:nvPr/>
        </p:nvSpPr>
        <p:spPr>
          <a:xfrm>
            <a:off x="1003090" y="2398427"/>
            <a:ext cx="9744857" cy="2554545"/>
          </a:xfrm>
          <a:prstGeom prst="rect">
            <a:avLst/>
          </a:prstGeom>
          <a:noFill/>
        </p:spPr>
        <p:txBody>
          <a:bodyPr wrap="square" rtlCol="0">
            <a:spAutoFit/>
          </a:bodyPr>
          <a:lstStyle/>
          <a:p>
            <a:pPr>
              <a:buFont typeface="Arial" panose="020B0604020202020204" pitchFamily="34" charset="0"/>
              <a:buChar char="•"/>
            </a:pPr>
            <a:r>
              <a:rPr lang="en-US" sz="4000" dirty="0"/>
              <a:t>Python 3</a:t>
            </a:r>
          </a:p>
          <a:p>
            <a:pPr>
              <a:buFont typeface="Arial" panose="020B0604020202020204" pitchFamily="34" charset="0"/>
              <a:buChar char="•"/>
            </a:pPr>
            <a:r>
              <a:rPr lang="en-US" sz="4000" dirty="0" err="1"/>
              <a:t>tkinter</a:t>
            </a:r>
            <a:r>
              <a:rPr lang="en-US" sz="4000" dirty="0"/>
              <a:t> (for GUI development)</a:t>
            </a:r>
          </a:p>
          <a:p>
            <a:pPr>
              <a:buFont typeface="Arial" panose="020B0604020202020204" pitchFamily="34" charset="0"/>
              <a:buChar char="•"/>
            </a:pPr>
            <a:r>
              <a:rPr lang="en-US" sz="4000" dirty="0"/>
              <a:t>PyPDF2 (for PDF handling and decryption)</a:t>
            </a:r>
          </a:p>
          <a:p>
            <a:pPr>
              <a:buFont typeface="Arial" panose="020B0604020202020204" pitchFamily="34" charset="0"/>
              <a:buChar char="•"/>
            </a:pPr>
            <a:r>
              <a:rPr lang="en-US" sz="4000" dirty="0"/>
              <a:t>File handling and basic loops</a:t>
            </a:r>
          </a:p>
        </p:txBody>
      </p:sp>
    </p:spTree>
    <p:extLst>
      <p:ext uri="{BB962C8B-B14F-4D97-AF65-F5344CB8AC3E}">
        <p14:creationId xmlns:p14="http://schemas.microsoft.com/office/powerpoint/2010/main" val="392843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8AC6C1-6ED2-5928-33E4-14244F1673FB}"/>
              </a:ext>
            </a:extLst>
          </p:cNvPr>
          <p:cNvSpPr txBox="1"/>
          <p:nvPr/>
        </p:nvSpPr>
        <p:spPr>
          <a:xfrm>
            <a:off x="1214203" y="434715"/>
            <a:ext cx="6655633" cy="769441"/>
          </a:xfrm>
          <a:prstGeom prst="rect">
            <a:avLst/>
          </a:prstGeom>
          <a:noFill/>
        </p:spPr>
        <p:txBody>
          <a:bodyPr wrap="square" rtlCol="0">
            <a:spAutoFit/>
          </a:bodyPr>
          <a:lstStyle/>
          <a:p>
            <a:r>
              <a:rPr lang="en-US" sz="4400" b="1" spc="300" dirty="0">
                <a:latin typeface="Aptos Narrow" panose="020B0004020202020204" pitchFamily="34" charset="0"/>
              </a:rPr>
              <a:t>GUI Features </a:t>
            </a:r>
            <a:r>
              <a:rPr lang="en-US" sz="4400" spc="300" dirty="0">
                <a:latin typeface="Aptos Narrow" panose="020B0004020202020204" pitchFamily="34" charset="0"/>
              </a:rPr>
              <a:t>:</a:t>
            </a:r>
          </a:p>
        </p:txBody>
      </p:sp>
      <p:sp>
        <p:nvSpPr>
          <p:cNvPr id="3" name="TextBox 2">
            <a:extLst>
              <a:ext uri="{FF2B5EF4-FFF2-40B4-BE49-F238E27FC236}">
                <a16:creationId xmlns:a16="http://schemas.microsoft.com/office/drawing/2014/main" id="{CA00D201-50EA-C781-C3D2-151C777BF72E}"/>
              </a:ext>
            </a:extLst>
          </p:cNvPr>
          <p:cNvSpPr txBox="1"/>
          <p:nvPr/>
        </p:nvSpPr>
        <p:spPr>
          <a:xfrm>
            <a:off x="1064303" y="1843790"/>
            <a:ext cx="10043408" cy="2554545"/>
          </a:xfrm>
          <a:prstGeom prst="rect">
            <a:avLst/>
          </a:prstGeom>
          <a:noFill/>
        </p:spPr>
        <p:txBody>
          <a:bodyPr wrap="square" rtlCol="0">
            <a:spAutoFit/>
          </a:bodyPr>
          <a:lstStyle/>
          <a:p>
            <a:pPr>
              <a:buFont typeface="Arial" panose="020B0604020202020204" pitchFamily="34" charset="0"/>
              <a:buChar char="•"/>
            </a:pPr>
            <a:r>
              <a:rPr lang="en-US" sz="3200" dirty="0"/>
              <a:t>Select a protected PDF file using "Browse PDF"</a:t>
            </a:r>
          </a:p>
          <a:p>
            <a:pPr>
              <a:buFont typeface="Arial" panose="020B0604020202020204" pitchFamily="34" charset="0"/>
              <a:buChar char="•"/>
            </a:pPr>
            <a:r>
              <a:rPr lang="en-US" sz="3200" dirty="0"/>
              <a:t>Load a wordlist file (.txt) containing possible passwords</a:t>
            </a:r>
          </a:p>
          <a:p>
            <a:pPr>
              <a:buFont typeface="Arial" panose="020B0604020202020204" pitchFamily="34" charset="0"/>
              <a:buChar char="•"/>
            </a:pPr>
            <a:r>
              <a:rPr lang="en-US" sz="3200" dirty="0"/>
              <a:t>Click "Crack PDF" to attempt unlocking</a:t>
            </a:r>
          </a:p>
          <a:p>
            <a:pPr>
              <a:buFont typeface="Arial" panose="020B0604020202020204" pitchFamily="34" charset="0"/>
              <a:buChar char="•"/>
            </a:pPr>
            <a:r>
              <a:rPr lang="en-US" sz="3200" dirty="0"/>
              <a:t>Shows success message if password is found</a:t>
            </a:r>
          </a:p>
          <a:p>
            <a:pPr>
              <a:buFont typeface="Arial" panose="020B0604020202020204" pitchFamily="34" charset="0"/>
              <a:buChar char="•"/>
            </a:pPr>
            <a:r>
              <a:rPr lang="en-US" sz="3200" dirty="0"/>
              <a:t>Displays failure message if password is not in the wordlist</a:t>
            </a:r>
          </a:p>
        </p:txBody>
      </p:sp>
    </p:spTree>
    <p:extLst>
      <p:ext uri="{BB962C8B-B14F-4D97-AF65-F5344CB8AC3E}">
        <p14:creationId xmlns:p14="http://schemas.microsoft.com/office/powerpoint/2010/main" val="322017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8D0B20-48BE-59AC-A343-82E6A1D72274}"/>
              </a:ext>
            </a:extLst>
          </p:cNvPr>
          <p:cNvSpPr txBox="1"/>
          <p:nvPr/>
        </p:nvSpPr>
        <p:spPr>
          <a:xfrm>
            <a:off x="944380" y="449705"/>
            <a:ext cx="7510072" cy="769441"/>
          </a:xfrm>
          <a:prstGeom prst="rect">
            <a:avLst/>
          </a:prstGeom>
          <a:noFill/>
        </p:spPr>
        <p:txBody>
          <a:bodyPr wrap="square" rtlCol="0">
            <a:spAutoFit/>
          </a:bodyPr>
          <a:lstStyle/>
          <a:p>
            <a:r>
              <a:rPr lang="en-US" sz="4400" b="1" i="1" u="sng" dirty="0">
                <a:effectLst>
                  <a:outerShdw blurRad="38100" dist="38100" dir="2700000" algn="tl">
                    <a:srgbClr val="000000">
                      <a:alpha val="43137"/>
                    </a:srgbClr>
                  </a:outerShdw>
                </a:effectLst>
              </a:rPr>
              <a:t>PROJECT LOGIC </a:t>
            </a:r>
            <a:r>
              <a:rPr lang="en-US" sz="4400" dirty="0"/>
              <a:t>:</a:t>
            </a:r>
          </a:p>
        </p:txBody>
      </p:sp>
      <p:sp>
        <p:nvSpPr>
          <p:cNvPr id="10" name="TextBox 9">
            <a:extLst>
              <a:ext uri="{FF2B5EF4-FFF2-40B4-BE49-F238E27FC236}">
                <a16:creationId xmlns:a16="http://schemas.microsoft.com/office/drawing/2014/main" id="{41E580A1-D6D3-30F7-C2E7-FD9571C7D163}"/>
              </a:ext>
            </a:extLst>
          </p:cNvPr>
          <p:cNvSpPr txBox="1"/>
          <p:nvPr/>
        </p:nvSpPr>
        <p:spPr>
          <a:xfrm>
            <a:off x="534649" y="2013228"/>
            <a:ext cx="11122701" cy="2831544"/>
          </a:xfrm>
          <a:prstGeom prst="rect">
            <a:avLst/>
          </a:prstGeom>
          <a:noFill/>
        </p:spPr>
        <p:txBody>
          <a:bodyPr wrap="square" rtlCol="0">
            <a:spAutoFit/>
          </a:bodyPr>
          <a:lstStyle/>
          <a:p>
            <a:pPr>
              <a:buFont typeface="Arial" panose="020B0604020202020204" pitchFamily="34" charset="0"/>
              <a:buChar char="•"/>
            </a:pPr>
            <a:r>
              <a:rPr lang="en-US" sz="3200" dirty="0"/>
              <a:t>Read the password-protected PDF file using PyPDF2</a:t>
            </a:r>
          </a:p>
          <a:p>
            <a:pPr>
              <a:buFont typeface="Arial" panose="020B0604020202020204" pitchFamily="34" charset="0"/>
              <a:buChar char="•"/>
            </a:pPr>
            <a:r>
              <a:rPr lang="en-US" sz="3200" dirty="0"/>
              <a:t>Read each password line-by-line from the wordlist</a:t>
            </a:r>
          </a:p>
          <a:p>
            <a:pPr>
              <a:buFont typeface="Arial" panose="020B0604020202020204" pitchFamily="34" charset="0"/>
              <a:buChar char="•"/>
            </a:pPr>
            <a:r>
              <a:rPr lang="en-US" sz="3200" dirty="0"/>
              <a:t>Try to decrypt the PDF using each password</a:t>
            </a:r>
          </a:p>
          <a:p>
            <a:pPr>
              <a:buFont typeface="Arial" panose="020B0604020202020204" pitchFamily="34" charset="0"/>
              <a:buChar char="•"/>
            </a:pPr>
            <a:r>
              <a:rPr lang="en-US" sz="3200" dirty="0"/>
              <a:t>If decryption succeeds, show password and save unlocked PDF</a:t>
            </a:r>
          </a:p>
          <a:p>
            <a:pPr>
              <a:buFont typeface="Arial" panose="020B0604020202020204" pitchFamily="34" charset="0"/>
              <a:buChar char="•"/>
            </a:pPr>
            <a:r>
              <a:rPr lang="en-US" sz="3200" dirty="0"/>
              <a:t>If none match, show "password not found" alert</a:t>
            </a:r>
          </a:p>
          <a:p>
            <a:endParaRPr lang="en-US" dirty="0"/>
          </a:p>
        </p:txBody>
      </p:sp>
    </p:spTree>
    <p:extLst>
      <p:ext uri="{BB962C8B-B14F-4D97-AF65-F5344CB8AC3E}">
        <p14:creationId xmlns:p14="http://schemas.microsoft.com/office/powerpoint/2010/main" val="7230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1D8D-4B2E-7EAB-9AA6-C075D75A3C31}"/>
              </a:ext>
            </a:extLst>
          </p:cNvPr>
          <p:cNvSpPr>
            <a:spLocks noGrp="1"/>
          </p:cNvSpPr>
          <p:nvPr>
            <p:ph type="title"/>
          </p:nvPr>
        </p:nvSpPr>
        <p:spPr/>
        <p:txBody>
          <a:bodyPr/>
          <a:lstStyle/>
          <a:p>
            <a:r>
              <a:rPr lang="en-US" b="1" i="1" dirty="0">
                <a:latin typeface="Aptos" panose="020B0004020202020204" pitchFamily="34" charset="0"/>
              </a:rPr>
              <a:t>Realistic Cracking Simulation </a:t>
            </a:r>
            <a:r>
              <a:rPr lang="en-US" dirty="0"/>
              <a:t>:</a:t>
            </a:r>
          </a:p>
        </p:txBody>
      </p:sp>
      <p:sp>
        <p:nvSpPr>
          <p:cNvPr id="15" name="TextBox 14">
            <a:extLst>
              <a:ext uri="{FF2B5EF4-FFF2-40B4-BE49-F238E27FC236}">
                <a16:creationId xmlns:a16="http://schemas.microsoft.com/office/drawing/2014/main" id="{9F491AEB-E91C-C676-F47E-BE0698DB40A8}"/>
              </a:ext>
            </a:extLst>
          </p:cNvPr>
          <p:cNvSpPr txBox="1"/>
          <p:nvPr/>
        </p:nvSpPr>
        <p:spPr>
          <a:xfrm>
            <a:off x="838200" y="1798820"/>
            <a:ext cx="9010338" cy="3762531"/>
          </a:xfrm>
          <a:prstGeom prst="rect">
            <a:avLst/>
          </a:prstGeom>
          <a:noFill/>
        </p:spPr>
        <p:txBody>
          <a:bodyPr wrap="square" rtlCol="0">
            <a:spAutoFit/>
          </a:bodyPr>
          <a:lstStyle/>
          <a:p>
            <a:endParaRPr lang="en-US" dirty="0"/>
          </a:p>
        </p:txBody>
      </p:sp>
      <p:sp>
        <p:nvSpPr>
          <p:cNvPr id="37" name="TextBox 36">
            <a:extLst>
              <a:ext uri="{FF2B5EF4-FFF2-40B4-BE49-F238E27FC236}">
                <a16:creationId xmlns:a16="http://schemas.microsoft.com/office/drawing/2014/main" id="{D2B941BE-C078-FA44-CBE4-257EE45A2760}"/>
              </a:ext>
            </a:extLst>
          </p:cNvPr>
          <p:cNvSpPr txBox="1"/>
          <p:nvPr/>
        </p:nvSpPr>
        <p:spPr>
          <a:xfrm>
            <a:off x="689548" y="1903751"/>
            <a:ext cx="10777927" cy="4154984"/>
          </a:xfrm>
          <a:prstGeom prst="rect">
            <a:avLst/>
          </a:prstGeom>
          <a:noFill/>
        </p:spPr>
        <p:txBody>
          <a:bodyPr wrap="square" rtlCol="0">
            <a:spAutoFit/>
          </a:bodyPr>
          <a:lstStyle/>
          <a:p>
            <a:pPr>
              <a:buFont typeface="Arial" panose="020B0604020202020204" pitchFamily="34" charset="0"/>
              <a:buChar char="•"/>
            </a:pPr>
            <a:r>
              <a:rPr lang="en-US" sz="3200" dirty="0"/>
              <a:t>This tool uses the same method as ethical hacking tools: dictionary attack.</a:t>
            </a:r>
          </a:p>
          <a:p>
            <a:pPr>
              <a:buFont typeface="Arial" panose="020B0604020202020204" pitchFamily="34" charset="0"/>
              <a:buChar char="•"/>
            </a:pPr>
            <a:r>
              <a:rPr lang="en-US" sz="3200" dirty="0"/>
              <a:t>Cracking result depends on the quality and correctness of the wordlist.</a:t>
            </a:r>
          </a:p>
          <a:p>
            <a:r>
              <a:rPr lang="en-US" sz="3200" dirty="0"/>
              <a:t>-&gt;Not every password is guaranteed to be cracked — that’s part of the realism.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0130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7134-5BD9-0471-B2EC-F3726C60BB9D}"/>
              </a:ext>
            </a:extLst>
          </p:cNvPr>
          <p:cNvSpPr>
            <a:spLocks noGrp="1"/>
          </p:cNvSpPr>
          <p:nvPr>
            <p:ph type="title"/>
          </p:nvPr>
        </p:nvSpPr>
        <p:spPr>
          <a:xfrm>
            <a:off x="838200" y="149903"/>
            <a:ext cx="10515600" cy="764498"/>
          </a:xfrm>
        </p:spPr>
        <p:txBody>
          <a:bodyPr>
            <a:normAutofit/>
          </a:bodyPr>
          <a:lstStyle/>
          <a:p>
            <a:r>
              <a:rPr lang="en-US" b="1" dirty="0">
                <a:latin typeface="Arial Black" panose="020B0A04020102020204" pitchFamily="34" charset="0"/>
              </a:rPr>
              <a:t>GUI SCREENSHOT </a:t>
            </a:r>
            <a:r>
              <a:rPr lang="en-US" b="1" i="1" dirty="0">
                <a:latin typeface="Arial Black" panose="020B0A04020102020204" pitchFamily="34" charset="0"/>
              </a:rPr>
              <a:t>:</a:t>
            </a:r>
          </a:p>
        </p:txBody>
      </p:sp>
      <p:pic>
        <p:nvPicPr>
          <p:cNvPr id="4" name="Picture 3">
            <a:extLst>
              <a:ext uri="{FF2B5EF4-FFF2-40B4-BE49-F238E27FC236}">
                <a16:creationId xmlns:a16="http://schemas.microsoft.com/office/drawing/2014/main" id="{2A13AEC8-FEA6-A443-052A-3A269B9B1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2" y="1325648"/>
            <a:ext cx="11767278" cy="5532351"/>
          </a:xfrm>
          <a:prstGeom prst="rect">
            <a:avLst/>
          </a:prstGeom>
        </p:spPr>
      </p:pic>
    </p:spTree>
    <p:extLst>
      <p:ext uri="{BB962C8B-B14F-4D97-AF65-F5344CB8AC3E}">
        <p14:creationId xmlns:p14="http://schemas.microsoft.com/office/powerpoint/2010/main" val="948929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CACC70-CAE3-8850-8497-FF099D8B6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75" y="80477"/>
            <a:ext cx="10807909" cy="5717282"/>
          </a:xfrm>
          <a:prstGeom prst="rect">
            <a:avLst/>
          </a:prstGeom>
        </p:spPr>
      </p:pic>
      <p:sp>
        <p:nvSpPr>
          <p:cNvPr id="4" name="TextBox 3">
            <a:extLst>
              <a:ext uri="{FF2B5EF4-FFF2-40B4-BE49-F238E27FC236}">
                <a16:creationId xmlns:a16="http://schemas.microsoft.com/office/drawing/2014/main" id="{F842CB07-8AC4-D4F1-9E53-157176FB7452}"/>
              </a:ext>
            </a:extLst>
          </p:cNvPr>
          <p:cNvSpPr txBox="1"/>
          <p:nvPr/>
        </p:nvSpPr>
        <p:spPr>
          <a:xfrm>
            <a:off x="1588958" y="6011055"/>
            <a:ext cx="9713626" cy="523220"/>
          </a:xfrm>
          <a:prstGeom prst="rect">
            <a:avLst/>
          </a:prstGeom>
          <a:noFill/>
        </p:spPr>
        <p:txBody>
          <a:bodyPr wrap="square" rtlCol="0">
            <a:spAutoFit/>
          </a:bodyPr>
          <a:lstStyle/>
          <a:p>
            <a:r>
              <a:rPr lang="en-US" sz="2800" b="1" dirty="0"/>
              <a:t>OUTPUT Screenshot showing “Password Found” (SUCCESS)</a:t>
            </a:r>
            <a:endParaRPr lang="en-US" sz="2800" dirty="0"/>
          </a:p>
        </p:txBody>
      </p:sp>
    </p:spTree>
    <p:extLst>
      <p:ext uri="{BB962C8B-B14F-4D97-AF65-F5344CB8AC3E}">
        <p14:creationId xmlns:p14="http://schemas.microsoft.com/office/powerpoint/2010/main" val="358461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6893C6-0D1E-B2DA-2CFA-B07259256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52" y="119920"/>
            <a:ext cx="11602387" cy="5999969"/>
          </a:xfrm>
          <a:prstGeom prst="rect">
            <a:avLst/>
          </a:prstGeom>
        </p:spPr>
      </p:pic>
      <p:sp>
        <p:nvSpPr>
          <p:cNvPr id="4" name="TextBox 3">
            <a:extLst>
              <a:ext uri="{FF2B5EF4-FFF2-40B4-BE49-F238E27FC236}">
                <a16:creationId xmlns:a16="http://schemas.microsoft.com/office/drawing/2014/main" id="{7CE92233-4D9B-8F0E-9CE6-9DC2AB011D9A}"/>
              </a:ext>
            </a:extLst>
          </p:cNvPr>
          <p:cNvSpPr txBox="1"/>
          <p:nvPr/>
        </p:nvSpPr>
        <p:spPr>
          <a:xfrm>
            <a:off x="1828799" y="6214860"/>
            <a:ext cx="9998440" cy="523220"/>
          </a:xfrm>
          <a:prstGeom prst="rect">
            <a:avLst/>
          </a:prstGeom>
          <a:noFill/>
        </p:spPr>
        <p:txBody>
          <a:bodyPr wrap="square" rtlCol="0">
            <a:spAutoFit/>
          </a:bodyPr>
          <a:lstStyle/>
          <a:p>
            <a:r>
              <a:rPr lang="en-US" sz="2800" b="1" dirty="0"/>
              <a:t>OUTPUT Screenshot showing “Password not found” (FAILURE)</a:t>
            </a:r>
          </a:p>
        </p:txBody>
      </p:sp>
    </p:spTree>
    <p:extLst>
      <p:ext uri="{BB962C8B-B14F-4D97-AF65-F5344CB8AC3E}">
        <p14:creationId xmlns:p14="http://schemas.microsoft.com/office/powerpoint/2010/main" val="1067836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332</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Aptos</vt:lpstr>
      <vt:lpstr>Aptos Narrow</vt:lpstr>
      <vt:lpstr>Arial</vt:lpstr>
      <vt:lpstr>Arial Black</vt:lpstr>
      <vt:lpstr>Calibri</vt:lpstr>
      <vt:lpstr>Calibri Light</vt:lpstr>
      <vt:lpstr>Office Theme</vt:lpstr>
      <vt:lpstr>PROJECT REPORT: PDF Cracker Tool Using Python(GUI Based)</vt:lpstr>
      <vt:lpstr>Objective :  To develop a Python-based tool with a graphical interface that attempts to unlock password-protected PDF files using a given wordlist. The goal is to simulate a dictionary-based cracking method, commonly used in cybersecurity, for ethical learning purposes. </vt:lpstr>
      <vt:lpstr>   </vt:lpstr>
      <vt:lpstr>PowerPoint Presentation</vt:lpstr>
      <vt:lpstr>PowerPoint Presentation</vt:lpstr>
      <vt:lpstr>Realistic Cracking Simulation :</vt:lpstr>
      <vt:lpstr>GUI SCREENSHOT :</vt:lpstr>
      <vt:lpstr>PowerPoint Presentation</vt:lpstr>
      <vt:lpstr>PowerPoint Presentation</vt:lpstr>
      <vt:lpstr>   Conclusion :    The project demonstrates the implementation of a GUI-based dictionary attack on password-protected PDF files. It successfully shows how ethical tools attempt to unlock documents and how success depends on the password being in the wordlist. Both success and failure outcomes are part of real-world use.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2025-05-29T10:39:10Z</dcterms:created>
  <dcterms:modified xsi:type="dcterms:W3CDTF">2025-05-29T11:00:39Z</dcterms:modified>
</cp:coreProperties>
</file>