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6" r:id="rId7"/>
    <p:sldId id="312" r:id="rId8"/>
    <p:sldId id="313" r:id="rId9"/>
    <p:sldId id="31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9FE"/>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u="sng" dirty="0"/>
              <a:t>JWT WITH SSL</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7BA91-DB15-E29A-4660-E2971C4380C4}"/>
              </a:ext>
            </a:extLst>
          </p:cNvPr>
          <p:cNvSpPr txBox="1"/>
          <p:nvPr/>
        </p:nvSpPr>
        <p:spPr>
          <a:xfrm>
            <a:off x="251927" y="335902"/>
            <a:ext cx="11709918" cy="5109091"/>
          </a:xfrm>
          <a:prstGeom prst="rect">
            <a:avLst/>
          </a:prstGeom>
          <a:noFill/>
        </p:spPr>
        <p:txBody>
          <a:bodyPr wrap="square" rtlCol="0">
            <a:spAutoFit/>
          </a:bodyPr>
          <a:lstStyle/>
          <a:p>
            <a:pPr algn="ctr">
              <a:lnSpc>
                <a:spcPts val="1915"/>
              </a:lnSpc>
              <a:spcAft>
                <a:spcPts val="1200"/>
              </a:spcAft>
            </a:pPr>
            <a:r>
              <a:rPr lang="en-IN" sz="2400" b="1" u="sng" dirty="0">
                <a:solidFill>
                  <a:srgbClr val="080A0D"/>
                </a:solidFill>
                <a:effectLst/>
                <a:latin typeface="Arial" panose="020B0604020202020204" pitchFamily="34" charset="0"/>
                <a:ea typeface="Times New Roman" panose="02020603050405020304" pitchFamily="18" charset="0"/>
              </a:rPr>
              <a:t>Why use SSL with JWT</a:t>
            </a:r>
            <a:endParaRPr lang="en-IN" sz="2400" b="1" u="sng" dirty="0">
              <a:solidFill>
                <a:srgbClr val="080A0D"/>
              </a:solidFill>
              <a:latin typeface="Arial" panose="020B0604020202020204" pitchFamily="34" charset="0"/>
              <a:ea typeface="Times New Roman" panose="02020603050405020304" pitchFamily="18" charset="0"/>
            </a:endParaRPr>
          </a:p>
          <a:p>
            <a:pPr>
              <a:lnSpc>
                <a:spcPts val="1915"/>
              </a:lnSpc>
              <a:spcAft>
                <a:spcPts val="1200"/>
              </a:spcAft>
            </a:pPr>
            <a:endParaRPr lang="en-IN" sz="1800" dirty="0">
              <a:solidFill>
                <a:srgbClr val="080A0D"/>
              </a:solidFill>
              <a:effectLst/>
              <a:latin typeface="Arial" panose="020B0604020202020204" pitchFamily="34" charset="0"/>
              <a:ea typeface="Times New Roman" panose="02020603050405020304" pitchFamily="18" charset="0"/>
            </a:endParaRPr>
          </a:p>
          <a:p>
            <a:pPr>
              <a:lnSpc>
                <a:spcPts val="1915"/>
              </a:lnSpc>
              <a:spcAft>
                <a:spcPts val="1200"/>
              </a:spcAft>
            </a:pPr>
            <a:r>
              <a:rPr lang="en-IN" sz="1400" dirty="0">
                <a:solidFill>
                  <a:srgbClr val="080A0D"/>
                </a:solidFill>
                <a:effectLst/>
                <a:latin typeface="Arial" panose="020B0604020202020204" pitchFamily="34" charset="0"/>
                <a:ea typeface="Times New Roman" panose="02020603050405020304" pitchFamily="18" charset="0"/>
              </a:rPr>
              <a:t>JSON Web Tokens (JWT) are often used with HTTPS for several important reasons.</a:t>
            </a:r>
            <a:endParaRPr lang="en-IN" sz="1400" dirty="0">
              <a:effectLst/>
              <a:latin typeface="Times New Roman" panose="02020603050405020304" pitchFamily="18" charset="0"/>
              <a:ea typeface="Times New Roman" panose="02020603050405020304" pitchFamily="18" charset="0"/>
            </a:endParaRPr>
          </a:p>
          <a:p>
            <a:pPr marL="285750" indent="-285750" algn="l">
              <a:lnSpc>
                <a:spcPts val="1915"/>
              </a:lnSpc>
              <a:spcBef>
                <a:spcPts val="1200"/>
              </a:spcBef>
              <a:spcAft>
                <a:spcPts val="1200"/>
              </a:spcAft>
              <a:buFont typeface="Arial" panose="020B0604020202020204" pitchFamily="34" charset="0"/>
              <a:buChar char="•"/>
            </a:pPr>
            <a:r>
              <a:rPr lang="en-IN" sz="1400" dirty="0">
                <a:solidFill>
                  <a:srgbClr val="080A0D"/>
                </a:solidFill>
                <a:effectLst/>
                <a:latin typeface="Arial" panose="020B0604020202020204" pitchFamily="34" charset="0"/>
                <a:ea typeface="Times New Roman" panose="02020603050405020304" pitchFamily="18" charset="0"/>
              </a:rPr>
              <a:t>​Firstly, HTTPS provides a secure, encrypted connection between the client and the server, ensuring that sensitive information, such as JWTs, is protected from eavesdropping and tampering during transit. This encryption prevents attackers from intercepting and manipulating the JWT, thus maintaining the integrity and confidentiality of the token.</a:t>
            </a:r>
            <a:endParaRPr lang="en-IN" sz="1400" dirty="0">
              <a:effectLst/>
              <a:latin typeface="Times New Roman" panose="02020603050405020304" pitchFamily="18" charset="0"/>
              <a:ea typeface="Times New Roman" panose="02020603050405020304" pitchFamily="18" charset="0"/>
            </a:endParaRPr>
          </a:p>
          <a:p>
            <a:pPr marL="285750" indent="-285750" algn="l">
              <a:lnSpc>
                <a:spcPts val="1915"/>
              </a:lnSpc>
              <a:spcBef>
                <a:spcPts val="1200"/>
              </a:spcBef>
              <a:spcAft>
                <a:spcPts val="1200"/>
              </a:spcAft>
              <a:buFont typeface="Arial" panose="020B0604020202020204" pitchFamily="34" charset="0"/>
              <a:buChar char="•"/>
            </a:pPr>
            <a:r>
              <a:rPr lang="en-IN" sz="1400" dirty="0">
                <a:solidFill>
                  <a:srgbClr val="080A0D"/>
                </a:solidFill>
                <a:effectLst/>
                <a:latin typeface="Arial" panose="020B0604020202020204" pitchFamily="34" charset="0"/>
                <a:ea typeface="Times New Roman" panose="02020603050405020304" pitchFamily="18" charset="0"/>
              </a:rPr>
              <a:t>Secondly, JWTs are often used for authentication and authorization purposes. When used in conjunction with HTTPS, they provide an extra layer of security for transmitting user identity and access information. This is especially crucial in protecting sensitive user data and preventing unauthorized access to secure resources.</a:t>
            </a:r>
            <a:endParaRPr lang="en-IN" sz="1400" dirty="0">
              <a:effectLst/>
              <a:latin typeface="Times New Roman" panose="02020603050405020304" pitchFamily="18" charset="0"/>
              <a:ea typeface="Times New Roman" panose="02020603050405020304" pitchFamily="18" charset="0"/>
            </a:endParaRPr>
          </a:p>
          <a:p>
            <a:pPr marL="285750" indent="-285750" algn="l">
              <a:lnSpc>
                <a:spcPts val="1915"/>
              </a:lnSpc>
              <a:spcBef>
                <a:spcPts val="1200"/>
              </a:spcBef>
              <a:spcAft>
                <a:spcPts val="1200"/>
              </a:spcAft>
              <a:buFont typeface="Arial" panose="020B0604020202020204" pitchFamily="34" charset="0"/>
              <a:buChar char="•"/>
            </a:pPr>
            <a:r>
              <a:rPr lang="en-IN" sz="1400" dirty="0">
                <a:solidFill>
                  <a:srgbClr val="080A0D"/>
                </a:solidFill>
                <a:effectLst/>
                <a:latin typeface="Arial" panose="020B0604020202020204" pitchFamily="34" charset="0"/>
                <a:ea typeface="Times New Roman" panose="02020603050405020304" pitchFamily="18" charset="0"/>
              </a:rPr>
              <a:t>Additionally, using JWT with HTTPS helps to prevent man-in-the-middle (MITM) attacks, where an attacker intercepts and modifies communication between the client and the server. HTTPS ensures that the JWT is securely transmitted, preventing potential security vulnerabilities and risks associated with unauthorized access and data breaches.</a:t>
            </a:r>
            <a:endParaRPr lang="en-IN" sz="1400" dirty="0">
              <a:effectLst/>
              <a:latin typeface="Times New Roman" panose="02020603050405020304" pitchFamily="18" charset="0"/>
              <a:ea typeface="Times New Roman" panose="02020603050405020304" pitchFamily="18" charset="0"/>
            </a:endParaRPr>
          </a:p>
          <a:p>
            <a:r>
              <a:rPr lang="en-IN" sz="1400" dirty="0">
                <a:solidFill>
                  <a:srgbClr val="080A0D"/>
                </a:solidFill>
                <a:effectLst/>
                <a:latin typeface="Arial" panose="020B0604020202020204" pitchFamily="34" charset="0"/>
                <a:ea typeface="Times New Roman" panose="02020603050405020304" pitchFamily="18" charset="0"/>
              </a:rPr>
              <a:t>In summary, the combination of JWT with HTTPS provides a robust and secure framework for transmitting authentication and authorization information, safeguarding sensitive data, and mitigating various security threats.</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2498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70C841-1B8F-E65E-3FDF-AABBB0474057}"/>
              </a:ext>
            </a:extLst>
          </p:cNvPr>
          <p:cNvPicPr>
            <a:picLocks noChangeAspect="1"/>
          </p:cNvPicPr>
          <p:nvPr/>
        </p:nvPicPr>
        <p:blipFill>
          <a:blip r:embed="rId2"/>
          <a:stretch>
            <a:fillRect/>
          </a:stretch>
        </p:blipFill>
        <p:spPr>
          <a:xfrm>
            <a:off x="1924050" y="333374"/>
            <a:ext cx="8115300" cy="5857875"/>
          </a:xfrm>
          <a:prstGeom prst="rect">
            <a:avLst/>
          </a:prstGeom>
          <a:ln w="3175">
            <a:solidFill>
              <a:schemeClr val="tx1"/>
            </a:solidFill>
          </a:ln>
        </p:spPr>
      </p:pic>
    </p:spTree>
    <p:extLst>
      <p:ext uri="{BB962C8B-B14F-4D97-AF65-F5344CB8AC3E}">
        <p14:creationId xmlns:p14="http://schemas.microsoft.com/office/powerpoint/2010/main" val="306799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CEAC1-30ED-A0A8-990E-A8B86A0970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EBF320-9752-422C-D690-1605FD0EEB4D}"/>
              </a:ext>
            </a:extLst>
          </p:cNvPr>
          <p:cNvSpPr txBox="1"/>
          <p:nvPr/>
        </p:nvSpPr>
        <p:spPr>
          <a:xfrm>
            <a:off x="223935" y="289249"/>
            <a:ext cx="11747241" cy="5479000"/>
          </a:xfrm>
          <a:prstGeom prst="rect">
            <a:avLst/>
          </a:prstGeom>
          <a:noFill/>
        </p:spPr>
        <p:txBody>
          <a:bodyPr wrap="square" rtlCol="0">
            <a:spAutoFit/>
          </a:bodyPr>
          <a:lstStyle/>
          <a:p>
            <a:pPr>
              <a:lnSpc>
                <a:spcPct val="107000"/>
              </a:lnSpc>
              <a:spcAft>
                <a:spcPts val="800"/>
              </a:spcAft>
            </a:pPr>
            <a:r>
              <a:rPr lang="en-IN" sz="2400" b="1" u="sng" kern="100" dirty="0">
                <a:solidFill>
                  <a:srgbClr val="080A0D"/>
                </a:solidFill>
                <a:effectLst/>
                <a:latin typeface="Arial" panose="020B0604020202020204" pitchFamily="34" charset="0"/>
                <a:ea typeface="Calibri" panose="020F0502020204030204" pitchFamily="34" charset="0"/>
                <a:cs typeface="Times New Roman" panose="02020603050405020304" pitchFamily="18" charset="0"/>
              </a:rPr>
              <a:t>What are some potential security vulnerabilities that can be prevented by using JWT with HTTPS?</a:t>
            </a:r>
          </a:p>
          <a:p>
            <a:pPr>
              <a:lnSpc>
                <a:spcPct val="107000"/>
              </a:lnSpc>
              <a:spcAft>
                <a:spcPts val="800"/>
              </a:spcAft>
            </a:pPr>
            <a:endParaRPr lang="en-IN" sz="24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915"/>
              </a:lnSpc>
              <a:spcAft>
                <a:spcPts val="1200"/>
              </a:spcAft>
            </a:pPr>
            <a:r>
              <a:rPr lang="en-IN" sz="1400" dirty="0">
                <a:solidFill>
                  <a:srgbClr val="080A0D"/>
                </a:solidFill>
                <a:effectLst/>
                <a:latin typeface="Arial" panose="020B0604020202020204" pitchFamily="34" charset="0"/>
                <a:ea typeface="Times New Roman" panose="02020603050405020304" pitchFamily="18" charset="0"/>
              </a:rPr>
              <a:t>Using JSON Web Tokens (JWT) in conjunction with HTTPS can help prevent several potential security vulnerabilities. ​By leveraging the combination of JWT and HTTPS, organizations can mitigate the following threats:</a:t>
            </a:r>
            <a:endParaRPr lang="en-IN" sz="1400" dirty="0">
              <a:effectLst/>
              <a:latin typeface="Times New Roman" panose="02020603050405020304" pitchFamily="18" charset="0"/>
              <a:ea typeface="Times New Roman" panose="02020603050405020304" pitchFamily="18" charset="0"/>
            </a:endParaRPr>
          </a:p>
          <a:p>
            <a:pPr marL="342900" lvl="0" indent="-342900">
              <a:lnSpc>
                <a:spcPts val="1915"/>
              </a:lnSpc>
              <a:buFont typeface="Arial" panose="020B0604020202020204" pitchFamily="34" charset="0"/>
              <a:buChar char="•"/>
              <a:tabLst>
                <a:tab pos="457200" algn="l"/>
              </a:tabLst>
            </a:pPr>
            <a:r>
              <a:rPr lang="en-IN" sz="1400" b="1" dirty="0">
                <a:solidFill>
                  <a:srgbClr val="080A0D"/>
                </a:solidFill>
                <a:effectLst/>
                <a:latin typeface="Arial" panose="020B0604020202020204" pitchFamily="34" charset="0"/>
                <a:ea typeface="Times New Roman" panose="02020603050405020304" pitchFamily="18" charset="0"/>
              </a:rPr>
              <a:t>Token Tampering: </a:t>
            </a:r>
            <a:r>
              <a:rPr lang="en-IN" sz="1400" dirty="0">
                <a:solidFill>
                  <a:srgbClr val="080A0D"/>
                </a:solidFill>
                <a:effectLst/>
                <a:latin typeface="Arial" panose="020B0604020202020204" pitchFamily="34" charset="0"/>
                <a:ea typeface="Times New Roman" panose="02020603050405020304" pitchFamily="18" charset="0"/>
              </a:rPr>
              <a:t>HTTPS ensures that the JWT is transmitted securely between the client and server, guarding against tampering or modification during transit. This prevents malicious actors from intercepting and altering the token, maintaining its integrity and authenticity.</a:t>
            </a:r>
            <a:endParaRPr lang="en-IN" sz="1400" dirty="0">
              <a:effectLst/>
              <a:latin typeface="Times New Roman" panose="02020603050405020304" pitchFamily="18" charset="0"/>
              <a:ea typeface="Times New Roman" panose="02020603050405020304" pitchFamily="18" charset="0"/>
            </a:endParaRPr>
          </a:p>
          <a:p>
            <a:pPr marL="342900" lvl="0" indent="-342900">
              <a:lnSpc>
                <a:spcPts val="1915"/>
              </a:lnSpc>
              <a:buFont typeface="Arial" panose="020B0604020202020204" pitchFamily="34" charset="0"/>
              <a:buChar char="•"/>
              <a:tabLst>
                <a:tab pos="457200" algn="l"/>
              </a:tabLst>
            </a:pPr>
            <a:r>
              <a:rPr lang="en-IN" sz="1400" b="1" dirty="0">
                <a:solidFill>
                  <a:srgbClr val="080A0D"/>
                </a:solidFill>
                <a:effectLst/>
                <a:latin typeface="Arial" panose="020B0604020202020204" pitchFamily="34" charset="0"/>
                <a:ea typeface="Times New Roman" panose="02020603050405020304" pitchFamily="18" charset="0"/>
              </a:rPr>
              <a:t>Eavesdropping: </a:t>
            </a:r>
            <a:r>
              <a:rPr lang="en-IN" sz="1400" dirty="0">
                <a:solidFill>
                  <a:srgbClr val="080A0D"/>
                </a:solidFill>
                <a:effectLst/>
                <a:latin typeface="Arial" panose="020B0604020202020204" pitchFamily="34" charset="0"/>
                <a:ea typeface="Times New Roman" panose="02020603050405020304" pitchFamily="18" charset="0"/>
              </a:rPr>
              <a:t>HTTPS encrypts the communication channels, preventing unauthorized parties from eavesdropping on the JWT exchange. This protects sensitive user and authentication data from being intercepted and exploited by attackers.</a:t>
            </a:r>
            <a:endParaRPr lang="en-IN" sz="1400" dirty="0">
              <a:effectLst/>
              <a:latin typeface="Times New Roman" panose="02020603050405020304" pitchFamily="18" charset="0"/>
              <a:ea typeface="Times New Roman" panose="02020603050405020304" pitchFamily="18" charset="0"/>
            </a:endParaRPr>
          </a:p>
          <a:p>
            <a:pPr marL="342900" lvl="0" indent="-342900">
              <a:lnSpc>
                <a:spcPts val="1915"/>
              </a:lnSpc>
              <a:buFont typeface="Arial" panose="020B0604020202020204" pitchFamily="34" charset="0"/>
              <a:buChar char="•"/>
              <a:tabLst>
                <a:tab pos="457200" algn="l"/>
              </a:tabLst>
            </a:pPr>
            <a:r>
              <a:rPr lang="en-IN" sz="1400" b="1" dirty="0">
                <a:solidFill>
                  <a:srgbClr val="080A0D"/>
                </a:solidFill>
                <a:effectLst/>
                <a:latin typeface="Arial" panose="020B0604020202020204" pitchFamily="34" charset="0"/>
                <a:ea typeface="Times New Roman" panose="02020603050405020304" pitchFamily="18" charset="0"/>
              </a:rPr>
              <a:t>Man-in-the-Middle (MITM) Attacks: </a:t>
            </a:r>
            <a:r>
              <a:rPr lang="en-IN" sz="1400" dirty="0">
                <a:solidFill>
                  <a:srgbClr val="080A0D"/>
                </a:solidFill>
                <a:effectLst/>
                <a:latin typeface="Arial" panose="020B0604020202020204" pitchFamily="34" charset="0"/>
                <a:ea typeface="Times New Roman" panose="02020603050405020304" pitchFamily="18" charset="0"/>
              </a:rPr>
              <a:t>HTTPS safeguards against MITM attacks by securing the transmission of JWTs, reducing the risk of unauthorized interception and manipulation of the token data.</a:t>
            </a:r>
            <a:endParaRPr lang="en-IN" sz="1400" dirty="0">
              <a:effectLst/>
              <a:latin typeface="Times New Roman" panose="02020603050405020304" pitchFamily="18" charset="0"/>
              <a:ea typeface="Times New Roman" panose="02020603050405020304" pitchFamily="18" charset="0"/>
            </a:endParaRPr>
          </a:p>
          <a:p>
            <a:pPr marL="342900" lvl="0" indent="-342900">
              <a:lnSpc>
                <a:spcPts val="1915"/>
              </a:lnSpc>
              <a:buFont typeface="Arial" panose="020B0604020202020204" pitchFamily="34" charset="0"/>
              <a:buChar char="•"/>
              <a:tabLst>
                <a:tab pos="457200" algn="l"/>
              </a:tabLst>
            </a:pPr>
            <a:r>
              <a:rPr lang="en-IN" sz="1400" b="1" dirty="0">
                <a:solidFill>
                  <a:srgbClr val="080A0D"/>
                </a:solidFill>
                <a:effectLst/>
                <a:latin typeface="Arial" panose="020B0604020202020204" pitchFamily="34" charset="0"/>
                <a:ea typeface="Times New Roman" panose="02020603050405020304" pitchFamily="18" charset="0"/>
              </a:rPr>
              <a:t>Data Confidentiality: </a:t>
            </a:r>
            <a:r>
              <a:rPr lang="en-IN" sz="1400" dirty="0">
                <a:solidFill>
                  <a:srgbClr val="080A0D"/>
                </a:solidFill>
                <a:effectLst/>
                <a:latin typeface="Arial" panose="020B0604020202020204" pitchFamily="34" charset="0"/>
                <a:ea typeface="Times New Roman" panose="02020603050405020304" pitchFamily="18" charset="0"/>
              </a:rPr>
              <a:t>HTTPS encryption ensures that the content of JWTs remains confidential during transmission, preventing unauthorized access to sensitive information contained within the token.</a:t>
            </a:r>
            <a:endParaRPr lang="en-IN" sz="1400" dirty="0">
              <a:effectLst/>
              <a:latin typeface="Times New Roman" panose="02020603050405020304" pitchFamily="18" charset="0"/>
              <a:ea typeface="Times New Roman" panose="02020603050405020304" pitchFamily="18" charset="0"/>
            </a:endParaRPr>
          </a:p>
          <a:p>
            <a:pPr marL="342900" lvl="0" indent="-342900">
              <a:lnSpc>
                <a:spcPts val="1915"/>
              </a:lnSpc>
              <a:buFont typeface="Arial" panose="020B0604020202020204" pitchFamily="34" charset="0"/>
              <a:buChar char="•"/>
              <a:tabLst>
                <a:tab pos="457200" algn="l"/>
              </a:tabLst>
            </a:pPr>
            <a:r>
              <a:rPr lang="en-IN" sz="1400" b="1" dirty="0">
                <a:solidFill>
                  <a:srgbClr val="080A0D"/>
                </a:solidFill>
                <a:effectLst/>
                <a:latin typeface="Arial" panose="020B0604020202020204" pitchFamily="34" charset="0"/>
                <a:ea typeface="Times New Roman" panose="02020603050405020304" pitchFamily="18" charset="0"/>
              </a:rPr>
              <a:t>Authentication and Authorization Security: </a:t>
            </a:r>
            <a:r>
              <a:rPr lang="en-IN" sz="1400" dirty="0">
                <a:solidFill>
                  <a:srgbClr val="080A0D"/>
                </a:solidFill>
                <a:effectLst/>
                <a:latin typeface="Arial" panose="020B0604020202020204" pitchFamily="34" charset="0"/>
                <a:ea typeface="Times New Roman" panose="02020603050405020304" pitchFamily="18" charset="0"/>
              </a:rPr>
              <a:t>JWTs, when transmitted via HTTPS, provide a secure method for authentication and authorization, guarding against unauthorized access to protected resources and sensitive user data.</a:t>
            </a:r>
            <a:endParaRPr lang="en-IN" sz="1400" dirty="0">
              <a:effectLst/>
              <a:latin typeface="Times New Roman" panose="02020603050405020304" pitchFamily="18" charset="0"/>
              <a:ea typeface="Times New Roman" panose="02020603050405020304" pitchFamily="18" charset="0"/>
            </a:endParaRPr>
          </a:p>
          <a:p>
            <a:pPr algn="l">
              <a:lnSpc>
                <a:spcPts val="1915"/>
              </a:lnSpc>
              <a:spcBef>
                <a:spcPts val="1200"/>
              </a:spcBef>
            </a:pPr>
            <a:r>
              <a:rPr lang="en-IN" sz="1400" dirty="0">
                <a:solidFill>
                  <a:srgbClr val="080A0D"/>
                </a:solidFill>
                <a:effectLst/>
                <a:latin typeface="Arial" panose="020B0604020202020204" pitchFamily="34" charset="0"/>
                <a:ea typeface="Times New Roman" panose="02020603050405020304" pitchFamily="18" charset="0"/>
              </a:rPr>
              <a:t>By using JWT with HTTPS, organizations can fortify their authentication and authorization processes, thwarting potential security vulnerabilities, and bolstering the overall security of their systems and data.</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322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E3C6A-9A3D-A5D7-F6CC-39797C4A2F9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041E343-4933-D737-59E6-846EA3508CE8}"/>
              </a:ext>
            </a:extLst>
          </p:cNvPr>
          <p:cNvSpPr txBox="1"/>
          <p:nvPr/>
        </p:nvSpPr>
        <p:spPr>
          <a:xfrm>
            <a:off x="279918" y="382555"/>
            <a:ext cx="11653935" cy="6720686"/>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0D0D0D"/>
                </a:solidFill>
                <a:effectLst/>
                <a:latin typeface="Segoe UI" panose="020B0502040204020203" pitchFamily="34" charset="0"/>
                <a:ea typeface="Times New Roman" panose="02020603050405020304" pitchFamily="18" charset="0"/>
              </a:rPr>
              <a:t>Combine SSL/TLS and JWT</a:t>
            </a:r>
            <a:r>
              <a:rPr lang="en-IN" sz="1400" dirty="0">
                <a:solidFill>
                  <a:srgbClr val="0D0D0D"/>
                </a:solidFill>
                <a:effectLst/>
                <a:latin typeface="Segoe UI" panose="020B0502040204020203" pitchFamily="34" charset="0"/>
                <a:ea typeface="Times New Roman" panose="02020603050405020304" pitchFamily="18" charset="0"/>
              </a:rPr>
              <a:t>: Ensure that your application endpoints are secured using both SSL/TLS and JWT authentication. This means that clients must use HTTPS to communicate with your server, and they must include a valid JWT token in their requests.</a:t>
            </a:r>
            <a:endParaRPr lang="en-IN" sz="1400" dirty="0">
              <a:latin typeface="Times New Roman" panose="02020603050405020304" pitchFamily="18" charset="0"/>
              <a:ea typeface="Times New Roman" panose="02020603050405020304" pitchFamily="18" charset="0"/>
            </a:endParaRPr>
          </a:p>
          <a:p>
            <a:pPr>
              <a:lnSpc>
                <a:spcPct val="107000"/>
              </a:lnSpc>
              <a:spcAft>
                <a:spcPts val="800"/>
              </a:spcAft>
            </a:pPr>
            <a:r>
              <a:rPr lang="en-IN" sz="1400" dirty="0">
                <a:solidFill>
                  <a:srgbClr val="0D0D0D"/>
                </a:solidFill>
                <a:effectLst/>
                <a:latin typeface="Segoe UI" panose="020B0502040204020203" pitchFamily="34" charset="0"/>
                <a:ea typeface="Times New Roman" panose="02020603050405020304" pitchFamily="18" charset="0"/>
              </a:rPr>
              <a:t>Here's a simplified example of how you can configure SSL/TLS and JWT authentication in a Spring Boot application:</a:t>
            </a:r>
            <a:endParaRPr lang="en-IN" sz="14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@Configuration</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@EnableWebSecurity</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public class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SecurityConfig</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extends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WebSecurityConfigurerAdapter</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@Autowired</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private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JwtTokenProvider</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jwtTokenProvider</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@Override</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protected void configure(</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HttpSecurity</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http) throws Exception {</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Require HTTPS for all requests</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http.requiresChannel</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anyRequest</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requiresSecure</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Configure JWT authentication</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http.csrf</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().disable()</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sessionManagement</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sessionCreationPolicy</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SessionCreationPolicy.STATELESS</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.and()</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authorizeRequests</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antMatchers</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api</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/authenticate").</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permitAll</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Allow login endpoint without authentication</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anyRequest</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().authenticated()</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.and()</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.apply(new </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JwtConfigurer</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800" kern="100" dirty="0" err="1">
                <a:effectLst/>
                <a:latin typeface="Calibri" panose="020F0502020204030204" pitchFamily="34" charset="0"/>
                <a:ea typeface="Calibri" panose="020F0502020204030204" pitchFamily="34" charset="0"/>
                <a:cs typeface="Times New Roman" panose="02020603050405020304" pitchFamily="18" charset="0"/>
              </a:rPr>
              <a:t>jwtTokenProvider</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3" name="Rectangle 2">
            <a:extLst>
              <a:ext uri="{FF2B5EF4-FFF2-40B4-BE49-F238E27FC236}">
                <a16:creationId xmlns:a16="http://schemas.microsoft.com/office/drawing/2014/main" id="{57BB4728-C416-1E31-47FB-F54FF6216065}"/>
              </a:ext>
            </a:extLst>
          </p:cNvPr>
          <p:cNvSpPr/>
          <p:nvPr/>
        </p:nvSpPr>
        <p:spPr>
          <a:xfrm>
            <a:off x="258147" y="1548882"/>
            <a:ext cx="6932645" cy="4637314"/>
          </a:xfrm>
          <a:prstGeom prst="rect">
            <a:avLst/>
          </a:prstGeom>
          <a:solidFill>
            <a:srgbClr val="D0D9FE">
              <a:alpha val="2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FFFFFF"/>
                </a:solidFill>
              </a:ln>
            </a:endParaRPr>
          </a:p>
        </p:txBody>
      </p:sp>
    </p:spTree>
    <p:extLst>
      <p:ext uri="{BB962C8B-B14F-4D97-AF65-F5344CB8AC3E}">
        <p14:creationId xmlns:p14="http://schemas.microsoft.com/office/powerpoint/2010/main" val="24771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E9489-9B0D-828D-707F-702AFA960092}"/>
              </a:ext>
            </a:extLst>
          </p:cNvPr>
          <p:cNvSpPr txBox="1"/>
          <p:nvPr/>
        </p:nvSpPr>
        <p:spPr>
          <a:xfrm>
            <a:off x="242596" y="233265"/>
            <a:ext cx="11775233" cy="4740529"/>
          </a:xfrm>
          <a:prstGeom prst="rect">
            <a:avLst/>
          </a:prstGeom>
          <a:noFill/>
        </p:spPr>
        <p:txBody>
          <a:bodyPr wrap="square" rtlCol="0">
            <a:spAutoFit/>
          </a:bodyPr>
          <a:lstStyle/>
          <a:p>
            <a:pPr>
              <a:lnSpc>
                <a:spcPct val="107000"/>
              </a:lnSpc>
              <a:spcBef>
                <a:spcPts val="1500"/>
              </a:spcBef>
              <a:spcAft>
                <a:spcPts val="1500"/>
              </a:spcAft>
            </a:pP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In </a:t>
            </a:r>
            <a:r>
              <a:rPr lang="en-IN" sz="1400" kern="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above </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example: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requiresChannel</a:t>
            </a:r>
            <a:r>
              <a:rPr lang="en-IN" sz="1400" b="1" kern="0" dirty="0">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a:t>
            </a: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anyRequest</a:t>
            </a:r>
            <a:r>
              <a:rPr lang="en-IN" sz="1400" b="1" kern="0" dirty="0">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a:t>
            </a: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requiresSecure</a:t>
            </a:r>
            <a:r>
              <a:rPr lang="en-IN" sz="1400" b="1" kern="0" dirty="0">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ensures that all requests are redirected to HTTPS.</a:t>
            </a:r>
            <a:endParaRPr lang="en-IN" sz="1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JwtTokenProvider</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is a class responsible for generating and validating JWT tokens.</a:t>
            </a:r>
            <a:endParaRPr lang="en-IN" sz="1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a:t>
            </a: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api</a:t>
            </a:r>
            <a:r>
              <a:rPr lang="en-IN" sz="1400" b="1" kern="0" dirty="0">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/authenticate</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is an endpoint that allows users to authenticate and receive JWT tokens.</a:t>
            </a:r>
            <a:endParaRPr lang="en-IN" sz="1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JwtConfigurer</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is a class that configures Spring Security to use JWT tokens for authentication.</a:t>
            </a:r>
            <a:endParaRPr lang="en-IN" sz="1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Make sure to implement </a:t>
            </a: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JwtTokenProvider</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IN" sz="1400" b="1" kern="0" dirty="0" err="1">
                <a:solidFill>
                  <a:srgbClr val="0D0D0D"/>
                </a:solidFill>
                <a:effectLst/>
                <a:latin typeface="Ubuntu Mono" panose="020B0509030602030204" pitchFamily="49" charset="0"/>
                <a:ea typeface="Times New Roman" panose="02020603050405020304" pitchFamily="18" charset="0"/>
                <a:cs typeface="Courier New" panose="02070309020205020404" pitchFamily="49" charset="0"/>
              </a:rPr>
              <a:t>JwtConfigurer</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according to your application's requirements.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Additionally, you need to provide the implementation for generating and validating JWT tokens, as well as handling user authentication (login) and token generation endpoints. These implementations will depend on your specific requirements and the libraries you choose to use (e.g., </a:t>
            </a:r>
            <a:r>
              <a:rPr lang="en-IN" sz="14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jjwt</a:t>
            </a: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Nimbus JOSE + JWT, etc.).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800"/>
              </a:spcAft>
            </a:pPr>
            <a:r>
              <a:rPr lang="en-IN"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Remember to also handle keystore generation and SSL certificate management appropriately in your deployment environment.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7631635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{C2BD02CA-DCBC-4C52-8D1A-71E264F13A68}tf33845126_win32</Template>
  <TotalTime>1160</TotalTime>
  <Words>802</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Bookman Old Style</vt:lpstr>
      <vt:lpstr>Calibri</vt:lpstr>
      <vt:lpstr>Franklin Gothic Book</vt:lpstr>
      <vt:lpstr>Segoe UI</vt:lpstr>
      <vt:lpstr>Symbol</vt:lpstr>
      <vt:lpstr>Times New Roman</vt:lpstr>
      <vt:lpstr>Ubuntu Mono</vt:lpstr>
      <vt:lpstr>1_RetrospectVTI</vt:lpstr>
      <vt:lpstr>JWT WITH SSL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JWT WITH SSL</dc:title>
  <dc:creator>Shradha Patil</dc:creator>
  <cp:lastModifiedBy>Shradha Patil</cp:lastModifiedBy>
  <cp:revision>1</cp:revision>
  <dcterms:created xsi:type="dcterms:W3CDTF">2024-02-12T09:26:39Z</dcterms:created>
  <dcterms:modified xsi:type="dcterms:W3CDTF">2024-02-13T04:47:25Z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