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oboto Thin"/>
      <p:regular r:id="rId23"/>
      <p:bold r:id="rId24"/>
      <p:italic r:id="rId25"/>
      <p:boldItalic r:id="rId26"/>
    </p:embeddedFont>
    <p:embeddedFont>
      <p:font typeface="Proxima Nova"/>
      <p:regular r:id="rId27"/>
      <p:bold r:id="rId28"/>
      <p:italic r:id="rId29"/>
      <p:boldItalic r:id="rId30"/>
    </p:embeddedFont>
    <p:embeddedFont>
      <p:font typeface="Roboto"/>
      <p:regular r:id="rId31"/>
      <p:bold r:id="rId32"/>
      <p:italic r:id="rId33"/>
      <p:boldItalic r:id="rId34"/>
    </p:embeddedFont>
    <p:embeddedFont>
      <p:font typeface="Roboto Medium"/>
      <p:regular r:id="rId35"/>
      <p:bold r:id="rId36"/>
      <p:italic r:id="rId37"/>
      <p:boldItalic r:id="rId38"/>
    </p:embeddedFont>
    <p:embeddedFont>
      <p:font typeface="Average"/>
      <p:regular r:id="rId39"/>
    </p:embeddedFont>
    <p:embeddedFont>
      <p:font typeface="Oswald"/>
      <p:regular r:id="rId40"/>
      <p:bold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swald-regular.fntdata"/><Relationship Id="rId20" Type="http://schemas.openxmlformats.org/officeDocument/2006/relationships/slide" Target="slides/slide15.xml"/><Relationship Id="rId41" Type="http://schemas.openxmlformats.org/officeDocument/2006/relationships/font" Target="fonts/Oswald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Thin-bold.fntdata"/><Relationship Id="rId23" Type="http://schemas.openxmlformats.org/officeDocument/2006/relationships/font" Target="fonts/RobotoThin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Thin-boldItalic.fntdata"/><Relationship Id="rId25" Type="http://schemas.openxmlformats.org/officeDocument/2006/relationships/font" Target="fonts/RobotoThin-italic.fntdata"/><Relationship Id="rId28" Type="http://schemas.openxmlformats.org/officeDocument/2006/relationships/font" Target="fonts/ProximaNova-bold.fntdata"/><Relationship Id="rId27" Type="http://schemas.openxmlformats.org/officeDocument/2006/relationships/font" Target="fonts/ProximaNova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roximaNova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regular.fntdata"/><Relationship Id="rId30" Type="http://schemas.openxmlformats.org/officeDocument/2006/relationships/font" Target="fonts/ProximaNova-boldItalic.fntdata"/><Relationship Id="rId11" Type="http://schemas.openxmlformats.org/officeDocument/2006/relationships/slide" Target="slides/slide6.xml"/><Relationship Id="rId33" Type="http://schemas.openxmlformats.org/officeDocument/2006/relationships/font" Target="fonts/Roboto-italic.fntdata"/><Relationship Id="rId10" Type="http://schemas.openxmlformats.org/officeDocument/2006/relationships/slide" Target="slides/slide5.xml"/><Relationship Id="rId32" Type="http://schemas.openxmlformats.org/officeDocument/2006/relationships/font" Target="fonts/Roboto-bold.fntdata"/><Relationship Id="rId13" Type="http://schemas.openxmlformats.org/officeDocument/2006/relationships/slide" Target="slides/slide8.xml"/><Relationship Id="rId35" Type="http://schemas.openxmlformats.org/officeDocument/2006/relationships/font" Target="fonts/RobotoMedium-regular.fntdata"/><Relationship Id="rId12" Type="http://schemas.openxmlformats.org/officeDocument/2006/relationships/slide" Target="slides/slide7.xml"/><Relationship Id="rId34" Type="http://schemas.openxmlformats.org/officeDocument/2006/relationships/font" Target="fonts/Roboto-boldItalic.fntdata"/><Relationship Id="rId15" Type="http://schemas.openxmlformats.org/officeDocument/2006/relationships/slide" Target="slides/slide10.xml"/><Relationship Id="rId37" Type="http://schemas.openxmlformats.org/officeDocument/2006/relationships/font" Target="fonts/RobotoMedium-italic.fntdata"/><Relationship Id="rId14" Type="http://schemas.openxmlformats.org/officeDocument/2006/relationships/slide" Target="slides/slide9.xml"/><Relationship Id="rId36" Type="http://schemas.openxmlformats.org/officeDocument/2006/relationships/font" Target="fonts/RobotoMedium-bold.fntdata"/><Relationship Id="rId17" Type="http://schemas.openxmlformats.org/officeDocument/2006/relationships/slide" Target="slides/slide12.xml"/><Relationship Id="rId39" Type="http://schemas.openxmlformats.org/officeDocument/2006/relationships/font" Target="fonts/Average-regular.fntdata"/><Relationship Id="rId16" Type="http://schemas.openxmlformats.org/officeDocument/2006/relationships/slide" Target="slides/slide11.xml"/><Relationship Id="rId38" Type="http://schemas.openxmlformats.org/officeDocument/2006/relationships/font" Target="fonts/RobotoMedium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ff8f22cb9b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ff8f22cb9b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ff8f22cb9b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ff8f22cb9b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ff8f22cb9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ff8f22cb9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de111a21df_0_1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de111a21df_0_1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ff8f22cb9b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ff8f22cb9b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ff8f22cb9b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ff8f22cb9b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de26a7f367_0_16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de26a7f367_0_16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de26a7f367_0_4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2de26a7f367_0_4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de111a21df_0_20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de111a21df_0_20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de111a21df_0_3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de111a21df_0_3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de26a7f367_0_16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de26a7f367_0_16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de26a7f367_0_16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de26a7f367_0_16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dad7d2171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dad7d2171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de26a7f367_0_16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de26a7f367_0_16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ff8f22cb9b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ff8f22cb9b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ff8f22cb9b_1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ff8f22cb9b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11.png"/><Relationship Id="rId6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drive.google.com/file/d/1PeW5zRvbCGYoj7BwUsLYMD4QXfu_4svr/view" TargetMode="External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417383" y="5191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Advanced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Scraping + Search</a:t>
            </a:r>
            <a:endParaRPr/>
          </a:p>
        </p:txBody>
      </p:sp>
      <p:sp>
        <p:nvSpPr>
          <p:cNvPr id="60" name="Google Shape;60;p13"/>
          <p:cNvSpPr txBox="1"/>
          <p:nvPr/>
        </p:nvSpPr>
        <p:spPr>
          <a:xfrm>
            <a:off x="4784375" y="4066150"/>
            <a:ext cx="4992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Artjola Meli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Shradha Godse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2"/>
          <p:cNvSpPr txBox="1"/>
          <p:nvPr>
            <p:ph type="title"/>
          </p:nvPr>
        </p:nvSpPr>
        <p:spPr>
          <a:xfrm>
            <a:off x="311700" y="155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Display Search Results</a:t>
            </a:r>
            <a:endParaRPr/>
          </a:p>
        </p:txBody>
      </p:sp>
      <p:pic>
        <p:nvPicPr>
          <p:cNvPr id="180" name="Google Shape;18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926850"/>
            <a:ext cx="8503027" cy="3996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index.html 							 results.html</a:t>
            </a:r>
            <a:endParaRPr/>
          </a:p>
        </p:txBody>
      </p:sp>
      <p:sp>
        <p:nvSpPr>
          <p:cNvPr id="186" name="Google Shape;186;p23"/>
          <p:cNvSpPr txBox="1"/>
          <p:nvPr>
            <p:ph idx="1" type="body"/>
          </p:nvPr>
        </p:nvSpPr>
        <p:spPr>
          <a:xfrm>
            <a:off x="311700" y="1152475"/>
            <a:ext cx="2468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7" name="Google Shape;18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8850"/>
            <a:ext cx="4260300" cy="334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7900" y="1228850"/>
            <a:ext cx="4267200" cy="334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6425" y="615375"/>
            <a:ext cx="7503899" cy="4375724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4"/>
          <p:cNvSpPr txBox="1"/>
          <p:nvPr/>
        </p:nvSpPr>
        <p:spPr>
          <a:xfrm>
            <a:off x="448600" y="51675"/>
            <a:ext cx="7962000" cy="5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GUI Search Page</a:t>
            </a:r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5"/>
          <p:cNvSpPr txBox="1"/>
          <p:nvPr/>
        </p:nvSpPr>
        <p:spPr>
          <a:xfrm>
            <a:off x="448600" y="51675"/>
            <a:ext cx="7962000" cy="5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GUI Results Page</a:t>
            </a:r>
            <a:endParaRPr b="1" sz="1800">
              <a:solidFill>
                <a:schemeClr val="dk1"/>
              </a:solidFill>
            </a:endParaRPr>
          </a:p>
        </p:txBody>
      </p:sp>
      <p:pic>
        <p:nvPicPr>
          <p:cNvPr id="200" name="Google Shape;20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633325"/>
            <a:ext cx="8839198" cy="133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767775"/>
            <a:ext cx="8839201" cy="27247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6"/>
          <p:cNvSpPr txBox="1"/>
          <p:nvPr/>
        </p:nvSpPr>
        <p:spPr>
          <a:xfrm>
            <a:off x="405450" y="57925"/>
            <a:ext cx="6672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Screenshot Saves using Selenium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</p:txBody>
      </p:sp>
      <p:pic>
        <p:nvPicPr>
          <p:cNvPr id="207" name="Google Shape;20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1100" y="667375"/>
            <a:ext cx="3840275" cy="206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667375"/>
            <a:ext cx="3840276" cy="2061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881500"/>
            <a:ext cx="3840274" cy="2061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11100" y="2928475"/>
            <a:ext cx="3840275" cy="201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Division</a:t>
            </a:r>
            <a:endParaRPr/>
          </a:p>
        </p:txBody>
      </p:sp>
      <p:grpSp>
        <p:nvGrpSpPr>
          <p:cNvPr id="216" name="Google Shape;216;p27"/>
          <p:cNvGrpSpPr/>
          <p:nvPr/>
        </p:nvGrpSpPr>
        <p:grpSpPr>
          <a:xfrm>
            <a:off x="682545" y="1209400"/>
            <a:ext cx="2130544" cy="3711155"/>
            <a:chOff x="1118231" y="283725"/>
            <a:chExt cx="2090819" cy="4076400"/>
          </a:xfrm>
        </p:grpSpPr>
        <p:sp>
          <p:nvSpPr>
            <p:cNvPr id="217" name="Google Shape;217;p27"/>
            <p:cNvSpPr/>
            <p:nvPr/>
          </p:nvSpPr>
          <p:spPr>
            <a:xfrm>
              <a:off x="1178650" y="283725"/>
              <a:ext cx="2030400" cy="4076400"/>
            </a:xfrm>
            <a:prstGeom prst="rect">
              <a:avLst/>
            </a:pr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7"/>
            <p:cNvSpPr/>
            <p:nvPr/>
          </p:nvSpPr>
          <p:spPr>
            <a:xfrm>
              <a:off x="1118231" y="341749"/>
              <a:ext cx="2030400" cy="24906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41414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7"/>
            <p:cNvSpPr/>
            <p:nvPr/>
          </p:nvSpPr>
          <p:spPr>
            <a:xfrm>
              <a:off x="1118236" y="1009614"/>
              <a:ext cx="2030400" cy="46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414141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Web Scraping &amp; DB Setup</a:t>
              </a:r>
              <a:endParaRPr sz="1300">
                <a:solidFill>
                  <a:srgbClr val="414141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220" name="Google Shape;220;p27"/>
            <p:cNvSpPr/>
            <p:nvPr/>
          </p:nvSpPr>
          <p:spPr>
            <a:xfrm>
              <a:off x="1226001" y="1344536"/>
              <a:ext cx="1815000" cy="131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2921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14141"/>
                </a:buClr>
                <a:buSzPts val="1000"/>
                <a:buFont typeface="Roboto"/>
                <a:buChar char="●"/>
              </a:pPr>
              <a:r>
                <a:rPr lang="en" sz="1000">
                  <a:solidFill>
                    <a:srgbClr val="414141"/>
                  </a:solidFill>
                  <a:latin typeface="Roboto"/>
                  <a:ea typeface="Roboto"/>
                  <a:cs typeface="Roboto"/>
                  <a:sym typeface="Roboto"/>
                </a:rPr>
                <a:t>Configure Selenium for automated web browsing in Flask.</a:t>
              </a:r>
              <a:endParaRPr sz="1000">
                <a:solidFill>
                  <a:srgbClr val="41414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921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14141"/>
                </a:buClr>
                <a:buSzPts val="1000"/>
                <a:buFont typeface="Roboto"/>
                <a:buChar char="●"/>
              </a:pPr>
              <a:r>
                <a:rPr lang="en" sz="1000">
                  <a:solidFill>
                    <a:srgbClr val="414141"/>
                  </a:solidFill>
                  <a:latin typeface="Roboto"/>
                  <a:ea typeface="Roboto"/>
                  <a:cs typeface="Roboto"/>
                  <a:sym typeface="Roboto"/>
                </a:rPr>
                <a:t>Set up functions to perform searches across search engines.</a:t>
              </a:r>
              <a:endParaRPr sz="1000">
                <a:solidFill>
                  <a:srgbClr val="41414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1" name="Google Shape;221;p27"/>
            <p:cNvSpPr/>
            <p:nvPr/>
          </p:nvSpPr>
          <p:spPr>
            <a:xfrm>
              <a:off x="1225915" y="311626"/>
              <a:ext cx="1815000" cy="51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000">
                  <a:solidFill>
                    <a:srgbClr val="414141"/>
                  </a:solidFill>
                  <a:latin typeface="Roboto"/>
                  <a:ea typeface="Roboto"/>
                  <a:cs typeface="Roboto"/>
                  <a:sym typeface="Roboto"/>
                </a:rPr>
                <a:t>20</a:t>
              </a:r>
              <a:r>
                <a:rPr lang="en" sz="4000">
                  <a:solidFill>
                    <a:srgbClr val="414141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%</a:t>
              </a:r>
              <a:endParaRPr sz="4000">
                <a:solidFill>
                  <a:srgbClr val="414141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222" name="Google Shape;222;p27"/>
            <p:cNvSpPr/>
            <p:nvPr/>
          </p:nvSpPr>
          <p:spPr>
            <a:xfrm rot="5400000">
              <a:off x="1938871" y="2785391"/>
              <a:ext cx="389100" cy="278100"/>
            </a:xfrm>
            <a:prstGeom prst="rightArrow">
              <a:avLst>
                <a:gd fmla="val 34239" name="adj1"/>
                <a:gd fmla="val 57035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7"/>
            <p:cNvSpPr/>
            <p:nvPr/>
          </p:nvSpPr>
          <p:spPr>
            <a:xfrm>
              <a:off x="1118297" y="3172455"/>
              <a:ext cx="2030400" cy="108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302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600"/>
                <a:buFont typeface="Roboto"/>
                <a:buChar char="●"/>
              </a:pPr>
              <a:r>
                <a:rPr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Shradha</a:t>
              </a:r>
              <a:endPara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302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600"/>
                <a:buFont typeface="Roboto"/>
                <a:buChar char="●"/>
              </a:pPr>
              <a:r>
                <a:rPr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Artjola</a:t>
              </a:r>
              <a:endPara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4" name="Google Shape;224;p27"/>
          <p:cNvGrpSpPr/>
          <p:nvPr/>
        </p:nvGrpSpPr>
        <p:grpSpPr>
          <a:xfrm>
            <a:off x="2719146" y="1209400"/>
            <a:ext cx="2130544" cy="3711155"/>
            <a:chOff x="1118231" y="283725"/>
            <a:chExt cx="2090819" cy="4076400"/>
          </a:xfrm>
        </p:grpSpPr>
        <p:sp>
          <p:nvSpPr>
            <p:cNvPr id="225" name="Google Shape;225;p27"/>
            <p:cNvSpPr/>
            <p:nvPr/>
          </p:nvSpPr>
          <p:spPr>
            <a:xfrm>
              <a:off x="1178650" y="283725"/>
              <a:ext cx="2030400" cy="4076400"/>
            </a:xfrm>
            <a:prstGeom prst="rect">
              <a:avLst/>
            </a:pr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7"/>
            <p:cNvSpPr/>
            <p:nvPr/>
          </p:nvSpPr>
          <p:spPr>
            <a:xfrm>
              <a:off x="1118231" y="341749"/>
              <a:ext cx="2030400" cy="24906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41414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7"/>
            <p:cNvSpPr/>
            <p:nvPr/>
          </p:nvSpPr>
          <p:spPr>
            <a:xfrm>
              <a:off x="1118285" y="1016754"/>
              <a:ext cx="1922700" cy="47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14141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HTML Parsing &amp; Filtering</a:t>
              </a:r>
              <a:endParaRPr sz="1200">
                <a:solidFill>
                  <a:srgbClr val="414141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228" name="Google Shape;228;p27"/>
            <p:cNvSpPr/>
            <p:nvPr/>
          </p:nvSpPr>
          <p:spPr>
            <a:xfrm>
              <a:off x="1172136" y="1361553"/>
              <a:ext cx="1815000" cy="116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2921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14141"/>
                </a:buClr>
                <a:buSzPts val="1000"/>
                <a:buFont typeface="Roboto"/>
                <a:buChar char="●"/>
              </a:pPr>
              <a:r>
                <a:rPr lang="en" sz="1000">
                  <a:solidFill>
                    <a:srgbClr val="414141"/>
                  </a:solidFill>
                  <a:latin typeface="Roboto"/>
                  <a:ea typeface="Roboto"/>
                  <a:cs typeface="Roboto"/>
                  <a:sym typeface="Roboto"/>
                </a:rPr>
                <a:t>Use BeautifulSoup to parse search result pages.</a:t>
              </a:r>
              <a:endParaRPr sz="1000">
                <a:solidFill>
                  <a:srgbClr val="41414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921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14141"/>
                </a:buClr>
                <a:buSzPts val="1000"/>
                <a:buFont typeface="Roboto"/>
                <a:buChar char="●"/>
              </a:pPr>
              <a:r>
                <a:rPr lang="en" sz="1000">
                  <a:solidFill>
                    <a:srgbClr val="414141"/>
                  </a:solidFill>
                  <a:latin typeface="Roboto"/>
                  <a:ea typeface="Roboto"/>
                  <a:cs typeface="Roboto"/>
                  <a:sym typeface="Roboto"/>
                </a:rPr>
                <a:t>Filter out duplicates and advertisements based on defined criteria.</a:t>
              </a:r>
              <a:endParaRPr sz="1000">
                <a:solidFill>
                  <a:srgbClr val="41414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9" name="Google Shape;229;p27"/>
            <p:cNvSpPr/>
            <p:nvPr/>
          </p:nvSpPr>
          <p:spPr>
            <a:xfrm>
              <a:off x="1233913" y="341750"/>
              <a:ext cx="1815000" cy="60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000">
                  <a:solidFill>
                    <a:srgbClr val="414141"/>
                  </a:solidFill>
                  <a:latin typeface="Roboto"/>
                  <a:ea typeface="Roboto"/>
                  <a:cs typeface="Roboto"/>
                  <a:sym typeface="Roboto"/>
                </a:rPr>
                <a:t>30</a:t>
              </a:r>
              <a:r>
                <a:rPr lang="en" sz="4000">
                  <a:solidFill>
                    <a:srgbClr val="414141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%</a:t>
              </a:r>
              <a:endParaRPr sz="4000">
                <a:solidFill>
                  <a:srgbClr val="414141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230" name="Google Shape;230;p27"/>
            <p:cNvSpPr/>
            <p:nvPr/>
          </p:nvSpPr>
          <p:spPr>
            <a:xfrm rot="5400000">
              <a:off x="1938871" y="2785391"/>
              <a:ext cx="389100" cy="278100"/>
            </a:xfrm>
            <a:prstGeom prst="rightArrow">
              <a:avLst>
                <a:gd fmla="val 34239" name="adj1"/>
                <a:gd fmla="val 57035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7"/>
            <p:cNvSpPr/>
            <p:nvPr/>
          </p:nvSpPr>
          <p:spPr>
            <a:xfrm>
              <a:off x="1118297" y="3172455"/>
              <a:ext cx="2030400" cy="108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302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600"/>
                <a:buFont typeface="Roboto"/>
                <a:buChar char="●"/>
              </a:pPr>
              <a:r>
                <a:rPr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Shradha</a:t>
              </a:r>
              <a:endPara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302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600"/>
                <a:buFont typeface="Roboto"/>
                <a:buChar char="●"/>
              </a:pPr>
              <a:r>
                <a:rPr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Artjola</a:t>
              </a:r>
              <a:endPara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2" name="Google Shape;232;p27"/>
          <p:cNvGrpSpPr/>
          <p:nvPr/>
        </p:nvGrpSpPr>
        <p:grpSpPr>
          <a:xfrm>
            <a:off x="4589416" y="1209400"/>
            <a:ext cx="2224004" cy="3711155"/>
            <a:chOff x="1118231" y="283725"/>
            <a:chExt cx="2090819" cy="4076400"/>
          </a:xfrm>
        </p:grpSpPr>
        <p:sp>
          <p:nvSpPr>
            <p:cNvPr id="233" name="Google Shape;233;p27"/>
            <p:cNvSpPr/>
            <p:nvPr/>
          </p:nvSpPr>
          <p:spPr>
            <a:xfrm>
              <a:off x="1178650" y="283725"/>
              <a:ext cx="2030400" cy="4076400"/>
            </a:xfrm>
            <a:prstGeom prst="rect">
              <a:avLst/>
            </a:pr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7"/>
            <p:cNvSpPr/>
            <p:nvPr/>
          </p:nvSpPr>
          <p:spPr>
            <a:xfrm>
              <a:off x="1118231" y="341749"/>
              <a:ext cx="2030400" cy="24906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41414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7"/>
            <p:cNvSpPr/>
            <p:nvPr/>
          </p:nvSpPr>
          <p:spPr>
            <a:xfrm>
              <a:off x="1178642" y="1016752"/>
              <a:ext cx="1815000" cy="47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14141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Data Retrieval &amp; Display</a:t>
              </a:r>
              <a:endParaRPr sz="1200">
                <a:solidFill>
                  <a:srgbClr val="414141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236" name="Google Shape;236;p27"/>
            <p:cNvSpPr/>
            <p:nvPr/>
          </p:nvSpPr>
          <p:spPr>
            <a:xfrm>
              <a:off x="1225918" y="1351799"/>
              <a:ext cx="1815000" cy="148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2921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14141"/>
                </a:buClr>
                <a:buSzPts val="1000"/>
                <a:buFont typeface="Roboto"/>
                <a:buChar char="●"/>
              </a:pPr>
              <a:r>
                <a:rPr lang="en" sz="1000">
                  <a:solidFill>
                    <a:srgbClr val="414141"/>
                  </a:solidFill>
                  <a:latin typeface="Roboto"/>
                  <a:ea typeface="Roboto"/>
                  <a:cs typeface="Roboto"/>
                  <a:sym typeface="Roboto"/>
                </a:rPr>
                <a:t>Develop methods to fetch stored search results from the database.</a:t>
              </a:r>
              <a:endParaRPr sz="1000">
                <a:solidFill>
                  <a:srgbClr val="41414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921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14141"/>
                </a:buClr>
                <a:buSzPts val="1000"/>
                <a:buFont typeface="Roboto"/>
                <a:buChar char="●"/>
              </a:pPr>
              <a:r>
                <a:rPr lang="en" sz="1000">
                  <a:solidFill>
                    <a:srgbClr val="414141"/>
                  </a:solidFill>
                  <a:latin typeface="Roboto"/>
                  <a:ea typeface="Roboto"/>
                  <a:cs typeface="Roboto"/>
                  <a:sym typeface="Roboto"/>
                </a:rPr>
                <a:t>Implement functionality to display results on the GUI.</a:t>
              </a:r>
              <a:endParaRPr sz="1000">
                <a:solidFill>
                  <a:srgbClr val="41414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7" name="Google Shape;237;p27"/>
            <p:cNvSpPr/>
            <p:nvPr/>
          </p:nvSpPr>
          <p:spPr>
            <a:xfrm>
              <a:off x="1233932" y="341756"/>
              <a:ext cx="1815000" cy="67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000">
                  <a:solidFill>
                    <a:srgbClr val="414141"/>
                  </a:solidFill>
                  <a:latin typeface="Roboto"/>
                  <a:ea typeface="Roboto"/>
                  <a:cs typeface="Roboto"/>
                  <a:sym typeface="Roboto"/>
                </a:rPr>
                <a:t>30</a:t>
              </a:r>
              <a:r>
                <a:rPr lang="en" sz="4000">
                  <a:solidFill>
                    <a:srgbClr val="414141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%</a:t>
              </a:r>
              <a:endParaRPr sz="4000">
                <a:solidFill>
                  <a:srgbClr val="414141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238" name="Google Shape;238;p27"/>
            <p:cNvSpPr/>
            <p:nvPr/>
          </p:nvSpPr>
          <p:spPr>
            <a:xfrm rot="5400000">
              <a:off x="1938871" y="2785391"/>
              <a:ext cx="389100" cy="278100"/>
            </a:xfrm>
            <a:prstGeom prst="rightArrow">
              <a:avLst>
                <a:gd fmla="val 34239" name="adj1"/>
                <a:gd fmla="val 57035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7"/>
            <p:cNvSpPr/>
            <p:nvPr/>
          </p:nvSpPr>
          <p:spPr>
            <a:xfrm>
              <a:off x="1118297" y="3172455"/>
              <a:ext cx="2030400" cy="108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302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600"/>
                <a:buFont typeface="Roboto"/>
                <a:buChar char="●"/>
              </a:pPr>
              <a:r>
                <a:rPr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Shradha</a:t>
              </a:r>
              <a:endPara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302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600"/>
                <a:buFont typeface="Roboto"/>
                <a:buChar char="●"/>
              </a:pPr>
              <a:r>
                <a:rPr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Artjola</a:t>
              </a:r>
              <a:endPara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40" name="Google Shape;240;p27"/>
          <p:cNvGrpSpPr/>
          <p:nvPr/>
        </p:nvGrpSpPr>
        <p:grpSpPr>
          <a:xfrm>
            <a:off x="6459621" y="1209400"/>
            <a:ext cx="2130544" cy="3711155"/>
            <a:chOff x="1118231" y="283725"/>
            <a:chExt cx="2090819" cy="4076400"/>
          </a:xfrm>
        </p:grpSpPr>
        <p:sp>
          <p:nvSpPr>
            <p:cNvPr id="241" name="Google Shape;241;p27"/>
            <p:cNvSpPr/>
            <p:nvPr/>
          </p:nvSpPr>
          <p:spPr>
            <a:xfrm>
              <a:off x="1178650" y="283725"/>
              <a:ext cx="2030400" cy="4076400"/>
            </a:xfrm>
            <a:prstGeom prst="rect">
              <a:avLst/>
            </a:pr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7"/>
            <p:cNvSpPr/>
            <p:nvPr/>
          </p:nvSpPr>
          <p:spPr>
            <a:xfrm>
              <a:off x="1118231" y="341749"/>
              <a:ext cx="2030400" cy="24906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41414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7"/>
            <p:cNvSpPr/>
            <p:nvPr/>
          </p:nvSpPr>
          <p:spPr>
            <a:xfrm>
              <a:off x="1233924" y="1014529"/>
              <a:ext cx="1815000" cy="38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14141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Testing &amp; Debugging</a:t>
              </a:r>
              <a:endParaRPr sz="1200">
                <a:solidFill>
                  <a:srgbClr val="414141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244" name="Google Shape;244;p27"/>
            <p:cNvSpPr/>
            <p:nvPr/>
          </p:nvSpPr>
          <p:spPr>
            <a:xfrm>
              <a:off x="1118308" y="1183327"/>
              <a:ext cx="1815000" cy="138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292100" lvl="0" marL="457200" rtl="0" algn="l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414141"/>
                </a:buClr>
                <a:buSzPts val="1000"/>
                <a:buFont typeface="Roboto"/>
                <a:buChar char="●"/>
              </a:pPr>
              <a:r>
                <a:rPr lang="en" sz="1000">
                  <a:solidFill>
                    <a:srgbClr val="414141"/>
                  </a:solidFill>
                  <a:latin typeface="Roboto"/>
                  <a:ea typeface="Roboto"/>
                  <a:cs typeface="Roboto"/>
                  <a:sym typeface="Roboto"/>
                </a:rPr>
                <a:t>Conduct thorough testing to ensure all functionalities work as expected.</a:t>
              </a:r>
              <a:endParaRPr sz="1000">
                <a:solidFill>
                  <a:srgbClr val="41414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111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300"/>
                <a:buChar char="●"/>
              </a:pPr>
              <a:r>
                <a:rPr lang="en" sz="1000">
                  <a:solidFill>
                    <a:srgbClr val="414141"/>
                  </a:solidFill>
                  <a:latin typeface="Roboto"/>
                  <a:ea typeface="Roboto"/>
                  <a:cs typeface="Roboto"/>
                  <a:sym typeface="Roboto"/>
                </a:rPr>
                <a:t>Debug any issues that arise during testing.</a:t>
              </a:r>
              <a:endParaRPr sz="1000">
                <a:solidFill>
                  <a:srgbClr val="41414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41414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41414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5" name="Google Shape;245;p27"/>
            <p:cNvSpPr/>
            <p:nvPr/>
          </p:nvSpPr>
          <p:spPr>
            <a:xfrm>
              <a:off x="1233924" y="341756"/>
              <a:ext cx="1815000" cy="67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000">
                  <a:solidFill>
                    <a:srgbClr val="414141"/>
                  </a:solidFill>
                  <a:latin typeface="Roboto"/>
                  <a:ea typeface="Roboto"/>
                  <a:cs typeface="Roboto"/>
                  <a:sym typeface="Roboto"/>
                </a:rPr>
                <a:t>20</a:t>
              </a:r>
              <a:r>
                <a:rPr lang="en" sz="4000">
                  <a:solidFill>
                    <a:srgbClr val="414141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%</a:t>
              </a:r>
              <a:endParaRPr sz="4000">
                <a:solidFill>
                  <a:srgbClr val="414141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246" name="Google Shape;246;p27"/>
            <p:cNvSpPr/>
            <p:nvPr/>
          </p:nvSpPr>
          <p:spPr>
            <a:xfrm rot="5400000">
              <a:off x="1938871" y="2785391"/>
              <a:ext cx="389100" cy="278100"/>
            </a:xfrm>
            <a:prstGeom prst="rightArrow">
              <a:avLst>
                <a:gd fmla="val 34239" name="adj1"/>
                <a:gd fmla="val 57035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7"/>
            <p:cNvSpPr/>
            <p:nvPr/>
          </p:nvSpPr>
          <p:spPr>
            <a:xfrm>
              <a:off x="1118297" y="3172455"/>
              <a:ext cx="2030400" cy="108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302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600"/>
                <a:buFont typeface="Roboto"/>
                <a:buChar char="●"/>
              </a:pPr>
              <a:r>
                <a:rPr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Shradha</a:t>
              </a:r>
              <a:endPara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302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600"/>
                <a:buFont typeface="Roboto"/>
                <a:buChar char="●"/>
              </a:pPr>
              <a:r>
                <a:rPr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Artjola</a:t>
              </a:r>
              <a:endPara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253" name="Google Shape;253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Efficiently fetches relevant URLs while avoiding duplicates and ads.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Ensures high-quality search results for user queries.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Benefits:</a:t>
            </a:r>
            <a:endParaRPr sz="2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Combines database constraints and HTML parsing for effective filtering.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Delivers clean and relevant search results based on the count of frequency search terms on the GUI Browser.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pic>
        <p:nvPicPr>
          <p:cNvPr id="259" name="Google Shape;259;p29" title="2024-05-18-16-33-52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2050" y="1170125"/>
            <a:ext cx="86799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ctrTitle"/>
          </p:nvPr>
        </p:nvSpPr>
        <p:spPr>
          <a:xfrm>
            <a:off x="311700" y="190525"/>
            <a:ext cx="8520600" cy="92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Project Structure</a:t>
            </a:r>
            <a:endParaRPr sz="4800"/>
          </a:p>
        </p:txBody>
      </p:sp>
      <p:sp>
        <p:nvSpPr>
          <p:cNvPr id="66" name="Google Shape;66;p14"/>
          <p:cNvSpPr/>
          <p:nvPr/>
        </p:nvSpPr>
        <p:spPr>
          <a:xfrm>
            <a:off x="311700" y="1860450"/>
            <a:ext cx="2156100" cy="111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MY_CUSTOM_BOT Database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3290825" y="1244375"/>
            <a:ext cx="2156100" cy="507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Python Application 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8" name="Google Shape;68;p14"/>
          <p:cNvSpPr/>
          <p:nvPr/>
        </p:nvSpPr>
        <p:spPr>
          <a:xfrm>
            <a:off x="6172050" y="1861863"/>
            <a:ext cx="2156100" cy="111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index.html + results.html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9" name="Google Shape;69;p14"/>
          <p:cNvSpPr/>
          <p:nvPr/>
        </p:nvSpPr>
        <p:spPr>
          <a:xfrm>
            <a:off x="307675" y="1237725"/>
            <a:ext cx="2156100" cy="507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MySQL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0" name="Google Shape;70;p14"/>
          <p:cNvSpPr/>
          <p:nvPr/>
        </p:nvSpPr>
        <p:spPr>
          <a:xfrm>
            <a:off x="342900" y="3116625"/>
            <a:ext cx="2121000" cy="1737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Central storage for search URLs and frequencies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1" name="Google Shape;71;p14"/>
          <p:cNvSpPr/>
          <p:nvPr/>
        </p:nvSpPr>
        <p:spPr>
          <a:xfrm>
            <a:off x="3290825" y="1866225"/>
            <a:ext cx="2156100" cy="111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myapp.py script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2" name="Google Shape;72;p14"/>
          <p:cNvSpPr/>
          <p:nvPr/>
        </p:nvSpPr>
        <p:spPr>
          <a:xfrm>
            <a:off x="3290825" y="3093175"/>
            <a:ext cx="2156100" cy="1737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Proxima Nova"/>
              <a:buChar char="●"/>
            </a:pPr>
            <a:r>
              <a:rPr lang="en" sz="1300">
                <a:latin typeface="Proxima Nova"/>
                <a:ea typeface="Proxima Nova"/>
                <a:cs typeface="Proxima Nova"/>
                <a:sym typeface="Proxima Nova"/>
              </a:rPr>
              <a:t>Interacts with the database to fetch and store data</a:t>
            </a:r>
            <a:endParaRPr sz="13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Proxima Nova"/>
              <a:buChar char="●"/>
            </a:pPr>
            <a:r>
              <a:rPr lang="en" sz="1300">
                <a:solidFill>
                  <a:srgbClr val="212121"/>
                </a:solidFill>
                <a:latin typeface="Proxima Nova"/>
                <a:ea typeface="Proxima Nova"/>
                <a:cs typeface="Proxima Nova"/>
                <a:sym typeface="Proxima Nova"/>
              </a:rPr>
              <a:t>URL data extraction and data processing</a:t>
            </a:r>
            <a:r>
              <a:rPr lang="en" sz="1300">
                <a:latin typeface="Proxima Nova"/>
                <a:ea typeface="Proxima Nova"/>
                <a:cs typeface="Proxima Nova"/>
                <a:sym typeface="Proxima Nova"/>
              </a:rPr>
              <a:t> using </a:t>
            </a:r>
            <a:r>
              <a:rPr b="1" lang="en" sz="1300">
                <a:latin typeface="Proxima Nova"/>
                <a:ea typeface="Proxima Nova"/>
                <a:cs typeface="Proxima Nova"/>
                <a:sym typeface="Proxima Nova"/>
              </a:rPr>
              <a:t>Selenium </a:t>
            </a:r>
            <a:r>
              <a:rPr lang="en" sz="1300">
                <a:latin typeface="Proxima Nova"/>
                <a:ea typeface="Proxima Nova"/>
                <a:cs typeface="Proxima Nova"/>
                <a:sym typeface="Proxima Nova"/>
              </a:rPr>
              <a:t>for automated web scraping</a:t>
            </a:r>
            <a:endParaRPr sz="13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3" name="Google Shape;73;p14"/>
          <p:cNvSpPr/>
          <p:nvPr/>
        </p:nvSpPr>
        <p:spPr>
          <a:xfrm>
            <a:off x="6172050" y="1235663"/>
            <a:ext cx="2156100" cy="507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Web Browser GUI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(Manages user interactions) 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4" name="Google Shape;74;p14"/>
          <p:cNvSpPr/>
          <p:nvPr/>
        </p:nvSpPr>
        <p:spPr>
          <a:xfrm>
            <a:off x="6172050" y="3093175"/>
            <a:ext cx="2156100" cy="1737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Proxima Nova"/>
              <a:buChar char="●"/>
            </a:pPr>
            <a:r>
              <a:rPr b="1" lang="en" sz="1300">
                <a:latin typeface="Proxima Nova"/>
                <a:ea typeface="Proxima Nova"/>
                <a:cs typeface="Proxima Nova"/>
                <a:sym typeface="Proxima Nova"/>
              </a:rPr>
              <a:t>index.html: </a:t>
            </a:r>
            <a:r>
              <a:rPr lang="en" sz="1300">
                <a:latin typeface="Proxima Nova"/>
                <a:ea typeface="Proxima Nova"/>
                <a:cs typeface="Proxima Nova"/>
                <a:sym typeface="Proxima Nova"/>
              </a:rPr>
              <a:t>Takes user input for search terms</a:t>
            </a:r>
            <a:endParaRPr sz="13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Proxima Nova"/>
              <a:buChar char="●"/>
            </a:pPr>
            <a:r>
              <a:rPr b="1" lang="en" sz="1300">
                <a:latin typeface="Proxima Nova"/>
                <a:ea typeface="Proxima Nova"/>
                <a:cs typeface="Proxima Nova"/>
                <a:sym typeface="Proxima Nova"/>
              </a:rPr>
              <a:t>r</a:t>
            </a:r>
            <a:r>
              <a:rPr b="1" lang="en" sz="1300">
                <a:latin typeface="Proxima Nova"/>
                <a:ea typeface="Proxima Nova"/>
                <a:cs typeface="Proxima Nova"/>
                <a:sym typeface="Proxima Nova"/>
              </a:rPr>
              <a:t>esults.html: </a:t>
            </a:r>
            <a:r>
              <a:rPr lang="en" sz="1300">
                <a:latin typeface="Proxima Nova"/>
                <a:ea typeface="Proxima Nova"/>
                <a:cs typeface="Proxima Nova"/>
                <a:sym typeface="Proxima Nova"/>
              </a:rPr>
              <a:t>Displays search results fetched from the database</a:t>
            </a:r>
            <a:endParaRPr sz="13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75" name="Google Shape;75;p14"/>
          <p:cNvCxnSpPr>
            <a:stCxn id="69" idx="2"/>
            <a:endCxn id="66" idx="0"/>
          </p:cNvCxnSpPr>
          <p:nvPr/>
        </p:nvCxnSpPr>
        <p:spPr>
          <a:xfrm>
            <a:off x="1385725" y="1744725"/>
            <a:ext cx="3900" cy="11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" name="Google Shape;76;p14"/>
          <p:cNvCxnSpPr>
            <a:stCxn id="66" idx="2"/>
            <a:endCxn id="70" idx="0"/>
          </p:cNvCxnSpPr>
          <p:nvPr/>
        </p:nvCxnSpPr>
        <p:spPr>
          <a:xfrm>
            <a:off x="1389750" y="2972550"/>
            <a:ext cx="13800" cy="14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" name="Google Shape;77;p14"/>
          <p:cNvCxnSpPr>
            <a:stCxn id="71" idx="0"/>
            <a:endCxn id="67" idx="2"/>
          </p:cNvCxnSpPr>
          <p:nvPr/>
        </p:nvCxnSpPr>
        <p:spPr>
          <a:xfrm rot="10800000">
            <a:off x="4368875" y="1751325"/>
            <a:ext cx="0" cy="11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" name="Google Shape;78;p14"/>
          <p:cNvCxnSpPr>
            <a:endCxn id="72" idx="0"/>
          </p:cNvCxnSpPr>
          <p:nvPr/>
        </p:nvCxnSpPr>
        <p:spPr>
          <a:xfrm>
            <a:off x="4368875" y="2978275"/>
            <a:ext cx="0" cy="11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" name="Google Shape;79;p14"/>
          <p:cNvCxnSpPr>
            <a:stCxn id="73" idx="2"/>
            <a:endCxn id="68" idx="0"/>
          </p:cNvCxnSpPr>
          <p:nvPr/>
        </p:nvCxnSpPr>
        <p:spPr>
          <a:xfrm>
            <a:off x="7250100" y="1742663"/>
            <a:ext cx="0" cy="1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" name="Google Shape;80;p14"/>
          <p:cNvCxnSpPr>
            <a:endCxn id="74" idx="0"/>
          </p:cNvCxnSpPr>
          <p:nvPr/>
        </p:nvCxnSpPr>
        <p:spPr>
          <a:xfrm>
            <a:off x="7250100" y="2978275"/>
            <a:ext cx="0" cy="11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ctrTitle"/>
          </p:nvPr>
        </p:nvSpPr>
        <p:spPr>
          <a:xfrm>
            <a:off x="311700" y="271600"/>
            <a:ext cx="8520600" cy="84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 Used</a:t>
            </a:r>
            <a:endParaRPr/>
          </a:p>
        </p:txBody>
      </p:sp>
      <p:grpSp>
        <p:nvGrpSpPr>
          <p:cNvPr id="86" name="Google Shape;86;p15"/>
          <p:cNvGrpSpPr/>
          <p:nvPr/>
        </p:nvGrpSpPr>
        <p:grpSpPr>
          <a:xfrm>
            <a:off x="542649" y="3691567"/>
            <a:ext cx="8102846" cy="766473"/>
            <a:chOff x="1593000" y="2322568"/>
            <a:chExt cx="5957975" cy="643500"/>
          </a:xfrm>
        </p:grpSpPr>
        <p:sp>
          <p:nvSpPr>
            <p:cNvPr id="87" name="Google Shape;87;p15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5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5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</a:rPr>
                <a:t>BeautifulSoup </a:t>
              </a:r>
              <a:endParaRPr b="1" sz="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414141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4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04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D3D3D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HTML Parsing</a:t>
              </a:r>
              <a:endParaRPr sz="12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D3D3D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Data Extraction</a:t>
              </a:r>
              <a:endParaRPr sz="12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D3D3D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Enhancing Data Quality</a:t>
              </a:r>
              <a:endParaRPr sz="12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4" name="Google Shape;94;p15"/>
          <p:cNvGrpSpPr/>
          <p:nvPr/>
        </p:nvGrpSpPr>
        <p:grpSpPr>
          <a:xfrm>
            <a:off x="542671" y="2850940"/>
            <a:ext cx="8102846" cy="840604"/>
            <a:chOff x="1593000" y="2322568"/>
            <a:chExt cx="5957975" cy="643500"/>
          </a:xfrm>
        </p:grpSpPr>
        <p:sp>
          <p:nvSpPr>
            <p:cNvPr id="95" name="Google Shape;95;p15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5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5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7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Selenium</a:t>
              </a:r>
              <a:endParaRPr b="1" sz="1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414141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4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03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01" name="Google Shape;101;p15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D3D3D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rgbClr val="212121"/>
                  </a:solidFill>
                </a:rPr>
                <a:t>Web Browser Automation</a:t>
              </a:r>
              <a:r>
                <a:rPr lang="en" sz="1200">
                  <a:solidFill>
                    <a:srgbClr val="212121"/>
                  </a:solidFill>
                </a:rPr>
                <a:t> </a:t>
              </a:r>
              <a:endParaRPr sz="1200">
                <a:solidFill>
                  <a:srgbClr val="212121"/>
                </a:solidFill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D3D3D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rgbClr val="212121"/>
                  </a:solidFill>
                </a:rPr>
                <a:t>Fetching &amp; Scraping URLs from Search Engines </a:t>
              </a:r>
              <a:endParaRPr sz="1200">
                <a:solidFill>
                  <a:srgbClr val="212121"/>
                </a:solidFill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D3D3D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rgbClr val="212121"/>
                  </a:solidFill>
                </a:rPr>
                <a:t>Handling Pagination</a:t>
              </a:r>
              <a:endParaRPr sz="12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2" name="Google Shape;102;p15"/>
          <p:cNvGrpSpPr/>
          <p:nvPr/>
        </p:nvGrpSpPr>
        <p:grpSpPr>
          <a:xfrm>
            <a:off x="542649" y="1952942"/>
            <a:ext cx="8102846" cy="898069"/>
            <a:chOff x="1593000" y="2322568"/>
            <a:chExt cx="5957975" cy="643500"/>
          </a:xfrm>
        </p:grpSpPr>
        <p:sp>
          <p:nvSpPr>
            <p:cNvPr id="103" name="Google Shape;103;p15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5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5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Flask Framework</a:t>
              </a:r>
              <a:endPara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7" name="Google Shape;107;p15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414141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5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4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02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D3D3D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rgbClr val="212121"/>
                  </a:solidFill>
                </a:rPr>
                <a:t>Routing and View Functions</a:t>
              </a:r>
              <a:endParaRPr sz="1200">
                <a:solidFill>
                  <a:srgbClr val="212121"/>
                </a:solidFill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ts val="1200"/>
                <a:buChar char="●"/>
              </a:pPr>
              <a:r>
                <a:rPr lang="en" sz="1200">
                  <a:solidFill>
                    <a:srgbClr val="212121"/>
                  </a:solidFill>
                </a:rPr>
                <a:t>Integration with Selenium &amp; MySQL</a:t>
              </a:r>
              <a:endParaRPr sz="1200">
                <a:solidFill>
                  <a:srgbClr val="212121"/>
                </a:solidFill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ts val="1200"/>
                <a:buChar char="●"/>
              </a:pPr>
              <a:r>
                <a:rPr lang="en" sz="1200">
                  <a:solidFill>
                    <a:srgbClr val="212121"/>
                  </a:solidFill>
                </a:rPr>
                <a:t>Server Configuration &amp; </a:t>
              </a:r>
              <a:r>
                <a:rPr lang="en" sz="1200">
                  <a:solidFill>
                    <a:srgbClr val="212121"/>
                  </a:solidFill>
                </a:rPr>
                <a:t>Error Handling</a:t>
              </a:r>
              <a:endParaRPr sz="1200">
                <a:solidFill>
                  <a:srgbClr val="212121"/>
                </a:solidFill>
              </a:endParaRPr>
            </a:p>
          </p:txBody>
        </p:sp>
      </p:grpSp>
      <p:grpSp>
        <p:nvGrpSpPr>
          <p:cNvPr id="110" name="Google Shape;110;p15"/>
          <p:cNvGrpSpPr/>
          <p:nvPr/>
        </p:nvGrpSpPr>
        <p:grpSpPr>
          <a:xfrm>
            <a:off x="542499" y="1112240"/>
            <a:ext cx="8102846" cy="840604"/>
            <a:chOff x="1593000" y="2322568"/>
            <a:chExt cx="5957975" cy="643500"/>
          </a:xfrm>
        </p:grpSpPr>
        <p:sp>
          <p:nvSpPr>
            <p:cNvPr id="111" name="Google Shape;111;p15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5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5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5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b="1" lang="en" sz="1600">
                  <a:solidFill>
                    <a:schemeClr val="dk1"/>
                  </a:solidFill>
                </a:rPr>
                <a:t>MySQL - Database</a:t>
              </a:r>
              <a:endParaRPr b="1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5" name="Google Shape;115;p15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414141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4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01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ts val="1200"/>
                <a:buChar char="●"/>
              </a:pPr>
              <a:r>
                <a:rPr lang="en" sz="1200">
                  <a:solidFill>
                    <a:srgbClr val="212121"/>
                  </a:solidFill>
                </a:rPr>
                <a:t>Insert </a:t>
              </a:r>
              <a:r>
                <a:rPr lang="en" sz="1200">
                  <a:solidFill>
                    <a:srgbClr val="212121"/>
                  </a:solidFill>
                </a:rPr>
                <a:t>the search results</a:t>
              </a:r>
              <a:endParaRPr sz="1200">
                <a:solidFill>
                  <a:srgbClr val="212121"/>
                </a:solidFill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ts val="1200"/>
                <a:buChar char="●"/>
              </a:pPr>
              <a:r>
                <a:rPr lang="en" sz="1200">
                  <a:solidFill>
                    <a:srgbClr val="212121"/>
                  </a:solidFill>
                </a:rPr>
                <a:t>S</a:t>
              </a:r>
              <a:r>
                <a:rPr lang="en" sz="1200">
                  <a:solidFill>
                    <a:srgbClr val="212121"/>
                  </a:solidFill>
                </a:rPr>
                <a:t>tore the URLs and Frequency</a:t>
              </a:r>
              <a:endParaRPr sz="1200">
                <a:solidFill>
                  <a:srgbClr val="212121"/>
                </a:solidFill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ts val="1200"/>
                <a:buChar char="●"/>
              </a:pPr>
              <a:r>
                <a:rPr lang="en" sz="120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Display the URLs and Frequency</a:t>
              </a:r>
              <a:endParaRPr sz="12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 txBox="1"/>
          <p:nvPr>
            <p:ph type="title"/>
          </p:nvPr>
        </p:nvSpPr>
        <p:spPr>
          <a:xfrm>
            <a:off x="311700" y="433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Duplicate Elimination Logic </a:t>
            </a:r>
            <a:endParaRPr/>
          </a:p>
        </p:txBody>
      </p:sp>
      <p:sp>
        <p:nvSpPr>
          <p:cNvPr id="123" name="Google Shape;123;p16"/>
          <p:cNvSpPr txBox="1"/>
          <p:nvPr>
            <p:ph idx="1" type="body"/>
          </p:nvPr>
        </p:nvSpPr>
        <p:spPr>
          <a:xfrm>
            <a:off x="311700" y="11994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Database Primary Key Constraint:</a:t>
            </a:r>
            <a:endParaRPr b="1"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b="1" lang="en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Primary Key on URL:</a:t>
            </a:r>
            <a:endParaRPr b="1"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○"/>
            </a:pPr>
            <a:r>
              <a:rPr lang="en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URL field is set as the primary key in the database.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○"/>
            </a:pPr>
            <a:r>
              <a:rPr lang="en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constraint automatically prevents duplicate URLs from being inserted.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In-Memory Check:</a:t>
            </a:r>
            <a:endParaRPr b="1"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b="1" lang="en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Session-Based List:</a:t>
            </a:r>
            <a:endParaRPr b="1"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○"/>
            </a:pPr>
            <a:r>
              <a:rPr lang="en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During each session, maintain a list of URLs already collected and before adding a new URL, check if it already exists.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○"/>
            </a:pPr>
            <a:r>
              <a:rPr lang="en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immediate check ensures no duplicates within the same scraping session.</a:t>
            </a:r>
            <a:endParaRPr b="1"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Advertisement </a:t>
            </a:r>
            <a:r>
              <a:rPr lang="en"/>
              <a:t>Elimination Logic </a:t>
            </a:r>
            <a:endParaRPr/>
          </a:p>
        </p:txBody>
      </p:sp>
      <p:sp>
        <p:nvSpPr>
          <p:cNvPr id="129" name="Google Shape;12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b="1" lang="en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HTML Tag Selection:</a:t>
            </a:r>
            <a:endParaRPr b="1"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○"/>
            </a:pPr>
            <a:r>
              <a:rPr lang="en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Target tags (&lt;h3&gt;, &lt;h4&gt;) used for organic results.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○"/>
            </a:pPr>
            <a:r>
              <a:rPr lang="en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Avoid structures or markers indicating ads.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b="1" lang="en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CSS Selector Waiting:</a:t>
            </a:r>
            <a:endParaRPr b="1"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○"/>
            </a:pPr>
            <a:r>
              <a:rPr lang="en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Wait for elements that indicate organic results.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○"/>
            </a:pPr>
            <a:r>
              <a:rPr lang="en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Avoid partial results and late-loading ads.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b="1" lang="en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URL Pattern Filtering:</a:t>
            </a:r>
            <a:endParaRPr b="1"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○"/>
            </a:pPr>
            <a:r>
              <a:rPr lang="en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Extract URLs with patterns typical for organic results.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○"/>
            </a:pPr>
            <a:r>
              <a:rPr lang="en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Skip URLs with ad-related parameters or structures.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b="1" lang="en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 Marker Exclusion:</a:t>
            </a:r>
            <a:endParaRPr b="1"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○"/>
            </a:pPr>
            <a:r>
              <a:rPr lang="en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Identify and skip elements indicating advertisements.</a:t>
            </a:r>
            <a:endParaRPr b="1"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/>
          <p:nvPr>
            <p:ph type="title"/>
          </p:nvPr>
        </p:nvSpPr>
        <p:spPr>
          <a:xfrm>
            <a:off x="311700" y="327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MY_CUSTOM_BOT Database</a:t>
            </a:r>
            <a:endParaRPr/>
          </a:p>
        </p:txBody>
      </p:sp>
      <p:pic>
        <p:nvPicPr>
          <p:cNvPr id="135" name="Google Shape;13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6950" y="1017725"/>
            <a:ext cx="5407251" cy="155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8"/>
          <p:cNvSpPr txBox="1"/>
          <p:nvPr/>
        </p:nvSpPr>
        <p:spPr>
          <a:xfrm>
            <a:off x="1012250" y="1442388"/>
            <a:ext cx="1530600" cy="7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Table Description</a:t>
            </a:r>
            <a:endParaRPr b="1"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37" name="Google Shape;137;p18"/>
          <p:cNvSpPr txBox="1"/>
          <p:nvPr/>
        </p:nvSpPr>
        <p:spPr>
          <a:xfrm>
            <a:off x="1012250" y="3642900"/>
            <a:ext cx="13542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Table Result</a:t>
            </a:r>
            <a:endParaRPr b="1"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138" name="Google Shape;138;p18"/>
          <p:cNvCxnSpPr>
            <a:stCxn id="136" idx="3"/>
            <a:endCxn id="135" idx="1"/>
          </p:cNvCxnSpPr>
          <p:nvPr/>
        </p:nvCxnSpPr>
        <p:spPr>
          <a:xfrm>
            <a:off x="2542850" y="1794738"/>
            <a:ext cx="724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" name="Google Shape;139;p18"/>
          <p:cNvCxnSpPr>
            <a:stCxn id="137" idx="3"/>
            <a:endCxn id="140" idx="1"/>
          </p:cNvCxnSpPr>
          <p:nvPr/>
        </p:nvCxnSpPr>
        <p:spPr>
          <a:xfrm>
            <a:off x="2366450" y="3868200"/>
            <a:ext cx="90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41" name="Google Shape;14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67050" y="2724150"/>
            <a:ext cx="5377975" cy="20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Workflow</a:t>
            </a:r>
            <a:endParaRPr/>
          </a:p>
        </p:txBody>
      </p:sp>
      <p:sp>
        <p:nvSpPr>
          <p:cNvPr id="147" name="Google Shape;147;p19"/>
          <p:cNvSpPr/>
          <p:nvPr/>
        </p:nvSpPr>
        <p:spPr>
          <a:xfrm>
            <a:off x="401625" y="1284700"/>
            <a:ext cx="1737900" cy="79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User Searches a Term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48" name="Google Shape;148;p19"/>
          <p:cNvSpPr/>
          <p:nvPr/>
        </p:nvSpPr>
        <p:spPr>
          <a:xfrm>
            <a:off x="2661925" y="1284700"/>
            <a:ext cx="1737900" cy="79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Setup Selenium Webdriver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49" name="Google Shape;149;p19"/>
          <p:cNvSpPr/>
          <p:nvPr/>
        </p:nvSpPr>
        <p:spPr>
          <a:xfrm>
            <a:off x="4922213" y="1284700"/>
            <a:ext cx="1737900" cy="79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Iterate through Search Engines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50" name="Google Shape;150;p19"/>
          <p:cNvSpPr/>
          <p:nvPr/>
        </p:nvSpPr>
        <p:spPr>
          <a:xfrm>
            <a:off x="7282325" y="1284700"/>
            <a:ext cx="1737900" cy="79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Fetch and Parse Results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51" name="Google Shape;151;p19"/>
          <p:cNvSpPr/>
          <p:nvPr/>
        </p:nvSpPr>
        <p:spPr>
          <a:xfrm>
            <a:off x="7282325" y="3151325"/>
            <a:ext cx="1737900" cy="79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Screenshot Documentation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52" name="Google Shape;152;p19"/>
          <p:cNvSpPr/>
          <p:nvPr/>
        </p:nvSpPr>
        <p:spPr>
          <a:xfrm>
            <a:off x="4922225" y="3151325"/>
            <a:ext cx="1737900" cy="79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Extract and Filter Data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53" name="Google Shape;153;p19"/>
          <p:cNvSpPr/>
          <p:nvPr/>
        </p:nvSpPr>
        <p:spPr>
          <a:xfrm>
            <a:off x="2661925" y="3151325"/>
            <a:ext cx="1737900" cy="79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Store in Database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54" name="Google Shape;154;p19"/>
          <p:cNvSpPr/>
          <p:nvPr/>
        </p:nvSpPr>
        <p:spPr>
          <a:xfrm>
            <a:off x="401625" y="3151325"/>
            <a:ext cx="1737900" cy="79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Display Results on GUI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155" name="Google Shape;155;p19"/>
          <p:cNvCxnSpPr>
            <a:stCxn id="147" idx="3"/>
            <a:endCxn id="148" idx="1"/>
          </p:cNvCxnSpPr>
          <p:nvPr/>
        </p:nvCxnSpPr>
        <p:spPr>
          <a:xfrm>
            <a:off x="2139525" y="1684000"/>
            <a:ext cx="522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6" name="Google Shape;156;p19"/>
          <p:cNvCxnSpPr/>
          <p:nvPr/>
        </p:nvCxnSpPr>
        <p:spPr>
          <a:xfrm>
            <a:off x="4399825" y="1684000"/>
            <a:ext cx="522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7" name="Google Shape;157;p19"/>
          <p:cNvCxnSpPr>
            <a:stCxn id="149" idx="3"/>
            <a:endCxn id="150" idx="1"/>
          </p:cNvCxnSpPr>
          <p:nvPr/>
        </p:nvCxnSpPr>
        <p:spPr>
          <a:xfrm>
            <a:off x="6660113" y="1684000"/>
            <a:ext cx="622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8" name="Google Shape;158;p19"/>
          <p:cNvCxnSpPr>
            <a:stCxn id="150" idx="2"/>
            <a:endCxn id="151" idx="0"/>
          </p:cNvCxnSpPr>
          <p:nvPr/>
        </p:nvCxnSpPr>
        <p:spPr>
          <a:xfrm>
            <a:off x="8151275" y="2083300"/>
            <a:ext cx="0" cy="106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9" name="Google Shape;159;p19"/>
          <p:cNvCxnSpPr>
            <a:stCxn id="151" idx="1"/>
            <a:endCxn id="152" idx="3"/>
          </p:cNvCxnSpPr>
          <p:nvPr/>
        </p:nvCxnSpPr>
        <p:spPr>
          <a:xfrm rot="10800000">
            <a:off x="6660125" y="3550625"/>
            <a:ext cx="622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0" name="Google Shape;160;p19"/>
          <p:cNvCxnSpPr>
            <a:stCxn id="152" idx="1"/>
          </p:cNvCxnSpPr>
          <p:nvPr/>
        </p:nvCxnSpPr>
        <p:spPr>
          <a:xfrm rot="10800000">
            <a:off x="4399925" y="3550625"/>
            <a:ext cx="522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1" name="Google Shape;161;p19"/>
          <p:cNvCxnSpPr>
            <a:stCxn id="153" idx="1"/>
          </p:cNvCxnSpPr>
          <p:nvPr/>
        </p:nvCxnSpPr>
        <p:spPr>
          <a:xfrm rot="10800000">
            <a:off x="2089525" y="3550625"/>
            <a:ext cx="57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0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Fetch URL function</a:t>
            </a:r>
            <a:endParaRPr/>
          </a:p>
        </p:txBody>
      </p:sp>
      <p:pic>
        <p:nvPicPr>
          <p:cNvPr id="167" name="Google Shape;16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72700"/>
            <a:ext cx="4888650" cy="441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8650" y="572700"/>
            <a:ext cx="4207200" cy="441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1"/>
          <p:cNvSpPr txBox="1"/>
          <p:nvPr>
            <p:ph type="title"/>
          </p:nvPr>
        </p:nvSpPr>
        <p:spPr>
          <a:xfrm>
            <a:off x="253775" y="143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Saving Search Results</a:t>
            </a:r>
            <a:endParaRPr/>
          </a:p>
        </p:txBody>
      </p:sp>
      <p:pic>
        <p:nvPicPr>
          <p:cNvPr id="174" name="Google Shape;17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775" y="774750"/>
            <a:ext cx="8446150" cy="4206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