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  <p:sldMasterId id="214748385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adha kedia" userId="af512e6ebbb1f915" providerId="LiveId" clId="{60458208-CFF2-4157-A237-12F81EEEEEE5}"/>
    <pc:docChg chg="custSel addSld modSld">
      <pc:chgData name="shradha kedia" userId="af512e6ebbb1f915" providerId="LiveId" clId="{60458208-CFF2-4157-A237-12F81EEEEEE5}" dt="2021-01-28T07:02:55.641" v="4329" actId="12385"/>
      <pc:docMkLst>
        <pc:docMk/>
      </pc:docMkLst>
      <pc:sldChg chg="modSp mod">
        <pc:chgData name="shradha kedia" userId="af512e6ebbb1f915" providerId="LiveId" clId="{60458208-CFF2-4157-A237-12F81EEEEEE5}" dt="2021-01-28T06:20:34.592" v="2949" actId="20577"/>
        <pc:sldMkLst>
          <pc:docMk/>
          <pc:sldMk cId="1751230932" sldId="256"/>
        </pc:sldMkLst>
        <pc:spChg chg="mod">
          <ac:chgData name="shradha kedia" userId="af512e6ebbb1f915" providerId="LiveId" clId="{60458208-CFF2-4157-A237-12F81EEEEEE5}" dt="2021-01-28T06:20:34.592" v="2949" actId="20577"/>
          <ac:spMkLst>
            <pc:docMk/>
            <pc:sldMk cId="1751230932" sldId="256"/>
            <ac:spMk id="2" creationId="{07EEC193-1543-4074-8773-6E2F9E2A8987}"/>
          </ac:spMkLst>
        </pc:spChg>
        <pc:spChg chg="mod">
          <ac:chgData name="shradha kedia" userId="af512e6ebbb1f915" providerId="LiveId" clId="{60458208-CFF2-4157-A237-12F81EEEEEE5}" dt="2021-01-28T06:20:04.116" v="2933" actId="27636"/>
          <ac:spMkLst>
            <pc:docMk/>
            <pc:sldMk cId="1751230932" sldId="256"/>
            <ac:spMk id="3" creationId="{257C4B7D-FF2B-47A7-B9EC-7C7AAA1DE90E}"/>
          </ac:spMkLst>
        </pc:spChg>
      </pc:sldChg>
      <pc:sldChg chg="modSp mod">
        <pc:chgData name="shradha kedia" userId="af512e6ebbb1f915" providerId="LiveId" clId="{60458208-CFF2-4157-A237-12F81EEEEEE5}" dt="2021-01-28T06:20:04.116" v="2934" actId="27636"/>
        <pc:sldMkLst>
          <pc:docMk/>
          <pc:sldMk cId="2215146776" sldId="257"/>
        </pc:sldMkLst>
        <pc:spChg chg="mod">
          <ac:chgData name="shradha kedia" userId="af512e6ebbb1f915" providerId="LiveId" clId="{60458208-CFF2-4157-A237-12F81EEEEEE5}" dt="2021-01-26T12:29:45.262" v="2508" actId="14100"/>
          <ac:spMkLst>
            <pc:docMk/>
            <pc:sldMk cId="2215146776" sldId="257"/>
            <ac:spMk id="2" creationId="{9B67A1BD-83A5-4210-BC08-B7C2E572A345}"/>
          </ac:spMkLst>
        </pc:spChg>
        <pc:spChg chg="mod">
          <ac:chgData name="shradha kedia" userId="af512e6ebbb1f915" providerId="LiveId" clId="{60458208-CFF2-4157-A237-12F81EEEEEE5}" dt="2021-01-28T06:20:04.116" v="2934" actId="27636"/>
          <ac:spMkLst>
            <pc:docMk/>
            <pc:sldMk cId="2215146776" sldId="257"/>
            <ac:spMk id="3" creationId="{6EAB9293-3840-4FDC-B79A-88DEF2A5F4EE}"/>
          </ac:spMkLst>
        </pc:spChg>
      </pc:sldChg>
      <pc:sldChg chg="modSp mod">
        <pc:chgData name="shradha kedia" userId="af512e6ebbb1f915" providerId="LiveId" clId="{60458208-CFF2-4157-A237-12F81EEEEEE5}" dt="2021-01-28T06:59:48.053" v="4323"/>
        <pc:sldMkLst>
          <pc:docMk/>
          <pc:sldMk cId="3162444916" sldId="258"/>
        </pc:sldMkLst>
        <pc:spChg chg="mod">
          <ac:chgData name="shradha kedia" userId="af512e6ebbb1f915" providerId="LiveId" clId="{60458208-CFF2-4157-A237-12F81EEEEEE5}" dt="2021-01-28T06:59:48.053" v="4323"/>
          <ac:spMkLst>
            <pc:docMk/>
            <pc:sldMk cId="3162444916" sldId="258"/>
            <ac:spMk id="2" creationId="{3084B4AB-0646-43AF-8001-DD21493BB5E6}"/>
          </ac:spMkLst>
        </pc:spChg>
        <pc:spChg chg="mod">
          <ac:chgData name="shradha kedia" userId="af512e6ebbb1f915" providerId="LiveId" clId="{60458208-CFF2-4157-A237-12F81EEEEEE5}" dt="2021-01-28T06:20:04.131" v="2935" actId="27636"/>
          <ac:spMkLst>
            <pc:docMk/>
            <pc:sldMk cId="3162444916" sldId="258"/>
            <ac:spMk id="3" creationId="{22B4B62E-A0C1-4999-AC45-20FE979E2944}"/>
          </ac:spMkLst>
        </pc:spChg>
      </pc:sldChg>
      <pc:sldChg chg="modSp mod">
        <pc:chgData name="shradha kedia" userId="af512e6ebbb1f915" providerId="LiveId" clId="{60458208-CFF2-4157-A237-12F81EEEEEE5}" dt="2021-01-28T07:02:00.083" v="4326" actId="14734"/>
        <pc:sldMkLst>
          <pc:docMk/>
          <pc:sldMk cId="2067806017" sldId="259"/>
        </pc:sldMkLst>
        <pc:spChg chg="mod">
          <ac:chgData name="shradha kedia" userId="af512e6ebbb1f915" providerId="LiveId" clId="{60458208-CFF2-4157-A237-12F81EEEEEE5}" dt="2021-01-26T12:35:11.556" v="2926" actId="14100"/>
          <ac:spMkLst>
            <pc:docMk/>
            <pc:sldMk cId="2067806017" sldId="259"/>
            <ac:spMk id="2" creationId="{9FC8201B-117E-4474-9B3D-A48BF14D188B}"/>
          </ac:spMkLst>
        </pc:spChg>
        <pc:graphicFrameChg chg="mod modGraphic">
          <ac:chgData name="shradha kedia" userId="af512e6ebbb1f915" providerId="LiveId" clId="{60458208-CFF2-4157-A237-12F81EEEEEE5}" dt="2021-01-28T07:02:00.083" v="4326" actId="14734"/>
          <ac:graphicFrameMkLst>
            <pc:docMk/>
            <pc:sldMk cId="2067806017" sldId="259"/>
            <ac:graphicFrameMk id="4" creationId="{EF3B1C9D-E7AB-4727-9346-85342BC22AF4}"/>
          </ac:graphicFrameMkLst>
        </pc:graphicFrameChg>
      </pc:sldChg>
      <pc:sldChg chg="addSp delSp modSp mod">
        <pc:chgData name="shradha kedia" userId="af512e6ebbb1f915" providerId="LiveId" clId="{60458208-CFF2-4157-A237-12F81EEEEEE5}" dt="2021-01-28T07:02:45.107" v="4327" actId="12385"/>
        <pc:sldMkLst>
          <pc:docMk/>
          <pc:sldMk cId="1164477536" sldId="260"/>
        </pc:sldMkLst>
        <pc:spChg chg="mod">
          <ac:chgData name="shradha kedia" userId="af512e6ebbb1f915" providerId="LiveId" clId="{60458208-CFF2-4157-A237-12F81EEEEEE5}" dt="2021-01-28T06:59:48.053" v="4323"/>
          <ac:spMkLst>
            <pc:docMk/>
            <pc:sldMk cId="1164477536" sldId="260"/>
            <ac:spMk id="2" creationId="{92169239-CFBC-491C-97BC-C2C7AC2DD4C8}"/>
          </ac:spMkLst>
        </pc:spChg>
        <pc:spChg chg="mod">
          <ac:chgData name="shradha kedia" userId="af512e6ebbb1f915" providerId="LiveId" clId="{60458208-CFF2-4157-A237-12F81EEEEEE5}" dt="2021-01-28T06:22:16.046" v="2992" actId="20577"/>
          <ac:spMkLst>
            <pc:docMk/>
            <pc:sldMk cId="1164477536" sldId="260"/>
            <ac:spMk id="3" creationId="{284D592E-BAD6-417C-AC2B-24C68B3C49A1}"/>
          </ac:spMkLst>
        </pc:spChg>
        <pc:graphicFrameChg chg="add del mod modGraphic">
          <ac:chgData name="shradha kedia" userId="af512e6ebbb1f915" providerId="LiveId" clId="{60458208-CFF2-4157-A237-12F81EEEEEE5}" dt="2021-01-26T06:39:51.576" v="324" actId="478"/>
          <ac:graphicFrameMkLst>
            <pc:docMk/>
            <pc:sldMk cId="1164477536" sldId="260"/>
            <ac:graphicFrameMk id="10" creationId="{A018B9E0-6841-4399-83F8-B2B96E6586EC}"/>
          </ac:graphicFrameMkLst>
        </pc:graphicFrameChg>
        <pc:graphicFrameChg chg="add mod modGraphic">
          <ac:chgData name="shradha kedia" userId="af512e6ebbb1f915" providerId="LiveId" clId="{60458208-CFF2-4157-A237-12F81EEEEEE5}" dt="2021-01-28T07:02:45.107" v="4327" actId="12385"/>
          <ac:graphicFrameMkLst>
            <pc:docMk/>
            <pc:sldMk cId="1164477536" sldId="260"/>
            <ac:graphicFrameMk id="11" creationId="{4D781431-0355-48E6-8246-FEF23AF4D45D}"/>
          </ac:graphicFrameMkLst>
        </pc:graphicFrameChg>
        <pc:picChg chg="add del mod modCrop">
          <ac:chgData name="shradha kedia" userId="af512e6ebbb1f915" providerId="LiveId" clId="{60458208-CFF2-4157-A237-12F81EEEEEE5}" dt="2021-01-26T06:37:59.063" v="306" actId="478"/>
          <ac:picMkLst>
            <pc:docMk/>
            <pc:sldMk cId="1164477536" sldId="260"/>
            <ac:picMk id="5" creationId="{717ED401-BEB6-4715-A7C3-CEA79BCCA5A2}"/>
          </ac:picMkLst>
        </pc:picChg>
        <pc:picChg chg="add del mod modCrop">
          <ac:chgData name="shradha kedia" userId="af512e6ebbb1f915" providerId="LiveId" clId="{60458208-CFF2-4157-A237-12F81EEEEEE5}" dt="2021-01-26T06:35:10.775" v="298" actId="478"/>
          <ac:picMkLst>
            <pc:docMk/>
            <pc:sldMk cId="1164477536" sldId="260"/>
            <ac:picMk id="7" creationId="{3C569CA6-EE66-479C-98C2-0F8E205E79AB}"/>
          </ac:picMkLst>
        </pc:picChg>
        <pc:picChg chg="add mod">
          <ac:chgData name="shradha kedia" userId="af512e6ebbb1f915" providerId="LiveId" clId="{60458208-CFF2-4157-A237-12F81EEEEEE5}" dt="2021-01-28T06:21:12.249" v="2955" actId="14100"/>
          <ac:picMkLst>
            <pc:docMk/>
            <pc:sldMk cId="1164477536" sldId="260"/>
            <ac:picMk id="9" creationId="{BE028579-C237-4DDF-A796-F8DA11CC755D}"/>
          </ac:picMkLst>
        </pc:picChg>
      </pc:sldChg>
      <pc:sldChg chg="addSp modSp new mod">
        <pc:chgData name="shradha kedia" userId="af512e6ebbb1f915" providerId="LiveId" clId="{60458208-CFF2-4157-A237-12F81EEEEEE5}" dt="2021-01-28T07:02:50.765" v="4328" actId="12385"/>
        <pc:sldMkLst>
          <pc:docMk/>
          <pc:sldMk cId="782800109" sldId="261"/>
        </pc:sldMkLst>
        <pc:spChg chg="mod">
          <ac:chgData name="shradha kedia" userId="af512e6ebbb1f915" providerId="LiveId" clId="{60458208-CFF2-4157-A237-12F81EEEEEE5}" dt="2021-01-28T06:23:23.867" v="3077" actId="27636"/>
          <ac:spMkLst>
            <pc:docMk/>
            <pc:sldMk cId="782800109" sldId="261"/>
            <ac:spMk id="2" creationId="{23108DBB-291B-492E-B956-36511ADB32EC}"/>
          </ac:spMkLst>
        </pc:spChg>
        <pc:spChg chg="mod">
          <ac:chgData name="shradha kedia" userId="af512e6ebbb1f915" providerId="LiveId" clId="{60458208-CFF2-4157-A237-12F81EEEEEE5}" dt="2021-01-28T06:24:22.147" v="3109" actId="20577"/>
          <ac:spMkLst>
            <pc:docMk/>
            <pc:sldMk cId="782800109" sldId="261"/>
            <ac:spMk id="3" creationId="{9D1D0A36-CDD9-43D5-99F3-D35B5CB08C9D}"/>
          </ac:spMkLst>
        </pc:spChg>
        <pc:graphicFrameChg chg="add mod modGraphic">
          <ac:chgData name="shradha kedia" userId="af512e6ebbb1f915" providerId="LiveId" clId="{60458208-CFF2-4157-A237-12F81EEEEEE5}" dt="2021-01-28T07:02:50.765" v="4328" actId="12385"/>
          <ac:graphicFrameMkLst>
            <pc:docMk/>
            <pc:sldMk cId="782800109" sldId="261"/>
            <ac:graphicFrameMk id="6" creationId="{889F6B10-C890-448A-AD1D-966DD675591D}"/>
          </ac:graphicFrameMkLst>
        </pc:graphicFrameChg>
        <pc:picChg chg="add mod">
          <ac:chgData name="shradha kedia" userId="af512e6ebbb1f915" providerId="LiveId" clId="{60458208-CFF2-4157-A237-12F81EEEEEE5}" dt="2021-01-28T06:24:34.188" v="3111" actId="14100"/>
          <ac:picMkLst>
            <pc:docMk/>
            <pc:sldMk cId="782800109" sldId="261"/>
            <ac:picMk id="5" creationId="{33FE35C5-C27B-4BA3-99CE-9D25F0089711}"/>
          </ac:picMkLst>
        </pc:picChg>
      </pc:sldChg>
      <pc:sldChg chg="addSp delSp modSp add mod">
        <pc:chgData name="shradha kedia" userId="af512e6ebbb1f915" providerId="LiveId" clId="{60458208-CFF2-4157-A237-12F81EEEEEE5}" dt="2021-01-28T07:02:55.641" v="4329" actId="12385"/>
        <pc:sldMkLst>
          <pc:docMk/>
          <pc:sldMk cId="3031825202" sldId="262"/>
        </pc:sldMkLst>
        <pc:spChg chg="mod">
          <ac:chgData name="shradha kedia" userId="af512e6ebbb1f915" providerId="LiveId" clId="{60458208-CFF2-4157-A237-12F81EEEEEE5}" dt="2021-01-28T06:52:58.362" v="3971" actId="255"/>
          <ac:spMkLst>
            <pc:docMk/>
            <pc:sldMk cId="3031825202" sldId="262"/>
            <ac:spMk id="2" creationId="{23108DBB-291B-492E-B956-36511ADB32EC}"/>
          </ac:spMkLst>
        </pc:spChg>
        <pc:spChg chg="mod">
          <ac:chgData name="shradha kedia" userId="af512e6ebbb1f915" providerId="LiveId" clId="{60458208-CFF2-4157-A237-12F81EEEEEE5}" dt="2021-01-28T06:58:40.223" v="4316" actId="20577"/>
          <ac:spMkLst>
            <pc:docMk/>
            <pc:sldMk cId="3031825202" sldId="262"/>
            <ac:spMk id="3" creationId="{9D1D0A36-CDD9-43D5-99F3-D35B5CB08C9D}"/>
          </ac:spMkLst>
        </pc:spChg>
        <pc:graphicFrameChg chg="mod modGraphic">
          <ac:chgData name="shradha kedia" userId="af512e6ebbb1f915" providerId="LiveId" clId="{60458208-CFF2-4157-A237-12F81EEEEEE5}" dt="2021-01-28T07:02:55.641" v="4329" actId="12385"/>
          <ac:graphicFrameMkLst>
            <pc:docMk/>
            <pc:sldMk cId="3031825202" sldId="262"/>
            <ac:graphicFrameMk id="6" creationId="{889F6B10-C890-448A-AD1D-966DD675591D}"/>
          </ac:graphicFrameMkLst>
        </pc:graphicFrameChg>
        <pc:picChg chg="del">
          <ac:chgData name="shradha kedia" userId="af512e6ebbb1f915" providerId="LiveId" clId="{60458208-CFF2-4157-A237-12F81EEEEEE5}" dt="2021-01-26T07:38:44.082" v="1526" actId="478"/>
          <ac:picMkLst>
            <pc:docMk/>
            <pc:sldMk cId="3031825202" sldId="262"/>
            <ac:picMk id="5" creationId="{33FE35C5-C27B-4BA3-99CE-9D25F0089711}"/>
          </ac:picMkLst>
        </pc:picChg>
        <pc:picChg chg="add mod">
          <ac:chgData name="shradha kedia" userId="af512e6ebbb1f915" providerId="LiveId" clId="{60458208-CFF2-4157-A237-12F81EEEEEE5}" dt="2021-01-28T06:55:04.459" v="4036" actId="1076"/>
          <ac:picMkLst>
            <pc:docMk/>
            <pc:sldMk cId="3031825202" sldId="262"/>
            <ac:picMk id="7" creationId="{D837CBAB-AD82-4028-B862-8753B23BA14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4C87-72D4-4836-8A79-0E7AE45043A6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2CC26D1-FBAC-42A1-81CC-8886575E652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93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4C87-72D4-4836-8A79-0E7AE45043A6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26D1-FBAC-42A1-81CC-8886575E652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67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4C87-72D4-4836-8A79-0E7AE45043A6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26D1-FBAC-42A1-81CC-8886575E652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825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4C87-72D4-4836-8A79-0E7AE45043A6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26D1-FBAC-42A1-81CC-8886575E6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964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4C87-72D4-4836-8A79-0E7AE45043A6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26D1-FBAC-42A1-81CC-8886575E6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641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4C87-72D4-4836-8A79-0E7AE45043A6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26D1-FBAC-42A1-81CC-8886575E6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978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4C87-72D4-4836-8A79-0E7AE45043A6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26D1-FBAC-42A1-81CC-8886575E6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481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4C87-72D4-4836-8A79-0E7AE45043A6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26D1-FBAC-42A1-81CC-8886575E6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891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4C87-72D4-4836-8A79-0E7AE45043A6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26D1-FBAC-42A1-81CC-8886575E6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691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4C87-72D4-4836-8A79-0E7AE45043A6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26D1-FBAC-42A1-81CC-8886575E6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647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4C87-72D4-4836-8A79-0E7AE45043A6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26D1-FBAC-42A1-81CC-8886575E6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3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4C87-72D4-4836-8A79-0E7AE45043A6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26D1-FBAC-42A1-81CC-8886575E652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6998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4C87-72D4-4836-8A79-0E7AE45043A6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26D1-FBAC-42A1-81CC-8886575E6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274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4C87-72D4-4836-8A79-0E7AE45043A6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26D1-FBAC-42A1-81CC-8886575E6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272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4C87-72D4-4836-8A79-0E7AE45043A6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26D1-FBAC-42A1-81CC-8886575E6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7534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4C87-72D4-4836-8A79-0E7AE45043A6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26D1-FBAC-42A1-81CC-8886575E652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25050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4C87-72D4-4836-8A79-0E7AE45043A6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26D1-FBAC-42A1-81CC-8886575E6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062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4C87-72D4-4836-8A79-0E7AE45043A6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26D1-FBAC-42A1-81CC-8886575E6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0397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4C87-72D4-4836-8A79-0E7AE45043A6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26D1-FBAC-42A1-81CC-8886575E6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3287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4C87-72D4-4836-8A79-0E7AE45043A6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26D1-FBAC-42A1-81CC-8886575E6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3849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4C87-72D4-4836-8A79-0E7AE45043A6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26D1-FBAC-42A1-81CC-8886575E6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62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4C87-72D4-4836-8A79-0E7AE45043A6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26D1-FBAC-42A1-81CC-8886575E652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7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4C87-72D4-4836-8A79-0E7AE45043A6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26D1-FBAC-42A1-81CC-8886575E652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70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4C87-72D4-4836-8A79-0E7AE45043A6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26D1-FBAC-42A1-81CC-8886575E652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39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4C87-72D4-4836-8A79-0E7AE45043A6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26D1-FBAC-42A1-81CC-8886575E652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88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4C87-72D4-4836-8A79-0E7AE45043A6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26D1-FBAC-42A1-81CC-8886575E6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36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4C87-72D4-4836-8A79-0E7AE45043A6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26D1-FBAC-42A1-81CC-8886575E652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78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1BD4C87-72D4-4836-8A79-0E7AE45043A6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26D1-FBAC-42A1-81CC-8886575E652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99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D4C87-72D4-4836-8A79-0E7AE45043A6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2CC26D1-FBAC-42A1-81CC-8886575E652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61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BD4C87-72D4-4836-8A79-0E7AE45043A6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C26D1-FBAC-42A1-81CC-8886575E6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7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C193-1543-4074-8773-6E2F9E2A8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576" y="447674"/>
            <a:ext cx="10749836" cy="2696741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        Universal Gates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C4B7D-FF2B-47A7-B9EC-7C7AAA1DE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576" y="5078027"/>
            <a:ext cx="6168777" cy="878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Created by-</a:t>
            </a:r>
          </a:p>
          <a:p>
            <a:r>
              <a:rPr lang="en-US" dirty="0"/>
              <a:t>Sradha and </a:t>
            </a:r>
            <a:r>
              <a:rPr lang="en-US" dirty="0" err="1"/>
              <a:t>shivam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23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9239-CFBC-491C-97BC-C2C7AC2D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NOT using NOR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592E-BAD6-417C-AC2B-24C68B3C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43" y="2052918"/>
            <a:ext cx="9603010" cy="45251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NOT gate is made by joining the inputs of NOR gate together.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Truth Table  for NOT :</a:t>
            </a:r>
          </a:p>
          <a:p>
            <a:pPr marL="0" indent="0">
              <a:buNone/>
            </a:pPr>
            <a:r>
              <a:rPr lang="en-US" dirty="0"/>
              <a:t>                                     (X+X)’ = X’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D781431-0355-48E6-8246-FEF23AF4D45D}"/>
              </a:ext>
            </a:extLst>
          </p:cNvPr>
          <p:cNvGraphicFramePr>
            <a:graphicFrameLocks noGrp="1"/>
          </p:cNvGraphicFramePr>
          <p:nvPr/>
        </p:nvGraphicFramePr>
        <p:xfrm>
          <a:off x="6690049" y="4618821"/>
          <a:ext cx="5055108" cy="1471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554">
                  <a:extLst>
                    <a:ext uri="{9D8B030D-6E8A-4147-A177-3AD203B41FA5}">
                      <a16:colId xmlns:a16="http://schemas.microsoft.com/office/drawing/2014/main" val="1320292118"/>
                    </a:ext>
                  </a:extLst>
                </a:gridCol>
                <a:gridCol w="2527554">
                  <a:extLst>
                    <a:ext uri="{9D8B030D-6E8A-4147-A177-3AD203B41FA5}">
                      <a16:colId xmlns:a16="http://schemas.microsoft.com/office/drawing/2014/main" val="3826044804"/>
                    </a:ext>
                  </a:extLst>
                </a:gridCol>
              </a:tblGrid>
              <a:tr h="490420">
                <a:tc>
                  <a:txBody>
                    <a:bodyPr/>
                    <a:lstStyle/>
                    <a:p>
                      <a:r>
                        <a:rPr lang="en-US" dirty="0"/>
                        <a:t>                INPUT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OUTPUT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96404"/>
                  </a:ext>
                </a:extLst>
              </a:tr>
              <a:tr h="49042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42596"/>
                  </a:ext>
                </a:extLst>
              </a:tr>
              <a:tr h="49042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53349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A3AA871-15B7-4AF3-BF2B-7E3AA0C78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4" y="2528596"/>
            <a:ext cx="4245429" cy="200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6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8DBB-291B-492E-B956-36511ADB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19" y="740707"/>
            <a:ext cx="10269136" cy="1113048"/>
          </a:xfrm>
        </p:spPr>
        <p:txBody>
          <a:bodyPr>
            <a:normAutofit/>
          </a:bodyPr>
          <a:lstStyle/>
          <a:p>
            <a:r>
              <a:rPr lang="en-US" dirty="0"/>
              <a:t>Implementation of AND using NOR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D0A36-CDD9-43D5-99F3-D35B5CB08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718" y="1970842"/>
            <a:ext cx="10369962" cy="43234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Helvetica Neue"/>
              </a:rPr>
              <a:t> 3 NOR gate is used to form AND gate.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Helvetica Neue"/>
              </a:rPr>
              <a:t> </a:t>
            </a:r>
            <a:r>
              <a:rPr lang="en-US" b="0" i="0" dirty="0">
                <a:effectLst/>
                <a:latin typeface="Helvetica Neue"/>
              </a:rPr>
              <a:t>An AND gate is made by following a NOR gates.</a:t>
            </a:r>
          </a:p>
          <a:p>
            <a:pPr marL="0" indent="0">
              <a:buNone/>
            </a:pPr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B3835"/>
                </a:solidFill>
                <a:latin typeface="Helvetica Neue"/>
              </a:rPr>
              <a:t>                                                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3B3835"/>
                </a:solidFill>
                <a:latin typeface="Helvetica Neue"/>
              </a:rPr>
              <a:t>        </a:t>
            </a:r>
          </a:p>
          <a:p>
            <a:pPr marL="0" indent="0">
              <a:buNone/>
            </a:pPr>
            <a:r>
              <a:rPr lang="en-US" sz="2600" dirty="0">
                <a:latin typeface="Helvetica Neue"/>
              </a:rPr>
              <a:t>                                                           Truth Table for AND :</a:t>
            </a:r>
            <a:endParaRPr lang="en-US" sz="2600" b="0" i="0" dirty="0"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dirty="0">
                <a:latin typeface="Helvetica Neue"/>
              </a:rPr>
              <a:t>                                </a:t>
            </a:r>
            <a:r>
              <a:rPr lang="en-US" b="0" i="0" dirty="0">
                <a:effectLst/>
                <a:latin typeface="Helvetica Neue"/>
              </a:rPr>
              <a:t> = ((X</a:t>
            </a:r>
            <a:r>
              <a:rPr lang="en-US" dirty="0">
                <a:latin typeface="Helvetica Neue"/>
              </a:rPr>
              <a:t>+X</a:t>
            </a:r>
            <a:r>
              <a:rPr lang="en-US" b="0" i="0" dirty="0">
                <a:effectLst/>
                <a:latin typeface="Helvetica Neue"/>
              </a:rPr>
              <a:t>)’+(</a:t>
            </a:r>
            <a:r>
              <a:rPr lang="en-US" dirty="0">
                <a:latin typeface="Helvetica Neue"/>
              </a:rPr>
              <a:t>Y</a:t>
            </a:r>
            <a:r>
              <a:rPr lang="en-US" b="0" i="0" dirty="0">
                <a:effectLst/>
                <a:latin typeface="Helvetica Neue"/>
              </a:rPr>
              <a:t>+Y)’)’</a:t>
            </a:r>
          </a:p>
          <a:p>
            <a:pPr marL="0" indent="0">
              <a:buNone/>
            </a:pPr>
            <a:r>
              <a:rPr lang="en-US" dirty="0">
                <a:latin typeface="Helvetica Neue"/>
              </a:rPr>
              <a:t>                                 = ((</a:t>
            </a:r>
            <a:r>
              <a:rPr lang="en-US" b="0" i="0" dirty="0">
                <a:effectLst/>
                <a:latin typeface="Helvetica Neue"/>
              </a:rPr>
              <a:t> X’.X’)+(</a:t>
            </a:r>
            <a:r>
              <a:rPr lang="en-US" dirty="0">
                <a:latin typeface="Helvetica Neue"/>
              </a:rPr>
              <a:t>Y</a:t>
            </a:r>
            <a:r>
              <a:rPr lang="en-US" b="0" i="0" dirty="0">
                <a:effectLst/>
                <a:latin typeface="Helvetica Neue"/>
              </a:rPr>
              <a:t>’.Y’))’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Helvetica Neue"/>
              </a:rPr>
              <a:t>                                 = (X’.X’)’ . (Y’.Y’)’</a:t>
            </a:r>
          </a:p>
          <a:p>
            <a:pPr marL="0" indent="0">
              <a:buNone/>
            </a:pPr>
            <a:r>
              <a:rPr lang="en-US" dirty="0">
                <a:latin typeface="Helvetica Neue"/>
              </a:rPr>
              <a:t>                                 = (X’’+X’’) . (Y’’+Y’’)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Helvetica Neue"/>
              </a:rPr>
              <a:t>                                 = (X</a:t>
            </a:r>
            <a:r>
              <a:rPr lang="en-US" dirty="0">
                <a:latin typeface="Helvetica Neue"/>
              </a:rPr>
              <a:t>+</a:t>
            </a:r>
            <a:r>
              <a:rPr lang="en-US" b="0" i="0" dirty="0">
                <a:effectLst/>
                <a:latin typeface="Helvetica Neue"/>
              </a:rPr>
              <a:t>X) . (Y+Y) = X.Y</a:t>
            </a:r>
          </a:p>
          <a:p>
            <a:pPr marL="0" indent="0">
              <a:buNone/>
            </a:pPr>
            <a:endParaRPr lang="en-US" b="0" i="0" dirty="0">
              <a:effectLst/>
              <a:latin typeface="Helvetica Neue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FE35C5-C27B-4BA3-99CE-9D25F0089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4279" y="2781992"/>
            <a:ext cx="4226766" cy="147099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9F6B10-C890-448A-AD1D-966DD675591D}"/>
              </a:ext>
            </a:extLst>
          </p:cNvPr>
          <p:cNvGraphicFramePr>
            <a:graphicFrameLocks noGrp="1"/>
          </p:cNvGraphicFramePr>
          <p:nvPr/>
        </p:nvGraphicFramePr>
        <p:xfrm>
          <a:off x="5841507" y="4370069"/>
          <a:ext cx="5314174" cy="1924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086">
                  <a:extLst>
                    <a:ext uri="{9D8B030D-6E8A-4147-A177-3AD203B41FA5}">
                      <a16:colId xmlns:a16="http://schemas.microsoft.com/office/drawing/2014/main" val="2867145762"/>
                    </a:ext>
                  </a:extLst>
                </a:gridCol>
                <a:gridCol w="1790044">
                  <a:extLst>
                    <a:ext uri="{9D8B030D-6E8A-4147-A177-3AD203B41FA5}">
                      <a16:colId xmlns:a16="http://schemas.microsoft.com/office/drawing/2014/main" val="3502718323"/>
                    </a:ext>
                  </a:extLst>
                </a:gridCol>
                <a:gridCol w="1790044">
                  <a:extLst>
                    <a:ext uri="{9D8B030D-6E8A-4147-A177-3AD203B41FA5}">
                      <a16:colId xmlns:a16="http://schemas.microsoft.com/office/drawing/2014/main" val="1120688493"/>
                    </a:ext>
                  </a:extLst>
                </a:gridCol>
              </a:tblGrid>
              <a:tr h="384839">
                <a:tc>
                  <a:txBody>
                    <a:bodyPr/>
                    <a:lstStyle/>
                    <a:p>
                      <a:r>
                        <a:rPr lang="en-US" dirty="0"/>
                        <a:t>             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A AND 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630208"/>
                  </a:ext>
                </a:extLst>
              </a:tr>
              <a:tr h="384839">
                <a:tc>
                  <a:txBody>
                    <a:bodyPr/>
                    <a:lstStyle/>
                    <a:p>
                      <a:r>
                        <a:rPr lang="en-US" dirty="0"/>
                        <a:t>    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62083"/>
                  </a:ext>
                </a:extLst>
              </a:tr>
              <a:tr h="384839">
                <a:tc>
                  <a:txBody>
                    <a:bodyPr/>
                    <a:lstStyle/>
                    <a:p>
                      <a:r>
                        <a:rPr lang="en-US" dirty="0"/>
                        <a:t>    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758231"/>
                  </a:ext>
                </a:extLst>
              </a:tr>
              <a:tr h="384839">
                <a:tc>
                  <a:txBody>
                    <a:bodyPr/>
                    <a:lstStyle/>
                    <a:p>
                      <a:r>
                        <a:rPr lang="en-US" dirty="0"/>
                        <a:t>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86156"/>
                  </a:ext>
                </a:extLst>
              </a:tr>
              <a:tr h="384839">
                <a:tc>
                  <a:txBody>
                    <a:bodyPr/>
                    <a:lstStyle/>
                    <a:p>
                      <a:r>
                        <a:rPr lang="en-US" dirty="0"/>
                        <a:t>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53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22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8DBB-291B-492E-B956-36511ADB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59041"/>
            <a:ext cx="10088880" cy="867812"/>
          </a:xfrm>
        </p:spPr>
        <p:txBody>
          <a:bodyPr>
            <a:normAutofit/>
          </a:bodyPr>
          <a:lstStyle/>
          <a:p>
            <a:r>
              <a:rPr lang="en-US" sz="4800" dirty="0"/>
              <a:t>Implementation</a:t>
            </a:r>
            <a:r>
              <a:rPr lang="en-US" dirty="0"/>
              <a:t> of OR using NOR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D0A36-CDD9-43D5-99F3-D35B5CB08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2" y="2006082"/>
            <a:ext cx="10481388" cy="40928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Helvetica Neue"/>
              </a:rPr>
              <a:t>NOR gate is </a:t>
            </a:r>
            <a:r>
              <a:rPr lang="en-US" sz="2200" b="0" i="0" dirty="0">
                <a:effectLst/>
                <a:latin typeface="Helvetica Neue"/>
              </a:rPr>
              <a:t> inverted </a:t>
            </a:r>
            <a:r>
              <a:rPr lang="en-US" sz="2200" dirty="0">
                <a:latin typeface="Helvetica Neue"/>
              </a:rPr>
              <a:t>OR</a:t>
            </a:r>
            <a:r>
              <a:rPr lang="en-US" sz="2200" b="0" i="0" dirty="0">
                <a:effectLst/>
                <a:latin typeface="Helvetica Neue"/>
              </a:rPr>
              <a:t> gate.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Helvetica Neue"/>
              </a:rPr>
              <a:t>OR gate can be created by using 2 NOR gates.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                         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3B3835"/>
                </a:solidFill>
                <a:latin typeface="Helvetica Neue"/>
              </a:rPr>
              <a:t>                                                                      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Helvetica Neue"/>
              </a:rPr>
              <a:t>                                     </a:t>
            </a:r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Truth Table for OR:</a:t>
            </a:r>
          </a:p>
          <a:p>
            <a:pPr marL="0" indent="0">
              <a:buNone/>
            </a:pPr>
            <a:r>
              <a:rPr lang="en-IN" dirty="0"/>
              <a:t>              ((A+B)’+(A+B)’)’=((A+B)’’.(A+B)’’)</a:t>
            </a:r>
          </a:p>
          <a:p>
            <a:pPr marL="0" indent="0">
              <a:buNone/>
            </a:pPr>
            <a:r>
              <a:rPr lang="en-IN" dirty="0"/>
              <a:t>						=(A+B).(A+B)</a:t>
            </a:r>
          </a:p>
          <a:p>
            <a:pPr marL="0" indent="0">
              <a:buNone/>
            </a:pPr>
            <a:r>
              <a:rPr lang="en-IN" dirty="0"/>
              <a:t>						=	A+B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9F6B10-C890-448A-AD1D-966DD675591D}"/>
              </a:ext>
            </a:extLst>
          </p:cNvPr>
          <p:cNvGraphicFramePr>
            <a:graphicFrameLocks noGrp="1"/>
          </p:cNvGraphicFramePr>
          <p:nvPr/>
        </p:nvGraphicFramePr>
        <p:xfrm>
          <a:off x="6164426" y="4539579"/>
          <a:ext cx="5162936" cy="1879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736">
                  <a:extLst>
                    <a:ext uri="{9D8B030D-6E8A-4147-A177-3AD203B41FA5}">
                      <a16:colId xmlns:a16="http://schemas.microsoft.com/office/drawing/2014/main" val="2867145762"/>
                    </a:ext>
                  </a:extLst>
                </a:gridCol>
                <a:gridCol w="1739100">
                  <a:extLst>
                    <a:ext uri="{9D8B030D-6E8A-4147-A177-3AD203B41FA5}">
                      <a16:colId xmlns:a16="http://schemas.microsoft.com/office/drawing/2014/main" val="3502718323"/>
                    </a:ext>
                  </a:extLst>
                </a:gridCol>
                <a:gridCol w="1739100">
                  <a:extLst>
                    <a:ext uri="{9D8B030D-6E8A-4147-A177-3AD203B41FA5}">
                      <a16:colId xmlns:a16="http://schemas.microsoft.com/office/drawing/2014/main" val="1120688493"/>
                    </a:ext>
                  </a:extLst>
                </a:gridCol>
              </a:tblGrid>
              <a:tr h="416056">
                <a:tc>
                  <a:txBody>
                    <a:bodyPr/>
                    <a:lstStyle/>
                    <a:p>
                      <a:r>
                        <a:rPr lang="en-US" dirty="0"/>
                        <a:t>             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A OR 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630208"/>
                  </a:ext>
                </a:extLst>
              </a:tr>
              <a:tr h="340297">
                <a:tc>
                  <a:txBody>
                    <a:bodyPr/>
                    <a:lstStyle/>
                    <a:p>
                      <a:r>
                        <a:rPr lang="en-US" dirty="0"/>
                        <a:t>    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62083"/>
                  </a:ext>
                </a:extLst>
              </a:tr>
              <a:tr h="340297">
                <a:tc>
                  <a:txBody>
                    <a:bodyPr/>
                    <a:lstStyle/>
                    <a:p>
                      <a:r>
                        <a:rPr lang="en-US" dirty="0"/>
                        <a:t>    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758231"/>
                  </a:ext>
                </a:extLst>
              </a:tr>
              <a:tr h="340297">
                <a:tc>
                  <a:txBody>
                    <a:bodyPr/>
                    <a:lstStyle/>
                    <a:p>
                      <a:r>
                        <a:rPr lang="en-US" dirty="0"/>
                        <a:t>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86156"/>
                  </a:ext>
                </a:extLst>
              </a:tr>
              <a:tr h="340297">
                <a:tc>
                  <a:txBody>
                    <a:bodyPr/>
                    <a:lstStyle/>
                    <a:p>
                      <a:r>
                        <a:rPr lang="en-US" dirty="0"/>
                        <a:t>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5381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837CBAB-AD82-4028-B862-8753B23BA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9401" y="2906722"/>
            <a:ext cx="4875573" cy="163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2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6C7CBA-000E-42B4-A817-E0A07EFD173A}"/>
              </a:ext>
            </a:extLst>
          </p:cNvPr>
          <p:cNvSpPr txBox="1"/>
          <p:nvPr/>
        </p:nvSpPr>
        <p:spPr>
          <a:xfrm>
            <a:off x="2929813" y="2612572"/>
            <a:ext cx="8462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u="sng" dirty="0">
                <a:solidFill>
                  <a:schemeClr val="accent6">
                    <a:lumMod val="40000"/>
                    <a:lumOff val="60000"/>
                  </a:schemeClr>
                </a:solidFill>
                <a:latin typeface="Forte" panose="03060902040502070203" pitchFamily="66" charset="0"/>
              </a:rPr>
              <a:t>THANK YOU !</a:t>
            </a:r>
            <a:endParaRPr lang="en-IN" sz="7200" b="1" u="sng" dirty="0">
              <a:solidFill>
                <a:schemeClr val="accent6">
                  <a:lumMod val="40000"/>
                  <a:lumOff val="60000"/>
                </a:schemeClr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07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A1BD-83A5-4210-BC08-B7C2E572A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608" y="310718"/>
            <a:ext cx="7474998" cy="1615736"/>
          </a:xfrm>
        </p:spPr>
        <p:txBody>
          <a:bodyPr>
            <a:noAutofit/>
          </a:bodyPr>
          <a:lstStyle/>
          <a:p>
            <a:r>
              <a:rPr lang="en-US" sz="3600" dirty="0"/>
              <a:t>What are Universal Gates </a:t>
            </a:r>
            <a:br>
              <a:rPr lang="en-US" sz="3600" dirty="0"/>
            </a:br>
            <a:r>
              <a:rPr lang="en-US" sz="3600" dirty="0"/>
              <a:t>And why NAND and NOR Gates are called so?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B9293-3840-4FDC-B79A-88DEF2A5F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45546"/>
            <a:ext cx="10058400" cy="32235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800" dirty="0"/>
              <a:t>A Gate which can be used to create any logic system is called Universal Gate.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NAND gate is simply the inverted AND gate while NOR gate is simply the inverted OR gate.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Any Gate can be implemented by using NAND and NOR gates and thus they are called Universal Gates.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514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B4AB-0646-43AF-8001-DD21493B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Proof for NAND gate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4B62E-A0C1-4999-AC45-20FE979E2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12381"/>
            <a:ext cx="10058400" cy="335671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 We know AND,OR,NOT gates are used to make any Boolean function.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 AND,OR,NOT gates can be implemented using NAND gate.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Hence, NAND gate can implement any Boolean function.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16244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201B-117E-4474-9B3D-A48BF14D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96" y="286603"/>
            <a:ext cx="10001583" cy="1943413"/>
          </a:xfrm>
        </p:spPr>
        <p:txBody>
          <a:bodyPr>
            <a:noAutofit/>
          </a:bodyPr>
          <a:lstStyle/>
          <a:p>
            <a:r>
              <a:rPr lang="en-US" sz="5400" dirty="0"/>
              <a:t>NAND = NOT + AND</a:t>
            </a:r>
            <a:br>
              <a:rPr lang="en-US" sz="5400" dirty="0"/>
            </a:br>
            <a:r>
              <a:rPr lang="en-US" sz="5400" dirty="0"/>
              <a:t>Truth table for NAND GATE</a:t>
            </a:r>
            <a:endParaRPr lang="en-IN" sz="5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3B1C9D-E7AB-4727-9346-85342BC22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275952"/>
              </p:ext>
            </p:extLst>
          </p:nvPr>
        </p:nvGraphicFramePr>
        <p:xfrm>
          <a:off x="3191070" y="4404049"/>
          <a:ext cx="8574832" cy="2313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997">
                  <a:extLst>
                    <a:ext uri="{9D8B030D-6E8A-4147-A177-3AD203B41FA5}">
                      <a16:colId xmlns:a16="http://schemas.microsoft.com/office/drawing/2014/main" val="775445844"/>
                    </a:ext>
                  </a:extLst>
                </a:gridCol>
                <a:gridCol w="2165700">
                  <a:extLst>
                    <a:ext uri="{9D8B030D-6E8A-4147-A177-3AD203B41FA5}">
                      <a16:colId xmlns:a16="http://schemas.microsoft.com/office/drawing/2014/main" val="3119224368"/>
                    </a:ext>
                  </a:extLst>
                </a:gridCol>
                <a:gridCol w="2165700">
                  <a:extLst>
                    <a:ext uri="{9D8B030D-6E8A-4147-A177-3AD203B41FA5}">
                      <a16:colId xmlns:a16="http://schemas.microsoft.com/office/drawing/2014/main" val="734173358"/>
                    </a:ext>
                  </a:extLst>
                </a:gridCol>
                <a:gridCol w="2145435">
                  <a:extLst>
                    <a:ext uri="{9D8B030D-6E8A-4147-A177-3AD203B41FA5}">
                      <a16:colId xmlns:a16="http://schemas.microsoft.com/office/drawing/2014/main" val="4186313273"/>
                    </a:ext>
                  </a:extLst>
                </a:gridCol>
              </a:tblGrid>
              <a:tr h="513183">
                <a:tc>
                  <a:txBody>
                    <a:bodyPr/>
                    <a:lstStyle/>
                    <a:p>
                      <a:r>
                        <a:rPr lang="en-US" dirty="0"/>
                        <a:t>             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A AND 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A NAND 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172830"/>
                  </a:ext>
                </a:extLst>
              </a:tr>
              <a:tr h="449989">
                <a:tc>
                  <a:txBody>
                    <a:bodyPr/>
                    <a:lstStyle/>
                    <a:p>
                      <a:r>
                        <a:rPr lang="en-US" dirty="0"/>
                        <a:t>    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314363"/>
                  </a:ext>
                </a:extLst>
              </a:tr>
              <a:tr h="449989">
                <a:tc>
                  <a:txBody>
                    <a:bodyPr/>
                    <a:lstStyle/>
                    <a:p>
                      <a:r>
                        <a:rPr lang="en-US" dirty="0"/>
                        <a:t>    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86630"/>
                  </a:ext>
                </a:extLst>
              </a:tr>
              <a:tr h="449989">
                <a:tc>
                  <a:txBody>
                    <a:bodyPr/>
                    <a:lstStyle/>
                    <a:p>
                      <a:r>
                        <a:rPr lang="en-US" dirty="0"/>
                        <a:t>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307951"/>
                  </a:ext>
                </a:extLst>
              </a:tr>
              <a:tr h="449989">
                <a:tc>
                  <a:txBody>
                    <a:bodyPr/>
                    <a:lstStyle/>
                    <a:p>
                      <a:r>
                        <a:rPr lang="en-US" dirty="0"/>
                        <a:t>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4384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E4EC3DF-4AFD-4784-B6D9-81D193A2F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15" y="2108719"/>
            <a:ext cx="6055567" cy="182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0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9239-CFBC-491C-97BC-C2C7AC2D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not using NAND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592E-BAD6-417C-AC2B-24C68B3C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43" y="2052918"/>
            <a:ext cx="9603010" cy="45251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NOT gate is made by joining the inputs of NAND gate together.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Truth Table  for NOT :</a:t>
            </a:r>
          </a:p>
          <a:p>
            <a:pPr marL="0" indent="0">
              <a:buNone/>
            </a:pPr>
            <a:r>
              <a:rPr lang="en-US" dirty="0"/>
              <a:t>                                     (A.A)’ = A’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028579-C237-4DDF-A796-F8DA11CC7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98" y="2563136"/>
            <a:ext cx="5654351" cy="2055685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D781431-0355-48E6-8246-FEF23AF4D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063629"/>
              </p:ext>
            </p:extLst>
          </p:nvPr>
        </p:nvGraphicFramePr>
        <p:xfrm>
          <a:off x="6690049" y="4618821"/>
          <a:ext cx="5055108" cy="1471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554">
                  <a:extLst>
                    <a:ext uri="{9D8B030D-6E8A-4147-A177-3AD203B41FA5}">
                      <a16:colId xmlns:a16="http://schemas.microsoft.com/office/drawing/2014/main" val="1320292118"/>
                    </a:ext>
                  </a:extLst>
                </a:gridCol>
                <a:gridCol w="2527554">
                  <a:extLst>
                    <a:ext uri="{9D8B030D-6E8A-4147-A177-3AD203B41FA5}">
                      <a16:colId xmlns:a16="http://schemas.microsoft.com/office/drawing/2014/main" val="3826044804"/>
                    </a:ext>
                  </a:extLst>
                </a:gridCol>
              </a:tblGrid>
              <a:tr h="490420">
                <a:tc>
                  <a:txBody>
                    <a:bodyPr/>
                    <a:lstStyle/>
                    <a:p>
                      <a:r>
                        <a:rPr lang="en-US" dirty="0"/>
                        <a:t>                INPUT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OUTPUT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96404"/>
                  </a:ext>
                </a:extLst>
              </a:tr>
              <a:tr h="49042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42596"/>
                  </a:ext>
                </a:extLst>
              </a:tr>
              <a:tr h="49042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533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47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8DBB-291B-492E-B956-36511ADB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19" y="740707"/>
            <a:ext cx="10269136" cy="1113048"/>
          </a:xfrm>
        </p:spPr>
        <p:txBody>
          <a:bodyPr>
            <a:normAutofit/>
          </a:bodyPr>
          <a:lstStyle/>
          <a:p>
            <a:r>
              <a:rPr lang="en-US" dirty="0"/>
              <a:t>Implementation of AND using NAND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D0A36-CDD9-43D5-99F3-D35B5CB08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718" y="1970842"/>
            <a:ext cx="10369962" cy="43234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Helvetica Neue"/>
              </a:rPr>
              <a:t> A NAND gate is an inverted AND gate.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Helvetica Neue"/>
              </a:rPr>
              <a:t> </a:t>
            </a:r>
            <a:r>
              <a:rPr lang="en-US" b="0" i="0" dirty="0">
                <a:effectLst/>
                <a:latin typeface="Helvetica Neue"/>
              </a:rPr>
              <a:t>An AND gate is made by following a NAND gate with a NOT gate.</a:t>
            </a:r>
          </a:p>
          <a:p>
            <a:pPr marL="0" indent="0">
              <a:buNone/>
            </a:pPr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B3835"/>
                </a:solidFill>
                <a:latin typeface="Helvetica Neue"/>
              </a:rPr>
              <a:t>                                                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3B3835"/>
                </a:solidFill>
                <a:latin typeface="Helvetica Neue"/>
              </a:rPr>
              <a:t>        </a:t>
            </a:r>
          </a:p>
          <a:p>
            <a:pPr marL="0" indent="0">
              <a:buNone/>
            </a:pPr>
            <a:r>
              <a:rPr lang="en-US" sz="2600" dirty="0">
                <a:latin typeface="Helvetica Neue"/>
              </a:rPr>
              <a:t>                                                           Truth Table for AND :</a:t>
            </a:r>
            <a:endParaRPr lang="en-US" sz="2600" b="0" i="0" dirty="0"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dirty="0">
                <a:latin typeface="Helvetica Neue"/>
              </a:rPr>
              <a:t>                                </a:t>
            </a:r>
            <a:r>
              <a:rPr lang="en-US" b="0" i="0" dirty="0">
                <a:effectLst/>
                <a:latin typeface="Helvetica Neue"/>
              </a:rPr>
              <a:t> = ((X.Y)’.(X.Y)’)’</a:t>
            </a:r>
          </a:p>
          <a:p>
            <a:pPr marL="0" indent="0">
              <a:buNone/>
            </a:pPr>
            <a:r>
              <a:rPr lang="en-US" dirty="0">
                <a:latin typeface="Helvetica Neue"/>
              </a:rPr>
              <a:t>                                 = ((</a:t>
            </a:r>
            <a:r>
              <a:rPr lang="en-US" b="0" i="0" dirty="0">
                <a:effectLst/>
                <a:latin typeface="Helvetica Neue"/>
              </a:rPr>
              <a:t> X’+Y’).(X’+Y’))’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Helvetica Neue"/>
              </a:rPr>
              <a:t>                                 = (X’+Y’)’ + (X’+Y’)’</a:t>
            </a:r>
          </a:p>
          <a:p>
            <a:pPr marL="0" indent="0">
              <a:buNone/>
            </a:pPr>
            <a:r>
              <a:rPr lang="en-US" dirty="0">
                <a:latin typeface="Helvetica Neue"/>
              </a:rPr>
              <a:t>                                 = (X’’.Y’’) + (X’’.Y’’)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Helvetica Neue"/>
              </a:rPr>
              <a:t>                                 = X.Y+X.Y = X.Y</a:t>
            </a:r>
          </a:p>
          <a:p>
            <a:pPr marL="0" indent="0">
              <a:buNone/>
            </a:pPr>
            <a:endParaRPr lang="en-US" b="0" i="0" dirty="0">
              <a:effectLst/>
              <a:latin typeface="Helvetica Neue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FE35C5-C27B-4BA3-99CE-9D25F0089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62" y="2781992"/>
            <a:ext cx="4993644" cy="147099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9F6B10-C890-448A-AD1D-966DD6755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845077"/>
              </p:ext>
            </p:extLst>
          </p:nvPr>
        </p:nvGraphicFramePr>
        <p:xfrm>
          <a:off x="5841507" y="4370069"/>
          <a:ext cx="5314174" cy="1924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086">
                  <a:extLst>
                    <a:ext uri="{9D8B030D-6E8A-4147-A177-3AD203B41FA5}">
                      <a16:colId xmlns:a16="http://schemas.microsoft.com/office/drawing/2014/main" val="2867145762"/>
                    </a:ext>
                  </a:extLst>
                </a:gridCol>
                <a:gridCol w="1790044">
                  <a:extLst>
                    <a:ext uri="{9D8B030D-6E8A-4147-A177-3AD203B41FA5}">
                      <a16:colId xmlns:a16="http://schemas.microsoft.com/office/drawing/2014/main" val="3502718323"/>
                    </a:ext>
                  </a:extLst>
                </a:gridCol>
                <a:gridCol w="1790044">
                  <a:extLst>
                    <a:ext uri="{9D8B030D-6E8A-4147-A177-3AD203B41FA5}">
                      <a16:colId xmlns:a16="http://schemas.microsoft.com/office/drawing/2014/main" val="1120688493"/>
                    </a:ext>
                  </a:extLst>
                </a:gridCol>
              </a:tblGrid>
              <a:tr h="384839">
                <a:tc>
                  <a:txBody>
                    <a:bodyPr/>
                    <a:lstStyle/>
                    <a:p>
                      <a:r>
                        <a:rPr lang="en-US" dirty="0"/>
                        <a:t>             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A AND 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630208"/>
                  </a:ext>
                </a:extLst>
              </a:tr>
              <a:tr h="384839">
                <a:tc>
                  <a:txBody>
                    <a:bodyPr/>
                    <a:lstStyle/>
                    <a:p>
                      <a:r>
                        <a:rPr lang="en-US" dirty="0"/>
                        <a:t>    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62083"/>
                  </a:ext>
                </a:extLst>
              </a:tr>
              <a:tr h="384839">
                <a:tc>
                  <a:txBody>
                    <a:bodyPr/>
                    <a:lstStyle/>
                    <a:p>
                      <a:r>
                        <a:rPr lang="en-US" dirty="0"/>
                        <a:t>    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758231"/>
                  </a:ext>
                </a:extLst>
              </a:tr>
              <a:tr h="384839">
                <a:tc>
                  <a:txBody>
                    <a:bodyPr/>
                    <a:lstStyle/>
                    <a:p>
                      <a:r>
                        <a:rPr lang="en-US" dirty="0"/>
                        <a:t>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86156"/>
                  </a:ext>
                </a:extLst>
              </a:tr>
              <a:tr h="384839">
                <a:tc>
                  <a:txBody>
                    <a:bodyPr/>
                    <a:lstStyle/>
                    <a:p>
                      <a:r>
                        <a:rPr lang="en-US" dirty="0"/>
                        <a:t>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53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80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8DBB-291B-492E-B956-36511ADB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59041"/>
            <a:ext cx="10088880" cy="867812"/>
          </a:xfrm>
        </p:spPr>
        <p:txBody>
          <a:bodyPr>
            <a:normAutofit/>
          </a:bodyPr>
          <a:lstStyle/>
          <a:p>
            <a:r>
              <a:rPr lang="en-US" sz="4800" dirty="0"/>
              <a:t>Implementation</a:t>
            </a:r>
            <a:r>
              <a:rPr lang="en-US" dirty="0"/>
              <a:t> of OR using NAND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D0A36-CDD9-43D5-99F3-D35B5CB08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2" y="2006082"/>
            <a:ext cx="10481388" cy="40928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b="0" i="0" dirty="0">
                <a:effectLst/>
                <a:latin typeface="Helvetica Neue"/>
              </a:rPr>
              <a:t>If the truth table for a NAND gate is examined or by applying De Morgan's Laws, it can be seen that if any of the inputs are 0, then the output will be 1.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                           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3B3835"/>
                </a:solidFill>
                <a:latin typeface="Helvetica Neue"/>
              </a:rPr>
              <a:t>                                                                      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Helvetica Neue"/>
              </a:rPr>
              <a:t>                                     </a:t>
            </a:r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Truth Table for OR:</a:t>
            </a:r>
          </a:p>
          <a:p>
            <a:pPr marL="0" indent="0">
              <a:buNone/>
            </a:pPr>
            <a:r>
              <a:rPr lang="en-IN" dirty="0"/>
              <a:t>              ((X.X)’.(Y.Y)’)’ = (X’.Y’)’</a:t>
            </a:r>
          </a:p>
          <a:p>
            <a:pPr marL="0" indent="0">
              <a:buNone/>
            </a:pPr>
            <a:r>
              <a:rPr lang="en-IN" dirty="0"/>
              <a:t>                                       = (X” + Y”)</a:t>
            </a:r>
          </a:p>
          <a:p>
            <a:pPr marL="0" indent="0">
              <a:buNone/>
            </a:pPr>
            <a:r>
              <a:rPr lang="en-IN" dirty="0"/>
              <a:t>                                       = X + Y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9F6B10-C890-448A-AD1D-966DD6755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366514"/>
              </p:ext>
            </p:extLst>
          </p:nvPr>
        </p:nvGraphicFramePr>
        <p:xfrm>
          <a:off x="6164426" y="4539579"/>
          <a:ext cx="5162936" cy="1879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736">
                  <a:extLst>
                    <a:ext uri="{9D8B030D-6E8A-4147-A177-3AD203B41FA5}">
                      <a16:colId xmlns:a16="http://schemas.microsoft.com/office/drawing/2014/main" val="2867145762"/>
                    </a:ext>
                  </a:extLst>
                </a:gridCol>
                <a:gridCol w="1739100">
                  <a:extLst>
                    <a:ext uri="{9D8B030D-6E8A-4147-A177-3AD203B41FA5}">
                      <a16:colId xmlns:a16="http://schemas.microsoft.com/office/drawing/2014/main" val="3502718323"/>
                    </a:ext>
                  </a:extLst>
                </a:gridCol>
                <a:gridCol w="1739100">
                  <a:extLst>
                    <a:ext uri="{9D8B030D-6E8A-4147-A177-3AD203B41FA5}">
                      <a16:colId xmlns:a16="http://schemas.microsoft.com/office/drawing/2014/main" val="1120688493"/>
                    </a:ext>
                  </a:extLst>
                </a:gridCol>
              </a:tblGrid>
              <a:tr h="416056">
                <a:tc>
                  <a:txBody>
                    <a:bodyPr/>
                    <a:lstStyle/>
                    <a:p>
                      <a:r>
                        <a:rPr lang="en-US" dirty="0"/>
                        <a:t>             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A OR 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630208"/>
                  </a:ext>
                </a:extLst>
              </a:tr>
              <a:tr h="340297">
                <a:tc>
                  <a:txBody>
                    <a:bodyPr/>
                    <a:lstStyle/>
                    <a:p>
                      <a:r>
                        <a:rPr lang="en-US" dirty="0"/>
                        <a:t>    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62083"/>
                  </a:ext>
                </a:extLst>
              </a:tr>
              <a:tr h="340297">
                <a:tc>
                  <a:txBody>
                    <a:bodyPr/>
                    <a:lstStyle/>
                    <a:p>
                      <a:r>
                        <a:rPr lang="en-US" dirty="0"/>
                        <a:t>    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758231"/>
                  </a:ext>
                </a:extLst>
              </a:tr>
              <a:tr h="340297">
                <a:tc>
                  <a:txBody>
                    <a:bodyPr/>
                    <a:lstStyle/>
                    <a:p>
                      <a:r>
                        <a:rPr lang="en-US" dirty="0"/>
                        <a:t>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86156"/>
                  </a:ext>
                </a:extLst>
              </a:tr>
              <a:tr h="340297">
                <a:tc>
                  <a:txBody>
                    <a:bodyPr/>
                    <a:lstStyle/>
                    <a:p>
                      <a:r>
                        <a:rPr lang="en-US" dirty="0"/>
                        <a:t>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5381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837CBAB-AD82-4028-B862-8753B23BA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06722"/>
            <a:ext cx="4960776" cy="163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B4AB-0646-43AF-8001-DD21493B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Proof for NOR gate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4B62E-A0C1-4999-AC45-20FE979E2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12381"/>
            <a:ext cx="10058400" cy="335671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 We know AND,OR,NOT gates are used to make any Boolean function.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 AND,OR,NOT gates can be implemented using NOR gate.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Hence, NOR gate can implement any Boolean function.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927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201B-117E-4474-9B3D-A48BF14D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96" y="286603"/>
            <a:ext cx="10001583" cy="1943413"/>
          </a:xfrm>
        </p:spPr>
        <p:txBody>
          <a:bodyPr>
            <a:noAutofit/>
          </a:bodyPr>
          <a:lstStyle/>
          <a:p>
            <a:r>
              <a:rPr lang="en-US" sz="5400" dirty="0"/>
              <a:t>NOR = NOT + OR</a:t>
            </a:r>
            <a:br>
              <a:rPr lang="en-US" sz="5400" dirty="0"/>
            </a:br>
            <a:r>
              <a:rPr lang="en-US" sz="5400" dirty="0"/>
              <a:t>Truth table for NOR GATE</a:t>
            </a:r>
            <a:endParaRPr lang="en-IN" sz="5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3B1C9D-E7AB-4727-9346-85342BC22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700799"/>
              </p:ext>
            </p:extLst>
          </p:nvPr>
        </p:nvGraphicFramePr>
        <p:xfrm>
          <a:off x="2855377" y="4332903"/>
          <a:ext cx="8574832" cy="2313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997">
                  <a:extLst>
                    <a:ext uri="{9D8B030D-6E8A-4147-A177-3AD203B41FA5}">
                      <a16:colId xmlns:a16="http://schemas.microsoft.com/office/drawing/2014/main" val="775445844"/>
                    </a:ext>
                  </a:extLst>
                </a:gridCol>
                <a:gridCol w="2166093">
                  <a:extLst>
                    <a:ext uri="{9D8B030D-6E8A-4147-A177-3AD203B41FA5}">
                      <a16:colId xmlns:a16="http://schemas.microsoft.com/office/drawing/2014/main" val="3119224368"/>
                    </a:ext>
                  </a:extLst>
                </a:gridCol>
                <a:gridCol w="2165307">
                  <a:extLst>
                    <a:ext uri="{9D8B030D-6E8A-4147-A177-3AD203B41FA5}">
                      <a16:colId xmlns:a16="http://schemas.microsoft.com/office/drawing/2014/main" val="734173358"/>
                    </a:ext>
                  </a:extLst>
                </a:gridCol>
                <a:gridCol w="2145435">
                  <a:extLst>
                    <a:ext uri="{9D8B030D-6E8A-4147-A177-3AD203B41FA5}">
                      <a16:colId xmlns:a16="http://schemas.microsoft.com/office/drawing/2014/main" val="4186313273"/>
                    </a:ext>
                  </a:extLst>
                </a:gridCol>
              </a:tblGrid>
              <a:tr h="513183">
                <a:tc>
                  <a:txBody>
                    <a:bodyPr/>
                    <a:lstStyle/>
                    <a:p>
                      <a:r>
                        <a:rPr lang="en-US" dirty="0"/>
                        <a:t>             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A OR 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A NOR 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172830"/>
                  </a:ext>
                </a:extLst>
              </a:tr>
              <a:tr h="449989">
                <a:tc>
                  <a:txBody>
                    <a:bodyPr/>
                    <a:lstStyle/>
                    <a:p>
                      <a:r>
                        <a:rPr lang="en-US" dirty="0"/>
                        <a:t>    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314363"/>
                  </a:ext>
                </a:extLst>
              </a:tr>
              <a:tr h="449989">
                <a:tc>
                  <a:txBody>
                    <a:bodyPr/>
                    <a:lstStyle/>
                    <a:p>
                      <a:r>
                        <a:rPr lang="en-US" dirty="0"/>
                        <a:t>    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86630"/>
                  </a:ext>
                </a:extLst>
              </a:tr>
              <a:tr h="449989">
                <a:tc>
                  <a:txBody>
                    <a:bodyPr/>
                    <a:lstStyle/>
                    <a:p>
                      <a:r>
                        <a:rPr lang="en-US" dirty="0"/>
                        <a:t>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307951"/>
                  </a:ext>
                </a:extLst>
              </a:tr>
              <a:tr h="449989">
                <a:tc>
                  <a:txBody>
                    <a:bodyPr/>
                    <a:lstStyle/>
                    <a:p>
                      <a:r>
                        <a:rPr lang="en-US" dirty="0"/>
                        <a:t>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4384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16524B8-0B41-4C13-AC69-CF49D4D20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2" y="2066417"/>
            <a:ext cx="3498978" cy="205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8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2016</TotalTime>
  <Words>863</Words>
  <Application>Microsoft Office PowerPoint</Application>
  <PresentationFormat>Widescreen</PresentationFormat>
  <Paragraphs>191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Century Gothic</vt:lpstr>
      <vt:lpstr>Forte</vt:lpstr>
      <vt:lpstr>Gill Sans MT</vt:lpstr>
      <vt:lpstr>Helvetica Neue</vt:lpstr>
      <vt:lpstr>Wingdings</vt:lpstr>
      <vt:lpstr>Wingdings 3</vt:lpstr>
      <vt:lpstr>Gallery</vt:lpstr>
      <vt:lpstr>Ion</vt:lpstr>
      <vt:lpstr>        Universal Gates</vt:lpstr>
      <vt:lpstr>What are Universal Gates  And why NAND and NOR Gates are called so?</vt:lpstr>
      <vt:lpstr>Proof for NAND gate</vt:lpstr>
      <vt:lpstr>NAND = NOT + AND Truth table for NAND GATE</vt:lpstr>
      <vt:lpstr>Implementation of not using NAND</vt:lpstr>
      <vt:lpstr>Implementation of AND using NAND</vt:lpstr>
      <vt:lpstr>Implementation of OR using NAND</vt:lpstr>
      <vt:lpstr>Proof for NOR gate</vt:lpstr>
      <vt:lpstr>NOR = NOT + OR Truth table for NOR GATE</vt:lpstr>
      <vt:lpstr>Implementation of NOT using NOR</vt:lpstr>
      <vt:lpstr>Implementation of AND using NOR</vt:lpstr>
      <vt:lpstr>Implementation of OR using NOR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Gates A</dc:title>
  <dc:creator>shradha kedia</dc:creator>
  <cp:lastModifiedBy>shivamgangwar969@gmail.com</cp:lastModifiedBy>
  <cp:revision>44</cp:revision>
  <dcterms:created xsi:type="dcterms:W3CDTF">2021-01-26T05:24:52Z</dcterms:created>
  <dcterms:modified xsi:type="dcterms:W3CDTF">2021-02-01T07:42:59Z</dcterms:modified>
</cp:coreProperties>
</file>