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59" r:id="rId5"/>
    <p:sldId id="257" r:id="rId6"/>
    <p:sldId id="260" r:id="rId7"/>
    <p:sldId id="266" r:id="rId8"/>
    <p:sldId id="267" r:id="rId9"/>
    <p:sldId id="262" r:id="rId10"/>
    <p:sldId id="263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DA6FC-66D2-4802-A389-42E6660D5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Kernel of Linear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87070-97ED-47E8-9B6D-0CED46FF75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F546-17F9-40FA-881A-DF0881DFCE4B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B5BCE-FECD-41B3-B162-ADB0783863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C743-F44F-4873-AA4D-C0116889B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8C6D-23DF-4BE3-9494-AA0186A5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1812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Kernel of Linear Map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4C1C-5850-4D9C-9C47-F90B29E5BBAC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59-CF0A-43BE-8467-E856B49BE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9105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814A-48B4-41BD-A7C8-DE2B2A9E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DCB67-2512-4261-84DE-D088D4C2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3C8A-56DA-44CD-9B87-A4EB4505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8F2B-D0DC-4731-9B76-4F94707F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F11-F3DE-4065-957F-658B97F6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4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EB22-34EA-4B4B-9699-61A7191E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E4C25-0061-4849-8913-3B798D1C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292F-F3A6-421B-9872-FB48F43E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E190-518A-4D03-8609-1AF56BBE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11BA-3D14-4FF2-8039-5DDE5FD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E0970-47F1-4818-8B95-C6FB20517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4B970-C6DA-4270-B9E7-965777D3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DF0D-141B-4F6C-91CD-8482D590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C586-182B-4EDD-88BA-2E6D99AD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F05-5E99-4D18-9AD9-79A7A3B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773F-164C-4981-8BF8-1C6B0B2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96A2-FDAE-4856-8E1F-ADA2998B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582F-5476-41C2-8A79-C127596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BF83-4E4A-4840-9ED4-8103883C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581E-0778-4984-A326-8A892955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1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86DE-F098-4A7B-9819-F387C7A8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E65C-1407-413B-B872-22E07A0E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253A-9F08-474F-9BBB-6336888D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F650-BE75-48DB-9FF0-716AFCEB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E573-6723-4DB9-9335-6ACCFB60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8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1F4B-D9B2-4A92-9169-70AF03AD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D2E7-4C04-43AD-A5D6-946E4D2E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9579-6F8F-43B6-9E53-CE02A513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40A9-3443-4DD8-8B3B-D8CFB69C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1E0A-EF62-409D-A656-0DEB1A8F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1B9D8-59D7-412C-9C19-45019B0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7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39F0-8227-4EB7-A3BB-03F0F876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03AD-5F29-435C-9501-2556E91A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2500-0B87-4A11-B621-30544506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23B9-F43C-4E3A-B877-96D43C24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EBD94-ABAA-4667-9653-9F7E5F9D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7A63C-476F-40F2-985F-FA8B7934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51CCF-CD2D-46DB-A685-D556363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C93C9-5180-4D8C-8180-70A21674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64E-DBD2-4EF6-A27B-4770E35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61DDF-5DB1-4174-9310-840D0502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1022-FDB8-4FC4-8E10-72CB6DAC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D55F-871E-4C0F-8BC0-3A63B790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1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070DF-D3F2-40D0-A03C-12E08BDD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3262-3EAA-4F45-9FB1-8C21B9CB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91D0-7027-4714-B311-B615F74E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293-0076-455A-91A8-030F5B20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AC46-DA1E-404C-A4B5-BF55EBF2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F86D-11ED-44CC-B2E7-30FD6DF7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68D6-B722-4055-B8D6-6F102A88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8887-27BA-4394-82DF-013B705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7446-EC5E-4D8B-9E31-CE294FB8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33C5-8F24-48EF-A35A-46C08A2E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1E97B-92F6-4837-8726-E14885CC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D303-FA86-43AE-A61C-7E40F9F5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F9ED-0198-4405-92D6-37FF1389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4BF-4B61-47D9-82A0-A9A92BF6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9E6-22F9-48C5-8C2B-C7179E3A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E30F7-81C9-48D2-B6CD-385F557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1973B-5F4C-4CD6-8B5E-057584A2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E2A-A00E-4B5E-BAE3-B496B0D79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7EB5-FB7C-49DD-A9B1-D3A4F7068AEF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C4DA-480B-428B-A460-92EB42DEC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9522-4550-4519-AA17-98AA6AF5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6BEC-20E5-4042-9FF2-655E451BA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10CF-EA63-4D6F-A052-0D7C1FD1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64" y="178768"/>
            <a:ext cx="9144000" cy="795061"/>
          </a:xfrm>
        </p:spPr>
        <p:txBody>
          <a:bodyPr>
            <a:normAutofit fontScale="90000"/>
          </a:bodyPr>
          <a:lstStyle/>
          <a:p>
            <a:r>
              <a:rPr lang="en-IN" sz="5400" b="1" u="sng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Kernel of Linear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CB596-A03D-4E7A-B016-10B05282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89" y="1005617"/>
            <a:ext cx="11585358" cy="205961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 vector spaces and let 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 linear 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set of elements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V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that 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(v) = 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called the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 of 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is denoted as 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er(F)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 is also known as </a:t>
            </a:r>
            <a:r>
              <a:rPr kumimoji="0" lang="en-US" altLang="en-US" sz="2000" i="0" u="sng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nullspace</a:t>
            </a:r>
            <a:r>
              <a:rPr kumimoji="0" lang="en-US" altLang="en-US" sz="200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DAB31-696E-49FF-8A89-AD077E9941DB}"/>
              </a:ext>
            </a:extLst>
          </p:cNvPr>
          <p:cNvSpPr/>
          <p:nvPr/>
        </p:nvSpPr>
        <p:spPr>
          <a:xfrm>
            <a:off x="3665263" y="2814805"/>
            <a:ext cx="4243527" cy="763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er(F) = { v ∈ V : F(v ) = 0 }</a:t>
            </a:r>
            <a:endParaRPr lang="en-IN" sz="24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427AED-19C4-4FCD-8495-50DBB44D730A}"/>
              </a:ext>
            </a:extLst>
          </p:cNvPr>
          <p:cNvSpPr/>
          <p:nvPr/>
        </p:nvSpPr>
        <p:spPr>
          <a:xfrm>
            <a:off x="3415203" y="4101339"/>
            <a:ext cx="1651247" cy="2370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F32341-1749-438E-8250-97D46864FF45}"/>
              </a:ext>
            </a:extLst>
          </p:cNvPr>
          <p:cNvSpPr/>
          <p:nvPr/>
        </p:nvSpPr>
        <p:spPr>
          <a:xfrm>
            <a:off x="3665263" y="4640415"/>
            <a:ext cx="1191829" cy="131833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Ker(F)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4329C-CFAF-4D4A-BAB3-7DE2FB984699}"/>
              </a:ext>
            </a:extLst>
          </p:cNvPr>
          <p:cNvSpPr txBox="1"/>
          <p:nvPr/>
        </p:nvSpPr>
        <p:spPr>
          <a:xfrm>
            <a:off x="4021103" y="3705164"/>
            <a:ext cx="439445" cy="4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C1F32-2103-44EB-A0EC-A18D23AFDA71}"/>
              </a:ext>
            </a:extLst>
          </p:cNvPr>
          <p:cNvSpPr txBox="1"/>
          <p:nvPr/>
        </p:nvSpPr>
        <p:spPr>
          <a:xfrm>
            <a:off x="6210068" y="3705164"/>
            <a:ext cx="43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7AEBB2-8DF8-416F-8C4E-97223EC7EEEF}"/>
              </a:ext>
            </a:extLst>
          </p:cNvPr>
          <p:cNvSpPr/>
          <p:nvPr/>
        </p:nvSpPr>
        <p:spPr>
          <a:xfrm>
            <a:off x="5655075" y="4134795"/>
            <a:ext cx="1549432" cy="2370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 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0B64A00-F4D1-441B-8D05-A923ED221D5E}"/>
              </a:ext>
            </a:extLst>
          </p:cNvPr>
          <p:cNvSpPr/>
          <p:nvPr/>
        </p:nvSpPr>
        <p:spPr>
          <a:xfrm>
            <a:off x="6242342" y="5240318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2408D-8B81-4762-8993-8CF4B524BACE}"/>
              </a:ext>
            </a:extLst>
          </p:cNvPr>
          <p:cNvCxnSpPr>
            <a:cxnSpLocks/>
          </p:cNvCxnSpPr>
          <p:nvPr/>
        </p:nvCxnSpPr>
        <p:spPr>
          <a:xfrm>
            <a:off x="4261017" y="4626796"/>
            <a:ext cx="1999459" cy="63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D9F94-9FAD-4AB8-B597-DC8CA65C6DDE}"/>
              </a:ext>
            </a:extLst>
          </p:cNvPr>
          <p:cNvCxnSpPr>
            <a:cxnSpLocks/>
            <a:stCxn id="5" idx="4"/>
            <a:endCxn id="11" idx="3"/>
          </p:cNvCxnSpPr>
          <p:nvPr/>
        </p:nvCxnSpPr>
        <p:spPr>
          <a:xfrm flipV="1">
            <a:off x="4261178" y="5365347"/>
            <a:ext cx="1999298" cy="593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D0550ED-1043-4584-BEB1-8CCC6C5ADFAC}"/>
              </a:ext>
            </a:extLst>
          </p:cNvPr>
          <p:cNvSpPr/>
          <p:nvPr/>
        </p:nvSpPr>
        <p:spPr>
          <a:xfrm rot="1378939">
            <a:off x="5190841" y="4803253"/>
            <a:ext cx="218289" cy="23178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8DBE153-613D-4B86-A301-D4CE2DABEEF6}"/>
              </a:ext>
            </a:extLst>
          </p:cNvPr>
          <p:cNvSpPr/>
          <p:nvPr/>
        </p:nvSpPr>
        <p:spPr>
          <a:xfrm rot="20713982">
            <a:off x="5114578" y="5566357"/>
            <a:ext cx="215243" cy="242078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5F657-C5E3-40BA-9C2C-DCFF4E5D8135}"/>
              </a:ext>
            </a:extLst>
          </p:cNvPr>
          <p:cNvSpPr txBox="1"/>
          <p:nvPr/>
        </p:nvSpPr>
        <p:spPr>
          <a:xfrm>
            <a:off x="5160570" y="4287918"/>
            <a:ext cx="43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</a:t>
            </a:r>
            <a:endParaRPr lang="en-IN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96EF43-377D-4EB3-B198-6F87E9F50C08}"/>
              </a:ext>
            </a:extLst>
          </p:cNvPr>
          <p:cNvCxnSpPr>
            <a:cxnSpLocks/>
          </p:cNvCxnSpPr>
          <p:nvPr/>
        </p:nvCxnSpPr>
        <p:spPr>
          <a:xfrm>
            <a:off x="4839539" y="5252144"/>
            <a:ext cx="1397854" cy="6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3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B51BA-7FDE-4961-86D2-8A9B9A5CC645}"/>
              </a:ext>
            </a:extLst>
          </p:cNvPr>
          <p:cNvSpPr/>
          <p:nvPr/>
        </p:nvSpPr>
        <p:spPr>
          <a:xfrm>
            <a:off x="498839" y="81873"/>
            <a:ext cx="5064068" cy="2554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sz="1800" b="1" u="sng" dirty="0">
                <a:solidFill>
                  <a:schemeClr val="bg1">
                    <a:lumMod val="50000"/>
                  </a:schemeClr>
                </a:solidFill>
              </a:rPr>
              <a:t>Theorem : One-One Linear Map and Kernel</a:t>
            </a:r>
          </a:p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 vector spaces .</a:t>
            </a:r>
          </a:p>
          <a:p>
            <a:pPr algn="l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 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 linear map.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,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is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one-to-one if and only if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Ker(F) = { 0 }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IN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BE0FE-D9A4-4DF2-BA25-9CB8BAB768F2}"/>
              </a:ext>
            </a:extLst>
          </p:cNvPr>
          <p:cNvSpPr/>
          <p:nvPr/>
        </p:nvSpPr>
        <p:spPr>
          <a:xfrm>
            <a:off x="5838548" y="81873"/>
            <a:ext cx="5064068" cy="2554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sz="1800" b="1" u="sng" dirty="0">
                <a:solidFill>
                  <a:schemeClr val="bg1">
                    <a:lumMod val="50000"/>
                  </a:schemeClr>
                </a:solidFill>
              </a:rPr>
              <a:t>Theorem : Onto Linear Map and Range</a:t>
            </a:r>
          </a:p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 vector spaces .</a:t>
            </a:r>
          </a:p>
          <a:p>
            <a:pPr algn="l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 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 linear map.</a:t>
            </a:r>
          </a:p>
          <a:p>
            <a:pPr algn="l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 is finite 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dimensional,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is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 if and only if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dim(range(F)) = dim(W)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IN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0A9657-6615-41DA-974B-04E5B2CBB8FE}"/>
                  </a:ext>
                </a:extLst>
              </p:cNvPr>
              <p:cNvSpPr txBox="1"/>
              <p:nvPr/>
            </p:nvSpPr>
            <p:spPr>
              <a:xfrm>
                <a:off x="498839" y="3571080"/>
                <a:ext cx="448089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er(F) = { v 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: F(v ) = 0 }</a:t>
                </a:r>
                <a:endParaRPr lang="en-IN" sz="1800" dirty="0"/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F(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+y ,y , z]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=[0,0,0]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x+y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=0,y=0, z=0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0 ,0]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+y=0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 0 , 0]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x+ 0=0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 0 , 0 ]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0,0,0]</a:t>
                </a:r>
                <a:r>
                  <a:rPr lang="en-IN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 Ker(F) ={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0,0,0]</a:t>
                </a:r>
                <a:r>
                  <a:rPr lang="en-IN" dirty="0"/>
                  <a:t>} </a:t>
                </a:r>
              </a:p>
              <a:p>
                <a:r>
                  <a:rPr lang="en-IN" dirty="0"/>
                  <a:t>Basis of Ker(F)=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F is one-one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0A9657-6615-41DA-974B-04E5B2CB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" y="3571080"/>
                <a:ext cx="4480899" cy="3139321"/>
              </a:xfrm>
              <a:prstGeom prst="rect">
                <a:avLst/>
              </a:prstGeom>
              <a:blipFill>
                <a:blip r:embed="rId2"/>
                <a:stretch>
                  <a:fillRect l="-1224" t="-1553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5DD5D-5473-4E77-BF88-7BCCB3C22D6E}"/>
                  </a:ext>
                </a:extLst>
              </p:cNvPr>
              <p:cNvSpPr txBox="1"/>
              <p:nvPr/>
            </p:nvSpPr>
            <p:spPr>
              <a:xfrm>
                <a:off x="5476887" y="3571080"/>
                <a:ext cx="603745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(F) = {F(v ) : v 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 }</a:t>
                </a:r>
                <a:endParaRPr lang="en-IN" sz="1800" dirty="0"/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([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):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x,y,z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x+y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,y, z] :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x,y,z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/>
                  <a:t>x,0,0]+[y,y,0]+[0,0,z]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x,y,z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={x[1,0,0]+y[1,1,0]+z[0,0,1]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x,y,z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=span{[1,0,0],[1,1,0],[0,0,1]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x,y,z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</a:t>
                </a:r>
                <a:r>
                  <a:rPr lang="en-IN" dirty="0"/>
                  <a:t>}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 Im(F) = span {[1,0,0],[1,1,0],[0,0,1] }</a:t>
                </a:r>
              </a:p>
              <a:p>
                <a:r>
                  <a:rPr lang="en-IN" dirty="0"/>
                  <a:t>Basis of </a:t>
                </a:r>
                <a:r>
                  <a:rPr lang="en-IN" dirty="0" err="1"/>
                  <a:t>Im</a:t>
                </a:r>
                <a:r>
                  <a:rPr lang="en-IN" dirty="0"/>
                  <a:t>(F) {[1,0,0],[1,1,0],[0,0,1]}</a:t>
                </a:r>
              </a:p>
              <a:p>
                <a:r>
                  <a:rPr lang="en-IN" dirty="0"/>
                  <a:t>Dim(</a:t>
                </a:r>
                <a:r>
                  <a:rPr lang="en-IN" dirty="0" err="1"/>
                  <a:t>Im</a:t>
                </a:r>
                <a:r>
                  <a:rPr lang="en-IN" dirty="0"/>
                  <a:t>(F)) =  3 = dim(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F is onto</a:t>
                </a:r>
              </a:p>
              <a:p>
                <a:endParaRPr kumimoji="0" lang="en-US" altLang="en-US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5DD5D-5473-4E77-BF88-7BCCB3C2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87" y="3571080"/>
                <a:ext cx="6037451" cy="3970318"/>
              </a:xfrm>
              <a:prstGeom prst="rect">
                <a:avLst/>
              </a:prstGeom>
              <a:blipFill>
                <a:blip r:embed="rId3"/>
                <a:stretch>
                  <a:fillRect l="-807" t="-1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E06CCF-D101-41B7-B098-74C680016DBD}"/>
                  </a:ext>
                </a:extLst>
              </p:cNvPr>
              <p:cNvSpPr txBox="1"/>
              <p:nvPr/>
            </p:nvSpPr>
            <p:spPr>
              <a:xfrm>
                <a:off x="426128" y="2694358"/>
                <a:ext cx="110882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1" i="0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IN" sz="18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→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I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IN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18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the linear transformation, such that </a:t>
                </a:r>
                <a:r>
                  <a:rPr lang="es-ES" sz="18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F(x, y, z) =</a:t>
                </a:r>
                <a:r>
                  <a:rPr lang="en-I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s-E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(x+y,y,z). Finf whether F is one-one or onto.</a:t>
                </a:r>
              </a:p>
              <a:p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E06CCF-D101-41B7-B098-74C68001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8" y="2694358"/>
                <a:ext cx="11088210" cy="923330"/>
              </a:xfrm>
              <a:prstGeom prst="rect">
                <a:avLst/>
              </a:prstGeom>
              <a:blipFill>
                <a:blip r:embed="rId4"/>
                <a:stretch>
                  <a:fillRect l="-495" t="-2649" r="-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24F6C-3F5A-42D2-A937-42B66342D892}"/>
              </a:ext>
            </a:extLst>
          </p:cNvPr>
          <p:cNvSpPr txBox="1"/>
          <p:nvPr/>
        </p:nvSpPr>
        <p:spPr>
          <a:xfrm>
            <a:off x="276870" y="826410"/>
            <a:ext cx="694825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, W 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be a </a:t>
            </a:r>
            <a:r>
              <a:rPr lang="en-US" sz="2000" b="1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vector spaces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en-US" sz="2000" b="1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: V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en-US" sz="2000" b="1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linear map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Nullity of 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Dimension of kernel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dim (Ker F)</a:t>
            </a:r>
          </a:p>
          <a:p>
            <a:pPr algn="l"/>
            <a:endParaRPr lang="en-US" sz="2000" b="1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of 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Dimension of image of F = dim (</a:t>
            </a:r>
            <a:r>
              <a:rPr lang="en-US" sz="2000" b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F)</a:t>
            </a:r>
          </a:p>
          <a:p>
            <a:pPr algn="l"/>
            <a:endParaRPr lang="en-US" sz="2000" b="1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Let ,	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imension of V</a:t>
            </a:r>
            <a:r>
              <a:rPr lang="en-US" b="1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V = n 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Nullity (F)</a:t>
            </a:r>
            <a:r>
              <a:rPr lang="en-US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Dimension of kernel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en-US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( Ker F ) = q </a:t>
            </a:r>
          </a:p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Rank (F)</a:t>
            </a:r>
            <a:r>
              <a:rPr lang="en-US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Dimension of  image of F = </a:t>
            </a:r>
            <a:r>
              <a:rPr lang="en-US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( </a:t>
            </a:r>
            <a:r>
              <a:rPr lang="en-US" b="1" u="none" strike="noStrike" baseline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) = s</a:t>
            </a:r>
          </a:p>
          <a:p>
            <a:pPr algn="l"/>
            <a:r>
              <a:rPr lang="en-US" sz="20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71077-99F1-4B9E-895E-AC360C824FD2}"/>
              </a:ext>
            </a:extLst>
          </p:cNvPr>
          <p:cNvSpPr txBox="1"/>
          <p:nvPr/>
        </p:nvSpPr>
        <p:spPr>
          <a:xfrm>
            <a:off x="1182210" y="125767"/>
            <a:ext cx="982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 – NULLITY THEOREM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9A8176-8E90-4234-AFC8-5C1F176BF992}"/>
              </a:ext>
            </a:extLst>
          </p:cNvPr>
          <p:cNvSpPr/>
          <p:nvPr/>
        </p:nvSpPr>
        <p:spPr>
          <a:xfrm>
            <a:off x="6865583" y="839333"/>
            <a:ext cx="5190291" cy="5408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DDF02-673B-4AC2-8524-4AD2037A0B2C}"/>
              </a:ext>
            </a:extLst>
          </p:cNvPr>
          <p:cNvSpPr/>
          <p:nvPr/>
        </p:nvSpPr>
        <p:spPr>
          <a:xfrm>
            <a:off x="7501627" y="2283176"/>
            <a:ext cx="4456595" cy="61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V = Rank(F) + Nullity (F) 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E8F14-7097-454A-9102-AB9D1C4DB58E}"/>
              </a:ext>
            </a:extLst>
          </p:cNvPr>
          <p:cNvSpPr/>
          <p:nvPr/>
        </p:nvSpPr>
        <p:spPr>
          <a:xfrm>
            <a:off x="7501627" y="3347006"/>
            <a:ext cx="4456595" cy="67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 V = dim Ker F + dim Im F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4ED18-6AA8-4B5F-9107-5F252DCC3EFC}"/>
              </a:ext>
            </a:extLst>
          </p:cNvPr>
          <p:cNvSpPr/>
          <p:nvPr/>
        </p:nvSpPr>
        <p:spPr>
          <a:xfrm>
            <a:off x="7501626" y="4464032"/>
            <a:ext cx="4456595" cy="673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q + s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8C096-C8FB-479F-BEA3-7CDD2BFA97C6}"/>
              </a:ext>
            </a:extLst>
          </p:cNvPr>
          <p:cNvSpPr txBox="1"/>
          <p:nvPr/>
        </p:nvSpPr>
        <p:spPr>
          <a:xfrm>
            <a:off x="6989869" y="1330422"/>
            <a:ext cx="486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According to Rank-Nullity theorem</a:t>
            </a:r>
            <a:r>
              <a:rPr lang="en-IN" sz="2400" b="1" dirty="0"/>
              <a:t> :-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C6F0CF-E8E0-479B-8F97-71822F6D53D5}"/>
              </a:ext>
            </a:extLst>
          </p:cNvPr>
          <p:cNvSpPr/>
          <p:nvPr/>
        </p:nvSpPr>
        <p:spPr>
          <a:xfrm>
            <a:off x="6989869" y="2361502"/>
            <a:ext cx="470516" cy="39578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C52D76-E01F-41D5-BE56-05063E1D56FC}"/>
              </a:ext>
            </a:extLst>
          </p:cNvPr>
          <p:cNvSpPr/>
          <p:nvPr/>
        </p:nvSpPr>
        <p:spPr>
          <a:xfrm>
            <a:off x="6980988" y="4602695"/>
            <a:ext cx="470515" cy="39578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CBD581-CDCC-40F9-9942-A0608A32F0DB}"/>
              </a:ext>
            </a:extLst>
          </p:cNvPr>
          <p:cNvSpPr/>
          <p:nvPr/>
        </p:nvSpPr>
        <p:spPr>
          <a:xfrm>
            <a:off x="6989869" y="3507026"/>
            <a:ext cx="470515" cy="39578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C706B-3CCC-4631-B95B-FCD70BA6BC2B}"/>
                  </a:ext>
                </a:extLst>
              </p:cNvPr>
              <p:cNvSpPr txBox="1"/>
              <p:nvPr/>
            </p:nvSpPr>
            <p:spPr>
              <a:xfrm>
                <a:off x="801210" y="341763"/>
                <a:ext cx="10766394" cy="6469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u="sng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b="1" u="none" strike="noStrike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1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IN" sz="1800" b="1" i="0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→</a:t>
                </a:r>
                <a:r>
                  <a:rPr lang="en-U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I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IN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sz="1800" b="1" u="none" strike="noStrike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the linear transformation , such that </a:t>
                </a:r>
                <a:r>
                  <a:rPr lang="es-ES" sz="1800" b="1" u="none" strike="noStrike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F(x, y, z) =</a:t>
                </a:r>
                <a:r>
                  <a:rPr lang="en-IN" sz="1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s-ES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(x-y,y-z,z-x).</a:t>
                </a:r>
              </a:p>
              <a:p>
                <a:r>
                  <a:rPr lang="es-E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Find rank,nullity of F.</a:t>
                </a:r>
              </a:p>
              <a:p>
                <a:endParaRPr lang="en-US" alt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er(F) = { v 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: F(v ) = 0 }</a:t>
                </a:r>
                <a:endParaRPr lang="en-IN" sz="1800" dirty="0"/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F(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-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y,y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-z, z-x]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=[0,0,0]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x-y =0,y-z=0, z-x=0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</a:t>
                </a:r>
                <a:r>
                  <a:rPr lang="en-IN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y,z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x=y, y=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z,z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=x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 </a:t>
                </a:r>
                <a:r>
                  <a:rPr lang="en-IN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y,z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x=y=z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 </a:t>
                </a:r>
                <a:r>
                  <a:rPr lang="en-IN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x,x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∈R</a:t>
                </a:r>
                <a:r>
                  <a:rPr lang="en-IN" dirty="0"/>
                  <a:t>}</a:t>
                </a:r>
              </a:p>
              <a:p>
                <a:r>
                  <a:rPr lang="en-IN" dirty="0"/>
                  <a:t>	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[1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,1,1] : x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∈R</a:t>
                </a:r>
                <a:r>
                  <a:rPr lang="en-IN" dirty="0"/>
                  <a:t>}</a:t>
                </a:r>
              </a:p>
              <a:p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 Ker(F) = span{ [1,1,1] }</a:t>
                </a:r>
              </a:p>
              <a:p>
                <a:r>
                  <a:rPr lang="en-IN" dirty="0"/>
                  <a:t>Basis of Ker(F) ={ [1,1,1] }</a:t>
                </a:r>
              </a:p>
              <a:p>
                <a:r>
                  <a:rPr lang="en-IN" b="1" dirty="0"/>
                  <a:t>Nullity(F) = Dim(Ker(F)) = 1</a:t>
                </a:r>
              </a:p>
              <a:p>
                <a:endParaRPr lang="en-IN" dirty="0"/>
              </a:p>
              <a:p>
                <a:r>
                  <a:rPr lang="en-IN" dirty="0"/>
                  <a:t>According to rank nullity theorem,</a:t>
                </a:r>
              </a:p>
              <a:p>
                <a:r>
                  <a:rPr lang="en-IN" dirty="0"/>
                  <a:t>	Dim V = Rank(F) + Nullity(F)</a:t>
                </a:r>
              </a:p>
              <a:p>
                <a:r>
                  <a:rPr lang="en-IN" dirty="0"/>
                  <a:t>	Dim(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) = Rank(F) +1</a:t>
                </a:r>
              </a:p>
              <a:p>
                <a:r>
                  <a:rPr lang="en-IN" dirty="0"/>
                  <a:t>	3 = Rank(F)  + 1</a:t>
                </a:r>
              </a:p>
              <a:p>
                <a:r>
                  <a:rPr lang="en-IN" dirty="0"/>
                  <a:t>	Rank(F)  = 3 - 1</a:t>
                </a:r>
              </a:p>
              <a:p>
                <a:r>
                  <a:rPr lang="en-IN" dirty="0"/>
                  <a:t>	Rank(F)  =2</a:t>
                </a:r>
              </a:p>
              <a:p>
                <a:endParaRPr lang="es-E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C706B-3CCC-4631-B95B-FCD70BA6B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10" y="341763"/>
                <a:ext cx="10766394" cy="6469528"/>
              </a:xfrm>
              <a:prstGeom prst="rect">
                <a:avLst/>
              </a:prstGeom>
              <a:blipFill>
                <a:blip r:embed="rId2"/>
                <a:stretch>
                  <a:fillRect l="-453" t="-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8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C3399A-FE81-4F4C-810B-689BB5345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83" y="131680"/>
            <a:ext cx="6526575" cy="5857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 vector spaces and let </a:t>
            </a:r>
            <a:r>
              <a:rPr lang="en-US" alt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 linear</a:t>
            </a:r>
          </a:p>
          <a:p>
            <a:pPr algn="l"/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map.</a:t>
            </a:r>
          </a:p>
          <a:p>
            <a:pPr algn="l"/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set </a:t>
            </a:r>
            <a:r>
              <a:rPr kumimoji="0" lang="en-US" altLang="en-US" sz="19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elements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V 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that  </a:t>
            </a:r>
            <a:r>
              <a:rPr lang="en-US" altLang="en-US" sz="1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(v)=0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</a:p>
          <a:p>
            <a:pPr algn="l"/>
            <a:r>
              <a:rPr kumimoji="0" lang="en-US" altLang="en-US" sz="19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kernel of F</a:t>
            </a:r>
            <a:r>
              <a:rPr kumimoji="0" lang="en-US" altLang="en-US" sz="19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endParaRPr kumimoji="0" lang="en-US" altLang="en-US" sz="180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1" strike="noStrike" baseline="0" dirty="0"/>
              <a:t>    </a:t>
            </a:r>
          </a:p>
          <a:p>
            <a:pPr algn="l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3500" b="1" u="sng" strike="noStrike" baseline="0" dirty="0">
                <a:solidFill>
                  <a:schemeClr val="bg1">
                    <a:lumMod val="50000"/>
                  </a:schemeClr>
                </a:solidFill>
              </a:rPr>
              <a:t>The kernel of F is a subspace of V.</a:t>
            </a:r>
            <a:endParaRPr lang="en-IN" sz="3500" b="1" u="sng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IN" sz="18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Proof</a:t>
            </a:r>
            <a:r>
              <a:rPr lang="en-IN" sz="2200" b="1" dirty="0">
                <a:latin typeface="Arial Black" panose="020B0A040201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b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200" b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be in the kernel.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F(0) = 0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in the kernel.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F(v + w) = 0 = 0 + 0 = F(v) + F(w) 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                         so that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+ w 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in the kernel.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a number, then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F(cv) = 0 = c.0 = </a:t>
            </a:r>
            <a:r>
              <a:rPr lang="en-US" sz="2200" b="1" i="1" u="none" strike="noStrike" baseline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(v) 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                        so that </a:t>
            </a:r>
            <a:r>
              <a:rPr lang="en-US" sz="2200" b="1" i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also in the kernel. </a:t>
            </a:r>
          </a:p>
          <a:p>
            <a:pPr algn="l"/>
            <a:r>
              <a:rPr lang="en-US" sz="2200" b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Hence , the kernel is a subspace.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8E9C4-CA61-4C22-953E-2C97C6A4A753}"/>
              </a:ext>
            </a:extLst>
          </p:cNvPr>
          <p:cNvSpPr/>
          <p:nvPr/>
        </p:nvSpPr>
        <p:spPr>
          <a:xfrm>
            <a:off x="1167561" y="1551973"/>
            <a:ext cx="3241918" cy="33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er(F) = { v ∈ V : F(v ) = 0 }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57356-9D28-4BFE-8ED6-CA91550194B1}"/>
              </a:ext>
            </a:extLst>
          </p:cNvPr>
          <p:cNvSpPr/>
          <p:nvPr/>
        </p:nvSpPr>
        <p:spPr>
          <a:xfrm>
            <a:off x="7368466" y="99189"/>
            <a:ext cx="3863348" cy="3559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E699E0-0C6E-4EB6-A392-620102A23A43}"/>
              </a:ext>
            </a:extLst>
          </p:cNvPr>
          <p:cNvSpPr/>
          <p:nvPr/>
        </p:nvSpPr>
        <p:spPr>
          <a:xfrm>
            <a:off x="8426686" y="247016"/>
            <a:ext cx="514172" cy="526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F0B7DC-4A63-4517-803E-D0A34F0D72D7}"/>
              </a:ext>
            </a:extLst>
          </p:cNvPr>
          <p:cNvSpPr/>
          <p:nvPr/>
        </p:nvSpPr>
        <p:spPr>
          <a:xfrm>
            <a:off x="10091768" y="260754"/>
            <a:ext cx="514172" cy="4884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</a:t>
            </a:r>
            <a:endParaRPr lang="en-IN" sz="2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D31EA64-11BC-45D7-9929-98D02B6A71E5}"/>
              </a:ext>
            </a:extLst>
          </p:cNvPr>
          <p:cNvSpPr/>
          <p:nvPr/>
        </p:nvSpPr>
        <p:spPr>
          <a:xfrm>
            <a:off x="8949076" y="408863"/>
            <a:ext cx="1142692" cy="1759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27D018-000F-4DC2-BF84-AC807EDD9AC7}"/>
              </a:ext>
            </a:extLst>
          </p:cNvPr>
          <p:cNvSpPr txBox="1"/>
          <p:nvPr/>
        </p:nvSpPr>
        <p:spPr>
          <a:xfrm>
            <a:off x="9303798" y="0"/>
            <a:ext cx="47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</a:t>
            </a:r>
            <a:endParaRPr lang="en-IN" b="1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852A426-613E-4D43-A83B-5C31C9047965}"/>
              </a:ext>
            </a:extLst>
          </p:cNvPr>
          <p:cNvSpPr/>
          <p:nvPr/>
        </p:nvSpPr>
        <p:spPr>
          <a:xfrm>
            <a:off x="8573846" y="763199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B24F8-58B7-44F6-AB9F-675CC1CE66FC}"/>
              </a:ext>
            </a:extLst>
          </p:cNvPr>
          <p:cNvSpPr txBox="1"/>
          <p:nvPr/>
        </p:nvSpPr>
        <p:spPr>
          <a:xfrm>
            <a:off x="8052047" y="878889"/>
            <a:ext cx="1578052" cy="66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Vector Space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B06D1F-F0EB-469D-BF9E-D98121164C72}"/>
              </a:ext>
            </a:extLst>
          </p:cNvPr>
          <p:cNvSpPr txBox="1"/>
          <p:nvPr/>
        </p:nvSpPr>
        <p:spPr>
          <a:xfrm>
            <a:off x="7874323" y="1335294"/>
            <a:ext cx="31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er(F) = { v ∈ V : F(v ) = 0 }</a:t>
            </a:r>
            <a:endParaRPr lang="en-IN" sz="1800" b="1" dirty="0"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F9CB4-9761-439F-8F94-0A044720C85F}"/>
              </a:ext>
            </a:extLst>
          </p:cNvPr>
          <p:cNvSpPr txBox="1"/>
          <p:nvPr/>
        </p:nvSpPr>
        <p:spPr>
          <a:xfrm>
            <a:off x="7552589" y="1740585"/>
            <a:ext cx="430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All elements in Kernel are from V </a:t>
            </a:r>
          </a:p>
          <a:p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BB22E8-720B-4C84-A3B6-2C7A3ABDE727}"/>
              </a:ext>
            </a:extLst>
          </p:cNvPr>
          <p:cNvSpPr txBox="1"/>
          <p:nvPr/>
        </p:nvSpPr>
        <p:spPr>
          <a:xfrm>
            <a:off x="7799484" y="2146226"/>
            <a:ext cx="28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Ker(F) is subset of V</a:t>
            </a:r>
          </a:p>
          <a:p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A9E91-C1CC-4BFF-BCF9-81FBAA2A1123}"/>
              </a:ext>
            </a:extLst>
          </p:cNvPr>
          <p:cNvSpPr txBox="1"/>
          <p:nvPr/>
        </p:nvSpPr>
        <p:spPr>
          <a:xfrm>
            <a:off x="7702866" y="3289214"/>
            <a:ext cx="38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Ker(F) is subspace of V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FB64AA7-E37D-4986-8588-2C7D50ED2DD1}"/>
              </a:ext>
            </a:extLst>
          </p:cNvPr>
          <p:cNvSpPr/>
          <p:nvPr/>
        </p:nvSpPr>
        <p:spPr>
          <a:xfrm>
            <a:off x="8558932" y="1180302"/>
            <a:ext cx="190783" cy="2358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A587FDA-08C9-460A-916B-7B3545E6B457}"/>
              </a:ext>
            </a:extLst>
          </p:cNvPr>
          <p:cNvSpPr/>
          <p:nvPr/>
        </p:nvSpPr>
        <p:spPr>
          <a:xfrm>
            <a:off x="8548152" y="1598251"/>
            <a:ext cx="199523" cy="2127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29178B9-D8F8-4ED3-8F96-8E53F9D354E0}"/>
              </a:ext>
            </a:extLst>
          </p:cNvPr>
          <p:cNvSpPr/>
          <p:nvPr/>
        </p:nvSpPr>
        <p:spPr>
          <a:xfrm>
            <a:off x="8576849" y="2044904"/>
            <a:ext cx="172866" cy="21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D102804-E705-4F7F-A791-EFF5B60BD411}"/>
              </a:ext>
            </a:extLst>
          </p:cNvPr>
          <p:cNvSpPr/>
          <p:nvPr/>
        </p:nvSpPr>
        <p:spPr>
          <a:xfrm>
            <a:off x="8596513" y="3184182"/>
            <a:ext cx="174518" cy="1919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D716647-3AA3-4E30-9764-977118B983DC}"/>
              </a:ext>
            </a:extLst>
          </p:cNvPr>
          <p:cNvSpPr/>
          <p:nvPr/>
        </p:nvSpPr>
        <p:spPr>
          <a:xfrm>
            <a:off x="387420" y="2428110"/>
            <a:ext cx="265176" cy="234063"/>
          </a:xfrm>
          <a:prstGeom prst="rightArrow">
            <a:avLst>
              <a:gd name="adj1" fmla="val 50000"/>
              <a:gd name="adj2" fmla="val 578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4AECD8-98C2-41E8-81C9-487FA9BC57C0}"/>
              </a:ext>
            </a:extLst>
          </p:cNvPr>
          <p:cNvSpPr/>
          <p:nvPr/>
        </p:nvSpPr>
        <p:spPr>
          <a:xfrm>
            <a:off x="6462944" y="3779991"/>
            <a:ext cx="5390373" cy="2830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b="1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vector space, and let </a:t>
            </a: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subset of V. Assume that H </a:t>
            </a:r>
            <a:r>
              <a:rPr lang="en-IN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satisfies the following conditions.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 , v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H, then u + v ∈ H</a:t>
            </a:r>
            <a:endParaRPr lang="en-IN" sz="1800" b="1" u="none" strike="noStrike" baseline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algn="l">
              <a:buFont typeface="+mj-lt"/>
              <a:buAutoNum type="romanLcPeriod"/>
            </a:pP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v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H</a:t>
            </a: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cv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H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sz="1800" b="1" u="none" strike="noStrike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element 0 of V is also an element of H</a:t>
            </a:r>
          </a:p>
          <a:p>
            <a:pPr algn="l"/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800" b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itself is a vector space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operations already defined in V.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shall call </a:t>
            </a:r>
            <a:r>
              <a:rPr lang="en-US" sz="1800" b="1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a subspace of V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83345-A4A3-47CF-BE90-5AA99F9E375F}"/>
              </a:ext>
            </a:extLst>
          </p:cNvPr>
          <p:cNvSpPr txBox="1"/>
          <p:nvPr/>
        </p:nvSpPr>
        <p:spPr>
          <a:xfrm>
            <a:off x="7598022" y="2545142"/>
            <a:ext cx="328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Ker(F) is vector space over F (from {1},{2}  and {3})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F02A89C-2B35-4F72-A887-AF52F470FBFD}"/>
              </a:ext>
            </a:extLst>
          </p:cNvPr>
          <p:cNvSpPr/>
          <p:nvPr/>
        </p:nvSpPr>
        <p:spPr>
          <a:xfrm>
            <a:off x="8573157" y="2440069"/>
            <a:ext cx="174518" cy="20422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4F2333-0CEF-430E-9F88-E8102918A3DB}"/>
                  </a:ext>
                </a:extLst>
              </p:cNvPr>
              <p:cNvSpPr txBox="1"/>
              <p:nvPr/>
            </p:nvSpPr>
            <p:spPr>
              <a:xfrm>
                <a:off x="745427" y="1409178"/>
                <a:ext cx="8185211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Method 1 </a:t>
                </a:r>
                <a:r>
                  <a:rPr lang="en-IN" dirty="0"/>
                  <a:t>:-</a:t>
                </a:r>
              </a:p>
              <a:p>
                <a:endParaRPr lang="en-IN" dirty="0"/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Ker(F) = { v ∈ V : F(v ) = 0 } (for F : V </a:t>
                </a:r>
                <a:r>
                  <a:rPr lang="en-US" altLang="en-US" sz="1800" dirty="0">
                    <a:latin typeface="+mn-lt"/>
                    <a:cs typeface="Arial" panose="020B0604020202020204" pitchFamily="34" charset="0"/>
                  </a:rPr>
                  <a:t>→ 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W)</a:t>
                </a:r>
              </a:p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er(F)	= { v 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: F(v ) = 0 }</a:t>
                </a:r>
                <a:endParaRPr lang="en-I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F(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)=0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14:m>
                  <m:oMath xmlns:m="http://schemas.openxmlformats.org/officeDocument/2006/math">
                    <m:r>
                      <a:rPr lang="en-IN" b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0 , x- y + z]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 [0,0,0]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= 0 , 0=0 , x - y + z = 0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 = 0 , x - y + z = 0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 , y , z] : 0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y + z = 0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 , y , z]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y + z = 0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 , y , z]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 = z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 , y , y]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0, 1 ,1] : 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Ker(F) = span{ [0,1,1] 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Basis of Ker(F) ={ [0,1,1] }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4F2333-0CEF-430E-9F88-E8102918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7" y="1409178"/>
                <a:ext cx="8185211" cy="5909310"/>
              </a:xfrm>
              <a:prstGeom prst="rect">
                <a:avLst/>
              </a:prstGeom>
              <a:blipFill>
                <a:blip r:embed="rId2"/>
                <a:stretch>
                  <a:fillRect l="-596" t="-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A3F898-2938-4701-A747-D0ADA1C32A32}"/>
                  </a:ext>
                </a:extLst>
              </p:cNvPr>
              <p:cNvSpPr txBox="1"/>
              <p:nvPr/>
            </p:nvSpPr>
            <p:spPr>
              <a:xfrm>
                <a:off x="745427" y="271581"/>
                <a:ext cx="10133887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u="sng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Kernel of Linear Map</a:t>
                </a:r>
              </a:p>
              <a:p>
                <a:pPr algn="ctr"/>
                <a:endParaRPr lang="en-IN" sz="2000" b="1" u="sng" dirty="0">
                  <a:latin typeface="+mn-lt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IN" sz="1800" u="sng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i="1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→</a:t>
                </a:r>
                <a:r>
                  <a:rPr 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e the linear transformation, such that</a:t>
                </a:r>
                <a:r>
                  <a:rPr lang="es-E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 F(x, y, z) =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(x , 0 , x-y+z)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Find Kernel of F.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A3F898-2938-4701-A747-D0ADA1C3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7" y="271581"/>
                <a:ext cx="10133887" cy="1261884"/>
              </a:xfrm>
              <a:prstGeom prst="rect">
                <a:avLst/>
              </a:prstGeom>
              <a:blipFill>
                <a:blip r:embed="rId3"/>
                <a:stretch>
                  <a:fillRect l="-481" t="-2899" r="-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1EF2A7-8B9A-4262-BC70-F0B1861B8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928" y="377300"/>
                <a:ext cx="6755022" cy="64807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IN" sz="160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IN" sz="1600" dirty="0">
                  <a:latin typeface="+mn-lt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IN" sz="1600" b="1" u="sng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Method 2</a:t>
                </a:r>
                <a:r>
                  <a:rPr lang="en-IN" sz="1600" b="1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sz="1600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:-	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kumimoji="0" lang="en-US" altLang="en-US" sz="160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er(F) = { v ∈ V : F(v ) = 0 }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So, F(v)=0</a:t>
                </a:r>
              </a:p>
              <a:p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	</a:t>
                </a:r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(x, 0,x-y+z) = (0,0,0)</a:t>
                </a:r>
              </a:p>
              <a:p>
                <a:endParaRPr lang="es-ES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We get 3 equations,</a:t>
                </a: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	x = 0</a:t>
                </a: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	0 = 0</a:t>
                </a: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	x-y+z=0</a:t>
                </a: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We can write above system of linear eqs as:-	</a:t>
                </a:r>
              </a:p>
              <a:p>
                <a:endParaRPr lang="es-ES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s-ES" sz="1600" u="none" strike="noStrike" baseline="0" dirty="0">
                    <a:solidFill>
                      <a:schemeClr val="tx1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u="none" strike="noStrike" baseline="0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u="none" strike="noStrike" baseline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u="none" strike="noStrike" baseline="0" smtClean="0">
                        <a:latin typeface="+mn-lt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sz="1600"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smtClean="0"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1600" b="0" i="0" smtClean="0">
                                  <a:latin typeface="+mn-lt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+mn-lt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+mn-lt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smtClean="0">
                        <a:latin typeface="+mn-lt"/>
                      </a:rPr>
                      <m:t> </m:t>
                    </m:r>
                  </m:oMath>
                </a14:m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+mn-lt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sz="1600"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smtClean="0"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smtClean="0"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smtClean="0">
                        <a:latin typeface="+mn-lt"/>
                      </a:rPr>
                      <m:t> </m:t>
                    </m:r>
                  </m:oMath>
                </a14:m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=&gt; </a:t>
                </a:r>
                <a:r>
                  <a:rPr lang="es-ES" sz="1600" b="1" u="sng" dirty="0">
                    <a:latin typeface="+mn-lt"/>
                    <a:cs typeface="Arial" panose="020B0604020202020204" pitchFamily="34" charset="0"/>
                  </a:rPr>
                  <a:t>AX=0</a:t>
                </a:r>
              </a:p>
              <a:p>
                <a:endParaRPr lang="es-ES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s-ES" sz="1600" dirty="0">
                    <a:latin typeface="+mn-lt"/>
                    <a:cs typeface="Arial" panose="020B0604020202020204" pitchFamily="34" charset="0"/>
                  </a:rPr>
                  <a:t>Where,</a:t>
                </a:r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	A</a:t>
                </a:r>
                <a:r>
                  <a:rPr lang="es-ES" sz="16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s-ES" sz="1600" u="none" strike="noStrike" baseline="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u="none" strike="noStrike" baseline="0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u="none" strike="noStrike" baseline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u="none" strike="noStrike" baseline="0" smtClean="0">
                        <a:latin typeface="+mn-lt"/>
                      </a:rPr>
                      <m:t> ,</m:t>
                    </m:r>
                  </m:oMath>
                </a14:m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>
                            <a:solidFill>
                              <a:prstClr val="black"/>
                            </a:solidFill>
                            <a:latin typeface="+mn-lt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>
                                <a:solidFill>
                                  <a:prstClr val="black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sz="1600" b="0" i="0" smtClean="0">
                                  <a:solidFill>
                                    <a:prstClr val="black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solidFill>
                                    <a:prstClr val="black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solidFill>
                                    <a:prstClr val="black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>
                  <a:solidFill>
                    <a:prstClr val="black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IN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Now, </a:t>
                </a:r>
                <a:r>
                  <a:rPr lang="en-IN" sz="1600" b="1" u="sng" dirty="0">
                    <a:latin typeface="+mn-lt"/>
                    <a:cs typeface="Arial" panose="020B0604020202020204" pitchFamily="34" charset="0"/>
                  </a:rPr>
                  <a:t>find B (Row reduced echelon form of A)</a:t>
                </a:r>
              </a:p>
              <a:p>
                <a:endParaRPr lang="en-IN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 A</a:t>
                </a:r>
                <a:r>
                  <a:rPr lang="es-ES" sz="1600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s-ES" sz="1600" u="none" strike="noStrike" baseline="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u="none" strike="noStrike" baseline="0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u="none" strike="noStrike" baseline="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600" b="0" i="0" u="none" strike="noStrike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  ~</a:t>
                </a:r>
                <a:r>
                  <a:rPr lang="es-E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smtClean="0">
                        <a:solidFill>
                          <a:schemeClr val="tx1"/>
                        </a:solidFill>
                        <a:latin typeface="+mn-lt"/>
                      </a:rPr>
                      <m:t> (</m:t>
                    </m:r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sz="1600" b="0" i="0" smtClean="0">
                        <a:latin typeface="+mn-lt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↔</m:t>
                    </m:r>
                  </m:oMath>
                </a14:m>
                <a:r>
                  <a:rPr lang="en-IN" sz="1600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)  ~</a:t>
                </a:r>
                <a:r>
                  <a:rPr lang="es-E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smtClean="0">
                        <a:solidFill>
                          <a:schemeClr val="tx1"/>
                        </a:solidFill>
                        <a:latin typeface="+mn-lt"/>
                      </a:rPr>
                      <m:t> (</m:t>
                    </m:r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sz="1600" b="0" i="0" dirty="0" smtClean="0">
                        <a:latin typeface="+mn-lt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-</a:t>
                </a:r>
                <a:r>
                  <a:rPr lang="en-IN" sz="1600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)	 </a:t>
                </a:r>
              </a:p>
              <a:p>
                <a:endParaRPr lang="en-IN" sz="1600" dirty="0"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IN" sz="1600" dirty="0">
                    <a:latin typeface="+mn-lt"/>
                    <a:cs typeface="Arial" panose="020B0604020202020204" pitchFamily="34" charset="0"/>
                  </a:rPr>
                  <a:t>    </a:t>
                </a:r>
                <a:r>
                  <a:rPr lang="en-IN" sz="16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~</a:t>
                </a:r>
                <a:r>
                  <a:rPr lang="es-E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smtClean="0">
                                <a:solidFill>
                                  <a:schemeClr val="tx1"/>
                                </a:solidFill>
                                <a:latin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  <a:latin typeface="+mn-lt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1600" b="0" i="0" smtClean="0">
                        <a:solidFill>
                          <a:schemeClr val="tx1"/>
                        </a:solidFill>
                        <a:latin typeface="+mn-lt"/>
                      </a:rPr>
                      <m:t> (</m:t>
                    </m:r>
                    <m:sSub>
                      <m:sSubPr>
                        <m:ctrlPr>
                          <a:rPr lang="en-IN" sz="160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sz="1600" b="0" i="0" dirty="0" smtClean="0">
                        <a:latin typeface="+mn-lt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IN" sz="160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(−1)</m:t>
                        </m:r>
                        <m:r>
                          <m:rPr>
                            <m:sty m:val="p"/>
                          </m:rP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 sz="1600" b="0" i="0" smtClean="0">
                            <a:latin typeface="+mn-lt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) = B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1EF2A7-8B9A-4262-BC70-F0B1861B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8" y="377300"/>
                <a:ext cx="6755022" cy="6480700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8A20240-8BB4-4374-8BEB-66B6E0F37434}"/>
              </a:ext>
            </a:extLst>
          </p:cNvPr>
          <p:cNvSpPr/>
          <p:nvPr/>
        </p:nvSpPr>
        <p:spPr>
          <a:xfrm>
            <a:off x="8235916" y="842988"/>
            <a:ext cx="310719" cy="3018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282E9-490D-4DF8-8F68-C60DF5EF939B}"/>
              </a:ext>
            </a:extLst>
          </p:cNvPr>
          <p:cNvSpPr/>
          <p:nvPr/>
        </p:nvSpPr>
        <p:spPr>
          <a:xfrm>
            <a:off x="8628242" y="864027"/>
            <a:ext cx="284085" cy="275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102E3-72A5-410F-9E2B-D5677751137F}"/>
              </a:ext>
            </a:extLst>
          </p:cNvPr>
          <p:cNvSpPr/>
          <p:nvPr/>
        </p:nvSpPr>
        <p:spPr>
          <a:xfrm>
            <a:off x="8962703" y="841579"/>
            <a:ext cx="284085" cy="275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EDD0E-C82F-4EA1-AFF5-74092C6E359F}"/>
              </a:ext>
            </a:extLst>
          </p:cNvPr>
          <p:cNvCxnSpPr>
            <a:cxnSpLocks/>
          </p:cNvCxnSpPr>
          <p:nvPr/>
        </p:nvCxnSpPr>
        <p:spPr>
          <a:xfrm flipH="1">
            <a:off x="8408115" y="1157910"/>
            <a:ext cx="1" cy="759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35BF6-5B9C-4AED-9C2B-FF499C2F43B0}"/>
              </a:ext>
            </a:extLst>
          </p:cNvPr>
          <p:cNvCxnSpPr>
            <a:cxnSpLocks/>
          </p:cNvCxnSpPr>
          <p:nvPr/>
        </p:nvCxnSpPr>
        <p:spPr>
          <a:xfrm flipH="1">
            <a:off x="9169619" y="1095700"/>
            <a:ext cx="1" cy="82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7A0632-8D5B-4C11-BEED-F5774D5BF959}"/>
              </a:ext>
            </a:extLst>
          </p:cNvPr>
          <p:cNvCxnSpPr>
            <a:cxnSpLocks/>
          </p:cNvCxnSpPr>
          <p:nvPr/>
        </p:nvCxnSpPr>
        <p:spPr>
          <a:xfrm flipH="1">
            <a:off x="8752906" y="1124227"/>
            <a:ext cx="20904" cy="79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151FD-9D68-41B7-A9F1-C9B1CCB26334}"/>
                  </a:ext>
                </a:extLst>
              </p:cNvPr>
              <p:cNvSpPr txBox="1"/>
              <p:nvPr/>
            </p:nvSpPr>
            <p:spPr>
              <a:xfrm>
                <a:off x="6897950" y="877109"/>
                <a:ext cx="6296748" cy="566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So,</a:t>
                </a:r>
              </a:p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B=</a:t>
                </a:r>
                <a:r>
                  <a:rPr lang="en-IN" sz="1600" dirty="0">
                    <a:cs typeface="Arial" panose="020B0604020202020204" pitchFamily="34" charset="0"/>
                  </a:rPr>
                  <a:t> </a:t>
                </a:r>
                <a:r>
                  <a:rPr lang="es-E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600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600" b="0" i="0" smtClean="0">
                                  <a:solidFill>
                                    <a:srgbClr val="FF0000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rgbClr val="FF0000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</a:rPr>
                                <m:t>−</m:t>
                              </m:r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b="0" i="0" smtClean="0">
                                  <a:solidFill>
                                    <a:schemeClr val="tx1"/>
                                  </a:solidFill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Solve , </a:t>
                </a:r>
                <a:r>
                  <a:rPr lang="en-IN" sz="1600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BX=0</a:t>
                </a:r>
              </a:p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We get,</a:t>
                </a:r>
              </a:p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x = 0</a:t>
                </a:r>
              </a:p>
              <a:p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y – z = 0  =&gt; y = z</a:t>
                </a:r>
              </a:p>
              <a:p>
                <a:endParaRPr lang="en-IN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IN" sz="1600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x , y = Pivot Variables</a:t>
                </a:r>
              </a:p>
              <a:p>
                <a:r>
                  <a:rPr lang="en-IN" sz="1600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z = Free Variables</a:t>
                </a:r>
              </a:p>
              <a:p>
                <a:endParaRPr lang="en-IN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IN" sz="1600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Now,</a:t>
                </a:r>
                <a:r>
                  <a:rPr lang="en-IN" sz="1600" b="1" u="sng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Obtain</a:t>
                </a:r>
                <a:r>
                  <a:rPr lang="en-IN" sz="1600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 Solution of BX=0, by setting </a:t>
                </a:r>
              </a:p>
              <a:p>
                <a:r>
                  <a:rPr lang="en-IN" sz="1600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one free variable to 1 and all other to 0.</a:t>
                </a:r>
              </a:p>
              <a:p>
                <a:endParaRPr lang="en-IN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600" b="0" i="1" smtClean="0"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IN" sz="1600" dirty="0"/>
                  <a:t>Putting  z = 1,</a:t>
                </a:r>
              </a:p>
              <a:p>
                <a:r>
                  <a:rPr lang="en-IN" sz="1600" dirty="0"/>
                  <a:t>    We get , 	x=0 and y = z =&gt; y=1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Therefore , </a:t>
                </a:r>
                <a:r>
                  <a:rPr lang="en-I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Solutio</a:t>
                </a:r>
                <a:r>
                  <a:rPr lang="en-IN" sz="1600" dirty="0"/>
                  <a:t>n set = [x, y, z]=[0,1,1]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Ker(F) = span{ [0,1,1] }</a:t>
                </a:r>
              </a:p>
              <a:p>
                <a:r>
                  <a:rPr lang="en-IN" sz="1600" dirty="0"/>
                  <a:t>Basis of Ker(F) ={ [0,1,1] }</a:t>
                </a:r>
              </a:p>
              <a:p>
                <a:endParaRPr lang="en-IN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151FD-9D68-41B7-A9F1-C9B1CCB26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50" y="877109"/>
                <a:ext cx="6296748" cy="5667962"/>
              </a:xfrm>
              <a:prstGeom prst="rect">
                <a:avLst/>
              </a:prstGeom>
              <a:blipFill>
                <a:blip r:embed="rId3"/>
                <a:stretch>
                  <a:fillRect l="-581" t="-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679D8-A857-4651-AA77-649325FB52EA}"/>
                  </a:ext>
                </a:extLst>
              </p:cNvPr>
              <p:cNvSpPr txBox="1"/>
              <p:nvPr/>
            </p:nvSpPr>
            <p:spPr>
              <a:xfrm>
                <a:off x="843082" y="41127"/>
                <a:ext cx="101338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b="1" u="sng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Kernel of Linear Map</a:t>
                </a:r>
              </a:p>
              <a:p>
                <a:r>
                  <a:rPr lang="en-IN" sz="1800" u="sng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i="1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→</a:t>
                </a:r>
                <a:r>
                  <a:rPr 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e the linear transformation, such that</a:t>
                </a:r>
                <a:r>
                  <a:rPr lang="es-E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 F(x, y, z) =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(x , 0 , x-y+z)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Find Kernel of F.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679D8-A857-4651-AA77-649325FB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82" y="41127"/>
                <a:ext cx="10133887" cy="923330"/>
              </a:xfrm>
              <a:prstGeom prst="rect">
                <a:avLst/>
              </a:prstGeom>
              <a:blipFill>
                <a:blip r:embed="rId4"/>
                <a:stretch>
                  <a:fillRect l="-481" t="-3974" r="-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8F27F31-9015-42E6-8256-4C606A3F4392}"/>
              </a:ext>
            </a:extLst>
          </p:cNvPr>
          <p:cNvSpPr/>
          <p:nvPr/>
        </p:nvSpPr>
        <p:spPr>
          <a:xfrm>
            <a:off x="8274242" y="1139234"/>
            <a:ext cx="167941" cy="2752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B0A1F3-3076-451C-9AB8-A2E0EA6F7195}"/>
              </a:ext>
            </a:extLst>
          </p:cNvPr>
          <p:cNvSpPr/>
          <p:nvPr/>
        </p:nvSpPr>
        <p:spPr>
          <a:xfrm>
            <a:off x="8583486" y="1398954"/>
            <a:ext cx="167944" cy="2246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09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288C6D-07B5-41B0-9062-7E49BF4B193F}"/>
              </a:ext>
            </a:extLst>
          </p:cNvPr>
          <p:cNvSpPr txBox="1"/>
          <p:nvPr/>
        </p:nvSpPr>
        <p:spPr>
          <a:xfrm>
            <a:off x="2772051" y="166001"/>
            <a:ext cx="7570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u="sng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Image Space of Linear Map</a:t>
            </a:r>
            <a:endParaRPr lang="en-IN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3C9FF-B604-448B-8D2D-FD7B92F900B1}"/>
              </a:ext>
            </a:extLst>
          </p:cNvPr>
          <p:cNvSpPr txBox="1"/>
          <p:nvPr/>
        </p:nvSpPr>
        <p:spPr>
          <a:xfrm>
            <a:off x="942956" y="1044804"/>
            <a:ext cx="98897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 V and W be vector spaces and let 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 linear 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u="sng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of F</a:t>
            </a:r>
            <a:r>
              <a:rPr lang="en-US" sz="2000" b="1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the set of elements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such that there exists an element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such that </a:t>
            </a:r>
            <a:r>
              <a:rPr lang="en-US" sz="2000" b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F(v) = w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kumimoji="0" lang="en-US" altLang="en-US" sz="20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denoted as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 (Image is also known as Range)</a:t>
            </a:r>
          </a:p>
          <a:p>
            <a:pPr algn="l"/>
            <a:endParaRPr kumimoji="0" lang="en-US" altLang="en-US" sz="2000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3A5E6-DF12-4AA6-AD46-F70EB28E5729}"/>
              </a:ext>
            </a:extLst>
          </p:cNvPr>
          <p:cNvSpPr/>
          <p:nvPr/>
        </p:nvSpPr>
        <p:spPr>
          <a:xfrm>
            <a:off x="2414725" y="3141051"/>
            <a:ext cx="7362550" cy="58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(F) = { w ∈ W : there exists v ∈  V such that F(v ) = w }</a:t>
            </a:r>
            <a:endParaRPr lang="en-IN" sz="20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4F96FE-0DED-45E2-B679-E64C31697D6F}"/>
              </a:ext>
            </a:extLst>
          </p:cNvPr>
          <p:cNvSpPr/>
          <p:nvPr/>
        </p:nvSpPr>
        <p:spPr>
          <a:xfrm>
            <a:off x="3794643" y="4339262"/>
            <a:ext cx="1651247" cy="2291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A0D252-8EE4-48D8-89D2-4C07FD365C97}"/>
              </a:ext>
            </a:extLst>
          </p:cNvPr>
          <p:cNvSpPr/>
          <p:nvPr/>
        </p:nvSpPr>
        <p:spPr>
          <a:xfrm>
            <a:off x="6096000" y="4400111"/>
            <a:ext cx="1549432" cy="2291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A65380-A28C-4C35-A7B8-E07F40090782}"/>
              </a:ext>
            </a:extLst>
          </p:cNvPr>
          <p:cNvCxnSpPr>
            <a:cxnSpLocks/>
          </p:cNvCxnSpPr>
          <p:nvPr/>
        </p:nvCxnSpPr>
        <p:spPr>
          <a:xfrm>
            <a:off x="4620267" y="4339262"/>
            <a:ext cx="2250448" cy="58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D40E-15C8-4CDF-97CF-893A09CC3F25}"/>
              </a:ext>
            </a:extLst>
          </p:cNvPr>
          <p:cNvCxnSpPr>
            <a:cxnSpLocks/>
          </p:cNvCxnSpPr>
          <p:nvPr/>
        </p:nvCxnSpPr>
        <p:spPr>
          <a:xfrm flipV="1">
            <a:off x="4745840" y="6098932"/>
            <a:ext cx="2061251" cy="53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A4DB3884-D7A9-4CA0-BAF1-0923EBE8ED66}"/>
              </a:ext>
            </a:extLst>
          </p:cNvPr>
          <p:cNvSpPr/>
          <p:nvPr/>
        </p:nvSpPr>
        <p:spPr>
          <a:xfrm rot="1378939">
            <a:off x="5701682" y="4534130"/>
            <a:ext cx="218289" cy="22411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95558F4E-CA51-4F72-B907-D94AA0CBEC5F}"/>
              </a:ext>
            </a:extLst>
          </p:cNvPr>
          <p:cNvSpPr/>
          <p:nvPr/>
        </p:nvSpPr>
        <p:spPr>
          <a:xfrm rot="20713982">
            <a:off x="5646300" y="6264500"/>
            <a:ext cx="215243" cy="23406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2E0192-2228-49CB-925B-0E8FBE3BE854}"/>
              </a:ext>
            </a:extLst>
          </p:cNvPr>
          <p:cNvSpPr txBox="1"/>
          <p:nvPr/>
        </p:nvSpPr>
        <p:spPr>
          <a:xfrm>
            <a:off x="5605494" y="4010350"/>
            <a:ext cx="43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</a:t>
            </a:r>
            <a:endParaRPr lang="en-IN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FFAD4F-1757-4085-A023-99F9536249C9}"/>
              </a:ext>
            </a:extLst>
          </p:cNvPr>
          <p:cNvSpPr txBox="1"/>
          <p:nvPr/>
        </p:nvSpPr>
        <p:spPr>
          <a:xfrm>
            <a:off x="4466624" y="3888065"/>
            <a:ext cx="43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</a:t>
            </a:r>
            <a:endParaRPr lang="en-IN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9F72B1-BE45-4585-8466-FAB43789D5F3}"/>
              </a:ext>
            </a:extLst>
          </p:cNvPr>
          <p:cNvSpPr txBox="1"/>
          <p:nvPr/>
        </p:nvSpPr>
        <p:spPr>
          <a:xfrm>
            <a:off x="6591965" y="3888065"/>
            <a:ext cx="43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</a:t>
            </a:r>
            <a:endParaRPr lang="en-IN" sz="20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4B2379-7CE2-43F7-B6A6-249E1330C0D9}"/>
              </a:ext>
            </a:extLst>
          </p:cNvPr>
          <p:cNvSpPr/>
          <p:nvPr/>
        </p:nvSpPr>
        <p:spPr>
          <a:xfrm>
            <a:off x="6347477" y="4948899"/>
            <a:ext cx="1046475" cy="115003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Im</a:t>
            </a:r>
            <a:r>
              <a:rPr lang="en-IN" sz="2000" b="1" dirty="0">
                <a:solidFill>
                  <a:schemeClr val="tx1"/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1458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301515-5A87-414B-9BBA-9C6661D87117}"/>
                  </a:ext>
                </a:extLst>
              </p:cNvPr>
              <p:cNvSpPr txBox="1"/>
              <p:nvPr/>
            </p:nvSpPr>
            <p:spPr>
              <a:xfrm>
                <a:off x="253635" y="247016"/>
                <a:ext cx="7159065" cy="680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Let 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and 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be vector spaces and let </a:t>
                </a:r>
                <a:r>
                  <a:rPr lang="en-US" altLang="en-US" sz="18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: V→W 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 a linear map.</a:t>
                </a:r>
              </a:p>
              <a:p>
                <a:pPr algn="l"/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image of</a:t>
                </a:r>
                <a:r>
                  <a:rPr kumimoji="0" lang="en-US" altLang="en-US" sz="18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 is ,</a:t>
                </a:r>
              </a:p>
              <a:p>
                <a:pPr algn="l"/>
                <a:endParaRPr kumimoji="0" lang="en-US" altLang="en-US" sz="16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800" b="1" strike="noStrike" baseline="0" dirty="0"/>
                  <a:t>    </a:t>
                </a:r>
              </a:p>
              <a:p>
                <a:pPr algn="l"/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    </a:t>
                </a:r>
              </a:p>
              <a:p>
                <a:pPr algn="l"/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     </a:t>
                </a:r>
                <a:r>
                  <a:rPr lang="en-US" sz="3200" b="1" u="sng" strike="noStrike" baseline="0" dirty="0">
                    <a:solidFill>
                      <a:schemeClr val="bg1">
                        <a:lumMod val="50000"/>
                      </a:schemeClr>
                    </a:solidFill>
                  </a:rPr>
                  <a:t>The image of F is a subspace of W.</a:t>
                </a:r>
                <a:endParaRPr lang="en-IN" sz="3200" b="1" u="sng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  <a:p>
                <a:pPr algn="l"/>
                <a:endParaRPr lang="en-IN" sz="1600" b="1" u="sng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IN" sz="2000" b="1" u="sng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Proof</a:t>
                </a:r>
                <a:r>
                  <a:rPr lang="en-IN" sz="2000" b="1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algn="l"/>
                <a:endParaRPr lang="en-IN" sz="2000" b="1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F(0) = 0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the image.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are in the image. Then there exist elements</a:t>
                </a:r>
                <a14:m>
                  <m:oMath xmlns:m="http://schemas.openxmlformats.org/officeDocument/2006/math">
                    <m:r>
                      <a:rPr lang="en-IN" sz="2000" b="1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V 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  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Hence ,                                                                                      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+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is in the image.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number, then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F(c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c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c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. Hence  </a:t>
                </a:r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IN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 the image.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2000" b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Hence , the image is a subspace of W.</a:t>
                </a:r>
              </a:p>
              <a:p>
                <a:pPr algn="l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I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301515-5A87-414B-9BBA-9C6661D8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5" y="247016"/>
                <a:ext cx="7159065" cy="6801862"/>
              </a:xfrm>
              <a:prstGeom prst="rect">
                <a:avLst/>
              </a:prstGeom>
              <a:blipFill>
                <a:blip r:embed="rId2"/>
                <a:stretch>
                  <a:fillRect l="-937" t="-538" r="-27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A5718E5-38DB-4FBB-A05B-7F25E8032D6E}"/>
              </a:ext>
            </a:extLst>
          </p:cNvPr>
          <p:cNvSpPr/>
          <p:nvPr/>
        </p:nvSpPr>
        <p:spPr>
          <a:xfrm>
            <a:off x="341296" y="943578"/>
            <a:ext cx="6924584" cy="499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(F) = { w ∈ W : there exists v ∈  V such that F(v ) = w }</a:t>
            </a:r>
            <a:endParaRPr lang="en-IN" sz="20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C7E3A7-0FEF-4ACF-8265-B09C8DCA0B4C}"/>
              </a:ext>
            </a:extLst>
          </p:cNvPr>
          <p:cNvSpPr/>
          <p:nvPr/>
        </p:nvSpPr>
        <p:spPr>
          <a:xfrm>
            <a:off x="359456" y="2066396"/>
            <a:ext cx="265176" cy="234063"/>
          </a:xfrm>
          <a:prstGeom prst="rightArrow">
            <a:avLst>
              <a:gd name="adj1" fmla="val 50000"/>
              <a:gd name="adj2" fmla="val 5781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E6B30-F8F3-4501-8C53-B9DFA69CD6B9}"/>
              </a:ext>
            </a:extLst>
          </p:cNvPr>
          <p:cNvSpPr/>
          <p:nvPr/>
        </p:nvSpPr>
        <p:spPr>
          <a:xfrm>
            <a:off x="7874494" y="332588"/>
            <a:ext cx="3958050" cy="4994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16F8CA-BFBA-40AC-B770-0C5B57602B02}"/>
              </a:ext>
            </a:extLst>
          </p:cNvPr>
          <p:cNvSpPr/>
          <p:nvPr/>
        </p:nvSpPr>
        <p:spPr>
          <a:xfrm>
            <a:off x="8318064" y="557080"/>
            <a:ext cx="514172" cy="526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FB255-0022-4B1B-97C2-273420BD3500}"/>
              </a:ext>
            </a:extLst>
          </p:cNvPr>
          <p:cNvSpPr/>
          <p:nvPr/>
        </p:nvSpPr>
        <p:spPr>
          <a:xfrm>
            <a:off x="10168603" y="553979"/>
            <a:ext cx="514172" cy="526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418481-5259-4288-8142-BF8085903EED}"/>
              </a:ext>
            </a:extLst>
          </p:cNvPr>
          <p:cNvSpPr/>
          <p:nvPr/>
        </p:nvSpPr>
        <p:spPr>
          <a:xfrm>
            <a:off x="8819503" y="765694"/>
            <a:ext cx="1349099" cy="1249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83C47-9CAF-414F-B86A-62B55D9173B3}"/>
              </a:ext>
            </a:extLst>
          </p:cNvPr>
          <p:cNvSpPr txBox="1"/>
          <p:nvPr/>
        </p:nvSpPr>
        <p:spPr>
          <a:xfrm>
            <a:off x="9303798" y="332588"/>
            <a:ext cx="47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</a:t>
            </a:r>
            <a:endParaRPr lang="en-IN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F9FF5D3-480F-4EDC-873E-6CCACE895E58}"/>
              </a:ext>
            </a:extLst>
          </p:cNvPr>
          <p:cNvSpPr/>
          <p:nvPr/>
        </p:nvSpPr>
        <p:spPr>
          <a:xfrm>
            <a:off x="10347325" y="1531351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23616-4C40-4582-81CF-1A5B8B5C0A22}"/>
              </a:ext>
            </a:extLst>
          </p:cNvPr>
          <p:cNvSpPr txBox="1"/>
          <p:nvPr/>
        </p:nvSpPr>
        <p:spPr>
          <a:xfrm>
            <a:off x="9686234" y="1199646"/>
            <a:ext cx="14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Vector Space</a:t>
            </a: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5019943-C328-4A8A-83C8-89781BE3E5E8}"/>
              </a:ext>
            </a:extLst>
          </p:cNvPr>
          <p:cNvSpPr/>
          <p:nvPr/>
        </p:nvSpPr>
        <p:spPr>
          <a:xfrm>
            <a:off x="10330297" y="1076948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7600F-7749-41CC-A4BF-78824ED3CB52}"/>
              </a:ext>
            </a:extLst>
          </p:cNvPr>
          <p:cNvSpPr txBox="1"/>
          <p:nvPr/>
        </p:nvSpPr>
        <p:spPr>
          <a:xfrm>
            <a:off x="7104825" y="1706338"/>
            <a:ext cx="457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800" b="1" dirty="0" err="1">
                <a:solidFill>
                  <a:srgbClr val="000000"/>
                </a:solidFill>
                <a:cs typeface="Arial" panose="020B0604020202020204" pitchFamily="34" charset="0"/>
              </a:rPr>
              <a:t>Im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(F) = { w ∈ W : there exists v ∈  V                                    such that F(v ) = w }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70CC142-39B9-47B3-B4D3-00F2FB50F51B}"/>
              </a:ext>
            </a:extLst>
          </p:cNvPr>
          <p:cNvSpPr/>
          <p:nvPr/>
        </p:nvSpPr>
        <p:spPr>
          <a:xfrm>
            <a:off x="10347325" y="2300745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949D-BD15-43CC-A203-00B1F743B9B6}"/>
              </a:ext>
            </a:extLst>
          </p:cNvPr>
          <p:cNvSpPr txBox="1"/>
          <p:nvPr/>
        </p:nvSpPr>
        <p:spPr>
          <a:xfrm>
            <a:off x="8101569" y="2447056"/>
            <a:ext cx="430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All elements in image are from W </a:t>
            </a:r>
          </a:p>
          <a:p>
            <a:endParaRPr lang="en-IN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DCDB374-E98C-4A9E-9984-E9C6F1F5FD71}"/>
              </a:ext>
            </a:extLst>
          </p:cNvPr>
          <p:cNvSpPr/>
          <p:nvPr/>
        </p:nvSpPr>
        <p:spPr>
          <a:xfrm>
            <a:off x="10345549" y="2819822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82F726C-BB7F-4466-882E-DB6BB7E6BB3C}"/>
              </a:ext>
            </a:extLst>
          </p:cNvPr>
          <p:cNvSpPr/>
          <p:nvPr/>
        </p:nvSpPr>
        <p:spPr>
          <a:xfrm>
            <a:off x="10345548" y="4633539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CA905-0D4F-4ED5-AD1C-CA5D74F13B71}"/>
              </a:ext>
            </a:extLst>
          </p:cNvPr>
          <p:cNvSpPr txBox="1"/>
          <p:nvPr/>
        </p:nvSpPr>
        <p:spPr>
          <a:xfrm>
            <a:off x="9037712" y="2958565"/>
            <a:ext cx="28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Im</a:t>
            </a:r>
            <a:r>
              <a:rPr lang="en-IN" b="1" dirty="0"/>
              <a:t>(F) is subset of W</a:t>
            </a:r>
          </a:p>
          <a:p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7BBDE-2DA1-44F2-BBE5-058A35D442A3}"/>
              </a:ext>
            </a:extLst>
          </p:cNvPr>
          <p:cNvSpPr txBox="1"/>
          <p:nvPr/>
        </p:nvSpPr>
        <p:spPr>
          <a:xfrm>
            <a:off x="8032920" y="3500272"/>
            <a:ext cx="349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Im</a:t>
            </a:r>
            <a:r>
              <a:rPr lang="en-IN" b="1" dirty="0"/>
              <a:t>(F) is vector space over F (from {1},{2}  and {3}) because </a:t>
            </a:r>
            <a:r>
              <a:rPr lang="en-IN" b="1" dirty="0" err="1"/>
              <a:t>Im</a:t>
            </a:r>
            <a:r>
              <a:rPr lang="en-IN" b="1" dirty="0"/>
              <a:t>(F) is closed under vector addition and scalar multiplication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1B595-3C79-497A-B2D1-8FF71DC339CC}"/>
              </a:ext>
            </a:extLst>
          </p:cNvPr>
          <p:cNvSpPr txBox="1"/>
          <p:nvPr/>
        </p:nvSpPr>
        <p:spPr>
          <a:xfrm>
            <a:off x="8751101" y="4850764"/>
            <a:ext cx="38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Im</a:t>
            </a:r>
            <a:r>
              <a:rPr lang="en-IN" b="1" dirty="0"/>
              <a:t>(F) is subspace of W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0B9A506-A075-4557-A157-7614FF21584F}"/>
              </a:ext>
            </a:extLst>
          </p:cNvPr>
          <p:cNvSpPr/>
          <p:nvPr/>
        </p:nvSpPr>
        <p:spPr>
          <a:xfrm>
            <a:off x="10345548" y="3305299"/>
            <a:ext cx="190783" cy="20573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7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9BC74-6FA0-4FA3-83DE-2CFC7FA9F72F}"/>
                  </a:ext>
                </a:extLst>
              </p:cNvPr>
              <p:cNvSpPr txBox="1"/>
              <p:nvPr/>
            </p:nvSpPr>
            <p:spPr>
              <a:xfrm>
                <a:off x="763182" y="1029810"/>
                <a:ext cx="811448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 1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:-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18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(F) = { w ∈ W : there exists v ∈  V such that F(v ) = w }  ( for F : V</a:t>
                </a:r>
                <a:r>
                  <a:rPr lang="en-US" altLang="en-US" sz="1800" dirty="0">
                    <a:latin typeface="+mn-lt"/>
                    <a:cs typeface="Arial" panose="020B0604020202020204" pitchFamily="34" charset="0"/>
                  </a:rPr>
                  <a:t> → 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 )</a:t>
                </a:r>
                <a:endParaRPr lang="en-IN" sz="1800" dirty="0"/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18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(F)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{ F(v ) : v 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 }</a:t>
                </a:r>
                <a:endParaRPr lang="en-I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	= 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([</m:t>
                    </m:r>
                  </m:oMath>
                </a14:m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y , z] )                          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 , y , 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 0 , x - y + z]                     : x , y , 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x,0,x] + [0,0,-y] + [0,0,z]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 : x , y , 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{ x[1,0,1] + y[0,0,-1] + z[0,0,1]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 , y , 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	= span{[1,0,1],[0,0,-1],[0,0,1]      </a:t>
                </a:r>
                <a:r>
                  <a:rPr lang="en-IN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 , y , z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∈ R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this set is not Linearly Independent..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Because, [0,0,-1]=(-1)[0,0,1]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So we can eliminate [0,0,-1]</a:t>
                </a:r>
              </a:p>
              <a:p>
                <a:endParaRPr lang="en-IN" b="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Im(F) = span{[1,0,1],[0,0,-1] }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Basis of </a:t>
                </a:r>
                <a:r>
                  <a:rPr lang="en-I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(F) ={[1,0,1],[0,0,-1] }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9BC74-6FA0-4FA3-83DE-2CFC7FA9F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2" y="1029810"/>
                <a:ext cx="8114488" cy="6186309"/>
              </a:xfrm>
              <a:prstGeom prst="rect">
                <a:avLst/>
              </a:prstGeom>
              <a:blipFill>
                <a:blip r:embed="rId2"/>
                <a:stretch>
                  <a:fillRect l="-601" t="-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00A413-7A60-4B3C-AC6C-DC01E9B640CF}"/>
                  </a:ext>
                </a:extLst>
              </p:cNvPr>
              <p:cNvSpPr txBox="1"/>
              <p:nvPr/>
            </p:nvSpPr>
            <p:spPr>
              <a:xfrm>
                <a:off x="763182" y="245647"/>
                <a:ext cx="101338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u="sng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Image/Range of Linear Map</a:t>
                </a:r>
              </a:p>
              <a:p>
                <a:r>
                  <a:rPr lang="en-IN" sz="1800" u="sng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i="1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→</a:t>
                </a:r>
                <a:r>
                  <a:rPr 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e the linear transformation, such that</a:t>
                </a:r>
                <a:r>
                  <a:rPr lang="es-E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 F(x, y, z) =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(x , 0 , x-y+z)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Find Image of F.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00A413-7A60-4B3C-AC6C-DC01E9B64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2" y="245647"/>
                <a:ext cx="10133887" cy="954107"/>
              </a:xfrm>
              <a:prstGeom prst="rect">
                <a:avLst/>
              </a:prstGeom>
              <a:blipFill>
                <a:blip r:embed="rId3"/>
                <a:stretch>
                  <a:fillRect l="-481" t="-3185" r="-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28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B1CD00-2570-4925-A187-89572682EBBB}"/>
                  </a:ext>
                </a:extLst>
              </p:cNvPr>
              <p:cNvSpPr txBox="1"/>
              <p:nvPr/>
            </p:nvSpPr>
            <p:spPr>
              <a:xfrm>
                <a:off x="763182" y="147992"/>
                <a:ext cx="101338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u="sng" dirty="0"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Image/Range of Linear Map</a:t>
                </a:r>
              </a:p>
              <a:p>
                <a:r>
                  <a:rPr lang="en-IN" sz="1800" u="sng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Question</a:t>
                </a:r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Let F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:</m:t>
                    </m:r>
                    <m:sSup>
                      <m:sSupPr>
                        <m:ctrlPr>
                          <a:rPr lang="en-US" sz="1800" i="1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→</a:t>
                </a:r>
                <a:r>
                  <a:rPr lang="en-U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IN" sz="1800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e the linear transformation, such that</a:t>
                </a:r>
                <a:r>
                  <a:rPr lang="es-ES" sz="1800" u="none" strike="noStrike" baseline="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  F(x, y, z) =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rgbClr val="002060"/>
                    </a:solidFill>
                    <a:latin typeface="+mn-lt"/>
                    <a:cs typeface="Arial" panose="020B0604020202020204" pitchFamily="34" charset="0"/>
                  </a:rPr>
                  <a:t>(x , 0 , x-y+z)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800" dirty="0">
                    <a:solidFill>
                      <a:srgbClr val="002060"/>
                    </a:solidFill>
                    <a:latin typeface="+mn-lt"/>
                    <a:ea typeface="Cambria Math" panose="02040503050406030204" pitchFamily="18" charset="0"/>
                    <a:cs typeface="Arial" panose="020B0604020202020204" pitchFamily="34" charset="0"/>
                  </a:rPr>
                  <a:t> Find Image of F.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B1CD00-2570-4925-A187-89572682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82" y="147992"/>
                <a:ext cx="10133887" cy="954107"/>
              </a:xfrm>
              <a:prstGeom prst="rect">
                <a:avLst/>
              </a:prstGeom>
              <a:blipFill>
                <a:blip r:embed="rId2"/>
                <a:stretch>
                  <a:fillRect l="-481" t="-3185" r="-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C52DB8-5996-4635-82C2-52F143363316}"/>
                  </a:ext>
                </a:extLst>
              </p:cNvPr>
              <p:cNvSpPr txBox="1"/>
              <p:nvPr/>
            </p:nvSpPr>
            <p:spPr>
              <a:xfrm>
                <a:off x="215654" y="853800"/>
                <a:ext cx="6389704" cy="5967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u="sng" dirty="0">
                    <a:ea typeface="Cambria Math" panose="02040503050406030204" pitchFamily="18" charset="0"/>
                    <a:cs typeface="Arial" panose="020B0604020202020204" pitchFamily="34" charset="0"/>
                  </a:rPr>
                  <a:t>Method 2</a:t>
                </a:r>
                <a:r>
                  <a:rPr lang="en-IN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  <a:cs typeface="Arial" panose="020B0604020202020204" pitchFamily="34" charset="0"/>
                  </a:rPr>
                  <a:t>:-	</a:t>
                </a:r>
                <a:endParaRPr lang="es-ES" dirty="0">
                  <a:cs typeface="Arial" panose="020B0604020202020204" pitchFamily="34" charset="0"/>
                </a:endParaRPr>
              </a:p>
              <a:p>
                <a:r>
                  <a:rPr lang="es-ES" dirty="0">
                    <a:cs typeface="Arial" panose="020B0604020202020204" pitchFamily="34" charset="0"/>
                  </a:rPr>
                  <a:t>F(x,y,z)= (</a:t>
                </a:r>
                <a:r>
                  <a:rPr lang="en-I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 ,0,x - y + z</a:t>
                </a:r>
                <a:r>
                  <a:rPr lang="es-ES" dirty="0"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s-ES" dirty="0">
                    <a:cs typeface="Arial" panose="020B0604020202020204" pitchFamily="34" charset="0"/>
                  </a:rPr>
                  <a:t>We can write above system of linear eqs as:-	</a:t>
                </a:r>
              </a:p>
              <a:p>
                <a:r>
                  <a:rPr lang="es-ES" dirty="0"/>
                  <a:t>	F(X)=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cs typeface="Arial" panose="020B0604020202020204" pitchFamily="34" charset="0"/>
                  </a:rPr>
                  <a:t>= </a:t>
                </a:r>
                <a:r>
                  <a:rPr lang="es-ES" b="1" u="sng" dirty="0">
                    <a:cs typeface="Arial" panose="020B0604020202020204" pitchFamily="34" charset="0"/>
                  </a:rPr>
                  <a:t>AX</a:t>
                </a:r>
              </a:p>
              <a:p>
                <a:endParaRPr lang="es-ES" dirty="0">
                  <a:cs typeface="Arial" panose="020B0604020202020204" pitchFamily="34" charset="0"/>
                </a:endParaRPr>
              </a:p>
              <a:p>
                <a:r>
                  <a:rPr lang="es-ES" dirty="0">
                    <a:cs typeface="Arial" panose="020B0604020202020204" pitchFamily="34" charset="0"/>
                  </a:rPr>
                  <a:t>Where,</a:t>
                </a:r>
                <a:r>
                  <a:rPr lang="en-IN" dirty="0">
                    <a:cs typeface="Arial" panose="020B0604020202020204" pitchFamily="34" charset="0"/>
                  </a:rPr>
                  <a:t>	A</a:t>
                </a:r>
                <a:r>
                  <a:rPr lang="es-E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s-E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IN" dirty="0">
                    <a:cs typeface="Arial" panose="020B0604020202020204" pitchFamily="34" charset="0"/>
                  </a:rPr>
                  <a:t>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olidFill>
                    <a:prstClr val="black"/>
                  </a:solidFill>
                </a:endParaRPr>
              </a:p>
              <a:p>
                <a:endParaRPr lang="en-IN" dirty="0">
                  <a:cs typeface="Arial" panose="020B0604020202020204" pitchFamily="34" charset="0"/>
                </a:endParaRPr>
              </a:p>
              <a:p>
                <a:r>
                  <a:rPr lang="en-IN" b="1" u="sng" dirty="0">
                    <a:cs typeface="Arial" panose="020B0604020202020204" pitchFamily="34" charset="0"/>
                  </a:rPr>
                  <a:t>Step 1 : Find B (Row reduced echelon form of A)</a:t>
                </a:r>
              </a:p>
              <a:p>
                <a:endParaRPr lang="en-IN" dirty="0">
                  <a:cs typeface="Arial" panose="020B0604020202020204" pitchFamily="34" charset="0"/>
                </a:endParaRPr>
              </a:p>
              <a:p>
                <a:r>
                  <a:rPr lang="en-IN" dirty="0">
                    <a:cs typeface="Arial" panose="020B0604020202020204" pitchFamily="34" charset="0"/>
                  </a:rPr>
                  <a:t> A</a:t>
                </a:r>
                <a:r>
                  <a:rPr lang="es-E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s-E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>
                    <a:cs typeface="Arial" panose="020B0604020202020204" pitchFamily="34" charset="0"/>
                  </a:rPr>
                  <a:t>  ~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↔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>
                    <a:cs typeface="Arial" panose="020B0604020202020204" pitchFamily="34" charset="0"/>
                  </a:rPr>
                  <a:t>)  </a:t>
                </a:r>
              </a:p>
              <a:p>
                <a:r>
                  <a:rPr lang="en-IN" dirty="0">
                    <a:cs typeface="Arial" panose="020B0604020202020204" pitchFamily="34" charset="0"/>
                  </a:rPr>
                  <a:t>     ~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cs typeface="Arial" panose="020B0604020202020204" pitchFamily="34" charset="0"/>
                  </a:rPr>
                  <a:t>-</a:t>
                </a:r>
                <a:r>
                  <a:rPr lang="en-IN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cs typeface="Arial" panose="020B0604020202020204" pitchFamily="34" charset="0"/>
                  </a:rPr>
                  <a:t>)	 </a:t>
                </a:r>
              </a:p>
              <a:p>
                <a:r>
                  <a:rPr lang="en-IN" dirty="0">
                    <a:cs typeface="Arial" panose="020B0604020202020204" pitchFamily="34" charset="0"/>
                  </a:rPr>
                  <a:t>     ~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(−1)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  <a:cs typeface="Arial" panose="020B0604020202020204" pitchFamily="34" charset="0"/>
                  </a:rPr>
                  <a:t>) = B</a:t>
                </a:r>
              </a:p>
              <a:p>
                <a:endParaRPr lang="en-IN" sz="18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C52DB8-5996-4635-82C2-52F143363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4" y="853800"/>
                <a:ext cx="6389704" cy="5967596"/>
              </a:xfrm>
              <a:prstGeom prst="rect">
                <a:avLst/>
              </a:prstGeom>
              <a:blipFill>
                <a:blip r:embed="rId3"/>
                <a:stretch>
                  <a:fillRect l="-763" t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566CD-D8AE-4B7C-9216-92EC42C7AE2D}"/>
                  </a:ext>
                </a:extLst>
              </p:cNvPr>
              <p:cNvSpPr txBox="1"/>
              <p:nvPr/>
            </p:nvSpPr>
            <p:spPr>
              <a:xfrm>
                <a:off x="6087122" y="932155"/>
                <a:ext cx="5779363" cy="581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u="sng" dirty="0"/>
                  <a:t>Step 2 : Form the set of those Columns of A whose corresponding columns in B have non-zero pivot . The</a:t>
                </a:r>
              </a:p>
              <a:p>
                <a:r>
                  <a:rPr lang="en-IN" b="1" u="sng" dirty="0"/>
                  <a:t>Set so formed is basis of range(T)</a:t>
                </a:r>
              </a:p>
              <a:p>
                <a:endParaRPr lang="en-IN" b="1" u="sng" dirty="0"/>
              </a:p>
              <a:p>
                <a:endParaRPr lang="en-IN" b="1" u="sng" dirty="0"/>
              </a:p>
              <a:p>
                <a:r>
                  <a:rPr lang="en-IN" dirty="0">
                    <a:ea typeface="Cambria Math" panose="02040503050406030204" pitchFamily="18" charset="0"/>
                    <a:cs typeface="Arial" panose="020B0604020202020204" pitchFamily="34" charset="0"/>
                  </a:rPr>
                  <a:t>A =</a:t>
                </a:r>
                <a:r>
                  <a:rPr lang="en-IN" dirty="0">
                    <a:cs typeface="Arial" panose="020B0604020202020204" pitchFamily="34" charset="0"/>
                  </a:rPr>
                  <a:t> 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sz="1800" dirty="0">
                    <a:cs typeface="Arial" panose="020B0604020202020204" pitchFamily="34" charset="0"/>
                  </a:rPr>
                  <a:t>  </a:t>
                </a:r>
                <a:r>
                  <a:rPr lang="es-E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= B</a:t>
                </a:r>
              </a:p>
              <a:p>
                <a:endParaRPr lang="en-IN" dirty="0"/>
              </a:p>
              <a:p>
                <a:r>
                  <a:rPr lang="en-IN" dirty="0"/>
                  <a:t>Columns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 </a:t>
                </a:r>
                <a:r>
                  <a:rPr lang="en-IN" dirty="0"/>
                  <a:t>in B contain pivot elements.</a:t>
                </a:r>
              </a:p>
              <a:p>
                <a:endParaRPr lang="en-IN" dirty="0"/>
              </a:p>
              <a:p>
                <a:r>
                  <a:rPr lang="en-IN" dirty="0"/>
                  <a:t>So, Columns of A whose corresponding columns in B have non-zero pivot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Im(F) = span{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Im(F) = span{[1,0,1],[0,0,-1] }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Basis of </a:t>
                </a:r>
                <a:r>
                  <a:rPr lang="en-I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(F) ={[1,0,1],[0,0,-1] }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566CD-D8AE-4B7C-9216-92EC42C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22" y="932155"/>
                <a:ext cx="5779363" cy="5810886"/>
              </a:xfrm>
              <a:prstGeom prst="rect">
                <a:avLst/>
              </a:prstGeom>
              <a:blipFill>
                <a:blip r:embed="rId4"/>
                <a:stretch>
                  <a:fillRect l="-949" t="-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CA3D305-2B52-4C05-A9F2-A5EC69A3C615}"/>
              </a:ext>
            </a:extLst>
          </p:cNvPr>
          <p:cNvSpPr/>
          <p:nvPr/>
        </p:nvSpPr>
        <p:spPr>
          <a:xfrm>
            <a:off x="8445118" y="2337784"/>
            <a:ext cx="195309" cy="248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E56BF2-3458-4FB3-A0BC-81DC4430FB7A}"/>
              </a:ext>
            </a:extLst>
          </p:cNvPr>
          <p:cNvSpPr/>
          <p:nvPr/>
        </p:nvSpPr>
        <p:spPr>
          <a:xfrm>
            <a:off x="8781495" y="2586359"/>
            <a:ext cx="195309" cy="248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A4BEE4-35C1-43B0-B0AF-02B7B3550330}"/>
                  </a:ext>
                </a:extLst>
              </p:cNvPr>
              <p:cNvSpPr/>
              <p:nvPr/>
            </p:nvSpPr>
            <p:spPr>
              <a:xfrm>
                <a:off x="6682297" y="1983515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FA4BEE4-35C1-43B0-B0AF-02B7B3550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97" y="1983515"/>
                <a:ext cx="355106" cy="337353"/>
              </a:xfrm>
              <a:prstGeom prst="ellipse">
                <a:avLst/>
              </a:prstGeom>
              <a:blipFill>
                <a:blip r:embed="rId5"/>
                <a:stretch>
                  <a:fillRect b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3290520-0D04-4569-AE9F-DF32D247DF06}"/>
                  </a:ext>
                </a:extLst>
              </p:cNvPr>
              <p:cNvSpPr/>
              <p:nvPr/>
            </p:nvSpPr>
            <p:spPr>
              <a:xfrm>
                <a:off x="7140607" y="1982676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3290520-0D04-4569-AE9F-DF32D247D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07" y="1982676"/>
                <a:ext cx="355106" cy="337353"/>
              </a:xfrm>
              <a:prstGeom prst="ellipse">
                <a:avLst/>
              </a:prstGeom>
              <a:blipFill>
                <a:blip r:embed="rId6"/>
                <a:stretch>
                  <a:fillRect b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28DAE6-616C-475A-8CA3-E302F7368103}"/>
                  </a:ext>
                </a:extLst>
              </p:cNvPr>
              <p:cNvSpPr/>
              <p:nvPr/>
            </p:nvSpPr>
            <p:spPr>
              <a:xfrm>
                <a:off x="7597807" y="1990075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28DAE6-616C-475A-8CA3-E302F7368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07" y="1990075"/>
                <a:ext cx="355106" cy="337353"/>
              </a:xfrm>
              <a:prstGeom prst="ellipse">
                <a:avLst/>
              </a:prstGeom>
              <a:blipFill>
                <a:blip r:embed="rId7"/>
                <a:stretch>
                  <a:fillRect b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BCB218-3515-438A-B28E-457D0A60A92C}"/>
                  </a:ext>
                </a:extLst>
              </p:cNvPr>
              <p:cNvSpPr/>
              <p:nvPr/>
            </p:nvSpPr>
            <p:spPr>
              <a:xfrm>
                <a:off x="8335764" y="1984154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BCB218-3515-438A-B28E-457D0A60A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64" y="1984154"/>
                <a:ext cx="355106" cy="337353"/>
              </a:xfrm>
              <a:prstGeom prst="ellipse">
                <a:avLst/>
              </a:prstGeom>
              <a:blipFill>
                <a:blip r:embed="rId8"/>
                <a:stretch>
                  <a:fillRect l="-1639" b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873E03-9061-4AE6-A764-11967DAE6CCB}"/>
                  </a:ext>
                </a:extLst>
              </p:cNvPr>
              <p:cNvSpPr/>
              <p:nvPr/>
            </p:nvSpPr>
            <p:spPr>
              <a:xfrm>
                <a:off x="9175815" y="1995837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873E03-9061-4AE6-A764-11967DAE6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15" y="1995837"/>
                <a:ext cx="355106" cy="337353"/>
              </a:xfrm>
              <a:prstGeom prst="ellipse">
                <a:avLst/>
              </a:prstGeom>
              <a:blipFill>
                <a:blip r:embed="rId9"/>
                <a:stretch>
                  <a:fillRect l="-3333" b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0729B1-4B4E-4144-AA37-25EB0AC08903}"/>
                  </a:ext>
                </a:extLst>
              </p:cNvPr>
              <p:cNvSpPr/>
              <p:nvPr/>
            </p:nvSpPr>
            <p:spPr>
              <a:xfrm>
                <a:off x="8757822" y="1985951"/>
                <a:ext cx="355106" cy="33735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0729B1-4B4E-4144-AA37-25EB0AC0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822" y="1985951"/>
                <a:ext cx="355106" cy="337353"/>
              </a:xfrm>
              <a:prstGeom prst="ellipse">
                <a:avLst/>
              </a:prstGeom>
              <a:blipFill>
                <a:blip r:embed="rId10"/>
                <a:stretch>
                  <a:fillRect l="-5000"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2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C3CFF8-E72D-40C9-A2AB-F621CE6FDAFE}"/>
              </a:ext>
            </a:extLst>
          </p:cNvPr>
          <p:cNvSpPr/>
          <p:nvPr/>
        </p:nvSpPr>
        <p:spPr>
          <a:xfrm>
            <a:off x="1022550" y="3691949"/>
            <a:ext cx="1304595" cy="21634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7E421D-1DEE-4B24-956B-B3D9444BFBF3}"/>
              </a:ext>
            </a:extLst>
          </p:cNvPr>
          <p:cNvSpPr/>
          <p:nvPr/>
        </p:nvSpPr>
        <p:spPr>
          <a:xfrm>
            <a:off x="3268801" y="3674625"/>
            <a:ext cx="1304595" cy="22362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FBEB0-5FBC-4316-BD1A-D95A144423A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702214" y="4215713"/>
            <a:ext cx="2185121" cy="6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2D04A4-85C5-45A5-B155-20CB467EDE18}"/>
              </a:ext>
            </a:extLst>
          </p:cNvPr>
          <p:cNvCxnSpPr>
            <a:cxnSpLocks/>
          </p:cNvCxnSpPr>
          <p:nvPr/>
        </p:nvCxnSpPr>
        <p:spPr>
          <a:xfrm flipV="1">
            <a:off x="1702214" y="5224020"/>
            <a:ext cx="2185121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4A8DD6E-FAAF-4E1A-9D81-68341A4A9148}"/>
              </a:ext>
            </a:extLst>
          </p:cNvPr>
          <p:cNvSpPr/>
          <p:nvPr/>
        </p:nvSpPr>
        <p:spPr>
          <a:xfrm>
            <a:off x="2745524" y="4627181"/>
            <a:ext cx="218289" cy="22411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F1D2306-BFFD-4032-B147-75CCD246FB1E}"/>
              </a:ext>
            </a:extLst>
          </p:cNvPr>
          <p:cNvSpPr/>
          <p:nvPr/>
        </p:nvSpPr>
        <p:spPr>
          <a:xfrm>
            <a:off x="2724698" y="5106987"/>
            <a:ext cx="215243" cy="23406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AB841-B727-43F0-8A70-087429B2DD2B}"/>
              </a:ext>
            </a:extLst>
          </p:cNvPr>
          <p:cNvSpPr txBox="1"/>
          <p:nvPr/>
        </p:nvSpPr>
        <p:spPr>
          <a:xfrm>
            <a:off x="2639541" y="3675689"/>
            <a:ext cx="43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</a:t>
            </a:r>
            <a:endParaRPr lang="en-IN" sz="2000" b="1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1FB7773-6951-4856-BF9C-491B3995D9EB}"/>
              </a:ext>
            </a:extLst>
          </p:cNvPr>
          <p:cNvSpPr/>
          <p:nvPr/>
        </p:nvSpPr>
        <p:spPr>
          <a:xfrm>
            <a:off x="1578389" y="4142472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215E24-188C-4F69-A547-9D497848E67D}"/>
              </a:ext>
            </a:extLst>
          </p:cNvPr>
          <p:cNvSpPr/>
          <p:nvPr/>
        </p:nvSpPr>
        <p:spPr>
          <a:xfrm>
            <a:off x="1582667" y="4627181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398B6AD-D3F6-477C-8AA3-71D4776B2981}"/>
              </a:ext>
            </a:extLst>
          </p:cNvPr>
          <p:cNvSpPr/>
          <p:nvPr/>
        </p:nvSpPr>
        <p:spPr>
          <a:xfrm>
            <a:off x="1578389" y="5150944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BCC0938-58E3-42C3-B39C-09470640BCC2}"/>
              </a:ext>
            </a:extLst>
          </p:cNvPr>
          <p:cNvSpPr/>
          <p:nvPr/>
        </p:nvSpPr>
        <p:spPr>
          <a:xfrm>
            <a:off x="3887335" y="4202523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F6085E2-00EA-4667-A450-8C0CC5E21234}"/>
              </a:ext>
            </a:extLst>
          </p:cNvPr>
          <p:cNvSpPr/>
          <p:nvPr/>
        </p:nvSpPr>
        <p:spPr>
          <a:xfrm>
            <a:off x="3905469" y="4686076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BEF283C-4BC9-40E7-90D4-95652A4DF70A}"/>
              </a:ext>
            </a:extLst>
          </p:cNvPr>
          <p:cNvSpPr/>
          <p:nvPr/>
        </p:nvSpPr>
        <p:spPr>
          <a:xfrm>
            <a:off x="3905468" y="5150780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1CA74CB-0909-46F4-A958-5F492189AFA5}"/>
              </a:ext>
            </a:extLst>
          </p:cNvPr>
          <p:cNvSpPr/>
          <p:nvPr/>
        </p:nvSpPr>
        <p:spPr>
          <a:xfrm>
            <a:off x="2706156" y="4119336"/>
            <a:ext cx="218289" cy="22411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39F3E6-7F5B-4110-82A6-83D271E7AB68}"/>
              </a:ext>
            </a:extLst>
          </p:cNvPr>
          <p:cNvCxnSpPr>
            <a:cxnSpLocks/>
          </p:cNvCxnSpPr>
          <p:nvPr/>
        </p:nvCxnSpPr>
        <p:spPr>
          <a:xfrm>
            <a:off x="1640301" y="4696891"/>
            <a:ext cx="2265167" cy="7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8516C07-9ADB-4C33-96BA-69A5600EC549}"/>
              </a:ext>
            </a:extLst>
          </p:cNvPr>
          <p:cNvSpPr/>
          <p:nvPr/>
        </p:nvSpPr>
        <p:spPr>
          <a:xfrm>
            <a:off x="6708734" y="3636484"/>
            <a:ext cx="1304595" cy="21634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C1E730-ED1B-4DA7-865C-305FC448D15A}"/>
              </a:ext>
            </a:extLst>
          </p:cNvPr>
          <p:cNvSpPr/>
          <p:nvPr/>
        </p:nvSpPr>
        <p:spPr>
          <a:xfrm>
            <a:off x="8954985" y="3619161"/>
            <a:ext cx="1304595" cy="22362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E281A-76CD-4719-9ECC-EEEBAB1BE219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7388398" y="4160249"/>
            <a:ext cx="2185121" cy="6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BAAF62-F89E-43F7-9E3E-4183E17A0546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388398" y="4755641"/>
            <a:ext cx="2221389" cy="41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B49F975-5D17-4552-B496-DCA59583787C}"/>
              </a:ext>
            </a:extLst>
          </p:cNvPr>
          <p:cNvSpPr/>
          <p:nvPr/>
        </p:nvSpPr>
        <p:spPr>
          <a:xfrm>
            <a:off x="8431708" y="4571717"/>
            <a:ext cx="218289" cy="22411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2C85B697-DEAF-477B-BE06-1E08B6171F4E}"/>
              </a:ext>
            </a:extLst>
          </p:cNvPr>
          <p:cNvSpPr/>
          <p:nvPr/>
        </p:nvSpPr>
        <p:spPr>
          <a:xfrm rot="20601381">
            <a:off x="8421352" y="4839762"/>
            <a:ext cx="215243" cy="23406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81B06-A148-4D99-8436-2AEF3FFB41B2}"/>
              </a:ext>
            </a:extLst>
          </p:cNvPr>
          <p:cNvSpPr txBox="1"/>
          <p:nvPr/>
        </p:nvSpPr>
        <p:spPr>
          <a:xfrm>
            <a:off x="8325725" y="3620225"/>
            <a:ext cx="43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</a:t>
            </a:r>
            <a:endParaRPr lang="en-IN" sz="2000" b="1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2491E1B3-7288-4924-A8A1-290B314B2CAD}"/>
              </a:ext>
            </a:extLst>
          </p:cNvPr>
          <p:cNvSpPr/>
          <p:nvPr/>
        </p:nvSpPr>
        <p:spPr>
          <a:xfrm>
            <a:off x="7264573" y="4087008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D9E8121-3EE4-4EA0-9EA5-C1A15B53734F}"/>
              </a:ext>
            </a:extLst>
          </p:cNvPr>
          <p:cNvSpPr/>
          <p:nvPr/>
        </p:nvSpPr>
        <p:spPr>
          <a:xfrm>
            <a:off x="7268851" y="4571717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342FF2A-5E27-4C17-8282-47B12F732DC9}"/>
              </a:ext>
            </a:extLst>
          </p:cNvPr>
          <p:cNvSpPr/>
          <p:nvPr/>
        </p:nvSpPr>
        <p:spPr>
          <a:xfrm>
            <a:off x="7264573" y="5095480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90DBEFDF-F2C3-4AB5-BA02-FC383E0E7E40}"/>
              </a:ext>
            </a:extLst>
          </p:cNvPr>
          <p:cNvSpPr/>
          <p:nvPr/>
        </p:nvSpPr>
        <p:spPr>
          <a:xfrm>
            <a:off x="9573519" y="4147059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6BD5ABC-FED1-4824-BF25-FE46711A6BF5}"/>
              </a:ext>
            </a:extLst>
          </p:cNvPr>
          <p:cNvSpPr/>
          <p:nvPr/>
        </p:nvSpPr>
        <p:spPr>
          <a:xfrm>
            <a:off x="9591653" y="4630612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DCAFFA7-3CD8-48E3-BC31-5A4A3C54FAAE}"/>
              </a:ext>
            </a:extLst>
          </p:cNvPr>
          <p:cNvSpPr/>
          <p:nvPr/>
        </p:nvSpPr>
        <p:spPr>
          <a:xfrm>
            <a:off x="9591652" y="5095316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474B6C-C175-46ED-B514-A07A49B60506}"/>
              </a:ext>
            </a:extLst>
          </p:cNvPr>
          <p:cNvSpPr/>
          <p:nvPr/>
        </p:nvSpPr>
        <p:spPr>
          <a:xfrm>
            <a:off x="8392340" y="4063872"/>
            <a:ext cx="218289" cy="224114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CE8024-D079-44C3-9C58-70DA0FD91D14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326485" y="4641427"/>
            <a:ext cx="2265168" cy="6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795199-C608-4611-9F57-E49CC7D42BEF}"/>
              </a:ext>
            </a:extLst>
          </p:cNvPr>
          <p:cNvSpPr txBox="1"/>
          <p:nvPr/>
        </p:nvSpPr>
        <p:spPr>
          <a:xfrm>
            <a:off x="1459720" y="3264327"/>
            <a:ext cx="43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A9B76A-62EE-4FA9-80E6-3B738D3EED15}"/>
              </a:ext>
            </a:extLst>
          </p:cNvPr>
          <p:cNvSpPr txBox="1"/>
          <p:nvPr/>
        </p:nvSpPr>
        <p:spPr>
          <a:xfrm>
            <a:off x="3678350" y="3273608"/>
            <a:ext cx="43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00676-911D-424A-B87A-CAC9AAF0949A}"/>
              </a:ext>
            </a:extLst>
          </p:cNvPr>
          <p:cNvSpPr txBox="1"/>
          <p:nvPr/>
        </p:nvSpPr>
        <p:spPr>
          <a:xfrm>
            <a:off x="7163056" y="3209412"/>
            <a:ext cx="43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</a:t>
            </a:r>
            <a:endParaRPr lang="en-IN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2AFC8E-C04C-4662-A01E-FD33B02ACE8D}"/>
              </a:ext>
            </a:extLst>
          </p:cNvPr>
          <p:cNvSpPr txBox="1"/>
          <p:nvPr/>
        </p:nvSpPr>
        <p:spPr>
          <a:xfrm>
            <a:off x="9358392" y="3217646"/>
            <a:ext cx="43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3F07F-48C9-4309-8D2A-3193185D86E1}"/>
              </a:ext>
            </a:extLst>
          </p:cNvPr>
          <p:cNvSpPr txBox="1"/>
          <p:nvPr/>
        </p:nvSpPr>
        <p:spPr>
          <a:xfrm>
            <a:off x="-753830" y="5767398"/>
            <a:ext cx="68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One to One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DDF406-7FA7-44E8-8252-5C90581CDB6C}"/>
              </a:ext>
            </a:extLst>
          </p:cNvPr>
          <p:cNvSpPr txBox="1"/>
          <p:nvPr/>
        </p:nvSpPr>
        <p:spPr>
          <a:xfrm>
            <a:off x="5044877" y="5759717"/>
            <a:ext cx="6773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Not One to One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764B10-CB93-4D7E-B1B4-44587766C2C5}"/>
              </a:ext>
            </a:extLst>
          </p:cNvPr>
          <p:cNvSpPr/>
          <p:nvPr/>
        </p:nvSpPr>
        <p:spPr>
          <a:xfrm>
            <a:off x="694147" y="286060"/>
            <a:ext cx="5064068" cy="2870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solidFill>
                  <a:schemeClr val="bg1">
                    <a:lumMod val="50000"/>
                  </a:schemeClr>
                </a:solidFill>
              </a:rPr>
              <a:t>One to One Linear Map</a:t>
            </a:r>
          </a:p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mapping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called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distinct vectors in V have different images in W.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 is 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one-to-one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and only if for all u and v in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V,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F(u) = F(v)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 that 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v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0673F15-1CE8-4D5C-9AC8-E85E9A14BA6D}"/>
              </a:ext>
            </a:extLst>
          </p:cNvPr>
          <p:cNvSpPr/>
          <p:nvPr/>
        </p:nvSpPr>
        <p:spPr>
          <a:xfrm>
            <a:off x="794503" y="2010926"/>
            <a:ext cx="265176" cy="234063"/>
          </a:xfrm>
          <a:prstGeom prst="rightArrow">
            <a:avLst>
              <a:gd name="adj1" fmla="val 50000"/>
              <a:gd name="adj2" fmla="val 578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7289BF-E728-41C6-B52E-39AAAFF05AB7}"/>
              </a:ext>
            </a:extLst>
          </p:cNvPr>
          <p:cNvSpPr/>
          <p:nvPr/>
        </p:nvSpPr>
        <p:spPr>
          <a:xfrm>
            <a:off x="6433787" y="298276"/>
            <a:ext cx="5064068" cy="2870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u="sng" dirty="0">
                <a:solidFill>
                  <a:schemeClr val="bg1">
                    <a:lumMod val="50000"/>
                  </a:schemeClr>
                </a:solidFill>
              </a:rPr>
              <a:t>Onto Linear Map</a:t>
            </a:r>
          </a:p>
          <a:p>
            <a:pPr algn="ctr"/>
            <a:endParaRPr lang="en-IN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mapping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V→W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called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every element in W has a preimage in V.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 is 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for every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 ∈ 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there is some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V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that,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F(v) = w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1B2F8AC0-97BB-4499-8C9C-EE037AB1E862}"/>
              </a:ext>
            </a:extLst>
          </p:cNvPr>
          <p:cNvSpPr/>
          <p:nvPr/>
        </p:nvSpPr>
        <p:spPr>
          <a:xfrm>
            <a:off x="6576146" y="1893895"/>
            <a:ext cx="265176" cy="234063"/>
          </a:xfrm>
          <a:prstGeom prst="rightArrow">
            <a:avLst>
              <a:gd name="adj1" fmla="val 50000"/>
              <a:gd name="adj2" fmla="val 653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7F04945-6C60-4928-A1FD-5CDD2E542805}"/>
              </a:ext>
            </a:extLst>
          </p:cNvPr>
          <p:cNvSpPr/>
          <p:nvPr/>
        </p:nvSpPr>
        <p:spPr>
          <a:xfrm>
            <a:off x="3929089" y="5573306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9C54B3-7E53-4267-A645-39F056F2F3B3}"/>
              </a:ext>
            </a:extLst>
          </p:cNvPr>
          <p:cNvSpPr txBox="1"/>
          <p:nvPr/>
        </p:nvSpPr>
        <p:spPr>
          <a:xfrm>
            <a:off x="-785374" y="6139434"/>
            <a:ext cx="68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Not Onto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060325-1BEE-4ABD-AA75-D9D49963C4E0}"/>
              </a:ext>
            </a:extLst>
          </p:cNvPr>
          <p:cNvSpPr txBox="1"/>
          <p:nvPr/>
        </p:nvSpPr>
        <p:spPr>
          <a:xfrm>
            <a:off x="5006793" y="6064916"/>
            <a:ext cx="68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Onto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47EF8097-7365-4C55-AD1C-3E4706B1DBC6}"/>
              </a:ext>
            </a:extLst>
          </p:cNvPr>
          <p:cNvSpPr/>
          <p:nvPr/>
        </p:nvSpPr>
        <p:spPr>
          <a:xfrm>
            <a:off x="7264572" y="5407148"/>
            <a:ext cx="123825" cy="14648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2F374A4A-5BBF-4CCA-B061-C75F84B749A1}"/>
              </a:ext>
            </a:extLst>
          </p:cNvPr>
          <p:cNvSpPr/>
          <p:nvPr/>
        </p:nvSpPr>
        <p:spPr>
          <a:xfrm rot="20427988">
            <a:off x="8332319" y="5210571"/>
            <a:ext cx="215243" cy="234066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E61CE1-D8A2-4C97-9A11-4E6D6365068D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299779" y="5168557"/>
            <a:ext cx="2291873" cy="333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2894</Words>
  <Application>Microsoft Office PowerPoint</Application>
  <PresentationFormat>Widescreen</PresentationFormat>
  <Paragraphs>321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Kernel of Linear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of Linear Map</dc:title>
  <dc:creator>Divya Solanki</dc:creator>
  <cp:lastModifiedBy>Divya Solanki</cp:lastModifiedBy>
  <cp:revision>97</cp:revision>
  <dcterms:created xsi:type="dcterms:W3CDTF">2021-01-31T15:07:52Z</dcterms:created>
  <dcterms:modified xsi:type="dcterms:W3CDTF">2021-02-08T05:05:39Z</dcterms:modified>
</cp:coreProperties>
</file>