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61" r:id="rId6"/>
    <p:sldId id="257" r:id="rId7"/>
    <p:sldId id="258" r:id="rId8"/>
    <p:sldId id="259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6A72-C721-4B4D-963F-62CD9D5F1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9366-FC53-454B-A9E2-FE2017E6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6372-433B-4147-A454-FD45E44E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CCA27-12F1-4D1E-B3DB-CDA07FB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B996-35B5-439D-BCD3-5BE584AC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5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DCC6-54D6-48F5-9EE3-E3DD5924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AFDA-E61F-4B4F-9BD2-B06BFFDCB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FA43-5647-464A-9FBB-8E5A9CC9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ACF8-D888-4545-96A3-DC96BA05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FDA8A-3D03-41CE-95D7-0492F0FE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74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603CB-57AD-4CC5-9EDE-E7B8CF82D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D210F-6893-4596-829F-39628A6F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F307-2005-4311-879E-AB3C62C5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7432-D2A4-4F68-BFF1-F45A7B94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FF9B-1C37-4A2E-BBDD-C00855E2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182D-947A-41E8-98DF-25A8B8A9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3960-5822-4906-B1B8-22368F56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F316-E024-4E9D-8309-E7E707AE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F0B97-B473-441D-93D6-E17E7E00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9F28-C1EA-4902-A129-BFF7116E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27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F60F-61C9-4A61-BD98-BC74FCF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33ECF-75EB-4A3E-B75E-F4BF80DA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84F6-BEA5-46F1-A0AA-15642B54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8189-0B40-4B16-A3FB-A4A09AD6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ADC3-E5F9-48C9-8E5A-E6FB07CA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6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6539-7E41-4FE9-8A55-D00601B1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79D5-5AC1-47FA-B2F8-7A6222B3D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56836-CF6D-4465-9028-73EE78A3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079A-4549-4EB9-9CEC-79DD1FEA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B8C73-0743-468B-B537-E404E379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C86D-4375-4A8C-B6DA-8FAA021B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860B-E3DA-40E1-919A-BB1B0381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F9CE-4EBA-4107-A1E4-130747CC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FB1C-C8C0-43FB-8C24-FA9731D4B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6CE06-FB2C-43A0-A713-C80722662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0027C-AAAA-4306-963E-E433629F9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2506F-7130-4298-9A6D-9FA1F806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0229D-41B7-4519-BECF-697B76A4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0188F-FC7C-4821-AB14-9FA5569E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CBFF-1304-4C10-A47D-2FC595DF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97482-401B-4D31-97BF-B2168523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1E7BE-C704-43A5-9FFF-BEBEA2D6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981D-9F5D-4D47-B4FF-35BCFC30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0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802FB-A0F3-492D-AB72-9D33B43B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84E22-D3BD-4F2D-A64B-01199BA1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569FC-1822-4251-A46F-5B059F35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C1D9-F5B1-4922-A889-5CC58ADA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F942-4E8A-4D15-B1AD-D52A5A64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F68A6-DCEC-4069-AAFE-B8A44A7DE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F4803-2535-4769-8F1D-1AFE8EC3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E0916-64C4-4E64-B20B-E4925E43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AE6BC-69DF-4047-B8B2-8D9C6274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D59E-C88A-4CC9-BF64-1ED5846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395CF-2CE7-46BB-8A51-3D3BCF9CC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261F2-D51D-4B50-9192-AB17ABE76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0C5EE-E2A1-4E66-AF5F-F20481A8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4C61E-2C20-4374-9781-BC27C0F9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858BE-63DD-4260-B2AB-A9DBACF3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2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21387-C9FE-4ED7-878E-8E1F5EC1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9951-7F33-4038-B5D7-71AAEEBC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ECCC-B809-4877-AAC2-9A3397FE3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BDE3B-A77C-4D01-BC13-ECAA11AE54DB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59DE-B29B-4FD4-A672-D0555184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4D22-32C7-4B3A-8346-25F364433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1D4D-C0D3-4232-BD5D-C43293BF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0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1136-8E86-4314-A86C-1229B2EC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013" y="435006"/>
            <a:ext cx="9584924" cy="8345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           PSEUDO-INVERSE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EC37D63-6D94-4B4D-8B8C-436F51874F2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3480" y="1455938"/>
                <a:ext cx="10093910" cy="4967056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Not every matrix has an inverse, but every matrix has a pseudoinverse, even non-square matrix.</a:t>
                </a: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The pseudoinverse is the generalization of the matrix inverse</a:t>
                </a:r>
              </a:p>
              <a:p>
                <a:pPr algn="l"/>
                <a:r>
                  <a:rPr lang="en-US" sz="2800" dirty="0"/>
                  <a:t>      for square matrices to rectangular matrices where the number </a:t>
                </a:r>
              </a:p>
              <a:p>
                <a:pPr algn="l"/>
                <a:r>
                  <a:rPr lang="en-US" sz="2800" dirty="0"/>
                  <a:t>      of rows and columns are not equal</a:t>
                </a:r>
                <a:r>
                  <a:rPr lang="en-IN" sz="2800" dirty="0"/>
                  <a:t>.</a:t>
                </a: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IN" sz="2800" dirty="0"/>
                  <a:t>If order of A is m X n ,then pseudoinverse of A has order n X m;</a:t>
                </a: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The pseudoinverse of a matrix can be determined easily from the SVD, namely: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  <a:p>
                <a:pPr marL="0" indent="0" algn="l">
                  <a:buNone/>
                </a:pPr>
                <a:r>
                  <a:rPr lang="en-IN" sz="2800" dirty="0"/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r>
                  <a:rPr lang="en-IN" sz="2800" dirty="0"/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endParaRPr lang="en-IN" sz="2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EC37D63-6D94-4B4D-8B8C-436F51874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3480" y="1455938"/>
                <a:ext cx="10093910" cy="4967056"/>
              </a:xfrm>
              <a:blipFill>
                <a:blip r:embed="rId2"/>
                <a:stretch>
                  <a:fillRect l="-1027" t="-2822" r="-1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7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35DDC-C657-47B5-8C0B-368532518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272" y="316421"/>
                <a:ext cx="10501544" cy="584468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sz="3200" b="0" dirty="0"/>
                  <a:t>The thir</a:t>
                </a:r>
                <a:r>
                  <a:rPr lang="en-US" sz="3200" dirty="0"/>
                  <a:t>d</a:t>
                </a:r>
                <a:r>
                  <a:rPr lang="en-US" sz="3200" b="0" dirty="0"/>
                  <a:t> iteration -&gt;</a:t>
                </a:r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IN" sz="3200" dirty="0"/>
                  <a:t> </a:t>
                </a:r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1.593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.7887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−0.9008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.5727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−1.7993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3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3.9973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.5727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−1.7993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.8937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−0.4501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dirty="0"/>
                  <a:t> </a:t>
                </a:r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:r>
                  <a:rPr lang="en-IN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2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(0.8937−1.7887)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(−0.4501+0.9008)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b="0" dirty="0"/>
                  <a:t> = </a:t>
                </a:r>
                <a:r>
                  <a:rPr lang="en-US" dirty="0"/>
                  <a:t>1.0020</a:t>
                </a:r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:r>
                  <a:rPr lang="en-IN" dirty="0"/>
                  <a:t>Following this procedure again for the fourth time,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1.593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.8937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−0.4501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.785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−0.8990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3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1.9986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.785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−0.8990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.8931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4498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6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(0.8931−0.8937)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(−0.4498+0.4501)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3200" dirty="0"/>
                  <a:t> = 0.00067 &lt;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35DDC-C657-47B5-8C0B-368532518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272" y="316421"/>
                <a:ext cx="10501544" cy="5844682"/>
              </a:xfrm>
              <a:blipFill>
                <a:blip r:embed="rId2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1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526D-16AD-4EF7-BF19-A3B32F09F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06" y="351932"/>
                <a:ext cx="10545932" cy="60044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The convergence is obtained, so x</a:t>
                </a:r>
                <a:r>
                  <a:rPr lang="en-IN" sz="28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.8931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−0.4498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Now,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2800" b="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b="0" dirty="0"/>
                  <a:t>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 8931   −0.4498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1.593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.8931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−0.4498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                  = </a:t>
                </a:r>
                <a:r>
                  <a:rPr lang="en-US" dirty="0"/>
                  <a:t>1.9972</a:t>
                </a:r>
                <a:r>
                  <a:rPr lang="en-US" sz="2800" dirty="0"/>
                  <a:t>, The required eigen value (approx. 2)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We got the desired eigen values as 7 and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526D-16AD-4EF7-BF19-A3B32F09F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06" y="351932"/>
                <a:ext cx="10545932" cy="6004480"/>
              </a:xfrm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1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19BF-7DFC-4C8F-B702-E2382D0B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4452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sz="8000" b="1" dirty="0"/>
              <a:t>THANK  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64744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6A70E-1830-4A5B-8FC1-2424786DE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17" y="319596"/>
                <a:ext cx="10883283" cy="628539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IN" sz="2800" dirty="0"/>
                  <a:t>  </a:t>
                </a:r>
              </a:p>
              <a:p>
                <a:pPr marL="0" indent="0">
                  <a:buNone/>
                </a:pPr>
                <a:r>
                  <a:rPr lang="en-IN" dirty="0"/>
                  <a:t>     </a:t>
                </a:r>
                <a:r>
                  <a:rPr lang="en-IN" sz="2800" dirty="0"/>
                  <a:t>Where,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of order m X n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of order n X m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𝑚𝑋𝑛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𝑚𝑋𝑚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𝑚𝑋𝑛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𝑛𝑋𝑛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𝑛𝑋𝑛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𝑚𝑋𝑚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6A70E-1830-4A5B-8FC1-2424786DE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17" y="319596"/>
                <a:ext cx="10883283" cy="6285390"/>
              </a:xfrm>
              <a:blipFill>
                <a:blip r:embed="rId2"/>
                <a:stretch>
                  <a:fillRect b="-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50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8B6626-FC79-4FD7-93B8-81B80905B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416" y="387442"/>
                <a:ext cx="10563687" cy="55339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 OF PSUEDOINVERSE:</a:t>
                </a:r>
              </a:p>
              <a:p>
                <a:pPr marL="0" indent="0">
                  <a:buNone/>
                </a:pPr>
                <a:r>
                  <a:rPr lang="en-US" sz="2400" dirty="0"/>
                  <a:t> Let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, order is 2 X 3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Cambria Math" panose="02040503050406030204" pitchFamily="18" charset="0"/>
                  </a:rPr>
                  <a:t>After computing SVD, we get sigma as ;</a:t>
                </a:r>
              </a:p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.9763886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.61418515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i="1" dirty="0"/>
                                <m:t>0.12537002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1.62817352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−1.16666667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0.66666667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−0.16666667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0.1666666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sz="2400" dirty="0"/>
                                <m:t>0.83333333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−0.33333333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, order is 3 X 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8B6626-FC79-4FD7-93B8-81B80905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416" y="387442"/>
                <a:ext cx="10563687" cy="5533964"/>
              </a:xfrm>
              <a:blipFill>
                <a:blip r:embed="rId2"/>
                <a:stretch>
                  <a:fillRect l="-1443" t="-2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95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C468-EC22-4A7A-868C-B3AF0EE4F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837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METHOD for computing SVD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81794B-6A93-48B0-B09D-31EBCE1C1EC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2357" y="2064135"/>
                <a:ext cx="9895643" cy="3777372"/>
              </a:xfrm>
            </p:spPr>
            <p:txBody>
              <a:bodyPr>
                <a:normAutofit fontScale="92500"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Given any matrix A, we find SVD of A and for that firstly, we find eigen values.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So, Power Method is a way to find the largest eigen value of any matrix.</a:t>
                </a: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The Algorithm for computing eigen values using power method is as follows:</a:t>
                </a:r>
              </a:p>
              <a:p>
                <a:pPr marL="457200" indent="-457200" algn="l">
                  <a:buAutoNum type="arabicPeriod"/>
                </a:pP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A square matrix A 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n </a:t>
                </a: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× </a:t>
                </a: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and a vector u (0) 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Rn, </a:t>
                </a:r>
              </a:p>
              <a:p>
                <a:pPr marL="457200" indent="-457200" algn="l">
                  <a:buAutoNum type="arabicPeriod"/>
                </a:pP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The largest eigenvalue λ1 and the associated eigenvector </a:t>
                </a:r>
              </a:p>
              <a:p>
                <a:pPr marL="457200" indent="-457200" algn="l">
                  <a:buAutoNum type="arabicPeriod"/>
                </a:pP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k = 1, 2, · · · (repeat until convergence) i.e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b="0" i="1" dirty="0">
                    <a:latin typeface="Cambria Math" panose="02040503050406030204" pitchFamily="18" charset="0"/>
                  </a:rPr>
                  <a:t>         where , tau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𝑣𝑒𝑟𝑦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𝑙𝑖𝑘𝑒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IN" dirty="0"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81794B-6A93-48B0-B09D-31EBCE1C1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2357" y="2064135"/>
                <a:ext cx="9895643" cy="3777372"/>
              </a:xfrm>
              <a:blipFill>
                <a:blip r:embed="rId2"/>
                <a:stretch>
                  <a:fillRect l="-863" t="-2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769-AF3E-48FD-A331-F645F4DC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Power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E492A-259C-4A14-AF04-A8C0633DA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4" t="4452" r="18433"/>
          <a:stretch/>
        </p:blipFill>
        <p:spPr>
          <a:xfrm rot="5400000">
            <a:off x="4062478" y="-1177239"/>
            <a:ext cx="3915054" cy="10051415"/>
          </a:xfrm>
        </p:spPr>
      </p:pic>
    </p:spTree>
    <p:extLst>
      <p:ext uri="{BB962C8B-B14F-4D97-AF65-F5344CB8AC3E}">
        <p14:creationId xmlns:p14="http://schemas.microsoft.com/office/powerpoint/2010/main" val="5530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85980-4F9A-4A1C-9D6F-1C63913FA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05" y="798990"/>
                <a:ext cx="10838895" cy="537797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So, Let A 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9.434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.5229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0.8479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b="0" dirty="0"/>
                  <a:t>There is a major difference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200" b="0" dirty="0"/>
                  <a:t> and 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2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2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(0.5229−1)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(0.8479−1)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200" b="0" dirty="0"/>
                  <a:t> = 0.5007</a:t>
                </a:r>
              </a:p>
              <a:p>
                <a:pPr marL="0" indent="0">
                  <a:buNone/>
                </a:pPr>
                <a:r>
                  <a:rPr lang="en-US" sz="2200" b="0" dirty="0"/>
                  <a:t>The second iteration -&gt;</a:t>
                </a:r>
              </a:p>
              <a:p>
                <a:pPr marL="0" indent="0">
                  <a:buNone/>
                </a:pPr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IN" sz="2400" dirty="0"/>
                  <a:t> =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.5229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0.8479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.2855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6.1472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6.9701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.2855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6.1472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.4714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0.8819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0" dirty="0"/>
                  <a:t> </a:t>
                </a:r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85980-4F9A-4A1C-9D6F-1C63913FA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05" y="798990"/>
                <a:ext cx="10838895" cy="5377973"/>
              </a:xfrm>
              <a:blipFill>
                <a:blip r:embed="rId2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85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B17-1352-4CAC-BF45-BB19A582D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847" y="727969"/>
                <a:ext cx="10616953" cy="54489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(0.4714−0.5229)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(0.8819−0.8479)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b="0" dirty="0"/>
                  <a:t> = </a:t>
                </a:r>
                <a:r>
                  <a:rPr lang="en-US" dirty="0"/>
                  <a:t>0.0617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800" b="0" dirty="0"/>
                  <a:t>The </a:t>
                </a:r>
                <a:r>
                  <a:rPr lang="en-US" dirty="0"/>
                  <a:t>thir</a:t>
                </a:r>
                <a:r>
                  <a:rPr lang="en-US" sz="2800" b="0" dirty="0"/>
                  <a:t>d iteration -&gt;</a:t>
                </a:r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IN" sz="2800" dirty="0"/>
                  <a:t> =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.4714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0.8819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.1795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6.2342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6.998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.1795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6.2342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.4543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0.8908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(0.4543−0.4714)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(0.8908−0.8819)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b="0" dirty="0"/>
                  <a:t> = 0.020</a:t>
                </a:r>
              </a:p>
              <a:p>
                <a:pPr marL="0" indent="0">
                  <a:buNone/>
                </a:pPr>
                <a:r>
                  <a:rPr lang="en-IN" dirty="0"/>
                  <a:t>Following this procedure again for the fourth time,</a:t>
                </a:r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IN" sz="2800" dirty="0"/>
                  <a:t> =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.4543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0.8908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.1445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6.2534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6.994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.1445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6.2543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.4496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0.8941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 </a:t>
                </a:r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B17-1352-4CAC-BF45-BB19A582D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847" y="727969"/>
                <a:ext cx="10616953" cy="5448994"/>
              </a:xfrm>
              <a:blipFill>
                <a:blip r:embed="rId2"/>
                <a:stretch>
                  <a:fillRect l="-1206" t="-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64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77069-5CA6-4425-BE3A-696212BE9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171" y="559293"/>
                <a:ext cx="10785629" cy="56176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2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(0.4496−0.4543)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(0.8941−0.8908)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800" dirty="0"/>
                  <a:t> = 0.0057 &lt;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:r>
                  <a:rPr lang="en-US" sz="2400" dirty="0"/>
                  <a:t>The convergence is obtained, so x</a:t>
                </a:r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.4496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0.8941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Now,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b="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b="0" dirty="0"/>
                  <a:t>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0.4496    0.8941</m:t>
                        </m:r>
                      </m:e>
                    </m:d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.4496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0.8941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                 = 7.0108, The required </a:t>
                </a:r>
                <a:r>
                  <a:rPr lang="en-US" sz="2400"/>
                  <a:t>eigen value </a:t>
                </a:r>
                <a:r>
                  <a:rPr lang="en-US" sz="2400" dirty="0"/>
                  <a:t>(approx. 7)</a:t>
                </a:r>
              </a:p>
              <a:p>
                <a:pPr marL="0" indent="0">
                  <a:buNone/>
                </a:pPr>
                <a:r>
                  <a:rPr lang="en-US" sz="2400" dirty="0"/>
                  <a:t>Determining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−7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0.4478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0.8942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0.4478    0.8942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1.593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77069-5CA6-4425-BE3A-696212BE9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171" y="559293"/>
                <a:ext cx="10785629" cy="5617670"/>
              </a:xfrm>
              <a:blipFill>
                <a:blip r:embed="rId2"/>
                <a:stretch>
                  <a:fillRect l="-847" t="-2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23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447CA-0E46-433F-9630-9D7B77656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639" y="523783"/>
                <a:ext cx="10892161" cy="565318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So, Let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1.593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−0.4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0.8854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0.79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−0.4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.8922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−0.4517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b="0" dirty="0"/>
                  <a:t>There is a major difference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200" b="0" dirty="0"/>
                  <a:t> and 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2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2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(0.8992−1)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(−0.4517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200" b="0" dirty="0"/>
                  <a:t> = </a:t>
                </a:r>
                <a:r>
                  <a:rPr lang="en-US" sz="2200" dirty="0"/>
                  <a:t>1.4551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The second iteration -&gt;</a:t>
                </a:r>
              </a:p>
              <a:p>
                <a:pPr marL="0" indent="0">
                  <a:buNone/>
                </a:pPr>
                <a:r>
                  <a:rPr lang="en-IN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IN" sz="2800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1.593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−0.803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0.403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.8922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−0.4517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.7839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−0.8984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0.9973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.7839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−0.8984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.7887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−0.9008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b="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(1.7887−0.8922)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(−0.9008−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−0.4517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b="0" dirty="0"/>
                  <a:t> = </a:t>
                </a:r>
                <a:r>
                  <a:rPr lang="en-US" sz="2800" dirty="0"/>
                  <a:t>1.0026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447CA-0E46-433F-9630-9D7B77656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639" y="523783"/>
                <a:ext cx="10892161" cy="5653180"/>
              </a:xfrm>
              <a:blipFill>
                <a:blip r:embed="rId2"/>
                <a:stretch>
                  <a:fillRect l="-1007" b="-21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5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697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            PSEUDO-INVERSE</vt:lpstr>
      <vt:lpstr>PowerPoint Presentation</vt:lpstr>
      <vt:lpstr>PowerPoint Presentation</vt:lpstr>
      <vt:lpstr>POWER METHOD for computing SVD</vt:lpstr>
      <vt:lpstr>Algorithm of Power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METHOD for computing SVD</dc:title>
  <dc:creator>shradha kedia</dc:creator>
  <cp:lastModifiedBy>shradha kedia</cp:lastModifiedBy>
  <cp:revision>51</cp:revision>
  <dcterms:created xsi:type="dcterms:W3CDTF">2021-02-01T15:41:36Z</dcterms:created>
  <dcterms:modified xsi:type="dcterms:W3CDTF">2021-02-15T18:14:07Z</dcterms:modified>
</cp:coreProperties>
</file>