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58" r:id="rId5"/>
    <p:sldId id="26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5" r:id="rId15"/>
    <p:sldId id="276" r:id="rId16"/>
    <p:sldId id="277" r:id="rId17"/>
    <p:sldId id="278" r:id="rId18"/>
    <p:sldId id="279" r:id="rId19"/>
    <p:sldId id="273" r:id="rId20"/>
    <p:sldId id="271" r:id="rId21"/>
    <p:sldId id="272" r:id="rId22"/>
    <p:sldId id="274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C330F6-13A2-409B-94EA-D18177AB5FF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0A83DA8-8311-4FD5-8B0F-FCA85AE749CC}">
      <dgm:prSet phldrT="[Text]"/>
      <dgm:spPr/>
      <dgm:t>
        <a:bodyPr/>
        <a:lstStyle/>
        <a:p>
          <a:r>
            <a:rPr lang="en-IN" dirty="0" smtClean="0"/>
            <a:t>Extract Data</a:t>
          </a:r>
          <a:endParaRPr lang="en-IN" dirty="0"/>
        </a:p>
      </dgm:t>
    </dgm:pt>
    <dgm:pt modelId="{09CAA33F-CCF2-4B44-B73C-865C4E4003B1}" type="parTrans" cxnId="{8FBEE707-D853-41EA-B501-6FE14A7C7828}">
      <dgm:prSet/>
      <dgm:spPr/>
      <dgm:t>
        <a:bodyPr/>
        <a:lstStyle/>
        <a:p>
          <a:endParaRPr lang="en-IN"/>
        </a:p>
      </dgm:t>
    </dgm:pt>
    <dgm:pt modelId="{1586C967-F07A-45FD-A836-01762BFB183D}" type="sibTrans" cxnId="{8FBEE707-D853-41EA-B501-6FE14A7C7828}">
      <dgm:prSet/>
      <dgm:spPr/>
      <dgm:t>
        <a:bodyPr/>
        <a:lstStyle/>
        <a:p>
          <a:endParaRPr lang="en-IN"/>
        </a:p>
      </dgm:t>
    </dgm:pt>
    <dgm:pt modelId="{5137E56A-20A9-4E7A-869A-C97C2FA79AE4}">
      <dgm:prSet phldrT="[Text]"/>
      <dgm:spPr/>
      <dgm:t>
        <a:bodyPr/>
        <a:lstStyle/>
        <a:p>
          <a:r>
            <a:rPr lang="en-IN" dirty="0" smtClean="0"/>
            <a:t>Transformation</a:t>
          </a:r>
          <a:endParaRPr lang="en-IN" dirty="0"/>
        </a:p>
      </dgm:t>
    </dgm:pt>
    <dgm:pt modelId="{8FDB9E61-5431-4439-AA13-338E0FC445D3}" type="parTrans" cxnId="{4B571B30-23F8-463C-8FB0-F06C0F707A9D}">
      <dgm:prSet/>
      <dgm:spPr/>
      <dgm:t>
        <a:bodyPr/>
        <a:lstStyle/>
        <a:p>
          <a:endParaRPr lang="en-IN"/>
        </a:p>
      </dgm:t>
    </dgm:pt>
    <dgm:pt modelId="{BCA37CB8-A1F8-4B20-8478-9670B5929CD2}" type="sibTrans" cxnId="{4B571B30-23F8-463C-8FB0-F06C0F707A9D}">
      <dgm:prSet/>
      <dgm:spPr/>
      <dgm:t>
        <a:bodyPr/>
        <a:lstStyle/>
        <a:p>
          <a:endParaRPr lang="en-IN"/>
        </a:p>
      </dgm:t>
    </dgm:pt>
    <dgm:pt modelId="{72118EB2-56EB-4C82-92F4-E89CC7BACB6D}">
      <dgm:prSet phldrT="[Text]"/>
      <dgm:spPr/>
      <dgm:t>
        <a:bodyPr/>
        <a:lstStyle/>
        <a:p>
          <a:r>
            <a:rPr lang="en-IN" dirty="0" smtClean="0"/>
            <a:t>Load Data</a:t>
          </a:r>
          <a:endParaRPr lang="en-IN" dirty="0"/>
        </a:p>
      </dgm:t>
    </dgm:pt>
    <dgm:pt modelId="{1B4855EE-C95C-4A99-9514-134117511040}" type="parTrans" cxnId="{03A4B12E-3318-447C-9CD7-D940EC3B9894}">
      <dgm:prSet/>
      <dgm:spPr/>
      <dgm:t>
        <a:bodyPr/>
        <a:lstStyle/>
        <a:p>
          <a:endParaRPr lang="en-IN"/>
        </a:p>
      </dgm:t>
    </dgm:pt>
    <dgm:pt modelId="{B3E80D5F-B7F4-4A21-B4F0-78216116C81D}" type="sibTrans" cxnId="{03A4B12E-3318-447C-9CD7-D940EC3B9894}">
      <dgm:prSet/>
      <dgm:spPr/>
      <dgm:t>
        <a:bodyPr/>
        <a:lstStyle/>
        <a:p>
          <a:endParaRPr lang="en-IN"/>
        </a:p>
      </dgm:t>
    </dgm:pt>
    <dgm:pt modelId="{AB5BFD92-EA89-4F7B-9865-34710793C782}">
      <dgm:prSet/>
      <dgm:spPr/>
      <dgm:t>
        <a:bodyPr/>
        <a:lstStyle/>
        <a:p>
          <a:r>
            <a:rPr lang="en-IN" dirty="0" smtClean="0"/>
            <a:t>KPIs &amp; Visualization Charts</a:t>
          </a:r>
          <a:endParaRPr lang="en-IN" dirty="0"/>
        </a:p>
      </dgm:t>
    </dgm:pt>
    <dgm:pt modelId="{7BEB2E1F-0E93-4805-ABDE-BCB198BB767D}" type="parTrans" cxnId="{5EA4B780-8FD7-4A1C-821C-8D864ECA269A}">
      <dgm:prSet/>
      <dgm:spPr/>
      <dgm:t>
        <a:bodyPr/>
        <a:lstStyle/>
        <a:p>
          <a:endParaRPr lang="en-IN"/>
        </a:p>
      </dgm:t>
    </dgm:pt>
    <dgm:pt modelId="{538A0901-9F42-4FE9-8E2A-CB4B6DB333AE}" type="sibTrans" cxnId="{5EA4B780-8FD7-4A1C-821C-8D864ECA269A}">
      <dgm:prSet/>
      <dgm:spPr/>
      <dgm:t>
        <a:bodyPr/>
        <a:lstStyle/>
        <a:p>
          <a:endParaRPr lang="en-IN"/>
        </a:p>
      </dgm:t>
    </dgm:pt>
    <dgm:pt modelId="{EED9E9ED-3585-4A83-A695-5CE3CA6EFEF8}">
      <dgm:prSet/>
      <dgm:spPr/>
      <dgm:t>
        <a:bodyPr/>
        <a:lstStyle/>
        <a:p>
          <a:r>
            <a:rPr lang="en-IN" dirty="0" smtClean="0"/>
            <a:t>Dashboard</a:t>
          </a:r>
          <a:endParaRPr lang="en-IN" dirty="0"/>
        </a:p>
      </dgm:t>
    </dgm:pt>
    <dgm:pt modelId="{6695AF4D-2808-47AF-9930-9BAD809371CA}" type="parTrans" cxnId="{38758487-E9D3-4951-8975-6D97D63E8921}">
      <dgm:prSet/>
      <dgm:spPr/>
      <dgm:t>
        <a:bodyPr/>
        <a:lstStyle/>
        <a:p>
          <a:endParaRPr lang="en-IN"/>
        </a:p>
      </dgm:t>
    </dgm:pt>
    <dgm:pt modelId="{E97A3B77-E42B-482A-8AEB-B0BF7E124936}" type="sibTrans" cxnId="{38758487-E9D3-4951-8975-6D97D63E8921}">
      <dgm:prSet/>
      <dgm:spPr/>
      <dgm:t>
        <a:bodyPr/>
        <a:lstStyle/>
        <a:p>
          <a:endParaRPr lang="en-IN"/>
        </a:p>
      </dgm:t>
    </dgm:pt>
    <dgm:pt modelId="{D20B65DA-419A-4180-812E-C7CAA926C41F}">
      <dgm:prSet/>
      <dgm:spPr/>
      <dgm:t>
        <a:bodyPr/>
        <a:lstStyle/>
        <a:p>
          <a:r>
            <a:rPr lang="en-IN" dirty="0" smtClean="0"/>
            <a:t>Manage Data Sets </a:t>
          </a:r>
          <a:r>
            <a:rPr lang="en-IN" dirty="0" smtClean="0"/>
            <a:t>Relationship</a:t>
          </a:r>
          <a:endParaRPr lang="en-IN" dirty="0"/>
        </a:p>
      </dgm:t>
    </dgm:pt>
    <dgm:pt modelId="{0B484001-5A8A-4772-9782-D9DB0638D175}" type="parTrans" cxnId="{777987E5-277A-4BFB-BCEB-19456112FFE1}">
      <dgm:prSet/>
      <dgm:spPr/>
      <dgm:t>
        <a:bodyPr/>
        <a:lstStyle/>
        <a:p>
          <a:endParaRPr lang="en-IN"/>
        </a:p>
      </dgm:t>
    </dgm:pt>
    <dgm:pt modelId="{0E8EF8B9-B1AD-4052-B235-62DC0240FB65}" type="sibTrans" cxnId="{777987E5-277A-4BFB-BCEB-19456112FFE1}">
      <dgm:prSet/>
      <dgm:spPr/>
      <dgm:t>
        <a:bodyPr/>
        <a:lstStyle/>
        <a:p>
          <a:endParaRPr lang="en-IN"/>
        </a:p>
      </dgm:t>
    </dgm:pt>
    <dgm:pt modelId="{EDEE1CBB-AACA-4565-864E-6A9D2B519690}" type="pres">
      <dgm:prSet presAssocID="{20C330F6-13A2-409B-94EA-D18177AB5FF4}" presName="rootnode" presStyleCnt="0">
        <dgm:presLayoutVars>
          <dgm:chMax/>
          <dgm:chPref/>
          <dgm:dir/>
          <dgm:animLvl val="lvl"/>
        </dgm:presLayoutVars>
      </dgm:prSet>
      <dgm:spPr/>
    </dgm:pt>
    <dgm:pt modelId="{2071336E-763F-4C04-9F42-D4A5E0D4BE51}" type="pres">
      <dgm:prSet presAssocID="{E0A83DA8-8311-4FD5-8B0F-FCA85AE749CC}" presName="composite" presStyleCnt="0"/>
      <dgm:spPr/>
    </dgm:pt>
    <dgm:pt modelId="{2A1B28BB-0354-479C-9650-428C32896835}" type="pres">
      <dgm:prSet presAssocID="{E0A83DA8-8311-4FD5-8B0F-FCA85AE749CC}" presName="bentUpArrow1" presStyleLbl="alignImgPlace1" presStyleIdx="0" presStyleCnt="5"/>
      <dgm:spPr/>
    </dgm:pt>
    <dgm:pt modelId="{AC4CBC3E-80F0-4593-95C0-331F62528D1D}" type="pres">
      <dgm:prSet presAssocID="{E0A83DA8-8311-4FD5-8B0F-FCA85AE749CC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31DB31D0-CBDE-4925-BEA2-192FEF99C800}" type="pres">
      <dgm:prSet presAssocID="{E0A83DA8-8311-4FD5-8B0F-FCA85AE749CC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501C8A-14FF-4B52-A09E-61C9A3DDA661}" type="pres">
      <dgm:prSet presAssocID="{1586C967-F07A-45FD-A836-01762BFB183D}" presName="sibTrans" presStyleCnt="0"/>
      <dgm:spPr/>
    </dgm:pt>
    <dgm:pt modelId="{C746FACB-9B9B-4E5E-BCAE-850F6CB2A3A1}" type="pres">
      <dgm:prSet presAssocID="{5137E56A-20A9-4E7A-869A-C97C2FA79AE4}" presName="composite" presStyleCnt="0"/>
      <dgm:spPr/>
    </dgm:pt>
    <dgm:pt modelId="{B4EA97EE-CB39-49F4-9C63-622963AAD41A}" type="pres">
      <dgm:prSet presAssocID="{5137E56A-20A9-4E7A-869A-C97C2FA79AE4}" presName="bentUpArrow1" presStyleLbl="alignImgPlace1" presStyleIdx="1" presStyleCnt="5"/>
      <dgm:spPr/>
    </dgm:pt>
    <dgm:pt modelId="{4F0F1323-DD15-4E38-8432-FB7F82F49592}" type="pres">
      <dgm:prSet presAssocID="{5137E56A-20A9-4E7A-869A-C97C2FA79AE4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</dgm:pt>
    <dgm:pt modelId="{A496AA54-36DC-4DA7-82D2-0A8E64D31725}" type="pres">
      <dgm:prSet presAssocID="{5137E56A-20A9-4E7A-869A-C97C2FA79AE4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BD2428A-2A36-49BE-860E-88BB4894DE67}" type="pres">
      <dgm:prSet presAssocID="{BCA37CB8-A1F8-4B20-8478-9670B5929CD2}" presName="sibTrans" presStyleCnt="0"/>
      <dgm:spPr/>
    </dgm:pt>
    <dgm:pt modelId="{C682DFB0-DC95-4046-BD83-1FDF8E2BF04A}" type="pres">
      <dgm:prSet presAssocID="{72118EB2-56EB-4C82-92F4-E89CC7BACB6D}" presName="composite" presStyleCnt="0"/>
      <dgm:spPr/>
    </dgm:pt>
    <dgm:pt modelId="{967AB9D6-A62F-4F43-9A32-58C471C1C7F3}" type="pres">
      <dgm:prSet presAssocID="{72118EB2-56EB-4C82-92F4-E89CC7BACB6D}" presName="bentUpArrow1" presStyleLbl="alignImgPlace1" presStyleIdx="2" presStyleCnt="5"/>
      <dgm:spPr/>
    </dgm:pt>
    <dgm:pt modelId="{7BEE44A2-83CC-403B-A65A-0E25188E5870}" type="pres">
      <dgm:prSet presAssocID="{72118EB2-56EB-4C82-92F4-E89CC7BACB6D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B00FCE0E-850E-4551-A358-DE13A3703EBF}" type="pres">
      <dgm:prSet presAssocID="{72118EB2-56EB-4C82-92F4-E89CC7BACB6D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3AB2CB7-B597-442F-B85B-49A0FACE78B0}" type="pres">
      <dgm:prSet presAssocID="{B3E80D5F-B7F4-4A21-B4F0-78216116C81D}" presName="sibTrans" presStyleCnt="0"/>
      <dgm:spPr/>
    </dgm:pt>
    <dgm:pt modelId="{660D4074-8B47-4850-B148-2BD1CD8687D6}" type="pres">
      <dgm:prSet presAssocID="{D20B65DA-419A-4180-812E-C7CAA926C41F}" presName="composite" presStyleCnt="0"/>
      <dgm:spPr/>
    </dgm:pt>
    <dgm:pt modelId="{A11D255F-C86B-4E70-BFDF-EA9FCDA75E11}" type="pres">
      <dgm:prSet presAssocID="{D20B65DA-419A-4180-812E-C7CAA926C41F}" presName="bentUpArrow1" presStyleLbl="alignImgPlace1" presStyleIdx="3" presStyleCnt="5"/>
      <dgm:spPr/>
    </dgm:pt>
    <dgm:pt modelId="{A23A2317-A84B-4BF1-AA9F-0AD35A44F875}" type="pres">
      <dgm:prSet presAssocID="{D20B65DA-419A-4180-812E-C7CAA926C41F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927D056-A9C4-41B1-A555-56B10CED633C}" type="pres">
      <dgm:prSet presAssocID="{D20B65DA-419A-4180-812E-C7CAA926C41F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B35FBD51-040E-4DE6-B32E-30FE473475D9}" type="pres">
      <dgm:prSet presAssocID="{0E8EF8B9-B1AD-4052-B235-62DC0240FB65}" presName="sibTrans" presStyleCnt="0"/>
      <dgm:spPr/>
    </dgm:pt>
    <dgm:pt modelId="{9FA56B67-131B-4705-91FA-CDC740A3F6E7}" type="pres">
      <dgm:prSet presAssocID="{AB5BFD92-EA89-4F7B-9865-34710793C782}" presName="composite" presStyleCnt="0"/>
      <dgm:spPr/>
    </dgm:pt>
    <dgm:pt modelId="{06680C62-038C-4F8B-83D5-376BC5B42698}" type="pres">
      <dgm:prSet presAssocID="{AB5BFD92-EA89-4F7B-9865-34710793C782}" presName="bentUpArrow1" presStyleLbl="alignImgPlace1" presStyleIdx="4" presStyleCnt="5"/>
      <dgm:spPr/>
    </dgm:pt>
    <dgm:pt modelId="{2D9E10DF-FDB2-4D4C-BBCD-1CA1A9146B3C}" type="pres">
      <dgm:prSet presAssocID="{AB5BFD92-EA89-4F7B-9865-34710793C782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862EF48-EDFD-4EE9-B8C0-40A68DC52D99}" type="pres">
      <dgm:prSet presAssocID="{AB5BFD92-EA89-4F7B-9865-34710793C782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59DE4013-DED3-4956-89CE-07BD884C8B51}" type="pres">
      <dgm:prSet presAssocID="{538A0901-9F42-4FE9-8E2A-CB4B6DB333AE}" presName="sibTrans" presStyleCnt="0"/>
      <dgm:spPr/>
    </dgm:pt>
    <dgm:pt modelId="{A0A0FA1A-7E65-4DF0-AC56-C336D68444E1}" type="pres">
      <dgm:prSet presAssocID="{EED9E9ED-3585-4A83-A695-5CE3CA6EFEF8}" presName="composite" presStyleCnt="0"/>
      <dgm:spPr/>
    </dgm:pt>
    <dgm:pt modelId="{9D94E9F9-119E-47FA-BA36-DDA5E9AE7B5B}" type="pres">
      <dgm:prSet presAssocID="{EED9E9ED-3585-4A83-A695-5CE3CA6EFEF8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B578CA40-60C3-4B86-AA76-C4489339BD09}" type="presOf" srcId="{E0A83DA8-8311-4FD5-8B0F-FCA85AE749CC}" destId="{AC4CBC3E-80F0-4593-95C0-331F62528D1D}" srcOrd="0" destOrd="0" presId="urn:microsoft.com/office/officeart/2005/8/layout/StepDownProcess"/>
    <dgm:cxn modelId="{09DBD90C-BEEA-4CF0-8B5B-689323870BAB}" type="presOf" srcId="{20C330F6-13A2-409B-94EA-D18177AB5FF4}" destId="{EDEE1CBB-AACA-4565-864E-6A9D2B519690}" srcOrd="0" destOrd="0" presId="urn:microsoft.com/office/officeart/2005/8/layout/StepDownProcess"/>
    <dgm:cxn modelId="{03A4B12E-3318-447C-9CD7-D940EC3B9894}" srcId="{20C330F6-13A2-409B-94EA-D18177AB5FF4}" destId="{72118EB2-56EB-4C82-92F4-E89CC7BACB6D}" srcOrd="2" destOrd="0" parTransId="{1B4855EE-C95C-4A99-9514-134117511040}" sibTransId="{B3E80D5F-B7F4-4A21-B4F0-78216116C81D}"/>
    <dgm:cxn modelId="{777987E5-277A-4BFB-BCEB-19456112FFE1}" srcId="{20C330F6-13A2-409B-94EA-D18177AB5FF4}" destId="{D20B65DA-419A-4180-812E-C7CAA926C41F}" srcOrd="3" destOrd="0" parTransId="{0B484001-5A8A-4772-9782-D9DB0638D175}" sibTransId="{0E8EF8B9-B1AD-4052-B235-62DC0240FB65}"/>
    <dgm:cxn modelId="{C17816A1-7C7E-4AB1-82C5-0D8F58D4B7CE}" type="presOf" srcId="{72118EB2-56EB-4C82-92F4-E89CC7BACB6D}" destId="{7BEE44A2-83CC-403B-A65A-0E25188E5870}" srcOrd="0" destOrd="0" presId="urn:microsoft.com/office/officeart/2005/8/layout/StepDownProcess"/>
    <dgm:cxn modelId="{DEE723D7-F00A-464D-9804-797E25CBBCF2}" type="presOf" srcId="{AB5BFD92-EA89-4F7B-9865-34710793C782}" destId="{2D9E10DF-FDB2-4D4C-BBCD-1CA1A9146B3C}" srcOrd="0" destOrd="0" presId="urn:microsoft.com/office/officeart/2005/8/layout/StepDownProcess"/>
    <dgm:cxn modelId="{5EA4B780-8FD7-4A1C-821C-8D864ECA269A}" srcId="{20C330F6-13A2-409B-94EA-D18177AB5FF4}" destId="{AB5BFD92-EA89-4F7B-9865-34710793C782}" srcOrd="4" destOrd="0" parTransId="{7BEB2E1F-0E93-4805-ABDE-BCB198BB767D}" sibTransId="{538A0901-9F42-4FE9-8E2A-CB4B6DB333AE}"/>
    <dgm:cxn modelId="{802A8E0D-0492-4B0D-B79C-C4D2C8DB90EF}" type="presOf" srcId="{EED9E9ED-3585-4A83-A695-5CE3CA6EFEF8}" destId="{9D94E9F9-119E-47FA-BA36-DDA5E9AE7B5B}" srcOrd="0" destOrd="0" presId="urn:microsoft.com/office/officeart/2005/8/layout/StepDownProcess"/>
    <dgm:cxn modelId="{38758487-E9D3-4951-8975-6D97D63E8921}" srcId="{20C330F6-13A2-409B-94EA-D18177AB5FF4}" destId="{EED9E9ED-3585-4A83-A695-5CE3CA6EFEF8}" srcOrd="5" destOrd="0" parTransId="{6695AF4D-2808-47AF-9930-9BAD809371CA}" sibTransId="{E97A3B77-E42B-482A-8AEB-B0BF7E124936}"/>
    <dgm:cxn modelId="{E82978C2-9E9D-4461-A37E-7133F23F8129}" type="presOf" srcId="{D20B65DA-419A-4180-812E-C7CAA926C41F}" destId="{A23A2317-A84B-4BF1-AA9F-0AD35A44F875}" srcOrd="0" destOrd="0" presId="urn:microsoft.com/office/officeart/2005/8/layout/StepDownProcess"/>
    <dgm:cxn modelId="{8FBEE707-D853-41EA-B501-6FE14A7C7828}" srcId="{20C330F6-13A2-409B-94EA-D18177AB5FF4}" destId="{E0A83DA8-8311-4FD5-8B0F-FCA85AE749CC}" srcOrd="0" destOrd="0" parTransId="{09CAA33F-CCF2-4B44-B73C-865C4E4003B1}" sibTransId="{1586C967-F07A-45FD-A836-01762BFB183D}"/>
    <dgm:cxn modelId="{4B571B30-23F8-463C-8FB0-F06C0F707A9D}" srcId="{20C330F6-13A2-409B-94EA-D18177AB5FF4}" destId="{5137E56A-20A9-4E7A-869A-C97C2FA79AE4}" srcOrd="1" destOrd="0" parTransId="{8FDB9E61-5431-4439-AA13-338E0FC445D3}" sibTransId="{BCA37CB8-A1F8-4B20-8478-9670B5929CD2}"/>
    <dgm:cxn modelId="{2B4FBF3C-7331-4F40-BFBB-2FE1C0D52BC6}" type="presOf" srcId="{5137E56A-20A9-4E7A-869A-C97C2FA79AE4}" destId="{4F0F1323-DD15-4E38-8432-FB7F82F49592}" srcOrd="0" destOrd="0" presId="urn:microsoft.com/office/officeart/2005/8/layout/StepDownProcess"/>
    <dgm:cxn modelId="{59528605-AFC3-40CB-A170-180FFC2E0BC6}" type="presParOf" srcId="{EDEE1CBB-AACA-4565-864E-6A9D2B519690}" destId="{2071336E-763F-4C04-9F42-D4A5E0D4BE51}" srcOrd="0" destOrd="0" presId="urn:microsoft.com/office/officeart/2005/8/layout/StepDownProcess"/>
    <dgm:cxn modelId="{BCE75A33-B7D6-43FC-90D1-3CC3BE81086C}" type="presParOf" srcId="{2071336E-763F-4C04-9F42-D4A5E0D4BE51}" destId="{2A1B28BB-0354-479C-9650-428C32896835}" srcOrd="0" destOrd="0" presId="urn:microsoft.com/office/officeart/2005/8/layout/StepDownProcess"/>
    <dgm:cxn modelId="{A78ECB87-E9E2-4A2D-86BD-B4430EC57523}" type="presParOf" srcId="{2071336E-763F-4C04-9F42-D4A5E0D4BE51}" destId="{AC4CBC3E-80F0-4593-95C0-331F62528D1D}" srcOrd="1" destOrd="0" presId="urn:microsoft.com/office/officeart/2005/8/layout/StepDownProcess"/>
    <dgm:cxn modelId="{D1A342D3-265D-4BC3-AD4A-DE92F9354DAA}" type="presParOf" srcId="{2071336E-763F-4C04-9F42-D4A5E0D4BE51}" destId="{31DB31D0-CBDE-4925-BEA2-192FEF99C800}" srcOrd="2" destOrd="0" presId="urn:microsoft.com/office/officeart/2005/8/layout/StepDownProcess"/>
    <dgm:cxn modelId="{9679596C-7233-4E09-A7BF-0E610050BC4A}" type="presParOf" srcId="{EDEE1CBB-AACA-4565-864E-6A9D2B519690}" destId="{D6501C8A-14FF-4B52-A09E-61C9A3DDA661}" srcOrd="1" destOrd="0" presId="urn:microsoft.com/office/officeart/2005/8/layout/StepDownProcess"/>
    <dgm:cxn modelId="{F8240383-25D6-4B45-9917-7287CC1BA668}" type="presParOf" srcId="{EDEE1CBB-AACA-4565-864E-6A9D2B519690}" destId="{C746FACB-9B9B-4E5E-BCAE-850F6CB2A3A1}" srcOrd="2" destOrd="0" presId="urn:microsoft.com/office/officeart/2005/8/layout/StepDownProcess"/>
    <dgm:cxn modelId="{4D5F430D-CC3C-45C5-A42C-9F0F52FAEB20}" type="presParOf" srcId="{C746FACB-9B9B-4E5E-BCAE-850F6CB2A3A1}" destId="{B4EA97EE-CB39-49F4-9C63-622963AAD41A}" srcOrd="0" destOrd="0" presId="urn:microsoft.com/office/officeart/2005/8/layout/StepDownProcess"/>
    <dgm:cxn modelId="{B65CCF3C-9441-49EB-86EE-96B9EE7E81AD}" type="presParOf" srcId="{C746FACB-9B9B-4E5E-BCAE-850F6CB2A3A1}" destId="{4F0F1323-DD15-4E38-8432-FB7F82F49592}" srcOrd="1" destOrd="0" presId="urn:microsoft.com/office/officeart/2005/8/layout/StepDownProcess"/>
    <dgm:cxn modelId="{F8099DEF-6D96-4BD3-B780-2762975DD386}" type="presParOf" srcId="{C746FACB-9B9B-4E5E-BCAE-850F6CB2A3A1}" destId="{A496AA54-36DC-4DA7-82D2-0A8E64D31725}" srcOrd="2" destOrd="0" presId="urn:microsoft.com/office/officeart/2005/8/layout/StepDownProcess"/>
    <dgm:cxn modelId="{6CB45557-43D2-4C5B-9E78-0CBF1D1442B2}" type="presParOf" srcId="{EDEE1CBB-AACA-4565-864E-6A9D2B519690}" destId="{4BD2428A-2A36-49BE-860E-88BB4894DE67}" srcOrd="3" destOrd="0" presId="urn:microsoft.com/office/officeart/2005/8/layout/StepDownProcess"/>
    <dgm:cxn modelId="{5CCC84DD-2A21-4921-BBFF-E5286476E0C5}" type="presParOf" srcId="{EDEE1CBB-AACA-4565-864E-6A9D2B519690}" destId="{C682DFB0-DC95-4046-BD83-1FDF8E2BF04A}" srcOrd="4" destOrd="0" presId="urn:microsoft.com/office/officeart/2005/8/layout/StepDownProcess"/>
    <dgm:cxn modelId="{4C019BFA-1DE9-482E-AF18-ED972E46493C}" type="presParOf" srcId="{C682DFB0-DC95-4046-BD83-1FDF8E2BF04A}" destId="{967AB9D6-A62F-4F43-9A32-58C471C1C7F3}" srcOrd="0" destOrd="0" presId="urn:microsoft.com/office/officeart/2005/8/layout/StepDownProcess"/>
    <dgm:cxn modelId="{2223897D-5F22-4398-B26F-73AB77274896}" type="presParOf" srcId="{C682DFB0-DC95-4046-BD83-1FDF8E2BF04A}" destId="{7BEE44A2-83CC-403B-A65A-0E25188E5870}" srcOrd="1" destOrd="0" presId="urn:microsoft.com/office/officeart/2005/8/layout/StepDownProcess"/>
    <dgm:cxn modelId="{26C0BF07-A018-400C-95FA-ED88217F08EA}" type="presParOf" srcId="{C682DFB0-DC95-4046-BD83-1FDF8E2BF04A}" destId="{B00FCE0E-850E-4551-A358-DE13A3703EBF}" srcOrd="2" destOrd="0" presId="urn:microsoft.com/office/officeart/2005/8/layout/StepDownProcess"/>
    <dgm:cxn modelId="{C86017FA-FC01-405D-8EB3-11E0EC9B43EA}" type="presParOf" srcId="{EDEE1CBB-AACA-4565-864E-6A9D2B519690}" destId="{13AB2CB7-B597-442F-B85B-49A0FACE78B0}" srcOrd="5" destOrd="0" presId="urn:microsoft.com/office/officeart/2005/8/layout/StepDownProcess"/>
    <dgm:cxn modelId="{74869B52-D0DA-4901-99C1-68B7DB3FF7B0}" type="presParOf" srcId="{EDEE1CBB-AACA-4565-864E-6A9D2B519690}" destId="{660D4074-8B47-4850-B148-2BD1CD8687D6}" srcOrd="6" destOrd="0" presId="urn:microsoft.com/office/officeart/2005/8/layout/StepDownProcess"/>
    <dgm:cxn modelId="{21D6700F-EF8D-4DFF-A357-9B5CBC20817A}" type="presParOf" srcId="{660D4074-8B47-4850-B148-2BD1CD8687D6}" destId="{A11D255F-C86B-4E70-BFDF-EA9FCDA75E11}" srcOrd="0" destOrd="0" presId="urn:microsoft.com/office/officeart/2005/8/layout/StepDownProcess"/>
    <dgm:cxn modelId="{EAD4D7E7-6906-4E15-9775-090CBA9D3214}" type="presParOf" srcId="{660D4074-8B47-4850-B148-2BD1CD8687D6}" destId="{A23A2317-A84B-4BF1-AA9F-0AD35A44F875}" srcOrd="1" destOrd="0" presId="urn:microsoft.com/office/officeart/2005/8/layout/StepDownProcess"/>
    <dgm:cxn modelId="{AB5C80B4-B33C-4C4C-95B2-28298803CB36}" type="presParOf" srcId="{660D4074-8B47-4850-B148-2BD1CD8687D6}" destId="{1927D056-A9C4-41B1-A555-56B10CED633C}" srcOrd="2" destOrd="0" presId="urn:microsoft.com/office/officeart/2005/8/layout/StepDownProcess"/>
    <dgm:cxn modelId="{8FB16E2C-6CFF-4E14-8789-622CDAB84680}" type="presParOf" srcId="{EDEE1CBB-AACA-4565-864E-6A9D2B519690}" destId="{B35FBD51-040E-4DE6-B32E-30FE473475D9}" srcOrd="7" destOrd="0" presId="urn:microsoft.com/office/officeart/2005/8/layout/StepDownProcess"/>
    <dgm:cxn modelId="{0225F3F1-E258-427B-9AE1-0321DECFD948}" type="presParOf" srcId="{EDEE1CBB-AACA-4565-864E-6A9D2B519690}" destId="{9FA56B67-131B-4705-91FA-CDC740A3F6E7}" srcOrd="8" destOrd="0" presId="urn:microsoft.com/office/officeart/2005/8/layout/StepDownProcess"/>
    <dgm:cxn modelId="{A155872F-EB73-4315-BF7B-57F5FA319747}" type="presParOf" srcId="{9FA56B67-131B-4705-91FA-CDC740A3F6E7}" destId="{06680C62-038C-4F8B-83D5-376BC5B42698}" srcOrd="0" destOrd="0" presId="urn:microsoft.com/office/officeart/2005/8/layout/StepDownProcess"/>
    <dgm:cxn modelId="{9228B6DA-AE4E-4423-8049-28EB5E948BFD}" type="presParOf" srcId="{9FA56B67-131B-4705-91FA-CDC740A3F6E7}" destId="{2D9E10DF-FDB2-4D4C-BBCD-1CA1A9146B3C}" srcOrd="1" destOrd="0" presId="urn:microsoft.com/office/officeart/2005/8/layout/StepDownProcess"/>
    <dgm:cxn modelId="{B572E53D-D7EE-49BE-AD39-B103C1C4D3D7}" type="presParOf" srcId="{9FA56B67-131B-4705-91FA-CDC740A3F6E7}" destId="{D862EF48-EDFD-4EE9-B8C0-40A68DC52D99}" srcOrd="2" destOrd="0" presId="urn:microsoft.com/office/officeart/2005/8/layout/StepDownProcess"/>
    <dgm:cxn modelId="{4416E66D-685D-4059-AEDF-9D21B99B2E12}" type="presParOf" srcId="{EDEE1CBB-AACA-4565-864E-6A9D2B519690}" destId="{59DE4013-DED3-4956-89CE-07BD884C8B51}" srcOrd="9" destOrd="0" presId="urn:microsoft.com/office/officeart/2005/8/layout/StepDownProcess"/>
    <dgm:cxn modelId="{B20AE37B-9E53-410D-B06E-02D890A94C49}" type="presParOf" srcId="{EDEE1CBB-AACA-4565-864E-6A9D2B519690}" destId="{A0A0FA1A-7E65-4DF0-AC56-C336D68444E1}" srcOrd="10" destOrd="0" presId="urn:microsoft.com/office/officeart/2005/8/layout/StepDownProcess"/>
    <dgm:cxn modelId="{E220482B-B937-4DFA-8E83-AB28D0F78B97}" type="presParOf" srcId="{A0A0FA1A-7E65-4DF0-AC56-C336D68444E1}" destId="{9D94E9F9-119E-47FA-BA36-DDA5E9AE7B5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0DC2F4-A898-479F-B71D-6D33DA4A720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EAA13CB-A6A7-447F-8DD1-FF5963F2C778}">
      <dgm:prSet phldrT="[Text]"/>
      <dgm:spPr/>
      <dgm:t>
        <a:bodyPr/>
        <a:lstStyle/>
        <a:p>
          <a:r>
            <a:rPr lang="en-IN" dirty="0" smtClean="0"/>
            <a:t>Total Orders</a:t>
          </a:r>
        </a:p>
        <a:p>
          <a:r>
            <a:rPr lang="en-IN" dirty="0" smtClean="0"/>
            <a:t>98673</a:t>
          </a:r>
          <a:endParaRPr lang="en-IN" dirty="0"/>
        </a:p>
      </dgm:t>
    </dgm:pt>
    <dgm:pt modelId="{4B92E74E-CFC6-479E-9B2B-3AE4A02111B5}" type="parTrans" cxnId="{6C309162-F7BB-4BFF-B41D-8104548C7B50}">
      <dgm:prSet/>
      <dgm:spPr/>
      <dgm:t>
        <a:bodyPr/>
        <a:lstStyle/>
        <a:p>
          <a:endParaRPr lang="en-IN"/>
        </a:p>
      </dgm:t>
    </dgm:pt>
    <dgm:pt modelId="{12559EEF-7F3F-43ED-82BE-033B5DB595C9}" type="sibTrans" cxnId="{6C309162-F7BB-4BFF-B41D-8104548C7B50}">
      <dgm:prSet/>
      <dgm:spPr/>
      <dgm:t>
        <a:bodyPr/>
        <a:lstStyle/>
        <a:p>
          <a:endParaRPr lang="en-IN"/>
        </a:p>
      </dgm:t>
    </dgm:pt>
    <dgm:pt modelId="{56E2ED23-3829-44EB-A5D0-E7032CFC6861}">
      <dgm:prSet phldrT="[Text]"/>
      <dgm:spPr/>
      <dgm:t>
        <a:bodyPr/>
        <a:lstStyle/>
        <a:p>
          <a:r>
            <a:rPr lang="en-IN" dirty="0" smtClean="0"/>
            <a:t>Orders executed from 2016 to 2018</a:t>
          </a:r>
          <a:endParaRPr lang="en-IN" dirty="0"/>
        </a:p>
      </dgm:t>
    </dgm:pt>
    <dgm:pt modelId="{17EED196-31B1-460B-A7CE-F43C2A744283}" type="parTrans" cxnId="{6480A55F-3AB3-4E6A-890A-32D600B6D136}">
      <dgm:prSet/>
      <dgm:spPr/>
      <dgm:t>
        <a:bodyPr/>
        <a:lstStyle/>
        <a:p>
          <a:endParaRPr lang="en-IN"/>
        </a:p>
      </dgm:t>
    </dgm:pt>
    <dgm:pt modelId="{5C1BB057-7923-4A01-9CBF-58742E8B7857}" type="sibTrans" cxnId="{6480A55F-3AB3-4E6A-890A-32D600B6D136}">
      <dgm:prSet/>
      <dgm:spPr/>
      <dgm:t>
        <a:bodyPr/>
        <a:lstStyle/>
        <a:p>
          <a:endParaRPr lang="en-IN"/>
        </a:p>
      </dgm:t>
    </dgm:pt>
    <dgm:pt modelId="{568DB906-237F-4949-82A0-CFC45A73C52D}">
      <dgm:prSet phldrT="[Text]"/>
      <dgm:spPr/>
      <dgm:t>
        <a:bodyPr/>
        <a:lstStyle/>
        <a:p>
          <a:r>
            <a:rPr lang="en-IN" dirty="0" smtClean="0"/>
            <a:t>Total Products</a:t>
          </a:r>
        </a:p>
        <a:p>
          <a:r>
            <a:rPr lang="en-IN" dirty="0" smtClean="0"/>
            <a:t>32789</a:t>
          </a:r>
          <a:endParaRPr lang="en-IN" dirty="0"/>
        </a:p>
      </dgm:t>
    </dgm:pt>
    <dgm:pt modelId="{9B956DE6-384D-41E8-9217-18F65D67D002}" type="parTrans" cxnId="{53C411DB-4BE3-4236-8BB5-E98F6C7FBE80}">
      <dgm:prSet/>
      <dgm:spPr/>
      <dgm:t>
        <a:bodyPr/>
        <a:lstStyle/>
        <a:p>
          <a:endParaRPr lang="en-IN"/>
        </a:p>
      </dgm:t>
    </dgm:pt>
    <dgm:pt modelId="{2FFF857A-9A9F-4748-BBB2-2E37E2223F9F}" type="sibTrans" cxnId="{53C411DB-4BE3-4236-8BB5-E98F6C7FBE80}">
      <dgm:prSet/>
      <dgm:spPr/>
      <dgm:t>
        <a:bodyPr/>
        <a:lstStyle/>
        <a:p>
          <a:endParaRPr lang="en-IN"/>
        </a:p>
      </dgm:t>
    </dgm:pt>
    <dgm:pt modelId="{D8841070-F00E-4348-9171-D51DECC4608D}">
      <dgm:prSet phldrT="[Text]"/>
      <dgm:spPr/>
      <dgm:t>
        <a:bodyPr/>
        <a:lstStyle/>
        <a:p>
          <a:r>
            <a:rPr lang="en-IN" dirty="0" smtClean="0"/>
            <a:t>Vast range of Product SKUs</a:t>
          </a:r>
          <a:endParaRPr lang="en-IN" dirty="0"/>
        </a:p>
      </dgm:t>
    </dgm:pt>
    <dgm:pt modelId="{64BAA7C4-0C5E-48D0-A73F-79FA286833E8}" type="parTrans" cxnId="{20D3B467-B877-4EC6-B8C5-1089CE1F2691}">
      <dgm:prSet/>
      <dgm:spPr/>
      <dgm:t>
        <a:bodyPr/>
        <a:lstStyle/>
        <a:p>
          <a:endParaRPr lang="en-IN"/>
        </a:p>
      </dgm:t>
    </dgm:pt>
    <dgm:pt modelId="{76AD753B-A210-45F7-ACB4-FB9CCE51786D}" type="sibTrans" cxnId="{20D3B467-B877-4EC6-B8C5-1089CE1F2691}">
      <dgm:prSet/>
      <dgm:spPr/>
      <dgm:t>
        <a:bodyPr/>
        <a:lstStyle/>
        <a:p>
          <a:endParaRPr lang="en-IN"/>
        </a:p>
      </dgm:t>
    </dgm:pt>
    <dgm:pt modelId="{67153FC3-4BA7-4C14-9BA6-D0610E2AA01F}">
      <dgm:prSet phldrT="[Text]"/>
      <dgm:spPr/>
      <dgm:t>
        <a:bodyPr/>
        <a:lstStyle/>
        <a:p>
          <a:r>
            <a:rPr lang="en-IN" dirty="0" smtClean="0"/>
            <a:t>Total Customers</a:t>
          </a:r>
        </a:p>
        <a:p>
          <a:r>
            <a:rPr lang="en-IN" dirty="0" smtClean="0"/>
            <a:t>98673</a:t>
          </a:r>
          <a:endParaRPr lang="en-IN" dirty="0"/>
        </a:p>
      </dgm:t>
    </dgm:pt>
    <dgm:pt modelId="{B11F4D62-8792-4188-9A60-7847A06925BC}" type="parTrans" cxnId="{4BB505C3-9B9B-4E5A-8BAC-017E17C3624F}">
      <dgm:prSet/>
      <dgm:spPr/>
      <dgm:t>
        <a:bodyPr/>
        <a:lstStyle/>
        <a:p>
          <a:endParaRPr lang="en-IN"/>
        </a:p>
      </dgm:t>
    </dgm:pt>
    <dgm:pt modelId="{2DCB082A-698D-476C-80B4-8C50EC9126F8}" type="sibTrans" cxnId="{4BB505C3-9B9B-4E5A-8BAC-017E17C3624F}">
      <dgm:prSet/>
      <dgm:spPr/>
      <dgm:t>
        <a:bodyPr/>
        <a:lstStyle/>
        <a:p>
          <a:endParaRPr lang="en-IN"/>
        </a:p>
      </dgm:t>
    </dgm:pt>
    <dgm:pt modelId="{0021D6E5-CCBB-43C3-A6CB-28E44B7CA001}">
      <dgm:prSet phldrT="[Text]"/>
      <dgm:spPr/>
      <dgm:t>
        <a:bodyPr/>
        <a:lstStyle/>
        <a:p>
          <a:r>
            <a:rPr lang="en-IN" dirty="0" smtClean="0"/>
            <a:t>Customers using services</a:t>
          </a:r>
          <a:endParaRPr lang="en-IN" dirty="0"/>
        </a:p>
      </dgm:t>
    </dgm:pt>
    <dgm:pt modelId="{FBC8B5E8-4CCA-44E8-A4CD-39D76682D23E}" type="parTrans" cxnId="{7CCB2B91-512D-4457-A309-3D8C45AEC43C}">
      <dgm:prSet/>
      <dgm:spPr/>
      <dgm:t>
        <a:bodyPr/>
        <a:lstStyle/>
        <a:p>
          <a:endParaRPr lang="en-IN"/>
        </a:p>
      </dgm:t>
    </dgm:pt>
    <dgm:pt modelId="{667F96A7-8E3F-4182-A23E-96510BEBDC35}" type="sibTrans" cxnId="{7CCB2B91-512D-4457-A309-3D8C45AEC43C}">
      <dgm:prSet/>
      <dgm:spPr/>
      <dgm:t>
        <a:bodyPr/>
        <a:lstStyle/>
        <a:p>
          <a:endParaRPr lang="en-IN"/>
        </a:p>
      </dgm:t>
    </dgm:pt>
    <dgm:pt modelId="{E0E20305-C5A5-4580-9A87-2E37723F40F5}">
      <dgm:prSet/>
      <dgm:spPr/>
      <dgm:t>
        <a:bodyPr/>
        <a:lstStyle/>
        <a:p>
          <a:r>
            <a:rPr lang="en-IN" dirty="0" smtClean="0"/>
            <a:t>Total Sellers</a:t>
          </a:r>
        </a:p>
        <a:p>
          <a:r>
            <a:rPr lang="en-IN" dirty="0" smtClean="0"/>
            <a:t>3090</a:t>
          </a:r>
          <a:endParaRPr lang="en-IN" dirty="0"/>
        </a:p>
      </dgm:t>
    </dgm:pt>
    <dgm:pt modelId="{2C8C5431-FDCE-48F2-9662-D486A9807307}" type="parTrans" cxnId="{364CD1E3-CF3F-4560-A478-6749BF96D8DB}">
      <dgm:prSet/>
      <dgm:spPr/>
      <dgm:t>
        <a:bodyPr/>
        <a:lstStyle/>
        <a:p>
          <a:endParaRPr lang="en-IN"/>
        </a:p>
      </dgm:t>
    </dgm:pt>
    <dgm:pt modelId="{312F3D33-597C-48D0-8445-E71F02E093DE}" type="sibTrans" cxnId="{364CD1E3-CF3F-4560-A478-6749BF96D8DB}">
      <dgm:prSet/>
      <dgm:spPr/>
      <dgm:t>
        <a:bodyPr/>
        <a:lstStyle/>
        <a:p>
          <a:endParaRPr lang="en-IN"/>
        </a:p>
      </dgm:t>
    </dgm:pt>
    <dgm:pt modelId="{469DE8B2-3034-4734-97D9-7C615C7D02BC}">
      <dgm:prSet/>
      <dgm:spPr/>
      <dgm:t>
        <a:bodyPr/>
        <a:lstStyle/>
        <a:p>
          <a:r>
            <a:rPr lang="en-IN" dirty="0" smtClean="0"/>
            <a:t>Total Payments</a:t>
          </a:r>
        </a:p>
        <a:p>
          <a:r>
            <a:rPr lang="en-IN" dirty="0" smtClean="0"/>
            <a:t>15.70M</a:t>
          </a:r>
          <a:endParaRPr lang="en-IN" dirty="0"/>
        </a:p>
      </dgm:t>
    </dgm:pt>
    <dgm:pt modelId="{5AF234BD-9D1E-40CC-9708-E835E30DB27F}" type="parTrans" cxnId="{F457E4C1-64C7-45B5-9B28-6E4C37CD5ACF}">
      <dgm:prSet/>
      <dgm:spPr/>
      <dgm:t>
        <a:bodyPr/>
        <a:lstStyle/>
        <a:p>
          <a:endParaRPr lang="en-IN"/>
        </a:p>
      </dgm:t>
    </dgm:pt>
    <dgm:pt modelId="{2080FFE2-6619-47D2-BF88-8630236D3AFC}" type="sibTrans" cxnId="{F457E4C1-64C7-45B5-9B28-6E4C37CD5ACF}">
      <dgm:prSet/>
      <dgm:spPr/>
      <dgm:t>
        <a:bodyPr/>
        <a:lstStyle/>
        <a:p>
          <a:endParaRPr lang="en-IN"/>
        </a:p>
      </dgm:t>
    </dgm:pt>
    <dgm:pt modelId="{8FB9E2D2-C954-48E1-B9B6-F5243A7185EE}">
      <dgm:prSet/>
      <dgm:spPr/>
      <dgm:t>
        <a:bodyPr/>
        <a:lstStyle/>
        <a:p>
          <a:r>
            <a:rPr lang="en-IN" dirty="0" smtClean="0"/>
            <a:t>Revenue generated from 2016 to 2018</a:t>
          </a:r>
          <a:endParaRPr lang="en-IN" dirty="0"/>
        </a:p>
      </dgm:t>
    </dgm:pt>
    <dgm:pt modelId="{4CF7B377-4FB8-4FCC-AA2C-15F5580ECEB2}" type="parTrans" cxnId="{AB9744D1-1954-49FD-A78A-787BA2A7CA01}">
      <dgm:prSet/>
      <dgm:spPr/>
      <dgm:t>
        <a:bodyPr/>
        <a:lstStyle/>
        <a:p>
          <a:endParaRPr lang="en-IN"/>
        </a:p>
      </dgm:t>
    </dgm:pt>
    <dgm:pt modelId="{9B1B1B06-EFBB-4C2B-8DEA-762A6BFE5C52}" type="sibTrans" cxnId="{AB9744D1-1954-49FD-A78A-787BA2A7CA01}">
      <dgm:prSet/>
      <dgm:spPr/>
      <dgm:t>
        <a:bodyPr/>
        <a:lstStyle/>
        <a:p>
          <a:endParaRPr lang="en-IN"/>
        </a:p>
      </dgm:t>
    </dgm:pt>
    <dgm:pt modelId="{8F750FD7-D9BC-45F7-BC3D-F1EFD01F3C13}">
      <dgm:prSet/>
      <dgm:spPr/>
      <dgm:t>
        <a:bodyPr/>
        <a:lstStyle/>
        <a:p>
          <a:r>
            <a:rPr lang="en-IN" dirty="0" smtClean="0"/>
            <a:t>Sellers associated</a:t>
          </a:r>
          <a:endParaRPr lang="en-IN" dirty="0"/>
        </a:p>
      </dgm:t>
    </dgm:pt>
    <dgm:pt modelId="{E019A3B6-EB31-44F2-A75A-5FFAD427A7A2}" type="parTrans" cxnId="{C554DEF2-FECB-42AF-BE59-E417FDCD8E4B}">
      <dgm:prSet/>
      <dgm:spPr/>
      <dgm:t>
        <a:bodyPr/>
        <a:lstStyle/>
        <a:p>
          <a:endParaRPr lang="en-IN"/>
        </a:p>
      </dgm:t>
    </dgm:pt>
    <dgm:pt modelId="{1D5EB231-0A80-4D1C-ADB1-A1019CAD46D4}" type="sibTrans" cxnId="{C554DEF2-FECB-42AF-BE59-E417FDCD8E4B}">
      <dgm:prSet/>
      <dgm:spPr/>
      <dgm:t>
        <a:bodyPr/>
        <a:lstStyle/>
        <a:p>
          <a:endParaRPr lang="en-IN"/>
        </a:p>
      </dgm:t>
    </dgm:pt>
    <dgm:pt modelId="{2A03265B-601B-47E3-8BB1-892F632D991D}" type="pres">
      <dgm:prSet presAssocID="{850DC2F4-A898-479F-B71D-6D33DA4A7200}" presName="Name0" presStyleCnt="0">
        <dgm:presLayoutVars>
          <dgm:dir/>
          <dgm:animLvl val="lvl"/>
          <dgm:resizeHandles val="exact"/>
        </dgm:presLayoutVars>
      </dgm:prSet>
      <dgm:spPr/>
    </dgm:pt>
    <dgm:pt modelId="{ED6FBB74-A2F1-4552-8BDF-C20E13A83F26}" type="pres">
      <dgm:prSet presAssocID="{AEAA13CB-A6A7-447F-8DD1-FF5963F2C778}" presName="linNode" presStyleCnt="0"/>
      <dgm:spPr/>
    </dgm:pt>
    <dgm:pt modelId="{A6322B12-FC7E-4562-A151-13C88D96DD67}" type="pres">
      <dgm:prSet presAssocID="{AEAA13CB-A6A7-447F-8DD1-FF5963F2C778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74B760A8-C046-4E7A-9B60-980D16CE9421}" type="pres">
      <dgm:prSet presAssocID="{AEAA13CB-A6A7-447F-8DD1-FF5963F2C778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4F8FF23-AE20-4C01-87F6-6C035B3EE663}" type="pres">
      <dgm:prSet presAssocID="{12559EEF-7F3F-43ED-82BE-033B5DB595C9}" presName="sp" presStyleCnt="0"/>
      <dgm:spPr/>
    </dgm:pt>
    <dgm:pt modelId="{2FA69B4F-714B-4AD3-A4F2-C4C5D6B15D12}" type="pres">
      <dgm:prSet presAssocID="{568DB906-237F-4949-82A0-CFC45A73C52D}" presName="linNode" presStyleCnt="0"/>
      <dgm:spPr/>
    </dgm:pt>
    <dgm:pt modelId="{C1282F03-1A45-4EEC-BAED-CA193AA007BD}" type="pres">
      <dgm:prSet presAssocID="{568DB906-237F-4949-82A0-CFC45A73C52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0763B969-0B19-4715-A000-5F68BFA38431}" type="pres">
      <dgm:prSet presAssocID="{568DB906-237F-4949-82A0-CFC45A73C52D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4249E0A-8B26-4157-9652-16188ED08A63}" type="pres">
      <dgm:prSet presAssocID="{2FFF857A-9A9F-4748-BBB2-2E37E2223F9F}" presName="sp" presStyleCnt="0"/>
      <dgm:spPr/>
    </dgm:pt>
    <dgm:pt modelId="{CB70DC01-697B-47CD-B485-14CF6076FE14}" type="pres">
      <dgm:prSet presAssocID="{67153FC3-4BA7-4C14-9BA6-D0610E2AA01F}" presName="linNode" presStyleCnt="0"/>
      <dgm:spPr/>
    </dgm:pt>
    <dgm:pt modelId="{E40ECBF8-7A7F-4583-B21B-2BC77E4E0006}" type="pres">
      <dgm:prSet presAssocID="{67153FC3-4BA7-4C14-9BA6-D0610E2AA01F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FDE3407-54EF-4FBC-82A5-063A711B3FFB}" type="pres">
      <dgm:prSet presAssocID="{67153FC3-4BA7-4C14-9BA6-D0610E2AA01F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996EFB7-0081-488A-B983-F466340769C4}" type="pres">
      <dgm:prSet presAssocID="{2DCB082A-698D-476C-80B4-8C50EC9126F8}" presName="sp" presStyleCnt="0"/>
      <dgm:spPr/>
    </dgm:pt>
    <dgm:pt modelId="{2825A673-9134-4152-9D75-6F57F600B759}" type="pres">
      <dgm:prSet presAssocID="{E0E20305-C5A5-4580-9A87-2E37723F40F5}" presName="linNode" presStyleCnt="0"/>
      <dgm:spPr/>
    </dgm:pt>
    <dgm:pt modelId="{D602DA98-FD4A-402D-938F-EC814712F24D}" type="pres">
      <dgm:prSet presAssocID="{E0E20305-C5A5-4580-9A87-2E37723F40F5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A90E0F56-3839-4B93-AC60-F1328D6E357A}" type="pres">
      <dgm:prSet presAssocID="{E0E20305-C5A5-4580-9A87-2E37723F40F5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1D96F12-C263-4631-A55E-546CDADCB954}" type="pres">
      <dgm:prSet presAssocID="{312F3D33-597C-48D0-8445-E71F02E093DE}" presName="sp" presStyleCnt="0"/>
      <dgm:spPr/>
    </dgm:pt>
    <dgm:pt modelId="{5B8D148E-07BB-4640-A7A4-1BF08EFD6561}" type="pres">
      <dgm:prSet presAssocID="{469DE8B2-3034-4734-97D9-7C615C7D02BC}" presName="linNode" presStyleCnt="0"/>
      <dgm:spPr/>
    </dgm:pt>
    <dgm:pt modelId="{CD015DBC-4D46-4231-91A3-D4453D4B30E8}" type="pres">
      <dgm:prSet presAssocID="{469DE8B2-3034-4734-97D9-7C615C7D02BC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F9EAF21-6EBB-4A45-8538-C532798CC3B2}" type="pres">
      <dgm:prSet presAssocID="{469DE8B2-3034-4734-97D9-7C615C7D02BC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64CD1E3-CF3F-4560-A478-6749BF96D8DB}" srcId="{850DC2F4-A898-479F-B71D-6D33DA4A7200}" destId="{E0E20305-C5A5-4580-9A87-2E37723F40F5}" srcOrd="3" destOrd="0" parTransId="{2C8C5431-FDCE-48F2-9662-D486A9807307}" sibTransId="{312F3D33-597C-48D0-8445-E71F02E093DE}"/>
    <dgm:cxn modelId="{947C2BD0-C69C-40DB-B8ED-13ED2EA8E662}" type="presOf" srcId="{568DB906-237F-4949-82A0-CFC45A73C52D}" destId="{C1282F03-1A45-4EEC-BAED-CA193AA007BD}" srcOrd="0" destOrd="0" presId="urn:microsoft.com/office/officeart/2005/8/layout/vList5"/>
    <dgm:cxn modelId="{8620D7E1-B93C-403C-AC7E-AE482A473D24}" type="presOf" srcId="{469DE8B2-3034-4734-97D9-7C615C7D02BC}" destId="{CD015DBC-4D46-4231-91A3-D4453D4B30E8}" srcOrd="0" destOrd="0" presId="urn:microsoft.com/office/officeart/2005/8/layout/vList5"/>
    <dgm:cxn modelId="{AB9744D1-1954-49FD-A78A-787BA2A7CA01}" srcId="{469DE8B2-3034-4734-97D9-7C615C7D02BC}" destId="{8FB9E2D2-C954-48E1-B9B6-F5243A7185EE}" srcOrd="0" destOrd="0" parTransId="{4CF7B377-4FB8-4FCC-AA2C-15F5580ECEB2}" sibTransId="{9B1B1B06-EFBB-4C2B-8DEA-762A6BFE5C52}"/>
    <dgm:cxn modelId="{8493F3DD-EB7D-4CC7-B1CE-32C14DDD203C}" type="presOf" srcId="{8F750FD7-D9BC-45F7-BC3D-F1EFD01F3C13}" destId="{A90E0F56-3839-4B93-AC60-F1328D6E357A}" srcOrd="0" destOrd="0" presId="urn:microsoft.com/office/officeart/2005/8/layout/vList5"/>
    <dgm:cxn modelId="{C554DEF2-FECB-42AF-BE59-E417FDCD8E4B}" srcId="{E0E20305-C5A5-4580-9A87-2E37723F40F5}" destId="{8F750FD7-D9BC-45F7-BC3D-F1EFD01F3C13}" srcOrd="0" destOrd="0" parTransId="{E019A3B6-EB31-44F2-A75A-5FFAD427A7A2}" sibTransId="{1D5EB231-0A80-4D1C-ADB1-A1019CAD46D4}"/>
    <dgm:cxn modelId="{6480A55F-3AB3-4E6A-890A-32D600B6D136}" srcId="{AEAA13CB-A6A7-447F-8DD1-FF5963F2C778}" destId="{56E2ED23-3829-44EB-A5D0-E7032CFC6861}" srcOrd="0" destOrd="0" parTransId="{17EED196-31B1-460B-A7CE-F43C2A744283}" sibTransId="{5C1BB057-7923-4A01-9CBF-58742E8B7857}"/>
    <dgm:cxn modelId="{6C309162-F7BB-4BFF-B41D-8104548C7B50}" srcId="{850DC2F4-A898-479F-B71D-6D33DA4A7200}" destId="{AEAA13CB-A6A7-447F-8DD1-FF5963F2C778}" srcOrd="0" destOrd="0" parTransId="{4B92E74E-CFC6-479E-9B2B-3AE4A02111B5}" sibTransId="{12559EEF-7F3F-43ED-82BE-033B5DB595C9}"/>
    <dgm:cxn modelId="{53C411DB-4BE3-4236-8BB5-E98F6C7FBE80}" srcId="{850DC2F4-A898-479F-B71D-6D33DA4A7200}" destId="{568DB906-237F-4949-82A0-CFC45A73C52D}" srcOrd="1" destOrd="0" parTransId="{9B956DE6-384D-41E8-9217-18F65D67D002}" sibTransId="{2FFF857A-9A9F-4748-BBB2-2E37E2223F9F}"/>
    <dgm:cxn modelId="{2BA79A49-A5DB-4DCC-B68F-F740CB37B46E}" type="presOf" srcId="{0021D6E5-CCBB-43C3-A6CB-28E44B7CA001}" destId="{1FDE3407-54EF-4FBC-82A5-063A711B3FFB}" srcOrd="0" destOrd="0" presId="urn:microsoft.com/office/officeart/2005/8/layout/vList5"/>
    <dgm:cxn modelId="{20D3B467-B877-4EC6-B8C5-1089CE1F2691}" srcId="{568DB906-237F-4949-82A0-CFC45A73C52D}" destId="{D8841070-F00E-4348-9171-D51DECC4608D}" srcOrd="0" destOrd="0" parTransId="{64BAA7C4-0C5E-48D0-A73F-79FA286833E8}" sibTransId="{76AD753B-A210-45F7-ACB4-FB9CCE51786D}"/>
    <dgm:cxn modelId="{4450D9A0-3840-47B7-9E69-A1384F47FF26}" type="presOf" srcId="{D8841070-F00E-4348-9171-D51DECC4608D}" destId="{0763B969-0B19-4715-A000-5F68BFA38431}" srcOrd="0" destOrd="0" presId="urn:microsoft.com/office/officeart/2005/8/layout/vList5"/>
    <dgm:cxn modelId="{D63D34C4-6522-4DCC-BAF2-EF788965950D}" type="presOf" srcId="{8FB9E2D2-C954-48E1-B9B6-F5243A7185EE}" destId="{3F9EAF21-6EBB-4A45-8538-C532798CC3B2}" srcOrd="0" destOrd="0" presId="urn:microsoft.com/office/officeart/2005/8/layout/vList5"/>
    <dgm:cxn modelId="{4BB505C3-9B9B-4E5A-8BAC-017E17C3624F}" srcId="{850DC2F4-A898-479F-B71D-6D33DA4A7200}" destId="{67153FC3-4BA7-4C14-9BA6-D0610E2AA01F}" srcOrd="2" destOrd="0" parTransId="{B11F4D62-8792-4188-9A60-7847A06925BC}" sibTransId="{2DCB082A-698D-476C-80B4-8C50EC9126F8}"/>
    <dgm:cxn modelId="{1808BC87-EB56-4D59-B3AA-58C21EDD71F7}" type="presOf" srcId="{AEAA13CB-A6A7-447F-8DD1-FF5963F2C778}" destId="{A6322B12-FC7E-4562-A151-13C88D96DD67}" srcOrd="0" destOrd="0" presId="urn:microsoft.com/office/officeart/2005/8/layout/vList5"/>
    <dgm:cxn modelId="{88CA36F4-6811-4258-B851-F2C2B87A96F6}" type="presOf" srcId="{56E2ED23-3829-44EB-A5D0-E7032CFC6861}" destId="{74B760A8-C046-4E7A-9B60-980D16CE9421}" srcOrd="0" destOrd="0" presId="urn:microsoft.com/office/officeart/2005/8/layout/vList5"/>
    <dgm:cxn modelId="{F457E4C1-64C7-45B5-9B28-6E4C37CD5ACF}" srcId="{850DC2F4-A898-479F-B71D-6D33DA4A7200}" destId="{469DE8B2-3034-4734-97D9-7C615C7D02BC}" srcOrd="4" destOrd="0" parTransId="{5AF234BD-9D1E-40CC-9708-E835E30DB27F}" sibTransId="{2080FFE2-6619-47D2-BF88-8630236D3AFC}"/>
    <dgm:cxn modelId="{8D3EE5ED-9C81-4076-A2E2-EB3D8D144EEF}" type="presOf" srcId="{67153FC3-4BA7-4C14-9BA6-D0610E2AA01F}" destId="{E40ECBF8-7A7F-4583-B21B-2BC77E4E0006}" srcOrd="0" destOrd="0" presId="urn:microsoft.com/office/officeart/2005/8/layout/vList5"/>
    <dgm:cxn modelId="{26A522A5-3AAD-4A0E-AA01-8771BA62FC78}" type="presOf" srcId="{850DC2F4-A898-479F-B71D-6D33DA4A7200}" destId="{2A03265B-601B-47E3-8BB1-892F632D991D}" srcOrd="0" destOrd="0" presId="urn:microsoft.com/office/officeart/2005/8/layout/vList5"/>
    <dgm:cxn modelId="{A74A4074-7A1E-4E27-B050-69BF8F3223D0}" type="presOf" srcId="{E0E20305-C5A5-4580-9A87-2E37723F40F5}" destId="{D602DA98-FD4A-402D-938F-EC814712F24D}" srcOrd="0" destOrd="0" presId="urn:microsoft.com/office/officeart/2005/8/layout/vList5"/>
    <dgm:cxn modelId="{7CCB2B91-512D-4457-A309-3D8C45AEC43C}" srcId="{67153FC3-4BA7-4C14-9BA6-D0610E2AA01F}" destId="{0021D6E5-CCBB-43C3-A6CB-28E44B7CA001}" srcOrd="0" destOrd="0" parTransId="{FBC8B5E8-4CCA-44E8-A4CD-39D76682D23E}" sibTransId="{667F96A7-8E3F-4182-A23E-96510BEBDC35}"/>
    <dgm:cxn modelId="{70C4896E-7722-44FE-B8D8-711685235B95}" type="presParOf" srcId="{2A03265B-601B-47E3-8BB1-892F632D991D}" destId="{ED6FBB74-A2F1-4552-8BDF-C20E13A83F26}" srcOrd="0" destOrd="0" presId="urn:microsoft.com/office/officeart/2005/8/layout/vList5"/>
    <dgm:cxn modelId="{A4CCB750-C3AE-4D23-B027-862A38C32CDD}" type="presParOf" srcId="{ED6FBB74-A2F1-4552-8BDF-C20E13A83F26}" destId="{A6322B12-FC7E-4562-A151-13C88D96DD67}" srcOrd="0" destOrd="0" presId="urn:microsoft.com/office/officeart/2005/8/layout/vList5"/>
    <dgm:cxn modelId="{A5B2F1B8-CE7B-4A4D-BF9C-C08A0F11D438}" type="presParOf" srcId="{ED6FBB74-A2F1-4552-8BDF-C20E13A83F26}" destId="{74B760A8-C046-4E7A-9B60-980D16CE9421}" srcOrd="1" destOrd="0" presId="urn:microsoft.com/office/officeart/2005/8/layout/vList5"/>
    <dgm:cxn modelId="{1B3C11D1-2084-44D8-8D0C-2728DC5D4F60}" type="presParOf" srcId="{2A03265B-601B-47E3-8BB1-892F632D991D}" destId="{C4F8FF23-AE20-4C01-87F6-6C035B3EE663}" srcOrd="1" destOrd="0" presId="urn:microsoft.com/office/officeart/2005/8/layout/vList5"/>
    <dgm:cxn modelId="{5318B467-CC85-477F-B6E5-78128430F341}" type="presParOf" srcId="{2A03265B-601B-47E3-8BB1-892F632D991D}" destId="{2FA69B4F-714B-4AD3-A4F2-C4C5D6B15D12}" srcOrd="2" destOrd="0" presId="urn:microsoft.com/office/officeart/2005/8/layout/vList5"/>
    <dgm:cxn modelId="{04AC874B-53DA-4FCF-A796-1722624F6A86}" type="presParOf" srcId="{2FA69B4F-714B-4AD3-A4F2-C4C5D6B15D12}" destId="{C1282F03-1A45-4EEC-BAED-CA193AA007BD}" srcOrd="0" destOrd="0" presId="urn:microsoft.com/office/officeart/2005/8/layout/vList5"/>
    <dgm:cxn modelId="{56C201F4-73A3-4771-B505-31B34B29849F}" type="presParOf" srcId="{2FA69B4F-714B-4AD3-A4F2-C4C5D6B15D12}" destId="{0763B969-0B19-4715-A000-5F68BFA38431}" srcOrd="1" destOrd="0" presId="urn:microsoft.com/office/officeart/2005/8/layout/vList5"/>
    <dgm:cxn modelId="{D33F0D80-DBD4-40B2-A39D-0A512A9BF979}" type="presParOf" srcId="{2A03265B-601B-47E3-8BB1-892F632D991D}" destId="{34249E0A-8B26-4157-9652-16188ED08A63}" srcOrd="3" destOrd="0" presId="urn:microsoft.com/office/officeart/2005/8/layout/vList5"/>
    <dgm:cxn modelId="{E452B339-8379-4F8C-9C92-15442AD7C0E9}" type="presParOf" srcId="{2A03265B-601B-47E3-8BB1-892F632D991D}" destId="{CB70DC01-697B-47CD-B485-14CF6076FE14}" srcOrd="4" destOrd="0" presId="urn:microsoft.com/office/officeart/2005/8/layout/vList5"/>
    <dgm:cxn modelId="{39CD5A12-5BD3-4A2E-997D-4CF6817C274C}" type="presParOf" srcId="{CB70DC01-697B-47CD-B485-14CF6076FE14}" destId="{E40ECBF8-7A7F-4583-B21B-2BC77E4E0006}" srcOrd="0" destOrd="0" presId="urn:microsoft.com/office/officeart/2005/8/layout/vList5"/>
    <dgm:cxn modelId="{FBF2053B-85D9-42B4-8CC3-7075475AF2BE}" type="presParOf" srcId="{CB70DC01-697B-47CD-B485-14CF6076FE14}" destId="{1FDE3407-54EF-4FBC-82A5-063A711B3FFB}" srcOrd="1" destOrd="0" presId="urn:microsoft.com/office/officeart/2005/8/layout/vList5"/>
    <dgm:cxn modelId="{A3B193B5-9875-4EBD-BD9D-84F5B2B7B018}" type="presParOf" srcId="{2A03265B-601B-47E3-8BB1-892F632D991D}" destId="{C996EFB7-0081-488A-B983-F466340769C4}" srcOrd="5" destOrd="0" presId="urn:microsoft.com/office/officeart/2005/8/layout/vList5"/>
    <dgm:cxn modelId="{8D252DE6-7DF4-4E30-9538-87671D3B484A}" type="presParOf" srcId="{2A03265B-601B-47E3-8BB1-892F632D991D}" destId="{2825A673-9134-4152-9D75-6F57F600B759}" srcOrd="6" destOrd="0" presId="urn:microsoft.com/office/officeart/2005/8/layout/vList5"/>
    <dgm:cxn modelId="{24371052-0645-4EDF-8342-41567447F8BF}" type="presParOf" srcId="{2825A673-9134-4152-9D75-6F57F600B759}" destId="{D602DA98-FD4A-402D-938F-EC814712F24D}" srcOrd="0" destOrd="0" presId="urn:microsoft.com/office/officeart/2005/8/layout/vList5"/>
    <dgm:cxn modelId="{DAA44F30-2B74-479E-A3D1-4D1389CF6DB6}" type="presParOf" srcId="{2825A673-9134-4152-9D75-6F57F600B759}" destId="{A90E0F56-3839-4B93-AC60-F1328D6E357A}" srcOrd="1" destOrd="0" presId="urn:microsoft.com/office/officeart/2005/8/layout/vList5"/>
    <dgm:cxn modelId="{323103AB-E258-4BBF-8AFF-2504242CEB44}" type="presParOf" srcId="{2A03265B-601B-47E3-8BB1-892F632D991D}" destId="{D1D96F12-C263-4631-A55E-546CDADCB954}" srcOrd="7" destOrd="0" presId="urn:microsoft.com/office/officeart/2005/8/layout/vList5"/>
    <dgm:cxn modelId="{3045B706-1D0C-4151-9077-85489BFC2A24}" type="presParOf" srcId="{2A03265B-601B-47E3-8BB1-892F632D991D}" destId="{5B8D148E-07BB-4640-A7A4-1BF08EFD6561}" srcOrd="8" destOrd="0" presId="urn:microsoft.com/office/officeart/2005/8/layout/vList5"/>
    <dgm:cxn modelId="{4F56BC06-DCAB-4FEF-A172-BE7784FB328B}" type="presParOf" srcId="{5B8D148E-07BB-4640-A7A4-1BF08EFD6561}" destId="{CD015DBC-4D46-4231-91A3-D4453D4B30E8}" srcOrd="0" destOrd="0" presId="urn:microsoft.com/office/officeart/2005/8/layout/vList5"/>
    <dgm:cxn modelId="{1868D5FB-A1CB-4B8C-8854-D9618B674030}" type="presParOf" srcId="{5B8D148E-07BB-4640-A7A4-1BF08EFD6561}" destId="{3F9EAF21-6EBB-4A45-8538-C532798CC3B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1B28BB-0354-479C-9650-428C32896835}">
      <dsp:nvSpPr>
        <dsp:cNvPr id="0" name=""/>
        <dsp:cNvSpPr/>
      </dsp:nvSpPr>
      <dsp:spPr>
        <a:xfrm rot="5400000">
          <a:off x="2763100" y="791773"/>
          <a:ext cx="681539" cy="77590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4CBC3E-80F0-4593-95C0-331F62528D1D}">
      <dsp:nvSpPr>
        <dsp:cNvPr id="0" name=""/>
        <dsp:cNvSpPr/>
      </dsp:nvSpPr>
      <dsp:spPr>
        <a:xfrm>
          <a:off x="2582533" y="36273"/>
          <a:ext cx="1147311" cy="8030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Extract Data</a:t>
          </a:r>
          <a:endParaRPr lang="en-IN" sz="1200" kern="1200" dirty="0"/>
        </a:p>
      </dsp:txBody>
      <dsp:txXfrm>
        <a:off x="2621743" y="75483"/>
        <a:ext cx="1068891" cy="724660"/>
      </dsp:txXfrm>
    </dsp:sp>
    <dsp:sp modelId="{31DB31D0-CBDE-4925-BEA2-192FEF99C800}">
      <dsp:nvSpPr>
        <dsp:cNvPr id="0" name=""/>
        <dsp:cNvSpPr/>
      </dsp:nvSpPr>
      <dsp:spPr>
        <a:xfrm>
          <a:off x="3729845" y="112865"/>
          <a:ext cx="834444" cy="649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EA97EE-CB39-49F4-9C63-622963AAD41A}">
      <dsp:nvSpPr>
        <dsp:cNvPr id="0" name=""/>
        <dsp:cNvSpPr/>
      </dsp:nvSpPr>
      <dsp:spPr>
        <a:xfrm rot="5400000">
          <a:off x="3714343" y="1693897"/>
          <a:ext cx="681539" cy="77590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F1323-DD15-4E38-8432-FB7F82F49592}">
      <dsp:nvSpPr>
        <dsp:cNvPr id="0" name=""/>
        <dsp:cNvSpPr/>
      </dsp:nvSpPr>
      <dsp:spPr>
        <a:xfrm>
          <a:off x="3533776" y="938397"/>
          <a:ext cx="1147311" cy="8030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Transformation</a:t>
          </a:r>
          <a:endParaRPr lang="en-IN" sz="1200" kern="1200" dirty="0"/>
        </a:p>
      </dsp:txBody>
      <dsp:txXfrm>
        <a:off x="3572986" y="977607"/>
        <a:ext cx="1068891" cy="724660"/>
      </dsp:txXfrm>
    </dsp:sp>
    <dsp:sp modelId="{A496AA54-36DC-4DA7-82D2-0A8E64D31725}">
      <dsp:nvSpPr>
        <dsp:cNvPr id="0" name=""/>
        <dsp:cNvSpPr/>
      </dsp:nvSpPr>
      <dsp:spPr>
        <a:xfrm>
          <a:off x="4681088" y="1014989"/>
          <a:ext cx="834444" cy="649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7AB9D6-A62F-4F43-9A32-58C471C1C7F3}">
      <dsp:nvSpPr>
        <dsp:cNvPr id="0" name=""/>
        <dsp:cNvSpPr/>
      </dsp:nvSpPr>
      <dsp:spPr>
        <a:xfrm rot="5400000">
          <a:off x="4665586" y="2596022"/>
          <a:ext cx="681539" cy="77590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EE44A2-83CC-403B-A65A-0E25188E5870}">
      <dsp:nvSpPr>
        <dsp:cNvPr id="0" name=""/>
        <dsp:cNvSpPr/>
      </dsp:nvSpPr>
      <dsp:spPr>
        <a:xfrm>
          <a:off x="4485019" y="1840522"/>
          <a:ext cx="1147311" cy="8030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Load Data</a:t>
          </a:r>
          <a:endParaRPr lang="en-IN" sz="1200" kern="1200" dirty="0"/>
        </a:p>
      </dsp:txBody>
      <dsp:txXfrm>
        <a:off x="4524229" y="1879732"/>
        <a:ext cx="1068891" cy="724660"/>
      </dsp:txXfrm>
    </dsp:sp>
    <dsp:sp modelId="{B00FCE0E-850E-4551-A358-DE13A3703EBF}">
      <dsp:nvSpPr>
        <dsp:cNvPr id="0" name=""/>
        <dsp:cNvSpPr/>
      </dsp:nvSpPr>
      <dsp:spPr>
        <a:xfrm>
          <a:off x="5632331" y="1917114"/>
          <a:ext cx="834444" cy="649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D255F-C86B-4E70-BFDF-EA9FCDA75E11}">
      <dsp:nvSpPr>
        <dsp:cNvPr id="0" name=""/>
        <dsp:cNvSpPr/>
      </dsp:nvSpPr>
      <dsp:spPr>
        <a:xfrm rot="5400000">
          <a:off x="5616829" y="3498147"/>
          <a:ext cx="681539" cy="77590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3A2317-A84B-4BF1-AA9F-0AD35A44F875}">
      <dsp:nvSpPr>
        <dsp:cNvPr id="0" name=""/>
        <dsp:cNvSpPr/>
      </dsp:nvSpPr>
      <dsp:spPr>
        <a:xfrm>
          <a:off x="5436262" y="2742646"/>
          <a:ext cx="1147311" cy="8030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Manage Data Sets </a:t>
          </a:r>
          <a:r>
            <a:rPr lang="en-IN" sz="1200" kern="1200" dirty="0" smtClean="0"/>
            <a:t>Relationship</a:t>
          </a:r>
          <a:endParaRPr lang="en-IN" sz="1200" kern="1200" dirty="0"/>
        </a:p>
      </dsp:txBody>
      <dsp:txXfrm>
        <a:off x="5475472" y="2781856"/>
        <a:ext cx="1068891" cy="724660"/>
      </dsp:txXfrm>
    </dsp:sp>
    <dsp:sp modelId="{1927D056-A9C4-41B1-A555-56B10CED633C}">
      <dsp:nvSpPr>
        <dsp:cNvPr id="0" name=""/>
        <dsp:cNvSpPr/>
      </dsp:nvSpPr>
      <dsp:spPr>
        <a:xfrm>
          <a:off x="6583574" y="2819239"/>
          <a:ext cx="834444" cy="649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80C62-038C-4F8B-83D5-376BC5B42698}">
      <dsp:nvSpPr>
        <dsp:cNvPr id="0" name=""/>
        <dsp:cNvSpPr/>
      </dsp:nvSpPr>
      <dsp:spPr>
        <a:xfrm rot="5400000">
          <a:off x="6568072" y="4400271"/>
          <a:ext cx="681539" cy="77590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9E10DF-FDB2-4D4C-BBCD-1CA1A9146B3C}">
      <dsp:nvSpPr>
        <dsp:cNvPr id="0" name=""/>
        <dsp:cNvSpPr/>
      </dsp:nvSpPr>
      <dsp:spPr>
        <a:xfrm>
          <a:off x="6387505" y="3644771"/>
          <a:ext cx="1147311" cy="8030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KPIs &amp; Visualization Charts</a:t>
          </a:r>
          <a:endParaRPr lang="en-IN" sz="1200" kern="1200" dirty="0"/>
        </a:p>
      </dsp:txBody>
      <dsp:txXfrm>
        <a:off x="6426715" y="3683981"/>
        <a:ext cx="1068891" cy="724660"/>
      </dsp:txXfrm>
    </dsp:sp>
    <dsp:sp modelId="{D862EF48-EDFD-4EE9-B8C0-40A68DC52D99}">
      <dsp:nvSpPr>
        <dsp:cNvPr id="0" name=""/>
        <dsp:cNvSpPr/>
      </dsp:nvSpPr>
      <dsp:spPr>
        <a:xfrm>
          <a:off x="7534817" y="3721363"/>
          <a:ext cx="834444" cy="649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94E9F9-119E-47FA-BA36-DDA5E9AE7B5B}">
      <dsp:nvSpPr>
        <dsp:cNvPr id="0" name=""/>
        <dsp:cNvSpPr/>
      </dsp:nvSpPr>
      <dsp:spPr>
        <a:xfrm>
          <a:off x="7338748" y="4546896"/>
          <a:ext cx="1147311" cy="8030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Dashboard</a:t>
          </a:r>
          <a:endParaRPr lang="en-IN" sz="1200" kern="1200" dirty="0"/>
        </a:p>
      </dsp:txBody>
      <dsp:txXfrm>
        <a:off x="7377958" y="4586106"/>
        <a:ext cx="1068891" cy="724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760A8-C046-4E7A-9B60-980D16CE9421}">
      <dsp:nvSpPr>
        <dsp:cNvPr id="0" name=""/>
        <dsp:cNvSpPr/>
      </dsp:nvSpPr>
      <dsp:spPr>
        <a:xfrm rot="5400000">
          <a:off x="6624032" y="-2854625"/>
          <a:ext cx="668848" cy="65491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000" kern="1200" dirty="0" smtClean="0"/>
            <a:t>Orders executed from 2016 to 2018</a:t>
          </a:r>
          <a:endParaRPr lang="en-IN" sz="3000" kern="1200" dirty="0"/>
        </a:p>
      </dsp:txBody>
      <dsp:txXfrm rot="-5400000">
        <a:off x="3683888" y="118169"/>
        <a:ext cx="6516486" cy="603548"/>
      </dsp:txXfrm>
    </dsp:sp>
    <dsp:sp modelId="{A6322B12-FC7E-4562-A151-13C88D96DD67}">
      <dsp:nvSpPr>
        <dsp:cNvPr id="0" name=""/>
        <dsp:cNvSpPr/>
      </dsp:nvSpPr>
      <dsp:spPr>
        <a:xfrm>
          <a:off x="0" y="1912"/>
          <a:ext cx="3683889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Total Orders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98673</a:t>
          </a:r>
          <a:endParaRPr lang="en-IN" sz="2000" kern="1200" dirty="0"/>
        </a:p>
      </dsp:txBody>
      <dsp:txXfrm>
        <a:off x="40813" y="42725"/>
        <a:ext cx="3602263" cy="754434"/>
      </dsp:txXfrm>
    </dsp:sp>
    <dsp:sp modelId="{0763B969-0B19-4715-A000-5F68BFA38431}">
      <dsp:nvSpPr>
        <dsp:cNvPr id="0" name=""/>
        <dsp:cNvSpPr/>
      </dsp:nvSpPr>
      <dsp:spPr>
        <a:xfrm rot="5400000">
          <a:off x="6624032" y="-1976762"/>
          <a:ext cx="668848" cy="65491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000" kern="1200" dirty="0" smtClean="0"/>
            <a:t>Vast range of Product SKUs</a:t>
          </a:r>
          <a:endParaRPr lang="en-IN" sz="3000" kern="1200" dirty="0"/>
        </a:p>
      </dsp:txBody>
      <dsp:txXfrm rot="-5400000">
        <a:off x="3683888" y="996032"/>
        <a:ext cx="6516486" cy="603548"/>
      </dsp:txXfrm>
    </dsp:sp>
    <dsp:sp modelId="{C1282F03-1A45-4EEC-BAED-CA193AA007BD}">
      <dsp:nvSpPr>
        <dsp:cNvPr id="0" name=""/>
        <dsp:cNvSpPr/>
      </dsp:nvSpPr>
      <dsp:spPr>
        <a:xfrm>
          <a:off x="0" y="879775"/>
          <a:ext cx="3683889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Total Products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32789</a:t>
          </a:r>
          <a:endParaRPr lang="en-IN" sz="2000" kern="1200" dirty="0"/>
        </a:p>
      </dsp:txBody>
      <dsp:txXfrm>
        <a:off x="40813" y="920588"/>
        <a:ext cx="3602263" cy="754434"/>
      </dsp:txXfrm>
    </dsp:sp>
    <dsp:sp modelId="{1FDE3407-54EF-4FBC-82A5-063A711B3FFB}">
      <dsp:nvSpPr>
        <dsp:cNvPr id="0" name=""/>
        <dsp:cNvSpPr/>
      </dsp:nvSpPr>
      <dsp:spPr>
        <a:xfrm rot="5400000">
          <a:off x="6624032" y="-1098899"/>
          <a:ext cx="668848" cy="65491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000" kern="1200" dirty="0" smtClean="0"/>
            <a:t>Customers using services</a:t>
          </a:r>
          <a:endParaRPr lang="en-IN" sz="3000" kern="1200" dirty="0"/>
        </a:p>
      </dsp:txBody>
      <dsp:txXfrm rot="-5400000">
        <a:off x="3683888" y="1873895"/>
        <a:ext cx="6516486" cy="603548"/>
      </dsp:txXfrm>
    </dsp:sp>
    <dsp:sp modelId="{E40ECBF8-7A7F-4583-B21B-2BC77E4E0006}">
      <dsp:nvSpPr>
        <dsp:cNvPr id="0" name=""/>
        <dsp:cNvSpPr/>
      </dsp:nvSpPr>
      <dsp:spPr>
        <a:xfrm>
          <a:off x="0" y="1757638"/>
          <a:ext cx="3683889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Total Customers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98673</a:t>
          </a:r>
          <a:endParaRPr lang="en-IN" sz="2000" kern="1200" dirty="0"/>
        </a:p>
      </dsp:txBody>
      <dsp:txXfrm>
        <a:off x="40813" y="1798451"/>
        <a:ext cx="3602263" cy="754434"/>
      </dsp:txXfrm>
    </dsp:sp>
    <dsp:sp modelId="{A90E0F56-3839-4B93-AC60-F1328D6E357A}">
      <dsp:nvSpPr>
        <dsp:cNvPr id="0" name=""/>
        <dsp:cNvSpPr/>
      </dsp:nvSpPr>
      <dsp:spPr>
        <a:xfrm rot="5400000">
          <a:off x="6624032" y="-221035"/>
          <a:ext cx="668848" cy="65491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000" kern="1200" dirty="0" smtClean="0"/>
            <a:t>Sellers associated</a:t>
          </a:r>
          <a:endParaRPr lang="en-IN" sz="3000" kern="1200" dirty="0"/>
        </a:p>
      </dsp:txBody>
      <dsp:txXfrm rot="-5400000">
        <a:off x="3683888" y="2751759"/>
        <a:ext cx="6516486" cy="603548"/>
      </dsp:txXfrm>
    </dsp:sp>
    <dsp:sp modelId="{D602DA98-FD4A-402D-938F-EC814712F24D}">
      <dsp:nvSpPr>
        <dsp:cNvPr id="0" name=""/>
        <dsp:cNvSpPr/>
      </dsp:nvSpPr>
      <dsp:spPr>
        <a:xfrm>
          <a:off x="0" y="2635502"/>
          <a:ext cx="3683889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Total Sellers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3090</a:t>
          </a:r>
          <a:endParaRPr lang="en-IN" sz="2000" kern="1200" dirty="0"/>
        </a:p>
      </dsp:txBody>
      <dsp:txXfrm>
        <a:off x="40813" y="2676315"/>
        <a:ext cx="3602263" cy="754434"/>
      </dsp:txXfrm>
    </dsp:sp>
    <dsp:sp modelId="{3F9EAF21-6EBB-4A45-8538-C532798CC3B2}">
      <dsp:nvSpPr>
        <dsp:cNvPr id="0" name=""/>
        <dsp:cNvSpPr/>
      </dsp:nvSpPr>
      <dsp:spPr>
        <a:xfrm rot="5400000">
          <a:off x="6624032" y="656827"/>
          <a:ext cx="668848" cy="65491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3000" kern="1200" dirty="0" smtClean="0"/>
            <a:t>Revenue generated from 2016 to 2018</a:t>
          </a:r>
          <a:endParaRPr lang="en-IN" sz="3000" kern="1200" dirty="0"/>
        </a:p>
      </dsp:txBody>
      <dsp:txXfrm rot="-5400000">
        <a:off x="3683888" y="3629621"/>
        <a:ext cx="6516486" cy="603548"/>
      </dsp:txXfrm>
    </dsp:sp>
    <dsp:sp modelId="{CD015DBC-4D46-4231-91A3-D4453D4B30E8}">
      <dsp:nvSpPr>
        <dsp:cNvPr id="0" name=""/>
        <dsp:cNvSpPr/>
      </dsp:nvSpPr>
      <dsp:spPr>
        <a:xfrm>
          <a:off x="0" y="3513365"/>
          <a:ext cx="3683889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Total Payments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15.70M</a:t>
          </a:r>
          <a:endParaRPr lang="en-IN" sz="2000" kern="1200" dirty="0"/>
        </a:p>
      </dsp:txBody>
      <dsp:txXfrm>
        <a:off x="40813" y="3554178"/>
        <a:ext cx="3602263" cy="754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E233-984E-4860-9B0A-E23FA65F6DB9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D25B-0DD5-4948-9C9B-31D96CDE6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03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E233-984E-4860-9B0A-E23FA65F6DB9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D25B-0DD5-4948-9C9B-31D96CDE6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24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E233-984E-4860-9B0A-E23FA65F6DB9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D25B-0DD5-4948-9C9B-31D96CDE6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788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E233-984E-4860-9B0A-E23FA65F6DB9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D25B-0DD5-4948-9C9B-31D96CDE6D8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6259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E233-984E-4860-9B0A-E23FA65F6DB9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D25B-0DD5-4948-9C9B-31D96CDE6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762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E233-984E-4860-9B0A-E23FA65F6DB9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D25B-0DD5-4948-9C9B-31D96CDE6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100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E233-984E-4860-9B0A-E23FA65F6DB9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D25B-0DD5-4948-9C9B-31D96CDE6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2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E233-984E-4860-9B0A-E23FA65F6DB9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D25B-0DD5-4948-9C9B-31D96CDE6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51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E233-984E-4860-9B0A-E23FA65F6DB9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D25B-0DD5-4948-9C9B-31D96CDE6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80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E233-984E-4860-9B0A-E23FA65F6DB9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D25B-0DD5-4948-9C9B-31D96CDE6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81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E233-984E-4860-9B0A-E23FA65F6DB9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D25B-0DD5-4948-9C9B-31D96CDE6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87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E233-984E-4860-9B0A-E23FA65F6DB9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D25B-0DD5-4948-9C9B-31D96CDE6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09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E233-984E-4860-9B0A-E23FA65F6DB9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D25B-0DD5-4948-9C9B-31D96CDE6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1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E233-984E-4860-9B0A-E23FA65F6DB9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D25B-0DD5-4948-9C9B-31D96CDE6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70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E233-984E-4860-9B0A-E23FA65F6DB9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D25B-0DD5-4948-9C9B-31D96CDE6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97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E233-984E-4860-9B0A-E23FA65F6DB9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D25B-0DD5-4948-9C9B-31D96CDE6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27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E233-984E-4860-9B0A-E23FA65F6DB9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D25B-0DD5-4948-9C9B-31D96CDE6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84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258E233-984E-4860-9B0A-E23FA65F6DB9}" type="datetimeFigureOut">
              <a:rPr lang="en-IN" smtClean="0"/>
              <a:t>14-06-2024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B8BD25B-0DD5-4948-9C9B-31D96CDE6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070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5349" y="2315768"/>
            <a:ext cx="6519411" cy="1663745"/>
          </a:xfrm>
        </p:spPr>
        <p:txBody>
          <a:bodyPr/>
          <a:lstStyle/>
          <a:p>
            <a:pPr algn="l"/>
            <a:r>
              <a:rPr lang="en-US" sz="8800" b="1" dirty="0" err="1" smtClean="0"/>
              <a:t>Olist</a:t>
            </a:r>
            <a:r>
              <a:rPr lang="en-US" sz="8800" b="1" dirty="0" smtClean="0"/>
              <a:t> Store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400" b="1" dirty="0" smtClean="0"/>
              <a:t>Empowering  E-Commerce</a:t>
            </a:r>
            <a:endParaRPr lang="en-IN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5349" y="4171891"/>
            <a:ext cx="6519411" cy="2611377"/>
          </a:xfrm>
        </p:spPr>
        <p:txBody>
          <a:bodyPr>
            <a:normAutofit fontScale="85000" lnSpcReduction="10000"/>
          </a:bodyPr>
          <a:lstStyle/>
          <a:p>
            <a:endParaRPr lang="en-US" b="1" dirty="0"/>
          </a:p>
          <a:p>
            <a:pPr algn="l"/>
            <a:r>
              <a:rPr lang="en-US" sz="1800" b="1" dirty="0" smtClean="0"/>
              <a:t>Mentor: 					Prepared By:</a:t>
            </a:r>
          </a:p>
          <a:p>
            <a:pPr algn="l"/>
            <a:r>
              <a:rPr lang="en-US" sz="1800" b="1" dirty="0" smtClean="0"/>
              <a:t>Ms. </a:t>
            </a:r>
            <a:r>
              <a:rPr lang="en-US" sz="1800" b="1" dirty="0" err="1" smtClean="0"/>
              <a:t>Deepti</a:t>
            </a:r>
            <a:r>
              <a:rPr lang="en-US" sz="1800" b="1" dirty="0" smtClean="0"/>
              <a:t>					1) </a:t>
            </a:r>
            <a:r>
              <a:rPr lang="en-IN" sz="1800" b="1" dirty="0" err="1"/>
              <a:t>Satyendra</a:t>
            </a:r>
            <a:r>
              <a:rPr lang="en-IN" sz="1800" b="1" dirty="0"/>
              <a:t> </a:t>
            </a:r>
            <a:r>
              <a:rPr lang="en-IN" sz="1800" b="1" dirty="0" err="1" smtClean="0"/>
              <a:t>Patle</a:t>
            </a:r>
            <a:endParaRPr lang="en-IN" sz="1800" b="1" dirty="0" smtClean="0"/>
          </a:p>
          <a:p>
            <a:pPr algn="l"/>
            <a:r>
              <a:rPr lang="en-US" sz="1800" b="1" dirty="0"/>
              <a:t>	</a:t>
            </a:r>
            <a:r>
              <a:rPr lang="en-US" sz="1800" b="1" dirty="0" smtClean="0"/>
              <a:t>				2) </a:t>
            </a:r>
            <a:r>
              <a:rPr lang="en-US" sz="1800" b="1" dirty="0" err="1" smtClean="0"/>
              <a:t>Rupali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Bhangare</a:t>
            </a:r>
            <a:endParaRPr lang="en-US" sz="1800" b="1" dirty="0" smtClean="0"/>
          </a:p>
          <a:p>
            <a:pPr algn="l"/>
            <a:r>
              <a:rPr lang="en-US" sz="1800" b="1" dirty="0"/>
              <a:t>	</a:t>
            </a:r>
            <a:r>
              <a:rPr lang="en-US" sz="1800" b="1" dirty="0" smtClean="0"/>
              <a:t>				3) </a:t>
            </a:r>
            <a:r>
              <a:rPr lang="en-US" sz="1800" b="1" dirty="0" err="1" smtClean="0"/>
              <a:t>Shradha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Majumdar</a:t>
            </a:r>
            <a:endParaRPr lang="en-US" sz="1800" b="1" dirty="0" smtClean="0"/>
          </a:p>
          <a:p>
            <a:pPr algn="l"/>
            <a:r>
              <a:rPr lang="en-US" sz="1800" b="1" dirty="0"/>
              <a:t>	</a:t>
            </a:r>
            <a:r>
              <a:rPr lang="en-US" sz="1800" b="1" dirty="0" smtClean="0"/>
              <a:t>				4) K. </a:t>
            </a:r>
            <a:r>
              <a:rPr lang="en-US" sz="1800" b="1" dirty="0" err="1" smtClean="0"/>
              <a:t>Sai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Sowjanya</a:t>
            </a:r>
            <a:endParaRPr lang="en-US" sz="1800" b="1" dirty="0" smtClean="0"/>
          </a:p>
          <a:p>
            <a:pPr algn="l"/>
            <a:r>
              <a:rPr lang="en-US" sz="1800" b="1" dirty="0"/>
              <a:t>	</a:t>
            </a:r>
            <a:r>
              <a:rPr lang="en-US" sz="1800" b="1" dirty="0" smtClean="0"/>
              <a:t>				5</a:t>
            </a:r>
            <a:r>
              <a:rPr lang="en-IN" sz="1800" b="1" dirty="0" smtClean="0"/>
              <a:t>) Gaurav </a:t>
            </a:r>
            <a:r>
              <a:rPr lang="en-IN" sz="1800" b="1" dirty="0" err="1" smtClean="0"/>
              <a:t>Mandlik</a:t>
            </a:r>
            <a:endParaRPr lang="en-US" b="1" dirty="0" smtClean="0"/>
          </a:p>
        </p:txBody>
      </p:sp>
      <p:pic>
        <p:nvPicPr>
          <p:cNvPr id="1030" name="Picture 6" descr="8 Reasons Why You Need an Online Store Tod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05349" cy="174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he New Era Investment: E-Commerce - Equitypand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8017" y="1631560"/>
            <a:ext cx="2067240" cy="166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-commerce: How e-commerce is unlocking global trade for Indian businesses  - The Economic Tim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760" y="3321945"/>
            <a:ext cx="2067240" cy="180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portance of E-Commerce and online shopping and why to sell Online. | by  Nyxone | Mediu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49712"/>
            <a:ext cx="3605348" cy="242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est eCommerce Web Development Company India | eCommerce web development  servic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71890"/>
            <a:ext cx="3605349" cy="268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The growth of “E” Models- From E-Business to Advanced E-Commerc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8017" y="0"/>
            <a:ext cx="2083983" cy="161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25+ Best Profitable Ecommerce Business Ideas for 2024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5" r="13649" b="2322"/>
          <a:stretch/>
        </p:blipFill>
        <p:spPr bwMode="auto">
          <a:xfrm flipH="1">
            <a:off x="10136940" y="5129348"/>
            <a:ext cx="2042880" cy="17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175" y="1545212"/>
            <a:ext cx="836430" cy="83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56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Analytics – KPI 2</a:t>
            </a:r>
            <a:endParaRPr lang="en-IN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91" t="20391" r="33391" b="40114"/>
          <a:stretch/>
        </p:blipFill>
        <p:spPr>
          <a:xfrm>
            <a:off x="550817" y="2330722"/>
            <a:ext cx="5450664" cy="3138261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Credit card is most preferred mode of payment . 74% of highly satisfied customer (Review score 5) use credit cards </a:t>
            </a:r>
          </a:p>
          <a:p>
            <a:r>
              <a:rPr lang="en-IN" dirty="0" smtClean="0"/>
              <a:t>Ensure the user interface is customer friendly and secure for making credit card payments which will result in fastest and secure check out process</a:t>
            </a:r>
          </a:p>
          <a:p>
            <a:r>
              <a:rPr lang="en-IN" dirty="0" smtClean="0"/>
              <a:t>Sales through vouchers can be boosted with some marketing strategies. </a:t>
            </a:r>
            <a:r>
              <a:rPr lang="en-IN" dirty="0" err="1" smtClean="0"/>
              <a:t>Eg</a:t>
            </a:r>
            <a:r>
              <a:rPr lang="en-IN" dirty="0" smtClean="0"/>
              <a:t>. Employees getting shopping vouchers as rewards which they can </a:t>
            </a:r>
            <a:r>
              <a:rPr lang="en-IN" dirty="0" err="1" smtClean="0"/>
              <a:t>encash</a:t>
            </a:r>
            <a:r>
              <a:rPr lang="en-IN" dirty="0" smtClean="0"/>
              <a:t> on the ecommerce platform.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10267407" y="120694"/>
            <a:ext cx="2159725" cy="1084173"/>
            <a:chOff x="3596641" y="1825625"/>
            <a:chExt cx="2159725" cy="1084173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3596641" y="2354791"/>
              <a:ext cx="2159725" cy="55500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3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0" kern="1200">
                  <a:gradFill flip="none" rotWithShape="1">
                    <a:gsLst>
                      <a:gs pos="28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25000"/>
                          <a:lumOff val="75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  <a:tileRect/>
                  </a:gra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8800" b="1" dirty="0" err="1" smtClean="0"/>
                <a:t>Olist</a:t>
              </a:r>
              <a:r>
                <a:rPr lang="en-US" sz="8800" b="1" dirty="0" smtClean="0"/>
                <a:t> Store</a:t>
              </a:r>
              <a:r>
                <a:rPr lang="en-US" b="1" dirty="0" smtClean="0"/>
                <a:t/>
              </a:r>
              <a:br>
                <a:rPr lang="en-US" b="1" dirty="0" smtClean="0"/>
              </a:br>
              <a:r>
                <a:rPr lang="en-US" sz="2400" b="1" dirty="0" smtClean="0"/>
                <a:t>Empowering  E-Commerce</a:t>
              </a:r>
              <a:endParaRPr lang="en-IN" sz="7200" b="1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9409" y="1825625"/>
              <a:ext cx="501302" cy="5013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9034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Analytics – KPI 3</a:t>
            </a:r>
            <a:endParaRPr lang="en-IN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42" t="20044" r="806"/>
          <a:stretch/>
        </p:blipFill>
        <p:spPr>
          <a:xfrm>
            <a:off x="1133438" y="1825625"/>
            <a:ext cx="3638860" cy="4351338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The average numbe</a:t>
            </a:r>
            <a:r>
              <a:rPr lang="en-IN" dirty="0" smtClean="0"/>
              <a:t>r of days taken for </a:t>
            </a:r>
            <a:r>
              <a:rPr lang="en-IN" dirty="0" err="1" smtClean="0"/>
              <a:t>pet_shop</a:t>
            </a:r>
            <a:r>
              <a:rPr lang="en-IN" dirty="0" smtClean="0"/>
              <a:t> is 11 days</a:t>
            </a:r>
          </a:p>
          <a:p>
            <a:r>
              <a:rPr lang="en-IN" dirty="0" smtClean="0"/>
              <a:t>This provides insight on the speed at which the order is processed right from punching the order to delivering to the customer. </a:t>
            </a:r>
          </a:p>
          <a:p>
            <a:r>
              <a:rPr lang="en-IN" dirty="0" smtClean="0"/>
              <a:t>Evaluate with the seller if the number of days can be reduced further resulting in enhancement of customer experience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10267407" y="120694"/>
            <a:ext cx="2159725" cy="1084173"/>
            <a:chOff x="3596641" y="1825625"/>
            <a:chExt cx="2159725" cy="1084173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3596641" y="2354791"/>
              <a:ext cx="2159725" cy="55500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3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0" kern="1200">
                  <a:gradFill flip="none" rotWithShape="1">
                    <a:gsLst>
                      <a:gs pos="28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25000"/>
                          <a:lumOff val="75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  <a:tileRect/>
                  </a:gra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8800" b="1" dirty="0" err="1" smtClean="0"/>
                <a:t>Olist</a:t>
              </a:r>
              <a:r>
                <a:rPr lang="en-US" sz="8800" b="1" dirty="0" smtClean="0"/>
                <a:t> Store</a:t>
              </a:r>
              <a:r>
                <a:rPr lang="en-US" b="1" dirty="0" smtClean="0"/>
                <a:t/>
              </a:r>
              <a:br>
                <a:rPr lang="en-US" b="1" dirty="0" smtClean="0"/>
              </a:br>
              <a:r>
                <a:rPr lang="en-US" sz="2400" b="1" dirty="0" smtClean="0"/>
                <a:t>Empowering  E-Commerce</a:t>
              </a:r>
              <a:endParaRPr lang="en-IN" sz="7200" b="1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9409" y="1825625"/>
              <a:ext cx="501302" cy="5013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1583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Analytics – KPI 4</a:t>
            </a:r>
            <a:endParaRPr lang="en-IN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" t="59539" r="67016"/>
          <a:stretch/>
        </p:blipFill>
        <p:spPr>
          <a:xfrm>
            <a:off x="687976" y="2365556"/>
            <a:ext cx="4900954" cy="3077301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319840" y="1489601"/>
            <a:ext cx="5033960" cy="5242125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The average price is $108 and the average payment value is $135</a:t>
            </a:r>
          </a:p>
          <a:p>
            <a:r>
              <a:rPr lang="en-IN" dirty="0" smtClean="0"/>
              <a:t>On study it is observed that both price &amp; payment values are higher for Sao Paulo city compared to the other cities</a:t>
            </a:r>
          </a:p>
          <a:p>
            <a:r>
              <a:rPr lang="en-IN" dirty="0" smtClean="0"/>
              <a:t>Despite of high values the customers of Sao Paulo </a:t>
            </a:r>
            <a:r>
              <a:rPr lang="en-IN" dirty="0" smtClean="0"/>
              <a:t>have placed maximum orders i.e. 15428 indicating they are high income groups and have high purchasing capacity</a:t>
            </a:r>
          </a:p>
          <a:p>
            <a:r>
              <a:rPr lang="en-IN" dirty="0" err="1" smtClean="0"/>
              <a:t>Olist</a:t>
            </a:r>
            <a:r>
              <a:rPr lang="en-IN" dirty="0" smtClean="0"/>
              <a:t> should ensure high quality premium products without Any defects are supplied in order to justify high price and to ensure customer satisfaction </a:t>
            </a:r>
          </a:p>
          <a:p>
            <a:r>
              <a:rPr lang="en-IN" dirty="0" smtClean="0"/>
              <a:t>Marketing team should work on some price reduction which may further boost the sales and take on competitor share as well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10267407" y="120694"/>
            <a:ext cx="2159725" cy="1084173"/>
            <a:chOff x="3596641" y="1825625"/>
            <a:chExt cx="2159725" cy="1084173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3596641" y="2354791"/>
              <a:ext cx="2159725" cy="55500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3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0" kern="1200">
                  <a:gradFill flip="none" rotWithShape="1">
                    <a:gsLst>
                      <a:gs pos="28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25000"/>
                          <a:lumOff val="75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  <a:tileRect/>
                  </a:gra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8800" b="1" dirty="0" err="1" smtClean="0"/>
                <a:t>Olist</a:t>
              </a:r>
              <a:r>
                <a:rPr lang="en-US" sz="8800" b="1" dirty="0" smtClean="0"/>
                <a:t> Store</a:t>
              </a:r>
              <a:r>
                <a:rPr lang="en-US" b="1" dirty="0" smtClean="0"/>
                <a:t/>
              </a:r>
              <a:br>
                <a:rPr lang="en-US" b="1" dirty="0" smtClean="0"/>
              </a:br>
              <a:r>
                <a:rPr lang="en-US" sz="2400" b="1" dirty="0" smtClean="0"/>
                <a:t>Empowering  E-Commerce</a:t>
              </a:r>
              <a:endParaRPr lang="en-IN" sz="7200" b="1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9409" y="1825625"/>
              <a:ext cx="501302" cy="5013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0979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Analytics – KPI 5</a:t>
            </a:r>
            <a:endParaRPr lang="en-IN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18" t="58846" r="32871"/>
          <a:stretch/>
        </p:blipFill>
        <p:spPr>
          <a:xfrm>
            <a:off x="609599" y="2391682"/>
            <a:ext cx="5114460" cy="3007632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There is negative correlation between number of shipping days and the review score given by customers</a:t>
            </a:r>
          </a:p>
          <a:p>
            <a:r>
              <a:rPr lang="en-IN" dirty="0" smtClean="0"/>
              <a:t>Longer the shipping days results in customer dissatisfaction which is evident in the customer review score</a:t>
            </a:r>
          </a:p>
          <a:p>
            <a:r>
              <a:rPr lang="en-IN" dirty="0" err="1" smtClean="0"/>
              <a:t>Olist</a:t>
            </a:r>
            <a:r>
              <a:rPr lang="en-IN" dirty="0" smtClean="0"/>
              <a:t> should review the operational efficiencies to reduce the shipping days </a:t>
            </a:r>
            <a:r>
              <a:rPr lang="en-IN" dirty="0" err="1" smtClean="0"/>
              <a:t>Eg</a:t>
            </a:r>
            <a:r>
              <a:rPr lang="en-IN" dirty="0" smtClean="0"/>
              <a:t>. </a:t>
            </a:r>
            <a:r>
              <a:rPr lang="en-IN" dirty="0" err="1" smtClean="0"/>
              <a:t>Olist</a:t>
            </a:r>
            <a:r>
              <a:rPr lang="en-IN" dirty="0" smtClean="0"/>
              <a:t> can give guidelines with regard to shipment dispatch, maintaining inventory for fast moving products, </a:t>
            </a:r>
            <a:r>
              <a:rPr lang="en-IN" dirty="0" err="1" smtClean="0"/>
              <a:t>onboard</a:t>
            </a:r>
            <a:r>
              <a:rPr lang="en-IN" dirty="0" smtClean="0"/>
              <a:t> fastest delivery partners etc. 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10267407" y="120694"/>
            <a:ext cx="2159725" cy="1084173"/>
            <a:chOff x="3596641" y="1825625"/>
            <a:chExt cx="2159725" cy="1084173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3596641" y="2354791"/>
              <a:ext cx="2159725" cy="55500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3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0" kern="1200">
                  <a:gradFill flip="none" rotWithShape="1">
                    <a:gsLst>
                      <a:gs pos="28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25000"/>
                          <a:lumOff val="75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  <a:tileRect/>
                  </a:gra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8800" b="1" dirty="0" err="1" smtClean="0"/>
                <a:t>Olist</a:t>
              </a:r>
              <a:r>
                <a:rPr lang="en-US" sz="8800" b="1" dirty="0" smtClean="0"/>
                <a:t> Store</a:t>
              </a:r>
              <a:r>
                <a:rPr lang="en-US" b="1" dirty="0" smtClean="0"/>
                <a:t/>
              </a:r>
              <a:br>
                <a:rPr lang="en-US" b="1" dirty="0" smtClean="0"/>
              </a:br>
              <a:r>
                <a:rPr lang="en-US" sz="2400" b="1" dirty="0" smtClean="0"/>
                <a:t>Empowering  E-Commerce</a:t>
              </a:r>
              <a:endParaRPr lang="en-IN" sz="7200" b="1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9409" y="1825625"/>
              <a:ext cx="501302" cy="5013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2633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Important Highlights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Order Status </a:t>
            </a:r>
            <a:r>
              <a:rPr lang="en-IN" dirty="0" smtClean="0"/>
              <a:t>indicates positive insight that the loss due to order cancellation or unavailability of products is minimal.</a:t>
            </a:r>
          </a:p>
          <a:p>
            <a:r>
              <a:rPr lang="en-IN" dirty="0" smtClean="0"/>
              <a:t>This shows the products listed are of high quality and caters to custo</a:t>
            </a:r>
            <a:r>
              <a:rPr lang="en-IN" dirty="0" smtClean="0"/>
              <a:t>mers requirements</a:t>
            </a:r>
          </a:p>
          <a:p>
            <a:r>
              <a:rPr lang="en-IN" dirty="0" smtClean="0"/>
              <a:t>Also the sellers are ensuring sufficient stocks are available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10267407" y="120694"/>
            <a:ext cx="2159725" cy="1084173"/>
            <a:chOff x="3596641" y="1825625"/>
            <a:chExt cx="2159725" cy="1084173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3596641" y="2354791"/>
              <a:ext cx="2159725" cy="55500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3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0" kern="1200">
                  <a:gradFill flip="none" rotWithShape="1">
                    <a:gsLst>
                      <a:gs pos="28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25000"/>
                          <a:lumOff val="75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  <a:tileRect/>
                  </a:gra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8800" b="1" dirty="0" err="1" smtClean="0"/>
                <a:t>Olist</a:t>
              </a:r>
              <a:r>
                <a:rPr lang="en-US" sz="8800" b="1" dirty="0" smtClean="0"/>
                <a:t> Store</a:t>
              </a:r>
              <a:r>
                <a:rPr lang="en-US" b="1" dirty="0" smtClean="0"/>
                <a:t/>
              </a:r>
              <a:br>
                <a:rPr lang="en-US" b="1" dirty="0" smtClean="0"/>
              </a:br>
              <a:r>
                <a:rPr lang="en-US" sz="2400" b="1" dirty="0" smtClean="0"/>
                <a:t>Empowering  E-Commerce</a:t>
              </a:r>
              <a:endParaRPr lang="en-IN" sz="7200" b="1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9409" y="1825625"/>
              <a:ext cx="501302" cy="501302"/>
            </a:xfrm>
            <a:prstGeom prst="rect">
              <a:avLst/>
            </a:prstGeom>
          </p:spPr>
        </p:pic>
      </p:grp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" t="68568" r="86428"/>
          <a:stretch/>
        </p:blipFill>
        <p:spPr>
          <a:xfrm>
            <a:off x="1227909" y="1690687"/>
            <a:ext cx="3861488" cy="4486275"/>
          </a:xfrm>
        </p:spPr>
      </p:pic>
    </p:spTree>
    <p:extLst>
      <p:ext uri="{BB962C8B-B14F-4D97-AF65-F5344CB8AC3E}">
        <p14:creationId xmlns:p14="http://schemas.microsoft.com/office/powerpoint/2010/main" val="106376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Important Highlights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This showcases the 89% of orders delivery is done within the estimated time of deliveries which is a positive attribute</a:t>
            </a:r>
          </a:p>
          <a:p>
            <a:r>
              <a:rPr lang="en-IN" dirty="0" smtClean="0"/>
              <a:t>The company can further reduce the delays by reviewing the root cause of delays and take necessary actions</a:t>
            </a:r>
            <a:r>
              <a:rPr lang="en-IN" dirty="0" smtClean="0"/>
              <a:t> 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10267407" y="120694"/>
            <a:ext cx="2159725" cy="1084173"/>
            <a:chOff x="3596641" y="1825625"/>
            <a:chExt cx="2159725" cy="1084173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3596641" y="2354791"/>
              <a:ext cx="2159725" cy="55500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3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0" kern="1200">
                  <a:gradFill flip="none" rotWithShape="1">
                    <a:gsLst>
                      <a:gs pos="28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25000"/>
                          <a:lumOff val="75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  <a:tileRect/>
                  </a:gra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8800" b="1" dirty="0" err="1" smtClean="0"/>
                <a:t>Olist</a:t>
              </a:r>
              <a:r>
                <a:rPr lang="en-US" sz="8800" b="1" dirty="0" smtClean="0"/>
                <a:t> Store</a:t>
              </a:r>
              <a:r>
                <a:rPr lang="en-US" b="1" dirty="0" smtClean="0"/>
                <a:t/>
              </a:r>
              <a:br>
                <a:rPr lang="en-US" b="1" dirty="0" smtClean="0"/>
              </a:br>
              <a:r>
                <a:rPr lang="en-US" sz="2400" b="1" dirty="0" smtClean="0"/>
                <a:t>Empowering  E-Commerce</a:t>
              </a:r>
              <a:endParaRPr lang="en-IN" sz="7200" b="1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9409" y="1825625"/>
              <a:ext cx="501302" cy="501302"/>
            </a:xfrm>
            <a:prstGeom prst="rect">
              <a:avLst/>
            </a:prstGeom>
          </p:spPr>
        </p:pic>
      </p:grp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10" t="63019" r="34258"/>
          <a:stretch/>
        </p:blipFill>
        <p:spPr>
          <a:xfrm>
            <a:off x="1288868" y="2252345"/>
            <a:ext cx="4398213" cy="3234055"/>
          </a:xfrm>
        </p:spPr>
      </p:pic>
    </p:spTree>
    <p:extLst>
      <p:ext uri="{BB962C8B-B14F-4D97-AF65-F5344CB8AC3E}">
        <p14:creationId xmlns:p14="http://schemas.microsoft.com/office/powerpoint/2010/main" val="3449360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Important Highlights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It is evident that the month on month sales have </a:t>
            </a:r>
            <a:r>
              <a:rPr lang="en-IN" dirty="0" err="1" smtClean="0"/>
              <a:t>incresead</a:t>
            </a:r>
            <a:r>
              <a:rPr lang="en-IN" dirty="0" smtClean="0"/>
              <a:t> from 2016 till 2018 </a:t>
            </a:r>
          </a:p>
          <a:p>
            <a:r>
              <a:rPr lang="en-IN" dirty="0" smtClean="0"/>
              <a:t>Highest recorded is in Nov’18 of 1.33M</a:t>
            </a:r>
          </a:p>
          <a:p>
            <a:r>
              <a:rPr lang="en-IN" dirty="0" smtClean="0"/>
              <a:t>Some peaks are observed at various internals, marketing team should review impact of seasonal/festival impact. Accordingly strategies can be designed to boost sales. </a:t>
            </a:r>
            <a:r>
              <a:rPr lang="en-IN" dirty="0" err="1" smtClean="0"/>
              <a:t>Eg</a:t>
            </a:r>
            <a:r>
              <a:rPr lang="en-IN" dirty="0" smtClean="0"/>
              <a:t>. Nov is the black Friday time 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10267407" y="120694"/>
            <a:ext cx="2159725" cy="1084173"/>
            <a:chOff x="3596641" y="1825625"/>
            <a:chExt cx="2159725" cy="1084173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3596641" y="2354791"/>
              <a:ext cx="2159725" cy="55500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3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0" kern="1200">
                  <a:gradFill flip="none" rotWithShape="1">
                    <a:gsLst>
                      <a:gs pos="28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25000"/>
                          <a:lumOff val="75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  <a:tileRect/>
                  </a:gra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8800" b="1" dirty="0" err="1" smtClean="0"/>
                <a:t>Olist</a:t>
              </a:r>
              <a:r>
                <a:rPr lang="en-US" sz="8800" b="1" dirty="0" smtClean="0"/>
                <a:t> Store</a:t>
              </a:r>
              <a:r>
                <a:rPr lang="en-US" b="1" dirty="0" smtClean="0"/>
                <a:t/>
              </a:r>
              <a:br>
                <a:rPr lang="en-US" b="1" dirty="0" smtClean="0"/>
              </a:br>
              <a:r>
                <a:rPr lang="en-US" sz="2400" b="1" dirty="0" smtClean="0"/>
                <a:t>Empowering  E-Commerce</a:t>
              </a:r>
              <a:endParaRPr lang="en-IN" sz="7200" b="1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9409" y="1825625"/>
              <a:ext cx="501302" cy="501302"/>
            </a:xfrm>
            <a:prstGeom prst="rect">
              <a:avLst/>
            </a:prstGeom>
          </p:spPr>
        </p:pic>
      </p:grp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5" t="62325" r="59389"/>
          <a:stretch/>
        </p:blipFill>
        <p:spPr>
          <a:xfrm>
            <a:off x="416305" y="2165259"/>
            <a:ext cx="5363007" cy="3686902"/>
          </a:xfrm>
        </p:spPr>
      </p:pic>
    </p:spTree>
    <p:extLst>
      <p:ext uri="{BB962C8B-B14F-4D97-AF65-F5344CB8AC3E}">
        <p14:creationId xmlns:p14="http://schemas.microsoft.com/office/powerpoint/2010/main" val="2332531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24" y="0"/>
            <a:ext cx="10515600" cy="1325563"/>
          </a:xfrm>
        </p:spPr>
        <p:txBody>
          <a:bodyPr/>
          <a:lstStyle/>
          <a:p>
            <a:r>
              <a:rPr lang="en-IN" dirty="0" smtClean="0"/>
              <a:t>Some Important Highlights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319840" y="1825624"/>
            <a:ext cx="5033960" cy="4945993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Product wis</a:t>
            </a:r>
            <a:r>
              <a:rPr lang="en-IN" dirty="0" smtClean="0"/>
              <a:t>e performance of orders gives insights on the major contributors to the business</a:t>
            </a:r>
          </a:p>
          <a:p>
            <a:r>
              <a:rPr lang="en-IN" dirty="0" smtClean="0"/>
              <a:t>Top 10 selling products – ensure sufficient inventory availability, study cost benefit analysis to ensure they contribute to maximum profit, marketing strategy to boost sales</a:t>
            </a:r>
          </a:p>
          <a:p>
            <a:r>
              <a:rPr lang="en-IN" dirty="0" smtClean="0"/>
              <a:t>Bottom 10 selling products – need to review if the products should be kept in the basket which will reduce the inventory carrying cost.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10267407" y="120694"/>
            <a:ext cx="2159725" cy="1084173"/>
            <a:chOff x="3596641" y="1825625"/>
            <a:chExt cx="2159725" cy="1084173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3596641" y="2354791"/>
              <a:ext cx="2159725" cy="55500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3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0" kern="1200">
                  <a:gradFill flip="none" rotWithShape="1">
                    <a:gsLst>
                      <a:gs pos="28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25000"/>
                          <a:lumOff val="75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  <a:tileRect/>
                  </a:gra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8800" b="1" dirty="0" err="1" smtClean="0"/>
                <a:t>Olist</a:t>
              </a:r>
              <a:r>
                <a:rPr lang="en-US" sz="8800" b="1" dirty="0" smtClean="0"/>
                <a:t> Store</a:t>
              </a:r>
              <a:r>
                <a:rPr lang="en-US" b="1" dirty="0" smtClean="0"/>
                <a:t/>
              </a:r>
              <a:br>
                <a:rPr lang="en-US" b="1" dirty="0" smtClean="0"/>
              </a:br>
              <a:r>
                <a:rPr lang="en-US" sz="2400" b="1" dirty="0" smtClean="0"/>
                <a:t>Empowering  E-Commerce</a:t>
              </a:r>
              <a:endParaRPr lang="en-IN" sz="7200" b="1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9409" y="1825625"/>
              <a:ext cx="501302" cy="501302"/>
            </a:xfrm>
            <a:prstGeom prst="rect">
              <a:avLst/>
            </a:prstGeom>
          </p:spPr>
        </p:pic>
      </p:grp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1" t="26946" r="59316" b="38715"/>
          <a:stretch/>
        </p:blipFill>
        <p:spPr>
          <a:xfrm>
            <a:off x="765424" y="1300540"/>
            <a:ext cx="4302966" cy="2672062"/>
          </a:xfrm>
        </p:spPr>
      </p:pic>
      <p:pic>
        <p:nvPicPr>
          <p:cNvPr id="10" name="Content Placeholder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48" t="26946" r="33911" b="38715"/>
          <a:stretch/>
        </p:blipFill>
        <p:spPr>
          <a:xfrm>
            <a:off x="765424" y="3903178"/>
            <a:ext cx="4302966" cy="286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21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Important Highlights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Large disparity is observed in the state wise customer mix. Almost 60% of customers   are from state code SP.</a:t>
            </a:r>
          </a:p>
          <a:p>
            <a:r>
              <a:rPr lang="en-IN" dirty="0" err="1" smtClean="0"/>
              <a:t>Olist</a:t>
            </a:r>
            <a:r>
              <a:rPr lang="en-IN" dirty="0" smtClean="0"/>
              <a:t> to ensure sufficient sellers are available in SP state. Also the logistics is strong to achieve delivery in minimum time</a:t>
            </a:r>
          </a:p>
          <a:p>
            <a:r>
              <a:rPr lang="en-IN" dirty="0" smtClean="0"/>
              <a:t>At same time, review is required for other states having low customer count.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10267407" y="120694"/>
            <a:ext cx="2159725" cy="1084173"/>
            <a:chOff x="3596641" y="1825625"/>
            <a:chExt cx="2159725" cy="1084173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3596641" y="2354791"/>
              <a:ext cx="2159725" cy="55500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3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0" kern="1200">
                  <a:gradFill flip="none" rotWithShape="1">
                    <a:gsLst>
                      <a:gs pos="28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25000"/>
                          <a:lumOff val="75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  <a:tileRect/>
                  </a:gra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8800" b="1" dirty="0" err="1" smtClean="0"/>
                <a:t>Olist</a:t>
              </a:r>
              <a:r>
                <a:rPr lang="en-US" sz="8800" b="1" dirty="0" smtClean="0"/>
                <a:t> Store</a:t>
              </a:r>
              <a:r>
                <a:rPr lang="en-US" b="1" dirty="0" smtClean="0"/>
                <a:t/>
              </a:r>
              <a:br>
                <a:rPr lang="en-US" b="1" dirty="0" smtClean="0"/>
              </a:br>
              <a:r>
                <a:rPr lang="en-US" sz="2400" b="1" dirty="0" smtClean="0"/>
                <a:t>Empowering  E-Commerce</a:t>
              </a:r>
              <a:endParaRPr lang="en-IN" sz="7200" b="1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9409" y="1825625"/>
              <a:ext cx="501302" cy="501302"/>
            </a:xfrm>
            <a:prstGeom prst="rect">
              <a:avLst/>
            </a:prstGeom>
          </p:spPr>
        </p:pic>
      </p:grp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16" t="26599" b="37706"/>
          <a:stretch/>
        </p:blipFill>
        <p:spPr>
          <a:xfrm>
            <a:off x="522513" y="2661648"/>
            <a:ext cx="5164797" cy="2702832"/>
          </a:xfrm>
        </p:spPr>
      </p:pic>
    </p:spTree>
    <p:extLst>
      <p:ext uri="{BB962C8B-B14F-4D97-AF65-F5344CB8AC3E}">
        <p14:creationId xmlns:p14="http://schemas.microsoft.com/office/powerpoint/2010/main" val="3628343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2748" y="2260759"/>
            <a:ext cx="9144000" cy="1641490"/>
          </a:xfrm>
        </p:spPr>
        <p:txBody>
          <a:bodyPr/>
          <a:lstStyle/>
          <a:p>
            <a:pPr algn="ctr"/>
            <a:r>
              <a:rPr lang="en-IN" dirty="0" smtClean="0"/>
              <a:t>Dashboard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10267407" y="120694"/>
            <a:ext cx="2159725" cy="1084173"/>
            <a:chOff x="3596641" y="1825625"/>
            <a:chExt cx="2159725" cy="1084173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3596641" y="2354791"/>
              <a:ext cx="2159725" cy="55500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3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0" kern="1200">
                  <a:gradFill flip="none" rotWithShape="1">
                    <a:gsLst>
                      <a:gs pos="28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25000"/>
                          <a:lumOff val="75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  <a:tileRect/>
                  </a:gra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8800" b="1" dirty="0" err="1" smtClean="0"/>
                <a:t>Olist</a:t>
              </a:r>
              <a:r>
                <a:rPr lang="en-US" sz="8800" b="1" dirty="0" smtClean="0"/>
                <a:t> Store</a:t>
              </a:r>
              <a:r>
                <a:rPr lang="en-US" b="1" dirty="0" smtClean="0"/>
                <a:t/>
              </a:r>
              <a:br>
                <a:rPr lang="en-US" b="1" dirty="0" smtClean="0"/>
              </a:br>
              <a:r>
                <a:rPr lang="en-US" sz="2400" b="1" dirty="0" smtClean="0"/>
                <a:t>Empowering  E-Commerce</a:t>
              </a:r>
              <a:endParaRPr lang="en-IN" sz="7200" b="1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9409" y="1825625"/>
              <a:ext cx="501302" cy="5013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8941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267407" y="120694"/>
            <a:ext cx="2159725" cy="1084173"/>
            <a:chOff x="3596641" y="1825625"/>
            <a:chExt cx="2159725" cy="1084173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3596641" y="2354791"/>
              <a:ext cx="2159725" cy="55500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3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0" kern="1200">
                  <a:gradFill flip="none" rotWithShape="1">
                    <a:gsLst>
                      <a:gs pos="28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25000"/>
                          <a:lumOff val="75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  <a:tileRect/>
                  </a:gra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8800" b="1" dirty="0" err="1" smtClean="0"/>
                <a:t>Olist</a:t>
              </a:r>
              <a:r>
                <a:rPr lang="en-US" sz="8800" b="1" dirty="0" smtClean="0"/>
                <a:t> Store</a:t>
              </a:r>
              <a:r>
                <a:rPr lang="en-US" b="1" dirty="0" smtClean="0"/>
                <a:t/>
              </a:r>
              <a:br>
                <a:rPr lang="en-US" b="1" dirty="0" smtClean="0"/>
              </a:br>
              <a:r>
                <a:rPr lang="en-US" sz="2400" b="1" dirty="0" smtClean="0"/>
                <a:t>Empowering  E-Commerce</a:t>
              </a:r>
              <a:endParaRPr lang="en-IN" sz="7200" b="1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9409" y="1825625"/>
              <a:ext cx="501302" cy="501302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Olist</a:t>
            </a:r>
            <a:r>
              <a:rPr lang="en-IN" dirty="0" smtClean="0"/>
              <a:t> Store - Overview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Olist</a:t>
            </a:r>
            <a:r>
              <a:rPr lang="en-US" dirty="0"/>
              <a:t> Store is the largest department store in Brazilian marketplaces. </a:t>
            </a:r>
            <a:endParaRPr lang="en-US" dirty="0" smtClean="0"/>
          </a:p>
          <a:p>
            <a:r>
              <a:rPr lang="en-US" dirty="0" err="1" smtClean="0"/>
              <a:t>Olist</a:t>
            </a:r>
            <a:r>
              <a:rPr lang="en-US" dirty="0" smtClean="0"/>
              <a:t> </a:t>
            </a:r>
            <a:r>
              <a:rPr lang="en-US" dirty="0"/>
              <a:t>connects small businesses from all over Brazil to channels without hassle and with a single contract. </a:t>
            </a:r>
            <a:endParaRPr lang="en-US" dirty="0" smtClean="0"/>
          </a:p>
          <a:p>
            <a:r>
              <a:rPr lang="en-US" dirty="0" err="1" smtClean="0"/>
              <a:t>Olist</a:t>
            </a:r>
            <a:r>
              <a:rPr lang="en-US" dirty="0" smtClean="0"/>
              <a:t> Store </a:t>
            </a:r>
            <a:r>
              <a:rPr lang="en-US" dirty="0"/>
              <a:t>public dataset of orders (from 2016 to 2018) </a:t>
            </a:r>
            <a:r>
              <a:rPr lang="en-US" dirty="0" smtClean="0"/>
              <a:t>is </a:t>
            </a:r>
            <a:r>
              <a:rPr lang="en-US" dirty="0"/>
              <a:t>provided </a:t>
            </a:r>
            <a:r>
              <a:rPr lang="en-US" dirty="0" smtClean="0"/>
              <a:t>for </a:t>
            </a:r>
            <a:r>
              <a:rPr lang="en-US" dirty="0"/>
              <a:t>analysis</a:t>
            </a:r>
            <a:r>
              <a:rPr lang="en-US" dirty="0" smtClean="0"/>
              <a:t>.</a:t>
            </a:r>
          </a:p>
          <a:p>
            <a:r>
              <a:rPr lang="en-US" dirty="0"/>
              <a:t>The dataset has information of 100k orders made at multiple marketplaces in Brazil. Its features allow viewing an order from multiple dimensions: from order status, price, payment and freight performance to customer location, product attributes and finally reviews written by customers</a:t>
            </a:r>
            <a:r>
              <a:rPr lang="en-US" dirty="0" smtClean="0"/>
              <a:t>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3741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42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53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 project on </a:t>
            </a:r>
            <a:r>
              <a:rPr lang="en-IN" dirty="0" err="1" smtClean="0"/>
              <a:t>Olist</a:t>
            </a:r>
            <a:r>
              <a:rPr lang="en-IN" dirty="0" smtClean="0"/>
              <a:t> Store was conducted using tools Excel &amp; MySQL data modelling, manipulation and visualization. Interactive dashboards were created using Power BI &amp; Tableau</a:t>
            </a:r>
          </a:p>
          <a:p>
            <a:r>
              <a:rPr lang="en-IN" dirty="0" smtClean="0"/>
              <a:t>The KPIs focus on total orders, average payment value, average price, shipping days, review score, mode of payment, weekday/weekend performance</a:t>
            </a:r>
          </a:p>
          <a:p>
            <a:r>
              <a:rPr lang="en-IN" dirty="0" smtClean="0"/>
              <a:t>Overall to summarize the </a:t>
            </a:r>
            <a:r>
              <a:rPr lang="en-IN" dirty="0" err="1" smtClean="0"/>
              <a:t>Olist</a:t>
            </a:r>
            <a:r>
              <a:rPr lang="en-IN" dirty="0" smtClean="0"/>
              <a:t> Store is performing and its business is growing year on year. Regular monitoring of customer reviews, strong marketing strategy, real time tracking of shipping performance will help </a:t>
            </a:r>
            <a:r>
              <a:rPr lang="en-IN" dirty="0" err="1" smtClean="0"/>
              <a:t>Olist</a:t>
            </a:r>
            <a:r>
              <a:rPr lang="en-IN" dirty="0" smtClean="0"/>
              <a:t> to improve supply chain, boost sales and help to achieve customer satisfaction.</a:t>
            </a:r>
          </a:p>
          <a:p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10267407" y="120694"/>
            <a:ext cx="2159725" cy="1084173"/>
            <a:chOff x="3596641" y="1825625"/>
            <a:chExt cx="2159725" cy="1084173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3596641" y="2354791"/>
              <a:ext cx="2159725" cy="55500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3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0" kern="1200">
                  <a:gradFill flip="none" rotWithShape="1">
                    <a:gsLst>
                      <a:gs pos="28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25000"/>
                          <a:lumOff val="75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  <a:tileRect/>
                  </a:gra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8800" b="1" dirty="0" err="1" smtClean="0"/>
                <a:t>Olist</a:t>
              </a:r>
              <a:r>
                <a:rPr lang="en-US" sz="8800" b="1" dirty="0" smtClean="0"/>
                <a:t> Store</a:t>
              </a:r>
              <a:r>
                <a:rPr lang="en-US" b="1" dirty="0" smtClean="0"/>
                <a:t/>
              </a:r>
              <a:br>
                <a:rPr lang="en-US" b="1" dirty="0" smtClean="0"/>
              </a:br>
              <a:r>
                <a:rPr lang="en-US" sz="2400" b="1" dirty="0" smtClean="0"/>
                <a:t>Empowering  E-Commerce</a:t>
              </a:r>
              <a:endParaRPr lang="en-IN" sz="7200" b="1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9409" y="1825625"/>
              <a:ext cx="501302" cy="5013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9567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4761" y="2217217"/>
            <a:ext cx="9144000" cy="1641490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10267407" y="120694"/>
            <a:ext cx="2159725" cy="1084173"/>
            <a:chOff x="3596641" y="1825625"/>
            <a:chExt cx="2159725" cy="1084173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3596641" y="2354791"/>
              <a:ext cx="2159725" cy="55500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3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0" kern="1200">
                  <a:gradFill flip="none" rotWithShape="1">
                    <a:gsLst>
                      <a:gs pos="28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25000"/>
                          <a:lumOff val="75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  <a:tileRect/>
                  </a:gra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8800" b="1" dirty="0" err="1" smtClean="0"/>
                <a:t>Olist</a:t>
              </a:r>
              <a:r>
                <a:rPr lang="en-US" sz="8800" b="1" dirty="0" smtClean="0"/>
                <a:t> Store</a:t>
              </a:r>
              <a:r>
                <a:rPr lang="en-US" b="1" dirty="0" smtClean="0"/>
                <a:t/>
              </a:r>
              <a:br>
                <a:rPr lang="en-US" b="1" dirty="0" smtClean="0"/>
              </a:br>
              <a:r>
                <a:rPr lang="en-US" sz="2400" b="1" dirty="0" smtClean="0"/>
                <a:t>Empowering  E-Commerce</a:t>
              </a:r>
              <a:endParaRPr lang="en-IN" sz="7200" b="1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9409" y="1825625"/>
              <a:ext cx="501302" cy="5013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19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Critically analysis of </a:t>
            </a:r>
            <a:r>
              <a:rPr lang="en-US" dirty="0"/>
              <a:t>the provided datasets using Business Intelligence tools and </a:t>
            </a:r>
            <a:r>
              <a:rPr lang="en-US" dirty="0" smtClean="0"/>
              <a:t>provide </a:t>
            </a:r>
            <a:r>
              <a:rPr lang="en-US" dirty="0"/>
              <a:t>marketing findings / recommendations in a report format. </a:t>
            </a:r>
            <a:endParaRPr lang="en-US" dirty="0" smtClean="0"/>
          </a:p>
          <a:p>
            <a:r>
              <a:rPr lang="en-US" dirty="0" smtClean="0"/>
              <a:t>This project intends to explore various aspects of e-commerce business like customer behavior, sales trends, product popularity, seller performance and supply chain </a:t>
            </a:r>
          </a:p>
          <a:p>
            <a:r>
              <a:rPr lang="en-US" dirty="0" smtClean="0"/>
              <a:t>The objective is to provide a guide for developing marketing strategies, inventory management, sellers operations and logistics activities.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10267407" y="120694"/>
            <a:ext cx="2159725" cy="1084173"/>
            <a:chOff x="3596641" y="1825625"/>
            <a:chExt cx="2159725" cy="1084173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3596641" y="2354791"/>
              <a:ext cx="2159725" cy="55500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3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0" kern="1200">
                  <a:gradFill flip="none" rotWithShape="1">
                    <a:gsLst>
                      <a:gs pos="28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25000"/>
                          <a:lumOff val="75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  <a:tileRect/>
                  </a:gra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8800" b="1" dirty="0" err="1" smtClean="0"/>
                <a:t>Olist</a:t>
              </a:r>
              <a:r>
                <a:rPr lang="en-US" sz="8800" b="1" dirty="0" smtClean="0"/>
                <a:t> Store</a:t>
              </a:r>
              <a:r>
                <a:rPr lang="en-US" b="1" dirty="0" smtClean="0"/>
                <a:t/>
              </a:r>
              <a:br>
                <a:rPr lang="en-US" b="1" dirty="0" smtClean="0"/>
              </a:br>
              <a:r>
                <a:rPr lang="en-US" sz="2400" b="1" dirty="0" smtClean="0"/>
                <a:t>Empowering  E-Commerce</a:t>
              </a:r>
              <a:endParaRPr lang="en-IN" sz="7200" b="1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9409" y="1825625"/>
              <a:ext cx="501302" cy="5013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4849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267407" y="120694"/>
            <a:ext cx="2159725" cy="1084173"/>
            <a:chOff x="3596641" y="1825625"/>
            <a:chExt cx="2159725" cy="1084173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3596641" y="2354791"/>
              <a:ext cx="2159725" cy="55500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3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0" kern="1200">
                  <a:gradFill flip="none" rotWithShape="1">
                    <a:gsLst>
                      <a:gs pos="28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25000"/>
                          <a:lumOff val="75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  <a:tileRect/>
                  </a:gra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8800" b="1" dirty="0" err="1" smtClean="0"/>
                <a:t>Olist</a:t>
              </a:r>
              <a:r>
                <a:rPr lang="en-US" sz="8800" b="1" dirty="0" smtClean="0"/>
                <a:t> Store</a:t>
              </a:r>
              <a:r>
                <a:rPr lang="en-US" b="1" dirty="0" smtClean="0"/>
                <a:t/>
              </a:r>
              <a:br>
                <a:rPr lang="en-US" b="1" dirty="0" smtClean="0"/>
              </a:br>
              <a:r>
                <a:rPr lang="en-US" sz="2400" b="1" dirty="0" smtClean="0"/>
                <a:t>Empowering  E-Commerce</a:t>
              </a:r>
              <a:endParaRPr lang="en-IN" sz="7200" b="1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9409" y="1825625"/>
              <a:ext cx="501302" cy="501302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958352"/>
          </a:xfrm>
        </p:spPr>
        <p:txBody>
          <a:bodyPr>
            <a:normAutofit/>
          </a:bodyPr>
          <a:lstStyle/>
          <a:p>
            <a:r>
              <a:rPr lang="en-IN" dirty="0" err="1" smtClean="0"/>
              <a:t>olist_customers_dataset</a:t>
            </a:r>
            <a:endParaRPr lang="en-IN" dirty="0" smtClean="0"/>
          </a:p>
          <a:p>
            <a:r>
              <a:rPr lang="en-IN" dirty="0" err="1" smtClean="0"/>
              <a:t>olist_geolocation_dataset</a:t>
            </a:r>
            <a:endParaRPr lang="en-IN" dirty="0" smtClean="0"/>
          </a:p>
          <a:p>
            <a:r>
              <a:rPr lang="en-IN" dirty="0" err="1" smtClean="0"/>
              <a:t>olist_order_items_dataset</a:t>
            </a:r>
            <a:endParaRPr lang="en-IN" dirty="0" smtClean="0"/>
          </a:p>
          <a:p>
            <a:r>
              <a:rPr lang="en-IN" dirty="0" err="1" smtClean="0"/>
              <a:t>olist_order_payments_dataset</a:t>
            </a:r>
            <a:endParaRPr lang="en-IN" dirty="0" smtClean="0"/>
          </a:p>
          <a:p>
            <a:r>
              <a:rPr lang="en-IN" dirty="0" err="1" smtClean="0"/>
              <a:t>olist_order_reviews_dataset</a:t>
            </a:r>
            <a:endParaRPr lang="en-IN" dirty="0" smtClean="0"/>
          </a:p>
          <a:p>
            <a:r>
              <a:rPr lang="en-IN" dirty="0" err="1" smtClean="0"/>
              <a:t>olist_orders_dataset</a:t>
            </a:r>
            <a:endParaRPr lang="en-IN" dirty="0" smtClean="0"/>
          </a:p>
          <a:p>
            <a:r>
              <a:rPr lang="en-IN" dirty="0" err="1" smtClean="0"/>
              <a:t>olist_products_dataset</a:t>
            </a:r>
            <a:endParaRPr lang="en-IN" dirty="0" smtClean="0"/>
          </a:p>
          <a:p>
            <a:r>
              <a:rPr lang="en-IN" dirty="0" err="1" smtClean="0"/>
              <a:t>olist_sellers_dataset</a:t>
            </a:r>
            <a:endParaRPr lang="en-IN" dirty="0" smtClean="0"/>
          </a:p>
          <a:p>
            <a:r>
              <a:rPr lang="en-IN" dirty="0" err="1"/>
              <a:t>product_category_name_translation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067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Process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711092"/>
              </p:ext>
            </p:extLst>
          </p:nvPr>
        </p:nvGraphicFramePr>
        <p:xfrm>
          <a:off x="975361" y="1471750"/>
          <a:ext cx="11068594" cy="5386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0267407" y="120694"/>
            <a:ext cx="2159725" cy="1084173"/>
            <a:chOff x="3596641" y="1825625"/>
            <a:chExt cx="2159725" cy="1084173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3596641" y="2354791"/>
              <a:ext cx="2159725" cy="55500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3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0" kern="1200">
                  <a:gradFill flip="none" rotWithShape="1">
                    <a:gsLst>
                      <a:gs pos="28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25000"/>
                          <a:lumOff val="75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  <a:tileRect/>
                  </a:gra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8800" b="1" dirty="0" err="1" smtClean="0"/>
                <a:t>Olist</a:t>
              </a:r>
              <a:r>
                <a:rPr lang="en-US" sz="8800" b="1" dirty="0" smtClean="0"/>
                <a:t> Store</a:t>
              </a:r>
              <a:r>
                <a:rPr lang="en-US" b="1" dirty="0" smtClean="0"/>
                <a:t/>
              </a:r>
              <a:br>
                <a:rPr lang="en-US" b="1" dirty="0" smtClean="0"/>
              </a:br>
              <a:r>
                <a:rPr lang="en-US" sz="2400" b="1" dirty="0" smtClean="0"/>
                <a:t>Empowering  E-Commerce</a:t>
              </a:r>
              <a:endParaRPr lang="en-IN" sz="7200" b="1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9409" y="1825625"/>
              <a:ext cx="501302" cy="5013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291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267407" y="120694"/>
            <a:ext cx="2159725" cy="1084173"/>
            <a:chOff x="3596641" y="1825625"/>
            <a:chExt cx="2159725" cy="1084173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3596641" y="2354791"/>
              <a:ext cx="2159725" cy="55500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3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0" kern="1200">
                  <a:gradFill flip="none" rotWithShape="1">
                    <a:gsLst>
                      <a:gs pos="28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25000"/>
                          <a:lumOff val="75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  <a:tileRect/>
                  </a:gra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8800" b="1" dirty="0" err="1" smtClean="0"/>
                <a:t>Olist</a:t>
              </a:r>
              <a:r>
                <a:rPr lang="en-US" sz="8800" b="1" dirty="0" smtClean="0"/>
                <a:t> Store</a:t>
              </a:r>
              <a:r>
                <a:rPr lang="en-US" b="1" dirty="0" smtClean="0"/>
                <a:t/>
              </a:r>
              <a:br>
                <a:rPr lang="en-US" b="1" dirty="0" smtClean="0"/>
              </a:br>
              <a:r>
                <a:rPr lang="en-US" sz="2400" b="1" dirty="0" smtClean="0"/>
                <a:t>Empowering  E-Commerce</a:t>
              </a:r>
              <a:endParaRPr lang="en-IN" sz="7200" b="1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9409" y="1825625"/>
              <a:ext cx="501302" cy="501302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Joins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9829"/>
            <a:ext cx="12192000" cy="5508171"/>
          </a:xfrm>
        </p:spPr>
      </p:pic>
    </p:spTree>
    <p:extLst>
      <p:ext uri="{BB962C8B-B14F-4D97-AF65-F5344CB8AC3E}">
        <p14:creationId xmlns:p14="http://schemas.microsoft.com/office/powerpoint/2010/main" val="744291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used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10267407" y="120694"/>
            <a:ext cx="2159725" cy="1084173"/>
            <a:chOff x="3596641" y="1825625"/>
            <a:chExt cx="2159725" cy="1084173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3596641" y="2354791"/>
              <a:ext cx="2159725" cy="55500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3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0" kern="1200">
                  <a:gradFill flip="none" rotWithShape="1">
                    <a:gsLst>
                      <a:gs pos="28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25000"/>
                          <a:lumOff val="75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  <a:tileRect/>
                  </a:gra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8800" b="1" dirty="0" err="1" smtClean="0"/>
                <a:t>Olist</a:t>
              </a:r>
              <a:r>
                <a:rPr lang="en-US" sz="8800" b="1" dirty="0" smtClean="0"/>
                <a:t> Store</a:t>
              </a:r>
              <a:r>
                <a:rPr lang="en-US" b="1" dirty="0" smtClean="0"/>
                <a:t/>
              </a:r>
              <a:br>
                <a:rPr lang="en-US" b="1" dirty="0" smtClean="0"/>
              </a:br>
              <a:r>
                <a:rPr lang="en-US" sz="2400" b="1" dirty="0" smtClean="0"/>
                <a:t>Empowering  E-Commerce</a:t>
              </a:r>
              <a:endParaRPr lang="en-IN" sz="7200" b="1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9409" y="1825625"/>
              <a:ext cx="501302" cy="501302"/>
            </a:xfrm>
            <a:prstGeom prst="rect">
              <a:avLst/>
            </a:prstGeom>
          </p:spPr>
        </p:pic>
      </p:grpSp>
      <p:pic>
        <p:nvPicPr>
          <p:cNvPr id="1030" name="Picture 6" descr="Tableau Launches Hyper - New Data Engine Technology Delivering  Unprecedented Analytical Performan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2956"/>
            <a:ext cx="2676471" cy="140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lphaa Hom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642" y="2592956"/>
            <a:ext cx="2098765" cy="141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ySQL how to work with the database - Pocket Admi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146" y="5146448"/>
            <a:ext cx="2971800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icrosoft Excel - Wikiped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040" y="2592956"/>
            <a:ext cx="1688165" cy="156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82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Overall Analytics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10267407" y="120694"/>
            <a:ext cx="2159725" cy="1084173"/>
            <a:chOff x="3596641" y="1825625"/>
            <a:chExt cx="2159725" cy="1084173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3596641" y="2354791"/>
              <a:ext cx="2159725" cy="55500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3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0" kern="1200">
                  <a:gradFill flip="none" rotWithShape="1">
                    <a:gsLst>
                      <a:gs pos="28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25000"/>
                          <a:lumOff val="75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  <a:tileRect/>
                  </a:gra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8800" b="1" dirty="0" err="1" smtClean="0"/>
                <a:t>Olist</a:t>
              </a:r>
              <a:r>
                <a:rPr lang="en-US" sz="8800" b="1" dirty="0" smtClean="0"/>
                <a:t> Store</a:t>
              </a:r>
              <a:r>
                <a:rPr lang="en-US" b="1" dirty="0" smtClean="0"/>
                <a:t/>
              </a:r>
              <a:br>
                <a:rPr lang="en-US" b="1" dirty="0" smtClean="0"/>
              </a:br>
              <a:r>
                <a:rPr lang="en-US" sz="2400" b="1" dirty="0" smtClean="0"/>
                <a:t>Empowering  E-Commerce</a:t>
              </a:r>
              <a:endParaRPr lang="en-IN" sz="7200" b="1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9409" y="1825625"/>
              <a:ext cx="501302" cy="501302"/>
            </a:xfrm>
            <a:prstGeom prst="rect">
              <a:avLst/>
            </a:prstGeom>
          </p:spPr>
        </p:pic>
      </p:grp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503476"/>
              </p:ext>
            </p:extLst>
          </p:nvPr>
        </p:nvGraphicFramePr>
        <p:xfrm>
          <a:off x="1120775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648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Analytics – KPI 1</a:t>
            </a:r>
            <a:endParaRPr lang="en-IN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" t="21497" r="68110" b="40045"/>
          <a:stretch/>
        </p:blipFill>
        <p:spPr>
          <a:xfrm>
            <a:off x="583473" y="2239327"/>
            <a:ext cx="5221409" cy="3299323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897392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Weekday revenue/payment is 77% approx. 11.60M whereas on weekends its 23% which is 3.47M</a:t>
            </a:r>
          </a:p>
          <a:p>
            <a:r>
              <a:rPr lang="en-IN" dirty="0" smtClean="0"/>
              <a:t>Its evident that customers are shopping more on weekdays compared to weekend.</a:t>
            </a:r>
          </a:p>
          <a:p>
            <a:r>
              <a:rPr lang="en-IN" dirty="0" smtClean="0"/>
              <a:t>Sufficient inventory to be maintained on weekdays</a:t>
            </a:r>
          </a:p>
          <a:p>
            <a:r>
              <a:rPr lang="en-IN" dirty="0" smtClean="0"/>
              <a:t>Marketing Team should work out on special offers/ sale days on weekends to boost weekend sales 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10267407" y="120694"/>
            <a:ext cx="2159725" cy="1084173"/>
            <a:chOff x="3596641" y="1825625"/>
            <a:chExt cx="2159725" cy="1084173"/>
          </a:xfrm>
        </p:grpSpPr>
        <p:sp>
          <p:nvSpPr>
            <p:cNvPr id="5" name="Title 1"/>
            <p:cNvSpPr txBox="1">
              <a:spLocks/>
            </p:cNvSpPr>
            <p:nvPr/>
          </p:nvSpPr>
          <p:spPr>
            <a:xfrm>
              <a:off x="3596641" y="2354791"/>
              <a:ext cx="2159725" cy="55500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3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0" kern="1200">
                  <a:gradFill flip="none" rotWithShape="1">
                    <a:gsLst>
                      <a:gs pos="28000">
                        <a:schemeClr val="tx1">
                          <a:lumMod val="93000"/>
                        </a:schemeClr>
                      </a:gs>
                      <a:gs pos="0">
                        <a:schemeClr val="bg1">
                          <a:lumMod val="25000"/>
                          <a:lumOff val="75000"/>
                        </a:schemeClr>
                      </a:gs>
                      <a:gs pos="100000">
                        <a:schemeClr val="tx2">
                          <a:lumMod val="0"/>
                          <a:lumOff val="100000"/>
                        </a:schemeClr>
                      </a:gs>
                    </a:gsLst>
                    <a:lin ang="4800000" scaled="0"/>
                    <a:tileRect/>
                  </a:gra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8800" b="1" dirty="0" err="1" smtClean="0"/>
                <a:t>Olist</a:t>
              </a:r>
              <a:r>
                <a:rPr lang="en-US" sz="8800" b="1" dirty="0" smtClean="0"/>
                <a:t> Store</a:t>
              </a:r>
              <a:r>
                <a:rPr lang="en-US" b="1" dirty="0" smtClean="0"/>
                <a:t/>
              </a:r>
              <a:br>
                <a:rPr lang="en-US" b="1" dirty="0" smtClean="0"/>
              </a:br>
              <a:r>
                <a:rPr lang="en-US" sz="2400" b="1" dirty="0" smtClean="0"/>
                <a:t>Empowering  E-Commerce</a:t>
              </a:r>
              <a:endParaRPr lang="en-IN" sz="7200" b="1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9409" y="1825625"/>
              <a:ext cx="501302" cy="5013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2689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Override1.xml><?xml version="1.0" encoding="utf-8"?>
<a:themeOverride xmlns:a="http://schemas.openxmlformats.org/drawingml/2006/main">
  <a:clrScheme name="Depth">
    <a:dk1>
      <a:sysClr val="windowText" lastClr="000000"/>
    </a:dk1>
    <a:lt1>
      <a:sysClr val="window" lastClr="FFFFFF"/>
    </a:lt1>
    <a:dk2>
      <a:srgbClr val="455F51"/>
    </a:dk2>
    <a:lt2>
      <a:srgbClr val="94D7E4"/>
    </a:lt2>
    <a:accent1>
      <a:srgbClr val="41AEBD"/>
    </a:accent1>
    <a:accent2>
      <a:srgbClr val="97E9D5"/>
    </a:accent2>
    <a:accent3>
      <a:srgbClr val="A2CF49"/>
    </a:accent3>
    <a:accent4>
      <a:srgbClr val="608F3D"/>
    </a:accent4>
    <a:accent5>
      <a:srgbClr val="F4DE3A"/>
    </a:accent5>
    <a:accent6>
      <a:srgbClr val="FCB11C"/>
    </a:accent6>
    <a:hlink>
      <a:srgbClr val="FBCA98"/>
    </a:hlink>
    <a:folHlink>
      <a:srgbClr val="D3B86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1311</TotalTime>
  <Words>999</Words>
  <Application>Microsoft Office PowerPoint</Application>
  <PresentationFormat>Widescreen</PresentationFormat>
  <Paragraphs>120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Corbel</vt:lpstr>
      <vt:lpstr>Depth</vt:lpstr>
      <vt:lpstr>Olist Store Empowering  E-Commerce</vt:lpstr>
      <vt:lpstr>Olist Store - Overview</vt:lpstr>
      <vt:lpstr>Objective</vt:lpstr>
      <vt:lpstr>Data Set</vt:lpstr>
      <vt:lpstr>Project Process</vt:lpstr>
      <vt:lpstr>Joins</vt:lpstr>
      <vt:lpstr>Tools used</vt:lpstr>
      <vt:lpstr>Overall Analytics</vt:lpstr>
      <vt:lpstr>Key Analytics – KPI 1</vt:lpstr>
      <vt:lpstr>Key Analytics – KPI 2</vt:lpstr>
      <vt:lpstr>Key Analytics – KPI 3</vt:lpstr>
      <vt:lpstr>Key Analytics – KPI 4</vt:lpstr>
      <vt:lpstr>Key Analytics – KPI 5</vt:lpstr>
      <vt:lpstr>Some Important Highlights</vt:lpstr>
      <vt:lpstr>Some Important Highlights</vt:lpstr>
      <vt:lpstr>Some Important Highlights</vt:lpstr>
      <vt:lpstr>Some Important Highlights</vt:lpstr>
      <vt:lpstr>Some Important Highlights</vt:lpstr>
      <vt:lpstr>Dashboard</vt:lpstr>
      <vt:lpstr>PowerPoint Presentation</vt:lpstr>
      <vt:lpstr>PowerPoint Presentation</vt:lpstr>
      <vt:lpstr>Summary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Olist Store Empowering E-Commerce</dc:title>
  <dc:creator>Windows User</dc:creator>
  <cp:lastModifiedBy>Windows User</cp:lastModifiedBy>
  <cp:revision>26</cp:revision>
  <dcterms:created xsi:type="dcterms:W3CDTF">2024-06-12T12:59:56Z</dcterms:created>
  <dcterms:modified xsi:type="dcterms:W3CDTF">2024-06-14T08:05:33Z</dcterms:modified>
</cp:coreProperties>
</file>