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72" r:id="rId7"/>
    <p:sldId id="263" r:id="rId8"/>
    <p:sldId id="260" r:id="rId9"/>
    <p:sldId id="266" r:id="rId10"/>
    <p:sldId id="267" r:id="rId11"/>
    <p:sldId id="264" r:id="rId12"/>
    <p:sldId id="274" r:id="rId13"/>
    <p:sldId id="265" r:id="rId14"/>
    <p:sldId id="268" r:id="rId15"/>
    <p:sldId id="273" r:id="rId16"/>
    <p:sldId id="275" r:id="rId17"/>
    <p:sldId id="276" r:id="rId18"/>
    <p:sldId id="269"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CDE89BA-F8F5-4AF3-B945-7A637961634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88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E89BA-F8F5-4AF3-B945-7A637961634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03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E89BA-F8F5-4AF3-B945-7A637961634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198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E89BA-F8F5-4AF3-B945-7A637961634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8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E89BA-F8F5-4AF3-B945-7A637961634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072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BEC87-9B05-44BB-B282-4B481148EC34}" type="datetimeFigureOut">
              <a:rPr lang="en-IN" smtClean="0"/>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E89BA-F8F5-4AF3-B945-7A637961634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48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BEC87-9B05-44BB-B282-4B481148EC34}" type="datetimeFigureOut">
              <a:rPr lang="en-IN" smtClean="0"/>
              <a:t>26-03-2021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DE89BA-F8F5-4AF3-B945-7A637961634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127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BEC87-9B05-44BB-B282-4B481148EC34}" type="datetimeFigureOut">
              <a:rPr lang="en-IN" smtClean="0"/>
              <a:t>26-03-2021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DE89BA-F8F5-4AF3-B945-7A637961634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101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BEC87-9B05-44BB-B282-4B481148EC34}" type="datetimeFigureOut">
              <a:rPr lang="en-IN" smtClean="0"/>
              <a:t>26-03-2021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16562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DBEC87-9B05-44BB-B282-4B481148EC34}" type="datetimeFigureOut">
              <a:rPr lang="en-IN" smtClean="0"/>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E89BA-F8F5-4AF3-B945-7A637961634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024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DBEC87-9B05-44BB-B282-4B481148EC34}" type="datetimeFigureOut">
              <a:rPr lang="en-IN" smtClean="0"/>
              <a:t>26-03-2021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CDE89BA-F8F5-4AF3-B945-7A637961634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35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DBEC87-9B05-44BB-B282-4B481148EC34}" type="datetimeFigureOut">
              <a:rPr lang="en-IN" smtClean="0"/>
              <a:t>26-03-2021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DE89BA-F8F5-4AF3-B945-7A637961634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3500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794E-78AF-4A2F-92C4-35057CAB3CC2}"/>
              </a:ext>
            </a:extLst>
          </p:cNvPr>
          <p:cNvSpPr>
            <a:spLocks noGrp="1"/>
          </p:cNvSpPr>
          <p:nvPr>
            <p:ph type="ctrTitle"/>
          </p:nvPr>
        </p:nvSpPr>
        <p:spPr/>
        <p:txBody>
          <a:bodyPr/>
          <a:lstStyle/>
          <a:p>
            <a:r>
              <a:rPr lang="en-US" dirty="0"/>
              <a:t>   Pointers in C</a:t>
            </a:r>
            <a:endParaRPr lang="en-IN" dirty="0"/>
          </a:p>
        </p:txBody>
      </p:sp>
    </p:spTree>
    <p:extLst>
      <p:ext uri="{BB962C8B-B14F-4D97-AF65-F5344CB8AC3E}">
        <p14:creationId xmlns:p14="http://schemas.microsoft.com/office/powerpoint/2010/main" val="188158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65A6-B9DF-4C31-A12B-B5925D5572CB}"/>
              </a:ext>
            </a:extLst>
          </p:cNvPr>
          <p:cNvSpPr>
            <a:spLocks noGrp="1"/>
          </p:cNvSpPr>
          <p:nvPr>
            <p:ph type="title"/>
          </p:nvPr>
        </p:nvSpPr>
        <p:spPr>
          <a:xfrm>
            <a:off x="838200" y="365125"/>
            <a:ext cx="10515600" cy="733833"/>
          </a:xfrm>
        </p:spPr>
        <p:txBody>
          <a:bodyPr>
            <a:normAutofit fontScale="90000"/>
          </a:bodyPr>
          <a:lstStyle/>
          <a:p>
            <a:r>
              <a:rPr lang="en-US" b="1" i="0" dirty="0">
                <a:solidFill>
                  <a:srgbClr val="222222"/>
                </a:solidFill>
                <a:effectLst/>
                <a:latin typeface="Source Sans Pro" panose="020B0604020202020204" pitchFamily="34" charset="0"/>
              </a:rPr>
              <a:t>Pointers and Strings with Examples</a:t>
            </a:r>
            <a:br>
              <a:rPr lang="en-US" b="1" i="0" dirty="0">
                <a:solidFill>
                  <a:srgbClr val="222222"/>
                </a:solidFill>
                <a:effectLst/>
                <a:latin typeface="Source Sans Pro" panose="020B0604020202020204" pitchFamily="34" charset="0"/>
              </a:rPr>
            </a:br>
            <a:endParaRPr lang="en-IN" dirty="0"/>
          </a:p>
        </p:txBody>
      </p:sp>
      <p:sp>
        <p:nvSpPr>
          <p:cNvPr id="3" name="Content Placeholder 2">
            <a:extLst>
              <a:ext uri="{FF2B5EF4-FFF2-40B4-BE49-F238E27FC236}">
                <a16:creationId xmlns:a16="http://schemas.microsoft.com/office/drawing/2014/main" id="{46B4E986-AF05-46BF-A07D-75E2A9FF6581}"/>
              </a:ext>
            </a:extLst>
          </p:cNvPr>
          <p:cNvSpPr>
            <a:spLocks noGrp="1"/>
          </p:cNvSpPr>
          <p:nvPr>
            <p:ph idx="1"/>
          </p:nvPr>
        </p:nvSpPr>
        <p:spPr>
          <a:xfrm>
            <a:off x="838200" y="822121"/>
            <a:ext cx="10515600" cy="5805182"/>
          </a:xfrm>
        </p:spPr>
        <p:txBody>
          <a:bodyPr>
            <a:noAutofit/>
          </a:bodyPr>
          <a:lstStyle/>
          <a:p>
            <a:pPr marL="0" indent="0">
              <a:buNone/>
            </a:pPr>
            <a:r>
              <a:rPr lang="en-US" sz="1400" b="0" i="0" dirty="0">
                <a:solidFill>
                  <a:srgbClr val="222222"/>
                </a:solidFill>
                <a:effectLst/>
                <a:latin typeface="Source Sans Pro" panose="020B0604020202020204" pitchFamily="34" charset="0"/>
              </a:rPr>
              <a:t>A string is an array of char objects, ending with a null character '\ 0'. We can manipulate strings using pointers. This pointer in C example explains this section</a:t>
            </a:r>
            <a:endParaRPr lang="en-IN" sz="1400" dirty="0"/>
          </a:p>
          <a:p>
            <a:pPr marL="514350" indent="-514350">
              <a:buFont typeface="+mj-lt"/>
              <a:buAutoNum type="arabicPeriod"/>
            </a:pPr>
            <a:r>
              <a:rPr lang="en-IN" sz="1400" dirty="0"/>
              <a:t>main()</a:t>
            </a:r>
          </a:p>
          <a:p>
            <a:pPr marL="514350" indent="-514350">
              <a:buFont typeface="+mj-lt"/>
              <a:buAutoNum type="arabicPeriod"/>
            </a:pPr>
            <a:r>
              <a:rPr lang="en-IN" sz="1400" dirty="0"/>
              <a:t>{</a:t>
            </a:r>
          </a:p>
          <a:p>
            <a:pPr marL="514350" indent="-514350">
              <a:buFont typeface="+mj-lt"/>
              <a:buAutoNum type="arabicPeriod"/>
            </a:pPr>
            <a:r>
              <a:rPr lang="en-IN" sz="1400" dirty="0"/>
              <a:t>char str[]="Hello Humans!";</a:t>
            </a:r>
          </a:p>
          <a:p>
            <a:pPr marL="514350" indent="-514350">
              <a:buFont typeface="+mj-lt"/>
              <a:buAutoNum type="arabicPeriod"/>
            </a:pPr>
            <a:r>
              <a:rPr lang="en-IN" sz="1400" dirty="0"/>
              <a:t>char *p;</a:t>
            </a:r>
          </a:p>
          <a:p>
            <a:pPr marL="514350" indent="-514350">
              <a:buFont typeface="+mj-lt"/>
              <a:buAutoNum type="arabicPeriod"/>
            </a:pPr>
            <a:r>
              <a:rPr lang="en-IN" sz="1400" dirty="0"/>
              <a:t>p=str;</a:t>
            </a:r>
          </a:p>
          <a:p>
            <a:pPr marL="514350" indent="-514350">
              <a:buFont typeface="+mj-lt"/>
              <a:buAutoNum type="arabicPeriod"/>
            </a:pPr>
            <a:r>
              <a:rPr lang="en-IN" sz="1400" dirty="0"/>
              <a:t>printf("First character is:%c\n",*p);</a:t>
            </a:r>
          </a:p>
          <a:p>
            <a:pPr marL="514350" indent="-514350">
              <a:buFont typeface="+mj-lt"/>
              <a:buAutoNum type="arabicPeriod"/>
            </a:pPr>
            <a:r>
              <a:rPr lang="en-IN" sz="1400" dirty="0"/>
              <a:t>p =p+1;</a:t>
            </a:r>
          </a:p>
          <a:p>
            <a:pPr marL="514350" indent="-514350">
              <a:buFont typeface="+mj-lt"/>
              <a:buAutoNum type="arabicPeriod"/>
            </a:pPr>
            <a:r>
              <a:rPr lang="en-IN" sz="1400" dirty="0"/>
              <a:t>printf("Next character is:%c\n",*p);</a:t>
            </a:r>
          </a:p>
          <a:p>
            <a:pPr marL="514350" indent="-514350">
              <a:buFont typeface="+mj-lt"/>
              <a:buAutoNum type="arabicPeriod"/>
            </a:pPr>
            <a:r>
              <a:rPr lang="en-IN" sz="1400" dirty="0"/>
              <a:t>printf("Printing all the characters in a string\n");</a:t>
            </a:r>
          </a:p>
          <a:p>
            <a:pPr marL="514350" indent="-514350">
              <a:buFont typeface="+mj-lt"/>
              <a:buAutoNum type="arabicPeriod"/>
            </a:pPr>
            <a:r>
              <a:rPr lang="en-IN" sz="1400" dirty="0"/>
              <a:t>p=str;                                                                        //reset the pointer</a:t>
            </a:r>
          </a:p>
          <a:p>
            <a:pPr marL="514350" indent="-514350">
              <a:buFont typeface="+mj-lt"/>
              <a:buAutoNum type="arabicPeriod"/>
            </a:pPr>
            <a:r>
              <a:rPr lang="en-IN" sz="1400" dirty="0"/>
              <a:t>for(int i=0;i&lt;strlen(str);i++)</a:t>
            </a:r>
          </a:p>
          <a:p>
            <a:pPr marL="514350" indent="-514350">
              <a:buFont typeface="+mj-lt"/>
              <a:buAutoNum type="arabicPeriod"/>
            </a:pPr>
            <a:r>
              <a:rPr lang="en-IN" sz="1400" dirty="0"/>
              <a:t>	printf("%c\n",*p);</a:t>
            </a:r>
          </a:p>
          <a:p>
            <a:pPr marL="514350" indent="-514350">
              <a:buFont typeface="+mj-lt"/>
              <a:buAutoNum type="arabicPeriod"/>
            </a:pPr>
            <a:r>
              <a:rPr lang="en-IN" sz="1400" dirty="0"/>
              <a:t>	</a:t>
            </a:r>
            <a:r>
              <a:rPr lang="en-IN" sz="1400" dirty="0">
                <a:solidFill>
                  <a:schemeClr val="bg1"/>
                </a:solidFill>
              </a:rPr>
              <a:t>p++;</a:t>
            </a:r>
          </a:p>
          <a:p>
            <a:pPr marL="514350" indent="-514350">
              <a:buFont typeface="+mj-lt"/>
              <a:buAutoNum type="arabicPeriod"/>
            </a:pPr>
            <a:r>
              <a:rPr lang="en-IN" sz="1400" dirty="0">
                <a:solidFill>
                  <a:schemeClr val="bg1"/>
                </a:solidFill>
              </a:rPr>
              <a:t>}</a:t>
            </a:r>
          </a:p>
        </p:txBody>
      </p:sp>
      <p:sp>
        <p:nvSpPr>
          <p:cNvPr id="4" name="TextBox 3">
            <a:extLst>
              <a:ext uri="{FF2B5EF4-FFF2-40B4-BE49-F238E27FC236}">
                <a16:creationId xmlns:a16="http://schemas.microsoft.com/office/drawing/2014/main" id="{472DB5CF-5AC2-4550-98DC-5E5C4FA1FE41}"/>
              </a:ext>
            </a:extLst>
          </p:cNvPr>
          <p:cNvSpPr txBox="1"/>
          <p:nvPr/>
        </p:nvSpPr>
        <p:spPr>
          <a:xfrm>
            <a:off x="7705817" y="1500326"/>
            <a:ext cx="3728622" cy="4801314"/>
          </a:xfrm>
          <a:prstGeom prst="rect">
            <a:avLst/>
          </a:prstGeom>
          <a:noFill/>
        </p:spPr>
        <p:txBody>
          <a:bodyPr wrap="square" rtlCol="0">
            <a:spAutoFit/>
          </a:bodyPr>
          <a:lstStyle/>
          <a:p>
            <a:r>
              <a:rPr lang="en-US"/>
              <a:t>Output:</a:t>
            </a:r>
          </a:p>
          <a:p>
            <a:endParaRPr lang="en-US"/>
          </a:p>
          <a:p>
            <a:r>
              <a:rPr lang="en-US"/>
              <a:t>First character is: H</a:t>
            </a:r>
          </a:p>
          <a:p>
            <a:r>
              <a:rPr lang="en-US"/>
              <a:t>Next character is: e</a:t>
            </a:r>
          </a:p>
          <a:p>
            <a:r>
              <a:rPr lang="en-US"/>
              <a:t>Printing all the characters in a string:</a:t>
            </a:r>
          </a:p>
          <a:p>
            <a:r>
              <a:rPr lang="en-US"/>
              <a:t>H</a:t>
            </a:r>
          </a:p>
          <a:p>
            <a:r>
              <a:rPr lang="en-US"/>
              <a:t>e</a:t>
            </a:r>
          </a:p>
          <a:p>
            <a:r>
              <a:rPr lang="en-US"/>
              <a:t>l</a:t>
            </a:r>
          </a:p>
          <a:p>
            <a:r>
              <a:rPr lang="en-US"/>
              <a:t>l</a:t>
            </a:r>
          </a:p>
          <a:p>
            <a:r>
              <a:rPr lang="en-US"/>
              <a:t>o</a:t>
            </a:r>
            <a:endParaRPr lang="en-IN"/>
          </a:p>
          <a:p>
            <a:endParaRPr lang="en-IN"/>
          </a:p>
          <a:p>
            <a:r>
              <a:rPr lang="en-IN"/>
              <a:t>H</a:t>
            </a:r>
          </a:p>
          <a:p>
            <a:r>
              <a:rPr lang="en-IN"/>
              <a:t>u</a:t>
            </a:r>
          </a:p>
          <a:p>
            <a:r>
              <a:rPr lang="en-IN"/>
              <a:t>m</a:t>
            </a:r>
          </a:p>
          <a:p>
            <a:r>
              <a:rPr lang="en-IN"/>
              <a:t>a</a:t>
            </a:r>
          </a:p>
          <a:p>
            <a:r>
              <a:rPr lang="en-IN"/>
              <a:t>n</a:t>
            </a:r>
          </a:p>
          <a:p>
            <a:r>
              <a:rPr lang="en-IN"/>
              <a:t>s</a:t>
            </a:r>
            <a:endParaRPr lang="en-IN" dirty="0"/>
          </a:p>
        </p:txBody>
      </p:sp>
    </p:spTree>
    <p:extLst>
      <p:ext uri="{BB962C8B-B14F-4D97-AF65-F5344CB8AC3E}">
        <p14:creationId xmlns:p14="http://schemas.microsoft.com/office/powerpoint/2010/main" val="221972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ABDF-5596-48D8-96B1-C0AFA29CF191}"/>
              </a:ext>
            </a:extLst>
          </p:cNvPr>
          <p:cNvSpPr>
            <a:spLocks noGrp="1"/>
          </p:cNvSpPr>
          <p:nvPr>
            <p:ph type="title"/>
          </p:nvPr>
        </p:nvSpPr>
        <p:spPr>
          <a:xfrm>
            <a:off x="838200" y="365125"/>
            <a:ext cx="10515600" cy="951947"/>
          </a:xfrm>
        </p:spPr>
        <p:txBody>
          <a:bodyPr/>
          <a:lstStyle/>
          <a:p>
            <a:r>
              <a:rPr lang="en-IN" b="1" i="0" dirty="0">
                <a:solidFill>
                  <a:srgbClr val="222222"/>
                </a:solidFill>
                <a:effectLst/>
                <a:latin typeface="Source Sans Pro" panose="020B0604020202020204" pitchFamily="34" charset="0"/>
              </a:rPr>
              <a:t>Pointer Arithmetic's in C</a:t>
            </a:r>
            <a:endParaRPr lang="en-IN" dirty="0"/>
          </a:p>
        </p:txBody>
      </p:sp>
      <p:pic>
        <p:nvPicPr>
          <p:cNvPr id="7" name="Content Placeholder 6">
            <a:extLst>
              <a:ext uri="{FF2B5EF4-FFF2-40B4-BE49-F238E27FC236}">
                <a16:creationId xmlns:a16="http://schemas.microsoft.com/office/drawing/2014/main" id="{6787A597-5609-4D0E-B3C9-6D02B3F4A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363" y="1100831"/>
            <a:ext cx="10146437" cy="5495278"/>
          </a:xfrm>
        </p:spPr>
      </p:pic>
    </p:spTree>
    <p:extLst>
      <p:ext uri="{BB962C8B-B14F-4D97-AF65-F5344CB8AC3E}">
        <p14:creationId xmlns:p14="http://schemas.microsoft.com/office/powerpoint/2010/main" val="33245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2843-2C5D-4D4B-89AA-3F04F431620F}"/>
              </a:ext>
            </a:extLst>
          </p:cNvPr>
          <p:cNvSpPr>
            <a:spLocks noGrp="1"/>
          </p:cNvSpPr>
          <p:nvPr>
            <p:ph type="title"/>
          </p:nvPr>
        </p:nvSpPr>
        <p:spPr>
          <a:xfrm>
            <a:off x="762000" y="338492"/>
            <a:ext cx="10515600" cy="1325563"/>
          </a:xfrm>
        </p:spPr>
        <p:txBody>
          <a:bodyPr/>
          <a:lstStyle/>
          <a:p>
            <a:r>
              <a:rPr lang="en-IN" dirty="0"/>
              <a:t>Pointer Increment and Decrement:</a:t>
            </a:r>
          </a:p>
        </p:txBody>
      </p:sp>
      <p:sp>
        <p:nvSpPr>
          <p:cNvPr id="4" name="Content Placeholder 3">
            <a:extLst>
              <a:ext uri="{FF2B5EF4-FFF2-40B4-BE49-F238E27FC236}">
                <a16:creationId xmlns:a16="http://schemas.microsoft.com/office/drawing/2014/main" id="{5B4A7AFB-EF77-4045-8DAA-41DDDDEFB51B}"/>
              </a:ext>
            </a:extLst>
          </p:cNvPr>
          <p:cNvSpPr>
            <a:spLocks noGrp="1"/>
          </p:cNvSpPr>
          <p:nvPr>
            <p:ph sz="half" idx="1"/>
          </p:nvPr>
        </p:nvSpPr>
        <p:spPr/>
        <p:txBody>
          <a:bodyPr>
            <a:normAutofit fontScale="77500" lnSpcReduction="20000"/>
          </a:bodyPr>
          <a:lstStyle/>
          <a:p>
            <a:r>
              <a:rPr lang="en-IN" sz="2200" b="1"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Increment:</a:t>
            </a:r>
            <a:r>
              <a:rPr lang="en-IN" sz="22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 It is a condition that also comes under addition. When a pointer is incremented, it actually increments by the number equal to the size of the data type for which it is a pointer.</a:t>
            </a:r>
          </a:p>
          <a:p>
            <a:endParaRPr lang="en-IN" sz="22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200" b="1"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Decrement:</a:t>
            </a:r>
            <a:r>
              <a:rPr lang="en-IN" sz="22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 It is a condition that also comes under subtraction. When a pointer is decremented, it actually decrements by the number equal to the size of the data type for which it is a pointer.</a:t>
            </a:r>
            <a:endParaRPr lang="en-IN" sz="2200" dirty="0"/>
          </a:p>
        </p:txBody>
      </p:sp>
      <p:sp>
        <p:nvSpPr>
          <p:cNvPr id="6" name="Rectangle 1">
            <a:extLst>
              <a:ext uri="{FF2B5EF4-FFF2-40B4-BE49-F238E27FC236}">
                <a16:creationId xmlns:a16="http://schemas.microsoft.com/office/drawing/2014/main" id="{830A0A91-8236-4505-9608-0726D15E83C0}"/>
              </a:ext>
            </a:extLst>
          </p:cNvPr>
          <p:cNvSpPr>
            <a:spLocks noGrp="1" noChangeArrowheads="1"/>
          </p:cNvSpPr>
          <p:nvPr>
            <p:ph sz="half" idx="2"/>
          </p:nvPr>
        </p:nvSpPr>
        <p:spPr bwMode="auto">
          <a:xfrm>
            <a:off x="6172202" y="1825625"/>
            <a:ext cx="5724644"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Times New Roman" panose="02020603050405020304" pitchFamily="18" charset="0"/>
                <a:ea typeface="Times New Roman" panose="02020603050405020304" pitchFamily="18" charset="0"/>
                <a:cs typeface="Times New Roman" panose="02020603050405020304" pitchFamily="18" charset="0"/>
              </a:rPr>
              <a:t>C Program to demonstrate pointer arithmetic: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stdio.h</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 main()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 N = 4;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 *ptr1, *ptr2;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 &amp;N;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ptr2 = &amp;N;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before Increment: %d \n", 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after Increment: %d \n", 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before Decrement: %d \n", 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after Decrement: %d \n", 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return 0;</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52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8E49-F5F5-4009-A8F7-FCD78C2740E0}"/>
              </a:ext>
            </a:extLst>
          </p:cNvPr>
          <p:cNvSpPr>
            <a:spLocks noGrp="1"/>
          </p:cNvSpPr>
          <p:nvPr>
            <p:ph type="title"/>
          </p:nvPr>
        </p:nvSpPr>
        <p:spPr>
          <a:xfrm>
            <a:off x="570451" y="365125"/>
            <a:ext cx="10783349" cy="750611"/>
          </a:xfrm>
        </p:spPr>
        <p:txBody>
          <a:bodyPr>
            <a:normAutofit/>
          </a:bodyPr>
          <a:lstStyle/>
          <a:p>
            <a:r>
              <a:rPr lang="en-IN" sz="2800" b="1" i="0" dirty="0">
                <a:solidFill>
                  <a:srgbClr val="222222"/>
                </a:solidFill>
                <a:effectLst/>
                <a:latin typeface="Source Sans Pro" panose="020B0604020202020204" pitchFamily="34" charset="0"/>
              </a:rPr>
              <a:t>Priority operation (precedence)</a:t>
            </a:r>
            <a:endParaRPr lang="en-IN" sz="2800" dirty="0"/>
          </a:p>
        </p:txBody>
      </p:sp>
      <p:sp>
        <p:nvSpPr>
          <p:cNvPr id="3" name="Content Placeholder 2">
            <a:extLst>
              <a:ext uri="{FF2B5EF4-FFF2-40B4-BE49-F238E27FC236}">
                <a16:creationId xmlns:a16="http://schemas.microsoft.com/office/drawing/2014/main" id="{78E236A3-51E3-4AC2-972A-217AD5A2AADE}"/>
              </a:ext>
            </a:extLst>
          </p:cNvPr>
          <p:cNvSpPr>
            <a:spLocks noGrp="1"/>
          </p:cNvSpPr>
          <p:nvPr>
            <p:ph idx="1"/>
          </p:nvPr>
        </p:nvSpPr>
        <p:spPr>
          <a:xfrm>
            <a:off x="570451" y="939568"/>
            <a:ext cx="10783349" cy="5918432"/>
          </a:xfrm>
        </p:spPr>
        <p:txBody>
          <a:bodyPr>
            <a:normAutofit fontScale="92500" lnSpcReduction="20000"/>
          </a:bodyPr>
          <a:lstStyle/>
          <a:p>
            <a:pPr marL="0" indent="0" algn="l">
              <a:buNone/>
            </a:pPr>
            <a:r>
              <a:rPr lang="en-US" sz="1500" b="0" i="0" dirty="0">
                <a:solidFill>
                  <a:srgbClr val="222222"/>
                </a:solidFill>
                <a:effectLst/>
                <a:latin typeface="Source Sans Pro" panose="020B0604020202020204" pitchFamily="34" charset="0"/>
              </a:rPr>
              <a:t>When working with C pointers, we must observe the following priority rules:</a:t>
            </a:r>
          </a:p>
          <a:p>
            <a:pPr marL="0" indent="0" algn="l">
              <a:buNone/>
            </a:pPr>
            <a:r>
              <a:rPr lang="en-US" sz="1500" b="0" i="0" dirty="0">
                <a:solidFill>
                  <a:srgbClr val="222222"/>
                </a:solidFill>
                <a:effectLst/>
                <a:latin typeface="Source Sans Pro" panose="020B0604020202020204" pitchFamily="34" charset="0"/>
              </a:rPr>
              <a:t>    1)The operators * and &amp; have the same priority as the unary operators (the negation!, the incrementation++, decrement--).</a:t>
            </a:r>
          </a:p>
          <a:p>
            <a:pPr marL="0" indent="0" algn="l">
              <a:buNone/>
            </a:pPr>
            <a:r>
              <a:rPr lang="en-US" sz="1500" b="0" i="0" dirty="0">
                <a:solidFill>
                  <a:srgbClr val="222222"/>
                </a:solidFill>
                <a:effectLst/>
                <a:latin typeface="Source Sans Pro" panose="020B0604020202020204" pitchFamily="34" charset="0"/>
              </a:rPr>
              <a:t>    2) In the same expression, the unary operators *, &amp;,!, ++, - are evaluated from right to left.</a:t>
            </a:r>
          </a:p>
          <a:p>
            <a:pPr marL="0" indent="0">
              <a:buNone/>
            </a:pPr>
            <a:r>
              <a:rPr lang="en-US" sz="1500" b="0" i="0" dirty="0">
                <a:solidFill>
                  <a:srgbClr val="222222"/>
                </a:solidFill>
                <a:effectLst/>
                <a:latin typeface="Source Sans Pro" panose="020B0604020202020204" pitchFamily="34" charset="0"/>
              </a:rPr>
              <a:t>If a P pointer points to an X variable, then * P can be used wherever X can be written.</a:t>
            </a:r>
          </a:p>
          <a:p>
            <a:pPr marL="0" indent="0">
              <a:buNone/>
            </a:pPr>
            <a:r>
              <a:rPr lang="en-US" sz="1500" dirty="0"/>
              <a:t>The following expressions are equivalent:</a:t>
            </a:r>
          </a:p>
          <a:p>
            <a:pPr marL="0" indent="0">
              <a:buNone/>
            </a:pPr>
            <a:r>
              <a:rPr lang="en-US" sz="1500" dirty="0"/>
              <a:t>int X =10</a:t>
            </a:r>
          </a:p>
          <a:p>
            <a:pPr marL="0" indent="0">
              <a:buNone/>
            </a:pPr>
            <a:r>
              <a:rPr lang="en-US" sz="1500" dirty="0"/>
              <a:t>int *P = &amp;Y;</a:t>
            </a:r>
          </a:p>
          <a:p>
            <a:pPr marL="0" indent="0">
              <a:buNone/>
            </a:pPr>
            <a:r>
              <a:rPr lang="en-US" sz="1500" dirty="0"/>
              <a:t>For the above code, below expressions are true</a:t>
            </a:r>
          </a:p>
          <a:p>
            <a:pPr marL="0" indent="0">
              <a:buNone/>
            </a:pPr>
            <a:r>
              <a:rPr lang="en-US" sz="1500" dirty="0"/>
              <a:t>	</a:t>
            </a:r>
            <a:r>
              <a:rPr lang="en-US" sz="1800" dirty="0"/>
              <a:t>Expression	              Equivalent Expression</a:t>
            </a:r>
          </a:p>
          <a:p>
            <a:pPr marL="0" indent="0">
              <a:buNone/>
            </a:pPr>
            <a:r>
              <a:rPr lang="en-US" sz="1800" dirty="0"/>
              <a:t>	Y=*P+1                                                   Y=X+1</a:t>
            </a:r>
          </a:p>
          <a:p>
            <a:pPr marL="0" indent="0">
              <a:buNone/>
            </a:pPr>
            <a:r>
              <a:rPr lang="en-US" sz="1800" dirty="0"/>
              <a:t>	*P=*P+10                                               X=X+10</a:t>
            </a:r>
          </a:p>
          <a:p>
            <a:pPr marL="0" indent="0">
              <a:buNone/>
            </a:pPr>
            <a:r>
              <a:rPr lang="en-US" sz="1800" dirty="0"/>
              <a:t>	*P+=2                                                      X+=2</a:t>
            </a:r>
          </a:p>
          <a:p>
            <a:pPr marL="0" indent="0">
              <a:buNone/>
            </a:pPr>
            <a:r>
              <a:rPr lang="en-US" sz="1800" dirty="0"/>
              <a:t>	++*P                                                        ++X</a:t>
            </a:r>
          </a:p>
          <a:p>
            <a:pPr marL="0" indent="0">
              <a:buNone/>
            </a:pPr>
            <a:r>
              <a:rPr lang="en-US" sz="1800" dirty="0"/>
              <a:t>	(*P)++	                                                X++</a:t>
            </a:r>
          </a:p>
          <a:p>
            <a:pPr marL="0" indent="0">
              <a:buNone/>
            </a:pPr>
            <a:endParaRPr lang="en-US" sz="1500" b="0" i="0" dirty="0">
              <a:solidFill>
                <a:schemeClr val="bg1"/>
              </a:solidFill>
              <a:effectLst/>
              <a:latin typeface="Source Sans Pro" panose="020B0604020202020204" pitchFamily="34" charset="0"/>
            </a:endParaRPr>
          </a:p>
          <a:p>
            <a:pPr marL="0" indent="0">
              <a:buNone/>
            </a:pPr>
            <a:r>
              <a:rPr lang="en-US" sz="1500" b="0" i="0" dirty="0">
                <a:solidFill>
                  <a:schemeClr val="bg1"/>
                </a:solidFill>
                <a:effectLst/>
                <a:latin typeface="Source Sans Pro" panose="020B0604020202020204" pitchFamily="34" charset="0"/>
              </a:rPr>
              <a:t>In the latter case, parentheses are needed: as the unary operators * and ++ are evaluated from right to left, without the parentheses the pointer P would be incremented, not the object on which P points.</a:t>
            </a:r>
            <a:endParaRPr lang="en-IN" sz="1500" dirty="0">
              <a:solidFill>
                <a:schemeClr val="bg1"/>
              </a:solidFill>
            </a:endParaRPr>
          </a:p>
        </p:txBody>
      </p:sp>
    </p:spTree>
    <p:extLst>
      <p:ext uri="{BB962C8B-B14F-4D97-AF65-F5344CB8AC3E}">
        <p14:creationId xmlns:p14="http://schemas.microsoft.com/office/powerpoint/2010/main" val="302103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F8C4EE-6150-4528-AF67-FB528269EE27}"/>
              </a:ext>
            </a:extLst>
          </p:cNvPr>
          <p:cNvSpPr txBox="1"/>
          <p:nvPr/>
        </p:nvSpPr>
        <p:spPr>
          <a:xfrm>
            <a:off x="438150" y="450463"/>
            <a:ext cx="11315700" cy="6278642"/>
          </a:xfrm>
          <a:prstGeom prst="rect">
            <a:avLst/>
          </a:prstGeom>
          <a:noFill/>
        </p:spPr>
        <p:txBody>
          <a:bodyPr wrap="square" rtlCol="0">
            <a:spAutoFit/>
          </a:bodyPr>
          <a:lstStyle/>
          <a:p>
            <a:r>
              <a:rPr lang="en-US" sz="2400" b="0" i="0" dirty="0">
                <a:solidFill>
                  <a:srgbClr val="222222"/>
                </a:solidFill>
                <a:effectLst/>
                <a:latin typeface="Source Sans Pro" panose="020B0604020202020204" pitchFamily="34" charset="0"/>
              </a:rPr>
              <a:t>A C program to deal with an pointer character array:</a:t>
            </a:r>
          </a:p>
          <a:p>
            <a:endParaRPr lang="en-US" dirty="0">
              <a:solidFill>
                <a:srgbClr val="222222"/>
              </a:solidFill>
              <a:latin typeface="Source Sans Pro" panose="020B0604020202020204" pitchFamily="34" charset="0"/>
            </a:endParaRPr>
          </a:p>
          <a:p>
            <a:pPr marL="342900" indent="-342900">
              <a:buFont typeface="+mj-lt"/>
              <a:buAutoNum type="arabicPeriod"/>
            </a:pPr>
            <a:r>
              <a:rPr lang="en-US" dirty="0">
                <a:solidFill>
                  <a:srgbClr val="222222"/>
                </a:solidFill>
                <a:latin typeface="Source Sans Pro" panose="020B0604020202020204" pitchFamily="34" charset="0"/>
              </a:rPr>
              <a:t>#include &lt;stdio.h&gt;</a:t>
            </a:r>
          </a:p>
          <a:p>
            <a:pPr marL="342900" indent="-342900">
              <a:buFont typeface="+mj-lt"/>
              <a:buAutoNum type="arabicPeriod"/>
            </a:pPr>
            <a:r>
              <a:rPr lang="en-US" dirty="0">
                <a:solidFill>
                  <a:srgbClr val="222222"/>
                </a:solidFill>
                <a:latin typeface="Source Sans Pro" panose="020B0604020202020204" pitchFamily="34" charset="0"/>
              </a:rPr>
              <a:t>int main()</a:t>
            </a:r>
          </a:p>
          <a:p>
            <a:pPr marL="342900" indent="-342900">
              <a:buFont typeface="+mj-lt"/>
              <a:buAutoNum type="arabicPeriod"/>
            </a:pPr>
            <a:r>
              <a:rPr lang="en-US" dirty="0">
                <a:solidFill>
                  <a:srgbClr val="222222"/>
                </a:solidFill>
                <a:latin typeface="Source Sans Pro" panose="020B0604020202020204" pitchFamily="34" charset="0"/>
              </a:rPr>
              <a:t>{</a:t>
            </a:r>
          </a:p>
          <a:p>
            <a:pPr marL="342900" indent="-342900">
              <a:buFont typeface="+mj-lt"/>
              <a:buAutoNum type="arabicPeriod"/>
            </a:pPr>
            <a:r>
              <a:rPr lang="en-US" dirty="0">
                <a:solidFill>
                  <a:srgbClr val="222222"/>
                </a:solidFill>
                <a:latin typeface="Source Sans Pro" panose="020B0604020202020204" pitchFamily="34" charset="0"/>
              </a:rPr>
              <a:t>   int </a:t>
            </a:r>
            <a:r>
              <a:rPr lang="en-US" dirty="0" err="1">
                <a:solidFill>
                  <a:srgbClr val="222222"/>
                </a:solidFill>
                <a:latin typeface="Source Sans Pro" panose="020B0604020202020204" pitchFamily="34" charset="0"/>
              </a:rPr>
              <a:t>i</a:t>
            </a:r>
            <a:r>
              <a:rPr lang="en-US" dirty="0">
                <a:solidFill>
                  <a:srgbClr val="222222"/>
                </a:solidFill>
                <a:latin typeface="Source Sans Pro" panose="020B0604020202020204" pitchFamily="34" charset="0"/>
              </a:rPr>
              <a:t> ;</a:t>
            </a:r>
          </a:p>
          <a:p>
            <a:pPr marL="342900" indent="-342900">
              <a:buFont typeface="+mj-lt"/>
              <a:buAutoNum type="arabicPeriod"/>
            </a:pPr>
            <a:r>
              <a:rPr lang="en-US" dirty="0">
                <a:solidFill>
                  <a:srgbClr val="222222"/>
                </a:solidFill>
                <a:latin typeface="Source Sans Pro" panose="020B0604020202020204" pitchFamily="34" charset="0"/>
              </a:rPr>
              <a:t>   char *materials[ ] = {  "iron",  "copper",  "gold"};</a:t>
            </a:r>
          </a:p>
          <a:p>
            <a:pPr marL="342900" indent="-342900">
              <a:buFont typeface="+mj-lt"/>
              <a:buAutoNum type="arabicPeriod"/>
            </a:pPr>
            <a:r>
              <a:rPr lang="en-US" dirty="0">
                <a:solidFill>
                  <a:srgbClr val="222222"/>
                </a:solidFill>
                <a:latin typeface="Source Sans Pro" panose="020B0604020202020204" pitchFamily="34" charset="0"/>
              </a:rPr>
              <a:t>   </a:t>
            </a:r>
            <a:r>
              <a:rPr lang="en-US" dirty="0" err="1">
                <a:solidFill>
                  <a:srgbClr val="222222"/>
                </a:solidFill>
                <a:latin typeface="Source Sans Pro" panose="020B0604020202020204" pitchFamily="34" charset="0"/>
              </a:rPr>
              <a:t>printf</a:t>
            </a:r>
            <a:r>
              <a:rPr lang="en-US" dirty="0">
                <a:solidFill>
                  <a:srgbClr val="222222"/>
                </a:solidFill>
                <a:latin typeface="Source Sans Pro" panose="020B0604020202020204" pitchFamily="34" charset="0"/>
              </a:rPr>
              <a:t>("Please remember these materials :\n");</a:t>
            </a:r>
          </a:p>
          <a:p>
            <a:pPr marL="342900" indent="-342900">
              <a:buFont typeface="+mj-lt"/>
              <a:buAutoNum type="arabicPeriod"/>
            </a:pPr>
            <a:r>
              <a:rPr lang="en-US" dirty="0">
                <a:solidFill>
                  <a:srgbClr val="222222"/>
                </a:solidFill>
                <a:latin typeface="Source Sans Pro" panose="020B0604020202020204" pitchFamily="34" charset="0"/>
              </a:rPr>
              <a:t>   for (i = 0; i &lt; 3; </a:t>
            </a:r>
            <a:r>
              <a:rPr lang="en-US" dirty="0" err="1">
                <a:solidFill>
                  <a:srgbClr val="222222"/>
                </a:solidFill>
                <a:latin typeface="Source Sans Pro" panose="020B0604020202020204" pitchFamily="34" charset="0"/>
              </a:rPr>
              <a:t>i</a:t>
            </a:r>
            <a:r>
              <a:rPr lang="en-US" dirty="0">
                <a:solidFill>
                  <a:srgbClr val="222222"/>
                </a:solidFill>
                <a:latin typeface="Source Sans Pro" panose="020B0604020202020204" pitchFamily="34" charset="0"/>
              </a:rPr>
              <a:t>++)</a:t>
            </a:r>
          </a:p>
          <a:p>
            <a:pPr marL="342900" indent="-342900">
              <a:buFont typeface="+mj-lt"/>
              <a:buAutoNum type="arabicPeriod"/>
            </a:pPr>
            <a:r>
              <a:rPr lang="en-US" dirty="0">
                <a:solidFill>
                  <a:srgbClr val="222222"/>
                </a:solidFill>
                <a:latin typeface="Source Sans Pro" panose="020B0604020202020204" pitchFamily="34" charset="0"/>
              </a:rPr>
              <a:t>   { </a:t>
            </a:r>
          </a:p>
          <a:p>
            <a:pPr marL="342900" indent="-342900">
              <a:buFont typeface="+mj-lt"/>
              <a:buAutoNum type="arabicPeriod"/>
            </a:pPr>
            <a:r>
              <a:rPr lang="en-US" dirty="0">
                <a:solidFill>
                  <a:srgbClr val="222222"/>
                </a:solidFill>
                <a:latin typeface="Source Sans Pro" panose="020B0604020202020204" pitchFamily="34" charset="0"/>
              </a:rPr>
              <a:t>          </a:t>
            </a:r>
            <a:r>
              <a:rPr lang="en-US" dirty="0" err="1">
                <a:solidFill>
                  <a:srgbClr val="222222"/>
                </a:solidFill>
                <a:latin typeface="Source Sans Pro" panose="020B0604020202020204" pitchFamily="34" charset="0"/>
              </a:rPr>
              <a:t>printf</a:t>
            </a:r>
            <a:r>
              <a:rPr lang="en-US" dirty="0">
                <a:solidFill>
                  <a:srgbClr val="222222"/>
                </a:solidFill>
                <a:latin typeface="Source Sans Pro" panose="020B0604020202020204" pitchFamily="34" charset="0"/>
              </a:rPr>
              <a:t>("%s\n", materials[ </a:t>
            </a:r>
            <a:r>
              <a:rPr lang="en-US" dirty="0" err="1">
                <a:solidFill>
                  <a:srgbClr val="222222"/>
                </a:solidFill>
                <a:latin typeface="Source Sans Pro" panose="020B0604020202020204" pitchFamily="34" charset="0"/>
              </a:rPr>
              <a:t>i</a:t>
            </a:r>
            <a:r>
              <a:rPr lang="en-US" dirty="0">
                <a:solidFill>
                  <a:srgbClr val="222222"/>
                </a:solidFill>
                <a:latin typeface="Source Sans Pro" panose="020B0604020202020204" pitchFamily="34" charset="0"/>
              </a:rPr>
              <a:t> ]);</a:t>
            </a:r>
          </a:p>
          <a:p>
            <a:pPr marL="342900" indent="-342900">
              <a:buFont typeface="+mj-lt"/>
              <a:buAutoNum type="arabicPeriod"/>
            </a:pPr>
            <a:r>
              <a:rPr lang="en-US" dirty="0">
                <a:solidFill>
                  <a:srgbClr val="222222"/>
                </a:solidFill>
                <a:latin typeface="Source Sans Pro" panose="020B0604020202020204" pitchFamily="34" charset="0"/>
              </a:rPr>
              <a:t>    }</a:t>
            </a:r>
          </a:p>
          <a:p>
            <a:pPr marL="342900" indent="-342900">
              <a:buFont typeface="+mj-lt"/>
              <a:buAutoNum type="arabicPeriod"/>
            </a:pPr>
            <a:r>
              <a:rPr lang="en-US" dirty="0">
                <a:solidFill>
                  <a:srgbClr val="222222"/>
                </a:solidFill>
                <a:latin typeface="Source Sans Pro" panose="020B0604020202020204" pitchFamily="34" charset="0"/>
              </a:rPr>
              <a:t> }</a:t>
            </a:r>
          </a:p>
          <a:p>
            <a:endParaRPr lang="en-US" dirty="0">
              <a:solidFill>
                <a:srgbClr val="222222"/>
              </a:solidFill>
              <a:latin typeface="Source Sans Pro" panose="020B0604020202020204" pitchFamily="34" charset="0"/>
            </a:endParaRPr>
          </a:p>
          <a:p>
            <a:r>
              <a:rPr lang="en-US" u="sng" dirty="0">
                <a:solidFill>
                  <a:srgbClr val="222222"/>
                </a:solidFill>
                <a:latin typeface="Source Sans Pro" panose="020B0604020202020204" pitchFamily="34" charset="0"/>
              </a:rPr>
              <a:t>Output:</a:t>
            </a:r>
          </a:p>
          <a:p>
            <a:r>
              <a:rPr lang="en-US" dirty="0">
                <a:solidFill>
                  <a:srgbClr val="222222"/>
                </a:solidFill>
                <a:latin typeface="Source Sans Pro" panose="020B0604020202020204" pitchFamily="34" charset="0"/>
              </a:rPr>
              <a:t>Please remember these materials:</a:t>
            </a:r>
          </a:p>
          <a:p>
            <a:r>
              <a:rPr lang="en-US" dirty="0">
                <a:solidFill>
                  <a:srgbClr val="222222"/>
                </a:solidFill>
                <a:latin typeface="Source Sans Pro" panose="020B0604020202020204" pitchFamily="34" charset="0"/>
              </a:rPr>
              <a:t>	iron</a:t>
            </a:r>
          </a:p>
          <a:p>
            <a:r>
              <a:rPr lang="en-US" dirty="0">
                <a:solidFill>
                  <a:srgbClr val="222222"/>
                </a:solidFill>
                <a:latin typeface="Source Sans Pro" panose="020B0604020202020204" pitchFamily="34" charset="0"/>
              </a:rPr>
              <a:t>	copper</a:t>
            </a:r>
          </a:p>
          <a:p>
            <a:r>
              <a:rPr lang="en-US" dirty="0">
                <a:solidFill>
                  <a:srgbClr val="222222"/>
                </a:solidFill>
                <a:latin typeface="Source Sans Pro" panose="020B0604020202020204" pitchFamily="34" charset="0"/>
              </a:rPr>
              <a:t>	gold</a:t>
            </a:r>
          </a:p>
          <a:p>
            <a:endParaRPr lang="en-US" dirty="0">
              <a:solidFill>
                <a:srgbClr val="222222"/>
              </a:solidFill>
              <a:latin typeface="Source Sans Pro" panose="020B0604020202020204" pitchFamily="34" charset="0"/>
            </a:endParaRPr>
          </a:p>
          <a:p>
            <a:endParaRPr lang="en-US" dirty="0">
              <a:solidFill>
                <a:srgbClr val="222222"/>
              </a:solidFill>
              <a:latin typeface="Source Sans Pro" panose="020B0604020202020204" pitchFamily="34" charset="0"/>
            </a:endParaRPr>
          </a:p>
          <a:p>
            <a:endParaRPr lang="en-IN" dirty="0"/>
          </a:p>
        </p:txBody>
      </p:sp>
    </p:spTree>
    <p:extLst>
      <p:ext uri="{BB962C8B-B14F-4D97-AF65-F5344CB8AC3E}">
        <p14:creationId xmlns:p14="http://schemas.microsoft.com/office/powerpoint/2010/main" val="191021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237A-3988-4E4C-B8C1-EFFF36F4D2DD}"/>
              </a:ext>
            </a:extLst>
          </p:cNvPr>
          <p:cNvSpPr>
            <a:spLocks noGrp="1"/>
          </p:cNvSpPr>
          <p:nvPr>
            <p:ph type="title"/>
          </p:nvPr>
        </p:nvSpPr>
        <p:spPr/>
        <p:txBody>
          <a:bodyPr/>
          <a:lstStyle/>
          <a:p>
            <a:r>
              <a:rPr lang="en-IN" dirty="0"/>
              <a:t>Pointer to Pointer:</a:t>
            </a:r>
          </a:p>
        </p:txBody>
      </p:sp>
      <p:sp>
        <p:nvSpPr>
          <p:cNvPr id="4" name="Content Placeholder 3">
            <a:extLst>
              <a:ext uri="{FF2B5EF4-FFF2-40B4-BE49-F238E27FC236}">
                <a16:creationId xmlns:a16="http://schemas.microsoft.com/office/drawing/2014/main" id="{253E5EA0-9D07-47E6-B76E-3D4F10BADEEA}"/>
              </a:ext>
            </a:extLst>
          </p:cNvPr>
          <p:cNvSpPr>
            <a:spLocks noGrp="1"/>
          </p:cNvSpPr>
          <p:nvPr>
            <p:ph sz="half" idx="1"/>
          </p:nvPr>
        </p:nvSpPr>
        <p:spPr/>
        <p:txBody>
          <a:bodyPr>
            <a:noAutofit/>
          </a:bodyPr>
          <a:lstStyle/>
          <a:p>
            <a:r>
              <a:rPr lang="en-US" sz="2000" i="0" dirty="0">
                <a:solidFill>
                  <a:srgbClr val="000000"/>
                </a:solidFill>
                <a:effectLst/>
                <a:latin typeface="Arial" panose="020B0604020202020204" pitchFamily="34" charset="0"/>
              </a:rPr>
              <a:t>A pointer to a pointer is a form of multiple indirection, or a chain of pointers</a:t>
            </a:r>
            <a:r>
              <a:rPr lang="en-US" sz="2000" b="0" i="0" dirty="0">
                <a:solidFill>
                  <a:srgbClr val="000000"/>
                </a:solidFill>
                <a:effectLst/>
                <a:latin typeface="Arial" panose="020B0604020202020204" pitchFamily="34" charset="0"/>
              </a:rPr>
              <a:t>.</a:t>
            </a:r>
          </a:p>
          <a:p>
            <a:r>
              <a:rPr lang="en-US" sz="2000" b="0" i="0" dirty="0">
                <a:solidFill>
                  <a:srgbClr val="000000"/>
                </a:solidFill>
                <a:effectLst/>
                <a:latin typeface="Arial" panose="020B0604020202020204" pitchFamily="34" charset="0"/>
              </a:rPr>
              <a:t>When we define a pointer to a pointer, the first pointer contains the address of the second pointer, which points to the location that contains the actual value as shown below.</a:t>
            </a:r>
            <a:endParaRPr lang="en-IN" sz="2000" dirty="0"/>
          </a:p>
        </p:txBody>
      </p:sp>
      <p:sp>
        <p:nvSpPr>
          <p:cNvPr id="9" name="Content Placeholder 8">
            <a:extLst>
              <a:ext uri="{FF2B5EF4-FFF2-40B4-BE49-F238E27FC236}">
                <a16:creationId xmlns:a16="http://schemas.microsoft.com/office/drawing/2014/main" id="{6DFEB457-272E-436C-B6BF-6199F72A3EDA}"/>
              </a:ext>
            </a:extLst>
          </p:cNvPr>
          <p:cNvSpPr>
            <a:spLocks noGrp="1"/>
          </p:cNvSpPr>
          <p:nvPr>
            <p:ph sz="half" idx="2"/>
          </p:nvPr>
        </p:nvSpPr>
        <p:spPr>
          <a:xfrm>
            <a:off x="6773661" y="1367284"/>
            <a:ext cx="5065949" cy="5125591"/>
          </a:xfrm>
        </p:spPr>
        <p:txBody>
          <a:bodyPr>
            <a:normAutofit fontScale="25000" lnSpcReduction="20000"/>
          </a:bodyPr>
          <a:lstStyle/>
          <a:p>
            <a:pPr marL="1143000" indent="-1143000">
              <a:buFont typeface="+mj-lt"/>
              <a:buAutoNum type="arabicPeriod"/>
            </a:pPr>
            <a:r>
              <a:rPr lang="en-US" sz="6400" b="0" dirty="0">
                <a:effectLst/>
                <a:latin typeface="Consolas" panose="020B0609020204030204" pitchFamily="49" charset="0"/>
              </a:rPr>
              <a:t>int main(){</a:t>
            </a:r>
          </a:p>
          <a:p>
            <a:pPr marL="1143000" indent="-1143000">
              <a:buFont typeface="+mj-lt"/>
              <a:buAutoNum type="arabicPeriod"/>
            </a:pPr>
            <a:r>
              <a:rPr lang="pt-BR" sz="6400" b="0" dirty="0">
                <a:effectLst/>
                <a:latin typeface="Consolas" panose="020B0609020204030204" pitchFamily="49" charset="0"/>
              </a:rPr>
              <a:t>int x=5;</a:t>
            </a:r>
          </a:p>
          <a:p>
            <a:pPr marL="1143000" indent="-1143000">
              <a:buFont typeface="+mj-lt"/>
              <a:buAutoNum type="arabicPeriod"/>
            </a:pPr>
            <a:r>
              <a:rPr lang="pt-BR" sz="6400" b="0" dirty="0">
                <a:effectLst/>
                <a:latin typeface="Consolas" panose="020B0609020204030204" pitchFamily="49" charset="0"/>
              </a:rPr>
              <a:t>int*p;</a:t>
            </a:r>
          </a:p>
          <a:p>
            <a:pPr marL="1143000" indent="-1143000">
              <a:buFont typeface="+mj-lt"/>
              <a:buAutoNum type="arabicPeriod"/>
            </a:pPr>
            <a:r>
              <a:rPr lang="pt-BR" sz="6400" b="0" dirty="0">
                <a:effectLst/>
                <a:latin typeface="Consolas" panose="020B0609020204030204" pitchFamily="49" charset="0"/>
              </a:rPr>
              <a:t>p=&amp;x;</a:t>
            </a:r>
          </a:p>
          <a:p>
            <a:pPr marL="1143000" indent="-1143000">
              <a:buFont typeface="+mj-lt"/>
              <a:buAutoNum type="arabicPeriod"/>
            </a:pPr>
            <a:r>
              <a:rPr lang="pt-BR" sz="6400" b="0" dirty="0">
                <a:effectLst/>
                <a:latin typeface="Consolas" panose="020B0609020204030204" pitchFamily="49" charset="0"/>
              </a:rPr>
              <a:t>printf("%d\n",p);</a:t>
            </a:r>
          </a:p>
          <a:p>
            <a:pPr marL="1143000" indent="-1143000">
              <a:buFont typeface="+mj-lt"/>
              <a:buAutoNum type="arabicPeriod"/>
            </a:pPr>
            <a:r>
              <a:rPr lang="pt-BR" sz="6400" b="0" dirty="0">
                <a:effectLst/>
                <a:latin typeface="Consolas" panose="020B0609020204030204" pitchFamily="49" charset="0"/>
              </a:rPr>
              <a:t>printf("%d\n",*p);</a:t>
            </a:r>
          </a:p>
          <a:p>
            <a:pPr marL="1143000" indent="-1143000">
              <a:buFont typeface="+mj-lt"/>
              <a:buAutoNum type="arabicPeriod"/>
            </a:pPr>
            <a:r>
              <a:rPr lang="pt-BR" sz="6400" b="0" dirty="0">
                <a:effectLst/>
                <a:latin typeface="Consolas" panose="020B0609020204030204" pitchFamily="49" charset="0"/>
              </a:rPr>
              <a:t>int **q;</a:t>
            </a:r>
          </a:p>
          <a:p>
            <a:pPr marL="1143000" indent="-1143000">
              <a:buFont typeface="+mj-lt"/>
              <a:buAutoNum type="arabicPeriod"/>
            </a:pPr>
            <a:r>
              <a:rPr lang="pt-BR" sz="6400" b="0" dirty="0">
                <a:effectLst/>
                <a:latin typeface="Consolas" panose="020B0609020204030204" pitchFamily="49" charset="0"/>
              </a:rPr>
              <a:t>q=&amp;p;</a:t>
            </a:r>
          </a:p>
          <a:p>
            <a:pPr marL="1143000" indent="-1143000">
              <a:buFont typeface="+mj-lt"/>
              <a:buAutoNum type="arabicPeriod"/>
            </a:pPr>
            <a:r>
              <a:rPr lang="pt-BR" sz="6400" b="0" dirty="0">
                <a:effectLst/>
                <a:latin typeface="Consolas" panose="020B0609020204030204" pitchFamily="49" charset="0"/>
              </a:rPr>
              <a:t>printf("%d\n",q);</a:t>
            </a:r>
          </a:p>
          <a:p>
            <a:pPr marL="1143000" indent="-1143000">
              <a:buFont typeface="+mj-lt"/>
              <a:buAutoNum type="arabicPeriod"/>
            </a:pPr>
            <a:r>
              <a:rPr lang="pt-BR" sz="6400" b="0" dirty="0">
                <a:effectLst/>
                <a:latin typeface="Consolas" panose="020B0609020204030204" pitchFamily="49" charset="0"/>
              </a:rPr>
              <a:t>printf("%d\n",*q);</a:t>
            </a:r>
          </a:p>
          <a:p>
            <a:pPr marL="1143000" indent="-1143000">
              <a:buFont typeface="+mj-lt"/>
              <a:buAutoNum type="arabicPeriod"/>
            </a:pPr>
            <a:r>
              <a:rPr lang="pt-BR" sz="6400" b="0" dirty="0">
                <a:effectLst/>
                <a:latin typeface="Consolas" panose="020B0609020204030204" pitchFamily="49" charset="0"/>
              </a:rPr>
              <a:t>int ***r;</a:t>
            </a:r>
          </a:p>
          <a:p>
            <a:pPr marL="1143000" indent="-1143000">
              <a:buFont typeface="+mj-lt"/>
              <a:buAutoNum type="arabicPeriod"/>
            </a:pPr>
            <a:r>
              <a:rPr lang="pt-BR" sz="6400" b="0" dirty="0">
                <a:effectLst/>
                <a:latin typeface="Consolas" panose="020B0609020204030204" pitchFamily="49" charset="0"/>
              </a:rPr>
              <a:t>r=&amp;q;</a:t>
            </a:r>
          </a:p>
          <a:p>
            <a:pPr marL="1143000" indent="-1143000">
              <a:buFont typeface="+mj-lt"/>
              <a:buAutoNum type="arabicPeriod"/>
            </a:pPr>
            <a:r>
              <a:rPr lang="pt-BR" sz="6400" b="0" dirty="0">
                <a:effectLst/>
                <a:latin typeface="Consolas" panose="020B0609020204030204" pitchFamily="49" charset="0"/>
              </a:rPr>
              <a:t>printf("%d\n",r);</a:t>
            </a:r>
          </a:p>
          <a:p>
            <a:pPr marL="1143000" indent="-1143000">
              <a:buFont typeface="+mj-lt"/>
              <a:buAutoNum type="arabicPeriod"/>
            </a:pPr>
            <a:r>
              <a:rPr lang="pt-BR" sz="6400" b="0" dirty="0">
                <a:solidFill>
                  <a:schemeClr val="bg1"/>
                </a:solidFill>
                <a:effectLst/>
                <a:latin typeface="Consolas" panose="020B0609020204030204" pitchFamily="49" charset="0"/>
              </a:rPr>
              <a:t>printf("%d\n",***r)</a:t>
            </a:r>
            <a:endParaRPr lang="pt-BR" sz="5000" b="0" dirty="0">
              <a:solidFill>
                <a:schemeClr val="bg1"/>
              </a:solidFill>
              <a:effectLst/>
              <a:latin typeface="Consolas" panose="020B0609020204030204" pitchFamily="49" charset="0"/>
            </a:endParaRPr>
          </a:p>
          <a:p>
            <a:pPr marL="1143000" indent="-1143000">
              <a:buFont typeface="+mj-lt"/>
              <a:buAutoNum type="arabicPeriod"/>
            </a:pPr>
            <a:r>
              <a:rPr lang="pt-BR" sz="5000" b="0" dirty="0">
                <a:solidFill>
                  <a:schemeClr val="bg1"/>
                </a:solidFill>
                <a:effectLst/>
                <a:latin typeface="Consolas" panose="020B0609020204030204" pitchFamily="49" charset="0"/>
              </a:rPr>
              <a:t>}</a:t>
            </a:r>
          </a:p>
          <a:p>
            <a:endParaRPr lang="en-IN" dirty="0"/>
          </a:p>
        </p:txBody>
      </p:sp>
      <p:pic>
        <p:nvPicPr>
          <p:cNvPr id="11" name="Picture 10">
            <a:extLst>
              <a:ext uri="{FF2B5EF4-FFF2-40B4-BE49-F238E27FC236}">
                <a16:creationId xmlns:a16="http://schemas.microsoft.com/office/drawing/2014/main" id="{F93E10EC-335C-40D9-9260-3E280F985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9" y="4031152"/>
            <a:ext cx="5819811" cy="1952274"/>
          </a:xfrm>
          <a:prstGeom prst="rect">
            <a:avLst/>
          </a:prstGeom>
        </p:spPr>
      </p:pic>
      <p:sp>
        <p:nvSpPr>
          <p:cNvPr id="3" name="TextBox 2">
            <a:extLst>
              <a:ext uri="{FF2B5EF4-FFF2-40B4-BE49-F238E27FC236}">
                <a16:creationId xmlns:a16="http://schemas.microsoft.com/office/drawing/2014/main" id="{C483BC23-7BF0-4BD7-9B82-D7DBDA861C42}"/>
              </a:ext>
            </a:extLst>
          </p:cNvPr>
          <p:cNvSpPr txBox="1"/>
          <p:nvPr/>
        </p:nvSpPr>
        <p:spPr>
          <a:xfrm>
            <a:off x="7279689" y="577049"/>
            <a:ext cx="3116062" cy="646331"/>
          </a:xfrm>
          <a:prstGeom prst="rect">
            <a:avLst/>
          </a:prstGeom>
          <a:noFill/>
        </p:spPr>
        <p:txBody>
          <a:bodyPr wrap="square" rtlCol="0">
            <a:spAutoFit/>
          </a:bodyPr>
          <a:lstStyle/>
          <a:p>
            <a:r>
              <a:rPr lang="en-IN" dirty="0"/>
              <a:t>A program to demonstrate pointer to pointer:</a:t>
            </a:r>
          </a:p>
        </p:txBody>
      </p:sp>
    </p:spTree>
    <p:extLst>
      <p:ext uri="{BB962C8B-B14F-4D97-AF65-F5344CB8AC3E}">
        <p14:creationId xmlns:p14="http://schemas.microsoft.com/office/powerpoint/2010/main" val="137603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76BE-6C64-409D-8BAD-26141337484F}"/>
              </a:ext>
            </a:extLst>
          </p:cNvPr>
          <p:cNvSpPr>
            <a:spLocks noGrp="1"/>
          </p:cNvSpPr>
          <p:nvPr>
            <p:ph type="title"/>
          </p:nvPr>
        </p:nvSpPr>
        <p:spPr>
          <a:xfrm>
            <a:off x="838200" y="213065"/>
            <a:ext cx="10515600" cy="807868"/>
          </a:xfrm>
        </p:spPr>
        <p:txBody>
          <a:bodyPr>
            <a:normAutofit/>
          </a:bodyPr>
          <a:lstStyle/>
          <a:p>
            <a:r>
              <a:rPr lang="en-IN" dirty="0"/>
              <a:t>Applications of pointers:</a:t>
            </a:r>
          </a:p>
        </p:txBody>
      </p:sp>
      <p:sp>
        <p:nvSpPr>
          <p:cNvPr id="3" name="Content Placeholder 2">
            <a:extLst>
              <a:ext uri="{FF2B5EF4-FFF2-40B4-BE49-F238E27FC236}">
                <a16:creationId xmlns:a16="http://schemas.microsoft.com/office/drawing/2014/main" id="{0070A747-00B9-40D0-86FB-BE3CDAAAF22E}"/>
              </a:ext>
            </a:extLst>
          </p:cNvPr>
          <p:cNvSpPr>
            <a:spLocks noGrp="1"/>
          </p:cNvSpPr>
          <p:nvPr>
            <p:ph sz="half" idx="1"/>
          </p:nvPr>
        </p:nvSpPr>
        <p:spPr>
          <a:xfrm>
            <a:off x="838200" y="1020933"/>
            <a:ext cx="5181600" cy="5513031"/>
          </a:xfrm>
        </p:spPr>
        <p:txBody>
          <a:bodyPr>
            <a:noAutofit/>
          </a:bodyPr>
          <a:lstStyle/>
          <a:p>
            <a:pPr marL="0" indent="0">
              <a:buNone/>
            </a:pPr>
            <a:r>
              <a:rPr lang="en-IN" sz="1600" dirty="0"/>
              <a:t>1) To modify variable of function in other function.</a:t>
            </a:r>
          </a:p>
          <a:p>
            <a:pPr marL="0" indent="0">
              <a:buNone/>
            </a:pPr>
            <a:r>
              <a:rPr lang="en-IN" sz="1600" dirty="0"/>
              <a:t>//C program to demonstrate that we can change local values of one function in another using pointers.</a:t>
            </a:r>
          </a:p>
          <a:p>
            <a:pPr marL="342900" indent="-342900">
              <a:buFont typeface="+mj-lt"/>
              <a:buAutoNum type="arabicPeriod"/>
            </a:pPr>
            <a:r>
              <a:rPr lang="en-IN" sz="1600" dirty="0"/>
              <a:t>void swap(int* x, int* y){</a:t>
            </a:r>
          </a:p>
          <a:p>
            <a:pPr marL="342900" indent="-342900">
              <a:buFont typeface="+mj-lt"/>
              <a:buAutoNum type="arabicPeriod"/>
            </a:pPr>
            <a:r>
              <a:rPr lang="en-IN" sz="1600" dirty="0"/>
              <a:t>    int temp = *x;</a:t>
            </a:r>
          </a:p>
          <a:p>
            <a:pPr marL="342900" indent="-342900">
              <a:buFont typeface="+mj-lt"/>
              <a:buAutoNum type="arabicPeriod"/>
            </a:pPr>
            <a:r>
              <a:rPr lang="en-IN" sz="1600" dirty="0"/>
              <a:t>    *x = *y;</a:t>
            </a:r>
          </a:p>
          <a:p>
            <a:pPr marL="342900" indent="-342900">
              <a:buFont typeface="+mj-lt"/>
              <a:buAutoNum type="arabicPeriod"/>
            </a:pPr>
            <a:r>
              <a:rPr lang="en-IN" sz="1600" dirty="0"/>
              <a:t>    *y = temp;}</a:t>
            </a:r>
          </a:p>
          <a:p>
            <a:pPr marL="342900" indent="-342900">
              <a:buFont typeface="+mj-lt"/>
              <a:buAutoNum type="arabicPeriod"/>
            </a:pPr>
            <a:r>
              <a:rPr lang="en-IN" sz="1600" dirty="0"/>
              <a:t>int main(){</a:t>
            </a:r>
          </a:p>
          <a:p>
            <a:pPr marL="342900" indent="-342900">
              <a:buFont typeface="+mj-lt"/>
              <a:buAutoNum type="arabicPeriod"/>
            </a:pPr>
            <a:r>
              <a:rPr lang="en-IN" sz="1600" dirty="0"/>
              <a:t>    int x = 10, y = 20;</a:t>
            </a:r>
          </a:p>
          <a:p>
            <a:pPr marL="342900" indent="-342900">
              <a:buFont typeface="+mj-lt"/>
              <a:buAutoNum type="arabicPeriod"/>
            </a:pPr>
            <a:r>
              <a:rPr lang="en-IN" sz="1600" dirty="0"/>
              <a:t>    swap(&amp;x, &amp;y);</a:t>
            </a:r>
          </a:p>
          <a:p>
            <a:pPr marL="342900" indent="-342900">
              <a:buFont typeface="+mj-lt"/>
              <a:buAutoNum type="arabicPeriod"/>
            </a:pPr>
            <a:r>
              <a:rPr lang="en-IN" sz="1600" dirty="0"/>
              <a:t>    </a:t>
            </a:r>
            <a:r>
              <a:rPr lang="en-IN" sz="1600" dirty="0" err="1"/>
              <a:t>printf</a:t>
            </a:r>
            <a:r>
              <a:rPr lang="en-IN" sz="1600" dirty="0"/>
              <a:t>("%d %d\n", x, y);}</a:t>
            </a:r>
          </a:p>
          <a:p>
            <a:pPr marL="342900" indent="-342900">
              <a:buFont typeface="+mj-lt"/>
              <a:buAutoNum type="arabicPeriod"/>
            </a:pPr>
            <a:endParaRPr lang="en-IN" sz="1600" dirty="0"/>
          </a:p>
          <a:p>
            <a:pPr marL="342900" indent="-342900">
              <a:buFont typeface="+mj-lt"/>
              <a:buAutoNum type="arabicPeriod"/>
            </a:pPr>
            <a:endParaRPr lang="en-IN" sz="1600" dirty="0"/>
          </a:p>
          <a:p>
            <a:pPr marL="0" indent="0">
              <a:buNone/>
            </a:pPr>
            <a:r>
              <a:rPr lang="en-IN" sz="1600" dirty="0">
                <a:solidFill>
                  <a:schemeClr val="bg1"/>
                </a:solidFill>
              </a:rPr>
              <a:t>Output :         20 10</a:t>
            </a:r>
          </a:p>
        </p:txBody>
      </p:sp>
      <p:sp>
        <p:nvSpPr>
          <p:cNvPr id="4" name="Content Placeholder 3">
            <a:extLst>
              <a:ext uri="{FF2B5EF4-FFF2-40B4-BE49-F238E27FC236}">
                <a16:creationId xmlns:a16="http://schemas.microsoft.com/office/drawing/2014/main" id="{DD4B96A9-FED5-4506-9A03-3B91F760F5F4}"/>
              </a:ext>
            </a:extLst>
          </p:cNvPr>
          <p:cNvSpPr>
            <a:spLocks noGrp="1"/>
          </p:cNvSpPr>
          <p:nvPr>
            <p:ph sz="half" idx="2"/>
          </p:nvPr>
        </p:nvSpPr>
        <p:spPr>
          <a:xfrm>
            <a:off x="6172200" y="958788"/>
            <a:ext cx="5181600" cy="5575176"/>
          </a:xfrm>
        </p:spPr>
        <p:txBody>
          <a:bodyPr>
            <a:normAutofit fontScale="70000" lnSpcReduction="20000"/>
          </a:bodyPr>
          <a:lstStyle/>
          <a:p>
            <a:pPr marL="0" indent="0">
              <a:buNone/>
            </a:pPr>
            <a:r>
              <a:rPr lang="en-IN" dirty="0"/>
              <a:t>2) For accessing array elements. Compiler internally uses pointers to access array elements. </a:t>
            </a:r>
          </a:p>
          <a:p>
            <a:pPr marL="0" indent="0">
              <a:buNone/>
            </a:pPr>
            <a:r>
              <a:rPr lang="en-IN" dirty="0"/>
              <a:t>// C program to demonstrate that compiler internally uses pointer arithmetic to access array elements.</a:t>
            </a:r>
          </a:p>
          <a:p>
            <a:pPr marL="514350" indent="-514350">
              <a:buFont typeface="+mj-lt"/>
              <a:buAutoNum type="arabicPeriod"/>
            </a:pPr>
            <a:r>
              <a:rPr lang="en-IN" dirty="0"/>
              <a:t> int main()</a:t>
            </a:r>
          </a:p>
          <a:p>
            <a:pPr marL="514350" indent="-514350">
              <a:buFont typeface="+mj-lt"/>
              <a:buAutoNum type="arabicPeriod"/>
            </a:pPr>
            <a:r>
              <a:rPr lang="en-IN" dirty="0"/>
              <a:t>{</a:t>
            </a:r>
          </a:p>
          <a:p>
            <a:pPr marL="514350" indent="-514350">
              <a:buFont typeface="+mj-lt"/>
              <a:buAutoNum type="arabicPeriod"/>
            </a:pPr>
            <a:r>
              <a:rPr lang="en-IN" dirty="0"/>
              <a:t>    int </a:t>
            </a:r>
            <a:r>
              <a:rPr lang="en-IN" dirty="0" err="1"/>
              <a:t>arr</a:t>
            </a:r>
            <a:r>
              <a:rPr lang="en-IN" dirty="0"/>
              <a:t>[ ] = { 100, 200, 300, 400 };</a:t>
            </a:r>
          </a:p>
          <a:p>
            <a:pPr marL="514350" indent="-514350">
              <a:buFont typeface="+mj-lt"/>
              <a:buAutoNum type="arabicPeriod"/>
            </a:pPr>
            <a:r>
              <a:rPr lang="en-IN" dirty="0"/>
              <a:t> </a:t>
            </a:r>
          </a:p>
          <a:p>
            <a:pPr marL="514350" indent="-514350">
              <a:buFont typeface="+mj-lt"/>
              <a:buAutoNum type="arabicPeriod"/>
            </a:pPr>
            <a:r>
              <a:rPr lang="en-IN" dirty="0"/>
              <a:t>    // Compiler converts below to *(</a:t>
            </a:r>
            <a:r>
              <a:rPr lang="en-IN" dirty="0" err="1"/>
              <a:t>arr</a:t>
            </a:r>
            <a:r>
              <a:rPr lang="en-IN" dirty="0"/>
              <a:t> + 2).</a:t>
            </a:r>
          </a:p>
          <a:p>
            <a:pPr marL="514350" indent="-514350">
              <a:buFont typeface="+mj-lt"/>
              <a:buAutoNum type="arabicPeriod"/>
            </a:pPr>
            <a:r>
              <a:rPr lang="en-IN" dirty="0"/>
              <a:t>    </a:t>
            </a:r>
            <a:r>
              <a:rPr lang="en-IN" dirty="0" err="1"/>
              <a:t>printf</a:t>
            </a:r>
            <a:r>
              <a:rPr lang="en-IN" dirty="0"/>
              <a:t>("%d ", </a:t>
            </a:r>
            <a:r>
              <a:rPr lang="en-IN" dirty="0" err="1"/>
              <a:t>arr</a:t>
            </a:r>
            <a:r>
              <a:rPr lang="en-IN" dirty="0"/>
              <a:t>[2]);</a:t>
            </a:r>
          </a:p>
          <a:p>
            <a:pPr marL="514350" indent="-514350">
              <a:buFont typeface="+mj-lt"/>
              <a:buAutoNum type="arabicPeriod"/>
            </a:pPr>
            <a:r>
              <a:rPr lang="en-IN" dirty="0"/>
              <a:t> </a:t>
            </a:r>
          </a:p>
          <a:p>
            <a:pPr marL="514350" indent="-514350">
              <a:buFont typeface="+mj-lt"/>
              <a:buAutoNum type="arabicPeriod"/>
            </a:pPr>
            <a:r>
              <a:rPr lang="en-IN" dirty="0"/>
              <a:t>    // So below also works.</a:t>
            </a:r>
          </a:p>
          <a:p>
            <a:pPr marL="514350" indent="-514350">
              <a:buFont typeface="+mj-lt"/>
              <a:buAutoNum type="arabicPeriod"/>
            </a:pPr>
            <a:r>
              <a:rPr lang="en-IN" dirty="0"/>
              <a:t>    </a:t>
            </a:r>
            <a:r>
              <a:rPr lang="en-IN" dirty="0" err="1"/>
              <a:t>printf</a:t>
            </a:r>
            <a:r>
              <a:rPr lang="en-IN" dirty="0"/>
              <a:t>("%d\n", *(</a:t>
            </a:r>
            <a:r>
              <a:rPr lang="en-IN" dirty="0" err="1"/>
              <a:t>arr</a:t>
            </a:r>
            <a:r>
              <a:rPr lang="en-IN" dirty="0"/>
              <a:t> + 2)); </a:t>
            </a:r>
          </a:p>
          <a:p>
            <a:pPr marL="514350" indent="-514350">
              <a:buFont typeface="+mj-lt"/>
              <a:buAutoNum type="arabicPeriod"/>
            </a:pPr>
            <a:r>
              <a:rPr lang="en-IN" dirty="0"/>
              <a:t>}</a:t>
            </a:r>
          </a:p>
          <a:p>
            <a:pPr marL="0" indent="0">
              <a:buNone/>
            </a:pPr>
            <a:r>
              <a:rPr lang="en-IN" dirty="0"/>
              <a:t>       Output :</a:t>
            </a:r>
          </a:p>
          <a:p>
            <a:pPr marL="0" indent="0">
              <a:buNone/>
            </a:pPr>
            <a:r>
              <a:rPr lang="en-IN" dirty="0"/>
              <a:t>                         300 </a:t>
            </a:r>
          </a:p>
          <a:p>
            <a:pPr marL="0" indent="0">
              <a:buNone/>
            </a:pPr>
            <a:r>
              <a:rPr lang="en-IN" dirty="0"/>
              <a:t>                         </a:t>
            </a:r>
            <a:r>
              <a:rPr lang="en-IN" dirty="0">
                <a:solidFill>
                  <a:schemeClr val="bg1"/>
                </a:solidFill>
              </a:rPr>
              <a:t>300</a:t>
            </a:r>
          </a:p>
        </p:txBody>
      </p:sp>
    </p:spTree>
    <p:extLst>
      <p:ext uri="{BB962C8B-B14F-4D97-AF65-F5344CB8AC3E}">
        <p14:creationId xmlns:p14="http://schemas.microsoft.com/office/powerpoint/2010/main" val="347271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BFAFB2-C7A9-4D27-9CB0-D78C6AF286ED}"/>
              </a:ext>
            </a:extLst>
          </p:cNvPr>
          <p:cNvSpPr txBox="1"/>
          <p:nvPr/>
        </p:nvSpPr>
        <p:spPr>
          <a:xfrm>
            <a:off x="479395" y="474345"/>
            <a:ext cx="4687409" cy="5632311"/>
          </a:xfrm>
          <a:prstGeom prst="rect">
            <a:avLst/>
          </a:prstGeom>
          <a:noFill/>
        </p:spPr>
        <p:txBody>
          <a:bodyPr wrap="square" rtlCol="0">
            <a:spAutoFit/>
          </a:bodyPr>
          <a:lstStyle/>
          <a:p>
            <a:r>
              <a:rPr lang="en-IN" dirty="0"/>
              <a:t>3)To return multiple values.  </a:t>
            </a:r>
          </a:p>
          <a:p>
            <a:pPr marL="342900" indent="-342900">
              <a:buFont typeface="+mj-lt"/>
              <a:buAutoNum type="arabicPeriod"/>
            </a:pPr>
            <a:r>
              <a:rPr lang="en-IN" dirty="0"/>
              <a:t>int main()</a:t>
            </a:r>
          </a:p>
          <a:p>
            <a:pPr marL="342900" indent="-342900">
              <a:buFont typeface="+mj-lt"/>
              <a:buAutoNum type="arabicPeriod"/>
            </a:pPr>
            <a:r>
              <a:rPr lang="en-IN" dirty="0"/>
              <a:t>{</a:t>
            </a:r>
          </a:p>
          <a:p>
            <a:pPr marL="342900" indent="-342900">
              <a:buFont typeface="+mj-lt"/>
              <a:buAutoNum type="arabicPeriod"/>
            </a:pPr>
            <a:r>
              <a:rPr lang="en-IN" dirty="0"/>
              <a:t>    int n = 100;</a:t>
            </a:r>
          </a:p>
          <a:p>
            <a:pPr marL="342900" indent="-342900">
              <a:buFont typeface="+mj-lt"/>
              <a:buAutoNum type="arabicPeriod"/>
            </a:pPr>
            <a:r>
              <a:rPr lang="en-IN" dirty="0"/>
              <a:t>    int </a:t>
            </a:r>
            <a:r>
              <a:rPr lang="en-IN" dirty="0" err="1"/>
              <a:t>sq</a:t>
            </a:r>
            <a:r>
              <a:rPr lang="en-IN" dirty="0"/>
              <a:t>;</a:t>
            </a:r>
          </a:p>
          <a:p>
            <a:pPr marL="342900" indent="-342900">
              <a:buFont typeface="+mj-lt"/>
              <a:buAutoNum type="arabicPeriod"/>
            </a:pPr>
            <a:r>
              <a:rPr lang="en-IN" dirty="0"/>
              <a:t>    double </a:t>
            </a:r>
            <a:r>
              <a:rPr lang="en-IN" dirty="0" err="1"/>
              <a:t>sq_root</a:t>
            </a:r>
            <a:r>
              <a:rPr lang="en-IN" dirty="0"/>
              <a:t>;</a:t>
            </a:r>
          </a:p>
          <a:p>
            <a:pPr marL="342900" indent="-342900">
              <a:buFont typeface="+mj-lt"/>
              <a:buAutoNum type="arabicPeriod"/>
            </a:pPr>
            <a:r>
              <a:rPr lang="en-IN" dirty="0"/>
              <a:t>    fun(n, &amp;</a:t>
            </a:r>
            <a:r>
              <a:rPr lang="en-IN" dirty="0" err="1"/>
              <a:t>sq</a:t>
            </a:r>
            <a:r>
              <a:rPr lang="en-IN" dirty="0"/>
              <a:t>, &amp;</a:t>
            </a:r>
            <a:r>
              <a:rPr lang="en-IN" dirty="0" err="1"/>
              <a:t>sq_root</a:t>
            </a:r>
            <a:r>
              <a:rPr lang="en-IN" dirty="0"/>
              <a:t>);</a:t>
            </a:r>
          </a:p>
          <a:p>
            <a:pPr marL="342900" indent="-342900">
              <a:buFont typeface="+mj-lt"/>
              <a:buAutoNum type="arabicPeriod"/>
            </a:pPr>
            <a:r>
              <a:rPr lang="en-IN" dirty="0"/>
              <a:t>    </a:t>
            </a:r>
            <a:r>
              <a:rPr lang="en-IN" dirty="0" err="1"/>
              <a:t>printf</a:t>
            </a:r>
            <a:r>
              <a:rPr lang="en-IN" dirty="0"/>
              <a:t>("%d %f\n", </a:t>
            </a:r>
            <a:r>
              <a:rPr lang="en-IN" dirty="0" err="1"/>
              <a:t>sq</a:t>
            </a:r>
            <a:r>
              <a:rPr lang="en-IN" dirty="0"/>
              <a:t>, </a:t>
            </a:r>
            <a:r>
              <a:rPr lang="en-IN" dirty="0" err="1"/>
              <a:t>sq_root</a:t>
            </a:r>
            <a:r>
              <a:rPr lang="en-IN" dirty="0"/>
              <a:t>);</a:t>
            </a:r>
          </a:p>
          <a:p>
            <a:pPr marL="342900" indent="-342900">
              <a:buFont typeface="+mj-lt"/>
              <a:buAutoNum type="arabicPeriod"/>
            </a:pPr>
            <a:r>
              <a:rPr lang="en-IN" dirty="0"/>
              <a:t>    return 0;</a:t>
            </a:r>
          </a:p>
          <a:p>
            <a:pPr marL="342900" indent="-342900">
              <a:buFont typeface="+mj-lt"/>
              <a:buAutoNum type="arabicPeriod"/>
            </a:pPr>
            <a:r>
              <a:rPr lang="en-IN" dirty="0"/>
              <a:t>}</a:t>
            </a:r>
          </a:p>
          <a:p>
            <a:pPr marL="342900" indent="-342900">
              <a:buFont typeface="+mj-lt"/>
              <a:buAutoNum type="arabicPeriod"/>
            </a:pPr>
            <a:r>
              <a:rPr lang="en-IN" dirty="0"/>
              <a:t>int fun(int n, int* </a:t>
            </a:r>
            <a:r>
              <a:rPr lang="en-IN" dirty="0" err="1"/>
              <a:t>sq</a:t>
            </a:r>
            <a:r>
              <a:rPr lang="en-IN" dirty="0"/>
              <a:t>, double* </a:t>
            </a:r>
            <a:r>
              <a:rPr lang="en-IN" dirty="0" err="1"/>
              <a:t>sq_root</a:t>
            </a:r>
            <a:r>
              <a:rPr lang="en-IN" dirty="0"/>
              <a:t>)</a:t>
            </a:r>
          </a:p>
          <a:p>
            <a:pPr marL="342900" indent="-342900">
              <a:buFont typeface="+mj-lt"/>
              <a:buAutoNum type="arabicPeriod"/>
            </a:pPr>
            <a:r>
              <a:rPr lang="en-IN" dirty="0"/>
              <a:t>{</a:t>
            </a:r>
          </a:p>
          <a:p>
            <a:pPr marL="342900" indent="-342900">
              <a:buFont typeface="+mj-lt"/>
              <a:buAutoNum type="arabicPeriod"/>
            </a:pPr>
            <a:r>
              <a:rPr lang="en-IN" dirty="0"/>
              <a:t>    *</a:t>
            </a:r>
            <a:r>
              <a:rPr lang="en-IN" dirty="0" err="1"/>
              <a:t>sq</a:t>
            </a:r>
            <a:r>
              <a:rPr lang="en-IN" dirty="0"/>
              <a:t> = n * n;</a:t>
            </a:r>
          </a:p>
          <a:p>
            <a:pPr marL="342900" indent="-342900">
              <a:buFont typeface="+mj-lt"/>
              <a:buAutoNum type="arabicPeriod"/>
            </a:pPr>
            <a:r>
              <a:rPr lang="en-IN" dirty="0"/>
              <a:t>    *</a:t>
            </a:r>
            <a:r>
              <a:rPr lang="en-IN" dirty="0" err="1"/>
              <a:t>sq_root</a:t>
            </a:r>
            <a:r>
              <a:rPr lang="en-IN" dirty="0"/>
              <a:t> = sqrt(n);</a:t>
            </a:r>
          </a:p>
          <a:p>
            <a:pPr marL="342900" indent="-342900">
              <a:buFont typeface="+mj-lt"/>
              <a:buAutoNum type="arabicPeriod"/>
            </a:pPr>
            <a:r>
              <a:rPr lang="en-IN" dirty="0"/>
              <a:t>     return(*</a:t>
            </a:r>
            <a:r>
              <a:rPr lang="en-IN" dirty="0" err="1"/>
              <a:t>sq</a:t>
            </a:r>
            <a:r>
              <a:rPr lang="en-IN" dirty="0"/>
              <a:t>);</a:t>
            </a:r>
          </a:p>
          <a:p>
            <a:pPr marL="342900" indent="-342900">
              <a:buFont typeface="+mj-lt"/>
              <a:buAutoNum type="arabicPeriod"/>
            </a:pPr>
            <a:r>
              <a:rPr lang="en-IN" dirty="0"/>
              <a:t>     return(*</a:t>
            </a:r>
            <a:r>
              <a:rPr lang="en-IN" dirty="0" err="1"/>
              <a:t>sq_root</a:t>
            </a:r>
            <a:r>
              <a:rPr lang="en-IN" dirty="0"/>
              <a:t>);</a:t>
            </a:r>
          </a:p>
          <a:p>
            <a:pPr marL="342900" indent="-342900">
              <a:buFont typeface="+mj-lt"/>
              <a:buAutoNum type="arabicPeriod"/>
            </a:pPr>
            <a:r>
              <a:rPr lang="en-IN" dirty="0"/>
              <a:t>}</a:t>
            </a:r>
          </a:p>
          <a:p>
            <a:endParaRPr lang="en-IN" dirty="0"/>
          </a:p>
          <a:p>
            <a:r>
              <a:rPr lang="en-IN" dirty="0"/>
              <a:t>Output :  10000</a:t>
            </a:r>
          </a:p>
          <a:p>
            <a:r>
              <a:rPr lang="en-IN" dirty="0"/>
              <a:t>              10</a:t>
            </a:r>
          </a:p>
        </p:txBody>
      </p:sp>
      <p:sp>
        <p:nvSpPr>
          <p:cNvPr id="6" name="TextBox 5">
            <a:extLst>
              <a:ext uri="{FF2B5EF4-FFF2-40B4-BE49-F238E27FC236}">
                <a16:creationId xmlns:a16="http://schemas.microsoft.com/office/drawing/2014/main" id="{6E12D714-8D8B-48B3-9EA0-2501E17B35DF}"/>
              </a:ext>
            </a:extLst>
          </p:cNvPr>
          <p:cNvSpPr txBox="1"/>
          <p:nvPr/>
        </p:nvSpPr>
        <p:spPr>
          <a:xfrm>
            <a:off x="5610688" y="474345"/>
            <a:ext cx="5779363" cy="5632311"/>
          </a:xfrm>
          <a:prstGeom prst="rect">
            <a:avLst/>
          </a:prstGeom>
          <a:noFill/>
        </p:spPr>
        <p:txBody>
          <a:bodyPr wrap="square" rtlCol="0">
            <a:spAutoFit/>
          </a:bodyPr>
          <a:lstStyle/>
          <a:p>
            <a:r>
              <a:rPr lang="en-US" sz="2000" dirty="0"/>
              <a:t>4) For efficiency purpose. </a:t>
            </a:r>
          </a:p>
          <a:p>
            <a:r>
              <a:rPr lang="en-US" sz="2000" dirty="0"/>
              <a:t>    Example passing large structure without             </a:t>
            </a:r>
          </a:p>
          <a:p>
            <a:r>
              <a:rPr lang="en-US" sz="2000" dirty="0"/>
              <a:t>    reference would create a copy of the structure</a:t>
            </a:r>
          </a:p>
          <a:p>
            <a:r>
              <a:rPr lang="en-US" sz="2000" dirty="0"/>
              <a:t>    (hence wastage of space). </a:t>
            </a:r>
          </a:p>
          <a:p>
            <a:endParaRPr lang="en-US" sz="2000" dirty="0"/>
          </a:p>
          <a:p>
            <a:r>
              <a:rPr lang="en-US" sz="2000" dirty="0"/>
              <a:t>5)Dynamic memory allocation :</a:t>
            </a:r>
          </a:p>
          <a:p>
            <a:r>
              <a:rPr lang="en-US" sz="2000" dirty="0"/>
              <a:t>     We can use pointers to dynamically allocate </a:t>
            </a:r>
          </a:p>
          <a:p>
            <a:r>
              <a:rPr lang="en-US" sz="2000" dirty="0"/>
              <a:t>     memory. The advantage of dynamically </a:t>
            </a:r>
          </a:p>
          <a:p>
            <a:r>
              <a:rPr lang="en-US" sz="2000" dirty="0"/>
              <a:t>     allocated memory is, it is not deleted until we </a:t>
            </a:r>
          </a:p>
          <a:p>
            <a:r>
              <a:rPr lang="en-US" sz="2000" dirty="0"/>
              <a:t>     explicitly delete it</a:t>
            </a:r>
          </a:p>
          <a:p>
            <a:endParaRPr lang="en-US" sz="2000" dirty="0"/>
          </a:p>
          <a:p>
            <a:r>
              <a:rPr lang="en-US" sz="2000" dirty="0"/>
              <a:t>6)To implement data structures. </a:t>
            </a:r>
          </a:p>
          <a:p>
            <a:r>
              <a:rPr lang="en-US" sz="2000" dirty="0"/>
              <a:t>    Example linked list, tree, etc.</a:t>
            </a:r>
          </a:p>
          <a:p>
            <a:endParaRPr lang="en-US" sz="2000" dirty="0"/>
          </a:p>
          <a:p>
            <a:r>
              <a:rPr lang="en-US" sz="2000" dirty="0"/>
              <a:t>7)To do system level programming where           </a:t>
            </a:r>
          </a:p>
          <a:p>
            <a:r>
              <a:rPr lang="en-US" sz="2000" dirty="0"/>
              <a:t>    memory addresses are useful.</a:t>
            </a:r>
          </a:p>
          <a:p>
            <a:r>
              <a:rPr lang="en-US" sz="2000" dirty="0"/>
              <a:t>    For example shared memory used by multiple </a:t>
            </a:r>
          </a:p>
          <a:p>
            <a:r>
              <a:rPr lang="en-US" sz="2000" dirty="0"/>
              <a:t>    threads. </a:t>
            </a:r>
            <a:endParaRPr lang="en-IN" sz="2000" dirty="0"/>
          </a:p>
        </p:txBody>
      </p:sp>
    </p:spTree>
    <p:extLst>
      <p:ext uri="{BB962C8B-B14F-4D97-AF65-F5344CB8AC3E}">
        <p14:creationId xmlns:p14="http://schemas.microsoft.com/office/powerpoint/2010/main" val="55578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258A6F2-5BBD-41F5-AA36-BDA361FF5400}"/>
              </a:ext>
            </a:extLst>
          </p:cNvPr>
          <p:cNvSpPr>
            <a:spLocks noGrp="1"/>
          </p:cNvSpPr>
          <p:nvPr>
            <p:ph type="body" idx="1"/>
          </p:nvPr>
        </p:nvSpPr>
        <p:spPr>
          <a:xfrm>
            <a:off x="839787" y="256381"/>
            <a:ext cx="5157787" cy="823912"/>
          </a:xfrm>
        </p:spPr>
        <p:txBody>
          <a:bodyPr/>
          <a:lstStyle/>
          <a:p>
            <a:r>
              <a:rPr lang="en-US" dirty="0"/>
              <a:t>Advantages of Pointers in C</a:t>
            </a:r>
            <a:endParaRPr lang="en-IN" dirty="0"/>
          </a:p>
        </p:txBody>
      </p:sp>
      <p:sp>
        <p:nvSpPr>
          <p:cNvPr id="7" name="Content Placeholder 6">
            <a:extLst>
              <a:ext uri="{FF2B5EF4-FFF2-40B4-BE49-F238E27FC236}">
                <a16:creationId xmlns:a16="http://schemas.microsoft.com/office/drawing/2014/main" id="{FFD68F83-952E-4F90-B747-5A6CA3F8DD61}"/>
              </a:ext>
            </a:extLst>
          </p:cNvPr>
          <p:cNvSpPr>
            <a:spLocks noGrp="1"/>
          </p:cNvSpPr>
          <p:nvPr>
            <p:ph sz="half" idx="2"/>
          </p:nvPr>
        </p:nvSpPr>
        <p:spPr>
          <a:xfrm>
            <a:off x="839788" y="1338943"/>
            <a:ext cx="5157787" cy="4850720"/>
          </a:xfrm>
        </p:spPr>
        <p:txBody>
          <a:bodyPr>
            <a:normAutofit fontScale="77500" lnSpcReduction="20000"/>
          </a:bodyPr>
          <a:lstStyle/>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useful for accessing memory locations.</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provide an efficient way for accessing the elements of an array structure.</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used for dynamic memory allocation as well as deallocation.</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used to form complex data structures such as linked list, graph, tree, etc.</a:t>
            </a:r>
          </a:p>
          <a:p>
            <a:endParaRPr lang="en-IN" sz="2000" dirty="0"/>
          </a:p>
        </p:txBody>
      </p:sp>
      <p:sp>
        <p:nvSpPr>
          <p:cNvPr id="8" name="Text Placeholder 7">
            <a:extLst>
              <a:ext uri="{FF2B5EF4-FFF2-40B4-BE49-F238E27FC236}">
                <a16:creationId xmlns:a16="http://schemas.microsoft.com/office/drawing/2014/main" id="{BF09D84B-3415-4A39-A718-BD70A7A69541}"/>
              </a:ext>
            </a:extLst>
          </p:cNvPr>
          <p:cNvSpPr>
            <a:spLocks noGrp="1"/>
          </p:cNvSpPr>
          <p:nvPr>
            <p:ph type="body" sz="quarter" idx="3"/>
          </p:nvPr>
        </p:nvSpPr>
        <p:spPr>
          <a:xfrm>
            <a:off x="6096000" y="256381"/>
            <a:ext cx="5183188" cy="823912"/>
          </a:xfrm>
        </p:spPr>
        <p:txBody>
          <a:bodyPr/>
          <a:lstStyle/>
          <a:p>
            <a:r>
              <a:rPr lang="en-US" dirty="0"/>
              <a:t>Disadvantages of Pointers in C</a:t>
            </a:r>
            <a:endParaRPr lang="en-IN" dirty="0"/>
          </a:p>
        </p:txBody>
      </p:sp>
      <p:sp>
        <p:nvSpPr>
          <p:cNvPr id="9" name="Content Placeholder 8">
            <a:extLst>
              <a:ext uri="{FF2B5EF4-FFF2-40B4-BE49-F238E27FC236}">
                <a16:creationId xmlns:a16="http://schemas.microsoft.com/office/drawing/2014/main" id="{01E50B35-FF26-4143-A3C3-3BF450FE1ACB}"/>
              </a:ext>
            </a:extLst>
          </p:cNvPr>
          <p:cNvSpPr>
            <a:spLocks noGrp="1"/>
          </p:cNvSpPr>
          <p:nvPr>
            <p:ph sz="quarter" idx="4"/>
          </p:nvPr>
        </p:nvSpPr>
        <p:spPr>
          <a:xfrm>
            <a:off x="6172200" y="1338943"/>
            <a:ext cx="5183188" cy="4850720"/>
          </a:xfrm>
        </p:spPr>
        <p:txBody>
          <a:bodyPr>
            <a:normAutofit fontScale="77500" lnSpcReduction="20000"/>
          </a:bodyPr>
          <a:lstStyle/>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can lead to various errors such as segmentation faults or can access a memory location which is not required at all.</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If an incorrect value is provided to a pointer, it may cause memory corruption.</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are also responsible for memory leakage.</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are comparatively slower than that of the variables.</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Programmers find it very difficult to work with the pointers; therefore it is programmer's responsibility to manipulate a pointer carefully.</a:t>
            </a:r>
          </a:p>
          <a:p>
            <a:endParaRPr lang="en-IN" dirty="0"/>
          </a:p>
        </p:txBody>
      </p:sp>
    </p:spTree>
    <p:extLst>
      <p:ext uri="{BB962C8B-B14F-4D97-AF65-F5344CB8AC3E}">
        <p14:creationId xmlns:p14="http://schemas.microsoft.com/office/powerpoint/2010/main" val="77411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D055-F82D-4AD2-A893-E3A2A603092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D582108-523D-4AB4-A715-75C918C0E829}"/>
              </a:ext>
            </a:extLst>
          </p:cNvPr>
          <p:cNvSpPr>
            <a:spLocks noGrp="1"/>
          </p:cNvSpPr>
          <p:nvPr>
            <p:ph idx="1"/>
          </p:nvPr>
        </p:nvSpPr>
        <p:spPr/>
        <p:txBody>
          <a:bodyPr>
            <a:normAutofit lnSpcReduction="10000"/>
          </a:bodyPr>
          <a:lstStyle/>
          <a:p>
            <a:pPr marL="0" indent="0">
              <a:buNone/>
            </a:pPr>
            <a:r>
              <a:rPr lang="en-IN" dirty="0"/>
              <a:t>     </a:t>
            </a:r>
            <a:r>
              <a:rPr lang="en-IN" sz="2400" dirty="0"/>
              <a:t>   Even though pointers seems like a hard concept to understand (and also seems pretty much useless for us), it is in reality a pretty interesting concept which is definitely very important and useful for anyone who aspires to be a programmer or work in the IT field. Pointers are implemented in all the major software's used in health care industry, aviation industry, major social media apps we use on a daily bases, etc. Without pointers it would almost be seemingly impossible for most of the our modern software and tech to function</a:t>
            </a:r>
            <a:r>
              <a:rPr lang="en-IN" dirty="0"/>
              <a:t>.</a:t>
            </a:r>
          </a:p>
        </p:txBody>
      </p:sp>
    </p:spTree>
    <p:extLst>
      <p:ext uri="{BB962C8B-B14F-4D97-AF65-F5344CB8AC3E}">
        <p14:creationId xmlns:p14="http://schemas.microsoft.com/office/powerpoint/2010/main" val="359418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149D-7923-4103-A929-04ACD42E014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3282951E-77AC-4F02-BA52-1DEBD385D912}"/>
              </a:ext>
            </a:extLst>
          </p:cNvPr>
          <p:cNvSpPr>
            <a:spLocks noGrp="1"/>
          </p:cNvSpPr>
          <p:nvPr>
            <p:ph idx="1"/>
          </p:nvPr>
        </p:nvSpPr>
        <p:spPr/>
        <p:txBody>
          <a:bodyPr>
            <a:normAutofit fontScale="55000" lnSpcReduction="20000"/>
          </a:bodyPr>
          <a:lstStyle/>
          <a:p>
            <a:r>
              <a:rPr lang="en-US" dirty="0"/>
              <a:t>Introduction to C</a:t>
            </a:r>
          </a:p>
          <a:p>
            <a:r>
              <a:rPr lang="en-US" dirty="0"/>
              <a:t>Introduction to Pointers</a:t>
            </a:r>
          </a:p>
          <a:p>
            <a:r>
              <a:rPr lang="en-US" dirty="0"/>
              <a:t>Declaration and Initialization of Pointers</a:t>
            </a:r>
          </a:p>
          <a:p>
            <a:r>
              <a:rPr lang="en-US" dirty="0"/>
              <a:t>Types of pointers</a:t>
            </a:r>
          </a:p>
          <a:p>
            <a:r>
              <a:rPr lang="en-IN" dirty="0"/>
              <a:t>Pointers and arrays</a:t>
            </a:r>
          </a:p>
          <a:p>
            <a:r>
              <a:rPr lang="en-IN" dirty="0"/>
              <a:t>Pointers and strings</a:t>
            </a:r>
          </a:p>
          <a:p>
            <a:r>
              <a:rPr lang="en-IN" dirty="0"/>
              <a:t>Pointer Arithmetic</a:t>
            </a:r>
            <a:endParaRPr lang="en-US" dirty="0"/>
          </a:p>
          <a:p>
            <a:r>
              <a:rPr lang="en-IN" dirty="0"/>
              <a:t>Pointers to Pointer</a:t>
            </a:r>
          </a:p>
          <a:p>
            <a:r>
              <a:rPr lang="en-IN" dirty="0"/>
              <a:t>Pointer Applications</a:t>
            </a:r>
          </a:p>
          <a:p>
            <a:r>
              <a:rPr lang="en-IN" dirty="0"/>
              <a:t>Advantages and disadvantages of pointers</a:t>
            </a:r>
          </a:p>
          <a:p>
            <a:r>
              <a:rPr lang="en-IN" dirty="0"/>
              <a:t>Conclusion</a:t>
            </a:r>
          </a:p>
          <a:p>
            <a:endParaRPr lang="en-IN" dirty="0"/>
          </a:p>
        </p:txBody>
      </p:sp>
    </p:spTree>
    <p:extLst>
      <p:ext uri="{BB962C8B-B14F-4D97-AF65-F5344CB8AC3E}">
        <p14:creationId xmlns:p14="http://schemas.microsoft.com/office/powerpoint/2010/main" val="303315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5B22-E804-4A72-BB4D-6861F8AEDF6B}"/>
              </a:ext>
            </a:extLst>
          </p:cNvPr>
          <p:cNvSpPr>
            <a:spLocks noGrp="1"/>
          </p:cNvSpPr>
          <p:nvPr>
            <p:ph type="title"/>
          </p:nvPr>
        </p:nvSpPr>
        <p:spPr/>
        <p:txBody>
          <a:bodyPr/>
          <a:lstStyle/>
          <a:p>
            <a:r>
              <a:rPr lang="en-US" dirty="0"/>
              <a:t>Introduction To C language:</a:t>
            </a:r>
            <a:endParaRPr lang="en-IN" dirty="0"/>
          </a:p>
        </p:txBody>
      </p:sp>
      <p:sp>
        <p:nvSpPr>
          <p:cNvPr id="3" name="Content Placeholder 2">
            <a:extLst>
              <a:ext uri="{FF2B5EF4-FFF2-40B4-BE49-F238E27FC236}">
                <a16:creationId xmlns:a16="http://schemas.microsoft.com/office/drawing/2014/main" id="{EE66CE3D-A65B-4BA3-B7E3-CB3AE8D30592}"/>
              </a:ext>
            </a:extLst>
          </p:cNvPr>
          <p:cNvSpPr>
            <a:spLocks noGrp="1"/>
          </p:cNvSpPr>
          <p:nvPr>
            <p:ph sz="half" idx="1"/>
          </p:nvPr>
        </p:nvSpPr>
        <p:spPr>
          <a:xfrm>
            <a:off x="838200" y="1509204"/>
            <a:ext cx="5181600" cy="4667759"/>
          </a:xfrm>
        </p:spPr>
        <p:txBody>
          <a:bodyPr>
            <a:normAutofit fontScale="70000" lnSpcReduction="20000"/>
          </a:bodyPr>
          <a:lstStyle/>
          <a:p>
            <a:r>
              <a:rPr lang="en-US" sz="2100" b="1" i="0" dirty="0">
                <a:solidFill>
                  <a:srgbClr val="000000"/>
                </a:solidFill>
                <a:effectLst/>
                <a:latin typeface="Times New Roman" panose="02020603050405020304" pitchFamily="18" charset="0"/>
                <a:cs typeface="Times New Roman" panose="02020603050405020304" pitchFamily="18" charset="0"/>
              </a:rPr>
              <a:t>C programming</a:t>
            </a:r>
            <a:r>
              <a:rPr lang="en-US" sz="2100" b="0" i="0" dirty="0">
                <a:solidFill>
                  <a:srgbClr val="000000"/>
                </a:solidFill>
                <a:effectLst/>
                <a:latin typeface="Times New Roman" panose="02020603050405020304" pitchFamily="18" charset="0"/>
                <a:cs typeface="Times New Roman" panose="02020603050405020304" pitchFamily="18" charset="0"/>
              </a:rPr>
              <a:t> is a general-purpose, procedural, imperative computer programming language developed in 1972 by Dennis M. Ritchie at the Bell Telephone Laboratories to develop the UNIX operating system. C is the most widely used computer language.</a:t>
            </a:r>
          </a:p>
          <a:p>
            <a:pPr marL="0" indent="0" algn="just">
              <a:buNone/>
            </a:pPr>
            <a:endParaRPr lang="en-US" sz="21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Key advantages of learning C Programming:</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Easy to learn</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Structured language</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produces efficient programs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can handle low-level activities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can be compiled on a variety of computer platforms</a:t>
            </a:r>
          </a:p>
          <a:p>
            <a:endParaRPr lang="en-IN" sz="2000" dirty="0"/>
          </a:p>
        </p:txBody>
      </p:sp>
      <p:sp>
        <p:nvSpPr>
          <p:cNvPr id="4" name="Content Placeholder 3">
            <a:extLst>
              <a:ext uri="{FF2B5EF4-FFF2-40B4-BE49-F238E27FC236}">
                <a16:creationId xmlns:a16="http://schemas.microsoft.com/office/drawing/2014/main" id="{6DA19656-459B-43F5-BB89-CC3190C9C30D}"/>
              </a:ext>
            </a:extLst>
          </p:cNvPr>
          <p:cNvSpPr>
            <a:spLocks noGrp="1"/>
          </p:cNvSpPr>
          <p:nvPr>
            <p:ph sz="half" idx="2"/>
          </p:nvPr>
        </p:nvSpPr>
        <p:spPr>
          <a:xfrm>
            <a:off x="6172200" y="1509204"/>
            <a:ext cx="5181600" cy="4667759"/>
          </a:xfrm>
        </p:spPr>
        <p:txBody>
          <a:bodyPr>
            <a:normAutofit fontScale="70000" lnSpcReduction="20000"/>
          </a:bodyPr>
          <a:lstStyle/>
          <a:p>
            <a:pPr algn="ctr"/>
            <a:r>
              <a:rPr lang="en-US" sz="3100" b="0" i="0" dirty="0">
                <a:effectLst/>
                <a:latin typeface="Times New Roman" panose="02020603050405020304" pitchFamily="18" charset="0"/>
                <a:cs typeface="Times New Roman" panose="02020603050405020304" pitchFamily="18" charset="0"/>
              </a:rPr>
              <a:t>Facts about C</a:t>
            </a:r>
          </a:p>
          <a:p>
            <a:pPr marL="0" indent="0" algn="ctr">
              <a:buNone/>
            </a:pPr>
            <a:endParaRPr lang="en-US" sz="31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C was invented to write an operating system called UNIX.</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C is a successor of B language which was introduced around the early 1970s.</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The language was formalized in 1988 by the American National Standard Institute (ANSI).</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The UNIX OS was totally written in C.</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Today C is the most widely used and popular System Programming Language.</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Most of the state-of-the-art software have been implemented using C.</a:t>
            </a:r>
          </a:p>
          <a:p>
            <a:endParaRPr lang="en-IN" dirty="0"/>
          </a:p>
        </p:txBody>
      </p:sp>
    </p:spTree>
    <p:extLst>
      <p:ext uri="{BB962C8B-B14F-4D97-AF65-F5344CB8AC3E}">
        <p14:creationId xmlns:p14="http://schemas.microsoft.com/office/powerpoint/2010/main" val="89484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DC4E-F989-4F2A-891D-B8920C032FD7}"/>
              </a:ext>
            </a:extLst>
          </p:cNvPr>
          <p:cNvSpPr>
            <a:spLocks noGrp="1"/>
          </p:cNvSpPr>
          <p:nvPr>
            <p:ph type="title"/>
          </p:nvPr>
        </p:nvSpPr>
        <p:spPr/>
        <p:txBody>
          <a:bodyPr/>
          <a:lstStyle/>
          <a:p>
            <a:r>
              <a:rPr lang="en-US" dirty="0"/>
              <a:t>Introduction to  Pointers:</a:t>
            </a:r>
            <a:endParaRPr lang="en-IN" dirty="0"/>
          </a:p>
        </p:txBody>
      </p:sp>
      <p:sp>
        <p:nvSpPr>
          <p:cNvPr id="3" name="Content Placeholder 2">
            <a:extLst>
              <a:ext uri="{FF2B5EF4-FFF2-40B4-BE49-F238E27FC236}">
                <a16:creationId xmlns:a16="http://schemas.microsoft.com/office/drawing/2014/main" id="{FAAF1414-614C-4383-ACB9-ED23478836C2}"/>
              </a:ext>
            </a:extLst>
          </p:cNvPr>
          <p:cNvSpPr>
            <a:spLocks noGrp="1"/>
          </p:cNvSpPr>
          <p:nvPr>
            <p:ph idx="1"/>
          </p:nvPr>
        </p:nvSpPr>
        <p:spPr>
          <a:xfrm>
            <a:off x="838200" y="1444861"/>
            <a:ext cx="10515600" cy="4767613"/>
          </a:xfrm>
        </p:spPr>
        <p:txBody>
          <a:bodyPr/>
          <a:lstStyle/>
          <a:p>
            <a:r>
              <a:rPr lang="en-US" dirty="0">
                <a:solidFill>
                  <a:srgbClr val="222222"/>
                </a:solidFill>
                <a:latin typeface="Source Sans Pro" panose="020B0604020202020204" pitchFamily="34" charset="0"/>
              </a:rPr>
              <a:t>W</a:t>
            </a:r>
            <a:r>
              <a:rPr lang="en-US" b="0" i="0" dirty="0">
                <a:solidFill>
                  <a:srgbClr val="222222"/>
                </a:solidFill>
                <a:effectLst/>
                <a:latin typeface="Source Sans Pro" panose="020B0604020202020204" pitchFamily="34" charset="0"/>
              </a:rPr>
              <a:t>hat is a pointer? </a:t>
            </a:r>
          </a:p>
          <a:p>
            <a:pPr marL="0" indent="0">
              <a:buNone/>
            </a:pPr>
            <a:r>
              <a:rPr lang="en-US" dirty="0">
                <a:solidFill>
                  <a:srgbClr val="222222"/>
                </a:solidFill>
                <a:latin typeface="Source Sans Pro" panose="020B0604020202020204" pitchFamily="34" charset="0"/>
              </a:rPr>
              <a:t>               </a:t>
            </a:r>
            <a:r>
              <a:rPr lang="en-US" b="0" i="0" dirty="0">
                <a:solidFill>
                  <a:srgbClr val="222222"/>
                </a:solidFill>
                <a:effectLst/>
                <a:latin typeface="Source Sans Pro" panose="020B0604020202020204" pitchFamily="34" charset="0"/>
              </a:rPr>
              <a:t>Instead of storing a value, a pointer will store the address of a       variable.</a:t>
            </a:r>
          </a:p>
          <a:p>
            <a:pPr marL="0" indent="0">
              <a:buNone/>
            </a:pPr>
            <a:endParaRPr lang="en-US" b="0" i="0" dirty="0">
              <a:solidFill>
                <a:srgbClr val="222222"/>
              </a:solidFill>
              <a:effectLst/>
              <a:latin typeface="Source Sans Pro" panose="020B0604020202020204" pitchFamily="34" charset="0"/>
            </a:endParaRPr>
          </a:p>
          <a:p>
            <a:r>
              <a:rPr lang="en-US" b="0" i="0" dirty="0">
                <a:solidFill>
                  <a:srgbClr val="222222"/>
                </a:solidFill>
                <a:effectLst/>
                <a:latin typeface="Source Sans Pro" panose="020B0604020202020204" pitchFamily="34" charset="0"/>
              </a:rPr>
              <a:t> The </a:t>
            </a:r>
            <a:r>
              <a:rPr lang="en-US" b="1" i="0" dirty="0">
                <a:solidFill>
                  <a:srgbClr val="222222"/>
                </a:solidFill>
                <a:effectLst/>
                <a:latin typeface="Source Sans Pro" panose="020B0604020202020204" pitchFamily="34" charset="0"/>
              </a:rPr>
              <a:t>Pointer</a:t>
            </a:r>
            <a:r>
              <a:rPr lang="en-US" b="0" i="0" dirty="0">
                <a:solidFill>
                  <a:srgbClr val="222222"/>
                </a:solidFill>
                <a:effectLst/>
                <a:latin typeface="Source Sans Pro" panose="020B0604020202020204" pitchFamily="34" charset="0"/>
              </a:rPr>
              <a:t> in C, is a variable that stores address of another variable. A pointer can also be used to refer to another pointer function. A pointer can be incremented/decremented, i.e., to point to the next/ previous memory location. The purpose of pointer is to save memory space and achieve faster execution time.</a:t>
            </a:r>
          </a:p>
          <a:p>
            <a:endParaRPr lang="en-IN" dirty="0"/>
          </a:p>
        </p:txBody>
      </p:sp>
    </p:spTree>
    <p:extLst>
      <p:ext uri="{BB962C8B-B14F-4D97-AF65-F5344CB8AC3E}">
        <p14:creationId xmlns:p14="http://schemas.microsoft.com/office/powerpoint/2010/main" val="189466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B93D-DF04-4743-806B-EA408390F78A}"/>
              </a:ext>
            </a:extLst>
          </p:cNvPr>
          <p:cNvSpPr>
            <a:spLocks noGrp="1"/>
          </p:cNvSpPr>
          <p:nvPr>
            <p:ph type="title"/>
          </p:nvPr>
        </p:nvSpPr>
        <p:spPr>
          <a:xfrm>
            <a:off x="838200" y="134306"/>
            <a:ext cx="9605635" cy="1059305"/>
          </a:xfrm>
        </p:spPr>
        <p:txBody>
          <a:bodyPr/>
          <a:lstStyle/>
          <a:p>
            <a:r>
              <a:rPr lang="en-US" dirty="0"/>
              <a:t>Declaration and Initialization of Pointers:</a:t>
            </a:r>
            <a:endParaRPr lang="en-IN" dirty="0"/>
          </a:p>
        </p:txBody>
      </p:sp>
      <p:sp>
        <p:nvSpPr>
          <p:cNvPr id="4" name="Content Placeholder 3">
            <a:extLst>
              <a:ext uri="{FF2B5EF4-FFF2-40B4-BE49-F238E27FC236}">
                <a16:creationId xmlns:a16="http://schemas.microsoft.com/office/drawing/2014/main" id="{C4762F33-BEA3-43E0-A064-FA60497D8609}"/>
              </a:ext>
            </a:extLst>
          </p:cNvPr>
          <p:cNvSpPr>
            <a:spLocks noGrp="1"/>
          </p:cNvSpPr>
          <p:nvPr>
            <p:ph sz="half" idx="1"/>
          </p:nvPr>
        </p:nvSpPr>
        <p:spPr>
          <a:xfrm>
            <a:off x="838200" y="1083077"/>
            <a:ext cx="5181600" cy="5521910"/>
          </a:xfrm>
        </p:spPr>
        <p:txBody>
          <a:bodyPr>
            <a:normAutofit fontScale="70000" lnSpcReduction="20000"/>
          </a:bodyPr>
          <a:lstStyle/>
          <a:p>
            <a:pPr marL="0" indent="0">
              <a:buNone/>
            </a:pPr>
            <a:r>
              <a:rPr lang="en-US" sz="2300" b="0" i="0" dirty="0">
                <a:solidFill>
                  <a:srgbClr val="222222"/>
                </a:solidFill>
                <a:effectLst/>
                <a:latin typeface="Source Sans Pro" panose="020B0604020202020204" pitchFamily="34" charset="0"/>
              </a:rPr>
              <a:t>Like variables, pointers in C programming have to be declared before they can be used in your program. Pointers can be named anything you want as long as they obey C's naming rules. A pointer declaration has the following form.</a:t>
            </a:r>
            <a:endParaRPr lang="en-US" sz="2300" dirty="0"/>
          </a:p>
          <a:p>
            <a:pPr marL="0" indent="0">
              <a:buNone/>
            </a:pPr>
            <a:r>
              <a:rPr kumimoji="0" lang="en-US" altLang="en-US" sz="2300" b="0" i="0" u="none" strike="noStrike" cap="none" normalizeH="0" baseline="0" dirty="0">
                <a:ln>
                  <a:noFill/>
                </a:ln>
                <a:solidFill>
                  <a:srgbClr val="222222"/>
                </a:solidFill>
                <a:effectLst/>
                <a:latin typeface="Monaco"/>
              </a:rPr>
              <a:t>              </a:t>
            </a:r>
            <a:r>
              <a:rPr kumimoji="0" lang="en-US" altLang="en-US" sz="2300" b="0" i="0" u="none" strike="noStrike" cap="none" normalizeH="0" baseline="0" dirty="0" err="1">
                <a:ln>
                  <a:noFill/>
                </a:ln>
                <a:solidFill>
                  <a:srgbClr val="222222"/>
                </a:solidFill>
                <a:effectLst/>
                <a:latin typeface="Monaco"/>
              </a:rPr>
              <a:t>data_type</a:t>
            </a:r>
            <a:r>
              <a:rPr kumimoji="0" lang="en-US" altLang="en-US" sz="2300" b="0" i="0" u="none" strike="noStrike" cap="none" normalizeH="0" baseline="0" dirty="0">
                <a:ln>
                  <a:noFill/>
                </a:ln>
                <a:solidFill>
                  <a:srgbClr val="222222"/>
                </a:solidFill>
                <a:effectLst/>
                <a:latin typeface="Monaco"/>
              </a:rPr>
              <a:t> * </a:t>
            </a:r>
            <a:r>
              <a:rPr kumimoji="0" lang="en-US" altLang="en-US" sz="2300" b="0" i="0" u="none" strike="noStrike" cap="none" normalizeH="0" baseline="0" dirty="0" err="1">
                <a:ln>
                  <a:noFill/>
                </a:ln>
                <a:solidFill>
                  <a:srgbClr val="222222"/>
                </a:solidFill>
                <a:effectLst/>
                <a:latin typeface="Monaco"/>
              </a:rPr>
              <a:t>pointer_variable_name</a:t>
            </a:r>
            <a:r>
              <a:rPr kumimoji="0" lang="en-US" altLang="en-US" sz="2300" b="0" i="0" u="none" strike="noStrike" cap="none" normalizeH="0" baseline="0" dirty="0">
                <a:ln>
                  <a:noFill/>
                </a:ln>
                <a:solidFill>
                  <a:srgbClr val="222222"/>
                </a:solidFill>
                <a:effectLst/>
                <a:latin typeface="Monaco"/>
              </a:rPr>
              <a:t>;</a:t>
            </a:r>
            <a:r>
              <a:rPr kumimoji="0" lang="en-US" altLang="en-US" sz="2300" b="0" i="0" u="none" strike="noStrike" cap="none" normalizeH="0" baseline="0" dirty="0">
                <a:ln>
                  <a:noFill/>
                </a:ln>
                <a:solidFill>
                  <a:schemeClr val="tx1"/>
                </a:solidFill>
                <a:effectLst/>
              </a:rPr>
              <a:t> </a:t>
            </a:r>
          </a:p>
          <a:p>
            <a:pPr marL="0" indent="0" algn="l">
              <a:buNone/>
            </a:pPr>
            <a:r>
              <a:rPr lang="en-US" sz="2300" b="0" i="0" dirty="0">
                <a:solidFill>
                  <a:srgbClr val="222222"/>
                </a:solidFill>
                <a:effectLst/>
                <a:latin typeface="Source Sans Pro" panose="020B0604020202020204" pitchFamily="34" charset="0"/>
              </a:rPr>
              <a:t>     Here,</a:t>
            </a:r>
          </a:p>
          <a:p>
            <a:pPr marL="0" indent="0" algn="l">
              <a:buNone/>
            </a:pPr>
            <a:r>
              <a:rPr lang="en-US" sz="2300" b="1" i="0" dirty="0">
                <a:solidFill>
                  <a:srgbClr val="222222"/>
                </a:solidFill>
                <a:effectLst/>
                <a:latin typeface="Source Sans Pro" panose="020B0604020202020204" pitchFamily="34" charset="0"/>
              </a:rPr>
              <a:t>        </a:t>
            </a:r>
            <a:r>
              <a:rPr lang="en-US" sz="2300" b="1" i="0" dirty="0" err="1">
                <a:solidFill>
                  <a:srgbClr val="222222"/>
                </a:solidFill>
                <a:effectLst/>
                <a:latin typeface="Source Sans Pro" panose="020B0604020202020204" pitchFamily="34" charset="0"/>
              </a:rPr>
              <a:t>data_type</a:t>
            </a:r>
            <a:r>
              <a:rPr lang="en-US" sz="2300" b="1" i="0" dirty="0">
                <a:solidFill>
                  <a:srgbClr val="222222"/>
                </a:solidFill>
                <a:effectLst/>
                <a:latin typeface="Source Sans Pro" panose="020B0604020202020204" pitchFamily="34" charset="0"/>
              </a:rPr>
              <a:t> </a:t>
            </a:r>
            <a:r>
              <a:rPr lang="en-US" sz="2300" b="0" i="0" dirty="0">
                <a:solidFill>
                  <a:srgbClr val="222222"/>
                </a:solidFill>
                <a:effectLst/>
                <a:latin typeface="Source Sans Pro" panose="020B0604020202020204" pitchFamily="34" charset="0"/>
              </a:rPr>
              <a:t>is the pointer's base type of C's variable types and indicates the type of the variable that the pointer points to.</a:t>
            </a:r>
          </a:p>
          <a:p>
            <a:pPr marL="0" indent="0" algn="l">
              <a:buNone/>
            </a:pPr>
            <a:r>
              <a:rPr lang="en-US" sz="2300" b="0" i="0" dirty="0">
                <a:solidFill>
                  <a:srgbClr val="222222"/>
                </a:solidFill>
                <a:effectLst/>
                <a:latin typeface="Source Sans Pro" panose="020B0604020202020204" pitchFamily="34" charset="0"/>
              </a:rPr>
              <a:t>       The asterisk (*: the same asterisk used for multiplication) which is indirection operator, declares a pointer.</a:t>
            </a:r>
          </a:p>
          <a:p>
            <a:endParaRPr lang="en-IN" dirty="0"/>
          </a:p>
        </p:txBody>
      </p:sp>
      <p:sp>
        <p:nvSpPr>
          <p:cNvPr id="5" name="Content Placeholder 4">
            <a:extLst>
              <a:ext uri="{FF2B5EF4-FFF2-40B4-BE49-F238E27FC236}">
                <a16:creationId xmlns:a16="http://schemas.microsoft.com/office/drawing/2014/main" id="{0921FD5E-253F-4FD8-9253-0B17E4326EBE}"/>
              </a:ext>
            </a:extLst>
          </p:cNvPr>
          <p:cNvSpPr>
            <a:spLocks noGrp="1"/>
          </p:cNvSpPr>
          <p:nvPr>
            <p:ph sz="half" idx="2"/>
          </p:nvPr>
        </p:nvSpPr>
        <p:spPr>
          <a:xfrm>
            <a:off x="6172200" y="1083078"/>
            <a:ext cx="5181600" cy="5264456"/>
          </a:xfrm>
        </p:spPr>
        <p:txBody>
          <a:bodyPr>
            <a:normAutofit fontScale="70000" lnSpcReduction="20000"/>
          </a:bodyPr>
          <a:lstStyle/>
          <a:p>
            <a:pPr indent="457200">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process of assigning the address of a variable to a pointer variable is known as initialization. Once a pointer variable has been declared we can use the assignment operator to initialize the pointer variable.</a:t>
            </a:r>
          </a:p>
          <a:p>
            <a:pPr indent="457200">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For example, consider the code snippet below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int *p, 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p=&amp;a;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Here the address of the integer variable ‘a’ is stored in pointer variable ‘p’.</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ampersand operator (&amp;) gives the address of the variable and *p gives the value stored at the address in the pointer variable.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CECC5107-4CF1-44E0-9BC4-4BBBD1040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34" y="4572000"/>
            <a:ext cx="4343166" cy="1926891"/>
          </a:xfrm>
          <a:prstGeom prst="rect">
            <a:avLst/>
          </a:prstGeom>
        </p:spPr>
      </p:pic>
    </p:spTree>
    <p:extLst>
      <p:ext uri="{BB962C8B-B14F-4D97-AF65-F5344CB8AC3E}">
        <p14:creationId xmlns:p14="http://schemas.microsoft.com/office/powerpoint/2010/main" val="396843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A0A7D54-0E1B-4691-BF25-CACA938DB42F}"/>
              </a:ext>
            </a:extLst>
          </p:cNvPr>
          <p:cNvSpPr>
            <a:spLocks noGrp="1"/>
          </p:cNvSpPr>
          <p:nvPr>
            <p:ph type="title"/>
          </p:nvPr>
        </p:nvSpPr>
        <p:spPr>
          <a:xfrm>
            <a:off x="838200" y="180019"/>
            <a:ext cx="10515600" cy="1002036"/>
          </a:xfrm>
        </p:spPr>
        <p:txBody>
          <a:bodyPr>
            <a:normAutofit fontScale="90000"/>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 Program to demonstrate declaration and initialization of pointers: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13" name="Content Placeholder 12">
            <a:extLst>
              <a:ext uri="{FF2B5EF4-FFF2-40B4-BE49-F238E27FC236}">
                <a16:creationId xmlns:a16="http://schemas.microsoft.com/office/drawing/2014/main" id="{5680D955-DB77-4E7F-A8C6-B754B0CDA2A7}"/>
              </a:ext>
            </a:extLst>
          </p:cNvPr>
          <p:cNvSpPr>
            <a:spLocks noGrp="1"/>
          </p:cNvSpPr>
          <p:nvPr>
            <p:ph idx="1"/>
          </p:nvPr>
        </p:nvSpPr>
        <p:spPr>
          <a:xfrm>
            <a:off x="838200" y="967666"/>
            <a:ext cx="10515600" cy="5209297"/>
          </a:xfrm>
        </p:spPr>
        <p:txBody>
          <a:bodyPr/>
          <a:lstStyle/>
          <a:p>
            <a:pPr marL="0" indent="0">
              <a:buNone/>
            </a:pPr>
            <a:r>
              <a:rPr lang="en-IN" dirty="0"/>
              <a:t>#include&lt;stdio.h&gt;</a:t>
            </a:r>
          </a:p>
          <a:p>
            <a:pPr marL="0" indent="0">
              <a:buNone/>
            </a:pPr>
            <a:r>
              <a:rPr lang="en-IN" dirty="0"/>
              <a:t>main()</a:t>
            </a:r>
          </a:p>
          <a:p>
            <a:pPr marL="0" indent="0">
              <a:buNone/>
            </a:pPr>
            <a:r>
              <a:rPr lang="en-IN" dirty="0"/>
              <a:t>{</a:t>
            </a:r>
          </a:p>
          <a:p>
            <a:pPr marL="457200" lvl="1" indent="0">
              <a:buNone/>
            </a:pPr>
            <a:r>
              <a:rPr lang="en-IN" dirty="0"/>
              <a:t>int a=20;</a:t>
            </a:r>
          </a:p>
          <a:p>
            <a:pPr marL="457200" lvl="1" indent="0">
              <a:buNone/>
            </a:pPr>
            <a:r>
              <a:rPr lang="en-IN" dirty="0"/>
              <a:t>int *p;</a:t>
            </a:r>
          </a:p>
          <a:p>
            <a:pPr marL="457200" lvl="1" indent="0">
              <a:buNone/>
            </a:pPr>
            <a:r>
              <a:rPr lang="en-IN" dirty="0"/>
              <a:t>p=&amp;a;</a:t>
            </a:r>
          </a:p>
          <a:p>
            <a:pPr marL="457200" lvl="1" indent="0">
              <a:buNone/>
            </a:pPr>
            <a:r>
              <a:rPr lang="en-IN" dirty="0" err="1"/>
              <a:t>printf</a:t>
            </a:r>
            <a:r>
              <a:rPr lang="en-IN" dirty="0"/>
              <a:t>(“Address of variable a= %d\n ”,p);</a:t>
            </a:r>
          </a:p>
          <a:p>
            <a:pPr marL="457200" lvl="1" indent="0">
              <a:buNone/>
            </a:pPr>
            <a:r>
              <a:rPr lang="en-IN" dirty="0" err="1"/>
              <a:t>printf</a:t>
            </a:r>
            <a:r>
              <a:rPr lang="en-IN" dirty="0"/>
              <a:t>(“value of a= %d \n”, *p);</a:t>
            </a:r>
          </a:p>
          <a:p>
            <a:pPr marL="0" indent="0">
              <a:buNone/>
            </a:pPr>
            <a:r>
              <a:rPr lang="en-IN" dirty="0"/>
              <a:t>}</a:t>
            </a:r>
          </a:p>
        </p:txBody>
      </p:sp>
    </p:spTree>
    <p:extLst>
      <p:ext uri="{BB962C8B-B14F-4D97-AF65-F5344CB8AC3E}">
        <p14:creationId xmlns:p14="http://schemas.microsoft.com/office/powerpoint/2010/main" val="126840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FCA5-B56E-4C33-AB97-5D1ACE048D87}"/>
              </a:ext>
            </a:extLst>
          </p:cNvPr>
          <p:cNvSpPr>
            <a:spLocks noGrp="1"/>
          </p:cNvSpPr>
          <p:nvPr>
            <p:ph type="title"/>
          </p:nvPr>
        </p:nvSpPr>
        <p:spPr>
          <a:xfrm>
            <a:off x="838200" y="302004"/>
            <a:ext cx="10515600" cy="906012"/>
          </a:xfrm>
        </p:spPr>
        <p:txBody>
          <a:bodyPr/>
          <a:lstStyle/>
          <a:p>
            <a:r>
              <a:rPr lang="en-US" b="1" i="0" dirty="0">
                <a:solidFill>
                  <a:srgbClr val="222222"/>
                </a:solidFill>
                <a:effectLst/>
                <a:latin typeface="Source Sans Pro" panose="020B0604020202020204" pitchFamily="34" charset="0"/>
              </a:rPr>
              <a:t>Direct and Indirect Access Pointers</a:t>
            </a:r>
            <a:endParaRPr lang="en-IN" dirty="0"/>
          </a:p>
        </p:txBody>
      </p:sp>
      <p:sp>
        <p:nvSpPr>
          <p:cNvPr id="3" name="Content Placeholder 2">
            <a:extLst>
              <a:ext uri="{FF2B5EF4-FFF2-40B4-BE49-F238E27FC236}">
                <a16:creationId xmlns:a16="http://schemas.microsoft.com/office/drawing/2014/main" id="{E4485563-9539-4D5A-97FA-5A1A736EFE6D}"/>
              </a:ext>
            </a:extLst>
          </p:cNvPr>
          <p:cNvSpPr>
            <a:spLocks noGrp="1"/>
          </p:cNvSpPr>
          <p:nvPr>
            <p:ph idx="1"/>
          </p:nvPr>
        </p:nvSpPr>
        <p:spPr>
          <a:xfrm>
            <a:off x="838200" y="710215"/>
            <a:ext cx="10515600" cy="6147785"/>
          </a:xfrm>
        </p:spPr>
        <p:txBody>
          <a:bodyPr>
            <a:noAutofit/>
          </a:bodyPr>
          <a:lstStyle/>
          <a:p>
            <a:pPr algn="l">
              <a:buFont typeface="Arial" panose="020B0604020202020204" pitchFamily="34" charset="0"/>
              <a:buChar char="•"/>
            </a:pPr>
            <a:r>
              <a:rPr lang="en-US" sz="1300" b="0" i="0" dirty="0">
                <a:solidFill>
                  <a:srgbClr val="222222"/>
                </a:solidFill>
                <a:effectLst/>
                <a:latin typeface="Source Sans Pro" panose="020B0604020202020204" pitchFamily="34" charset="0"/>
              </a:rPr>
              <a:t>Direct access: we use directly the variable name</a:t>
            </a:r>
          </a:p>
          <a:p>
            <a:pPr algn="l">
              <a:buFont typeface="Arial" panose="020B0604020202020204" pitchFamily="34" charset="0"/>
              <a:buChar char="•"/>
            </a:pPr>
            <a:r>
              <a:rPr lang="en-US" sz="1300" b="0" i="0" dirty="0">
                <a:solidFill>
                  <a:srgbClr val="222222"/>
                </a:solidFill>
                <a:effectLst/>
                <a:latin typeface="Source Sans Pro" panose="020B0604020202020204" pitchFamily="34" charset="0"/>
              </a:rPr>
              <a:t>Indirect access: we use a pointer to the variable</a:t>
            </a:r>
            <a:endParaRPr lang="en-IN" sz="1300" dirty="0"/>
          </a:p>
          <a:p>
            <a:pPr marL="342900" indent="-342900">
              <a:buFont typeface="+mj-lt"/>
              <a:buAutoNum type="arabicPeriod"/>
            </a:pPr>
            <a:r>
              <a:rPr lang="en-IN" sz="1300" dirty="0"/>
              <a:t>#include &lt;stdio.h&gt;</a:t>
            </a:r>
          </a:p>
          <a:p>
            <a:pPr marL="342900" indent="-342900">
              <a:buFont typeface="+mj-lt"/>
              <a:buAutoNum type="arabicPeriod"/>
            </a:pPr>
            <a:r>
              <a:rPr lang="en-IN" sz="1300" dirty="0"/>
              <a:t>int var = 1;                                                         /* Declare and initialize an int variable */</a:t>
            </a:r>
          </a:p>
          <a:p>
            <a:pPr marL="342900" indent="-342900">
              <a:buFont typeface="+mj-lt"/>
              <a:buAutoNum type="arabicPeriod"/>
            </a:pPr>
            <a:r>
              <a:rPr lang="en-IN" sz="1300" dirty="0"/>
              <a:t>int *ptr;                                                             /* Declare a pointer to int */</a:t>
            </a:r>
          </a:p>
          <a:p>
            <a:pPr marL="342900" indent="-342900">
              <a:buFont typeface="+mj-lt"/>
              <a:buAutoNum type="arabicPeriod"/>
            </a:pPr>
            <a:r>
              <a:rPr lang="en-IN" sz="1300" dirty="0"/>
              <a:t>int main( void )</a:t>
            </a:r>
          </a:p>
          <a:p>
            <a:pPr marL="342900" indent="-342900">
              <a:buFont typeface="+mj-lt"/>
              <a:buAutoNum type="arabicPeriod"/>
            </a:pPr>
            <a:r>
              <a:rPr lang="en-IN" sz="1300" dirty="0"/>
              <a:t>{</a:t>
            </a:r>
          </a:p>
          <a:p>
            <a:pPr marL="342900" indent="-342900">
              <a:buFont typeface="+mj-lt"/>
              <a:buAutoNum type="arabicPeriod"/>
            </a:pPr>
            <a:r>
              <a:rPr lang="en-IN" sz="1300" dirty="0"/>
              <a:t>ptr = &amp;var;                                                          /* Initialize ptr to point to var */</a:t>
            </a:r>
          </a:p>
          <a:p>
            <a:pPr marL="342900" indent="-342900">
              <a:buFont typeface="+mj-lt"/>
              <a:buAutoNum type="arabicPeriod"/>
            </a:pPr>
            <a:r>
              <a:rPr lang="en-IN" sz="1300" dirty="0"/>
              <a:t>/* Access var value directly and indirectly */</a:t>
            </a:r>
          </a:p>
          <a:p>
            <a:pPr marL="342900" indent="-342900">
              <a:buFont typeface="+mj-lt"/>
              <a:buAutoNum type="arabicPeriod"/>
            </a:pPr>
            <a:r>
              <a:rPr lang="en-IN" sz="1300" dirty="0"/>
              <a:t>printf("\nDirect access, var = %d", var);</a:t>
            </a:r>
          </a:p>
          <a:p>
            <a:pPr marL="342900" indent="-342900">
              <a:buFont typeface="+mj-lt"/>
              <a:buAutoNum type="arabicPeriod"/>
            </a:pPr>
            <a:r>
              <a:rPr lang="en-IN" sz="1300" dirty="0"/>
              <a:t>printf("\nIndirect access, var = %d", *ptr);</a:t>
            </a:r>
          </a:p>
          <a:p>
            <a:pPr marL="342900" indent="-342900">
              <a:buFont typeface="+mj-lt"/>
              <a:buAutoNum type="arabicPeriod"/>
            </a:pPr>
            <a:r>
              <a:rPr lang="en-IN" sz="1300" dirty="0"/>
              <a:t>/* Display the address of var in two ways */</a:t>
            </a:r>
          </a:p>
          <a:p>
            <a:pPr marL="342900" indent="-342900">
              <a:buFont typeface="+mj-lt"/>
              <a:buAutoNum type="arabicPeriod"/>
            </a:pPr>
            <a:r>
              <a:rPr lang="en-IN" sz="1300" dirty="0"/>
              <a:t>printf("\n\nThe address of var = %d", &amp;var);</a:t>
            </a:r>
          </a:p>
          <a:p>
            <a:pPr marL="342900" indent="-342900">
              <a:buFont typeface="+mj-lt"/>
              <a:buAutoNum type="arabicPeriod"/>
            </a:pPr>
            <a:r>
              <a:rPr lang="en-IN" sz="1300" dirty="0"/>
              <a:t>printf("\nThe address of var = %d\n", ptr);</a:t>
            </a:r>
          </a:p>
          <a:p>
            <a:pPr marL="342900" indent="-342900">
              <a:buFont typeface="+mj-lt"/>
              <a:buAutoNum type="arabicPeriod"/>
            </a:pPr>
            <a:r>
              <a:rPr lang="en-IN" sz="1300" dirty="0"/>
              <a:t>*ptr=48;                                                                /*change the content of var through the pointer*/</a:t>
            </a:r>
          </a:p>
          <a:p>
            <a:pPr marL="342900" indent="-342900">
              <a:buFont typeface="+mj-lt"/>
              <a:buAutoNum type="arabicPeriod"/>
            </a:pPr>
            <a:r>
              <a:rPr lang="en-IN" sz="1300" dirty="0">
                <a:solidFill>
                  <a:schemeClr val="bg1"/>
                </a:solidFill>
              </a:rPr>
              <a:t>printf("\nIndirect access, var = %d", *ptr);</a:t>
            </a:r>
          </a:p>
          <a:p>
            <a:pPr marL="342900" indent="-342900">
              <a:buFont typeface="+mj-lt"/>
              <a:buAutoNum type="arabicPeriod"/>
            </a:pPr>
            <a:r>
              <a:rPr lang="en-IN" sz="1300" dirty="0">
                <a:solidFill>
                  <a:schemeClr val="bg1"/>
                </a:solidFill>
              </a:rPr>
              <a:t>}</a:t>
            </a:r>
          </a:p>
        </p:txBody>
      </p:sp>
    </p:spTree>
    <p:extLst>
      <p:ext uri="{BB962C8B-B14F-4D97-AF65-F5344CB8AC3E}">
        <p14:creationId xmlns:p14="http://schemas.microsoft.com/office/powerpoint/2010/main" val="27716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D25F-6A4F-4028-9893-47F0CCDD314D}"/>
              </a:ext>
            </a:extLst>
          </p:cNvPr>
          <p:cNvSpPr>
            <a:spLocks noGrp="1"/>
          </p:cNvSpPr>
          <p:nvPr>
            <p:ph type="title"/>
          </p:nvPr>
        </p:nvSpPr>
        <p:spPr/>
        <p:txBody>
          <a:bodyPr/>
          <a:lstStyle/>
          <a:p>
            <a:r>
              <a:rPr lang="en-US" dirty="0"/>
              <a:t>Types of Pointers:</a:t>
            </a:r>
            <a:endParaRPr lang="en-IN" dirty="0"/>
          </a:p>
        </p:txBody>
      </p:sp>
      <p:sp>
        <p:nvSpPr>
          <p:cNvPr id="3" name="Content Placeholder 2">
            <a:extLst>
              <a:ext uri="{FF2B5EF4-FFF2-40B4-BE49-F238E27FC236}">
                <a16:creationId xmlns:a16="http://schemas.microsoft.com/office/drawing/2014/main" id="{AED7DAC7-4D64-4F20-B375-AE4E4E7BA701}"/>
              </a:ext>
            </a:extLst>
          </p:cNvPr>
          <p:cNvSpPr>
            <a:spLocks noGrp="1"/>
          </p:cNvSpPr>
          <p:nvPr>
            <p:ph idx="1"/>
          </p:nvPr>
        </p:nvSpPr>
        <p:spPr>
          <a:xfrm>
            <a:off x="838200" y="1400961"/>
            <a:ext cx="10515600" cy="4776002"/>
          </a:xfrm>
        </p:spPr>
        <p:txBody>
          <a:bodyPr>
            <a:normAutofit fontScale="92500" lnSpcReduction="20000"/>
          </a:bodyPr>
          <a:lstStyle/>
          <a:p>
            <a:pPr algn="l"/>
            <a:r>
              <a:rPr lang="en-US" sz="1800" b="1" i="0" dirty="0">
                <a:solidFill>
                  <a:srgbClr val="222222"/>
                </a:solidFill>
                <a:effectLst/>
                <a:latin typeface="Source Sans Pro" panose="020B0604020202020204" pitchFamily="34" charset="0"/>
              </a:rPr>
              <a:t>Null Pointer:</a:t>
            </a:r>
          </a:p>
          <a:p>
            <a:pPr marL="0" indent="0" algn="l">
              <a:buNone/>
            </a:pPr>
            <a:r>
              <a:rPr lang="en-US" sz="1800" b="0" i="0" dirty="0">
                <a:solidFill>
                  <a:srgbClr val="222222"/>
                </a:solidFill>
                <a:effectLst/>
                <a:latin typeface="Source Sans Pro" panose="020B0604020202020204" pitchFamily="34" charset="0"/>
              </a:rPr>
              <a:t>     We can create a null pointer by assigning null value during the pointer declaration. This method is useful when you do not have any address assigned to the pointer. A null pointer always contains value 0.</a:t>
            </a:r>
          </a:p>
          <a:p>
            <a:r>
              <a:rPr lang="en-IN" sz="1800" b="1" i="0" dirty="0">
                <a:solidFill>
                  <a:srgbClr val="222222"/>
                </a:solidFill>
                <a:effectLst/>
                <a:latin typeface="Source Sans Pro" panose="020B0604020202020204" pitchFamily="34" charset="0"/>
              </a:rPr>
              <a:t>Void Pointer:</a:t>
            </a:r>
          </a:p>
          <a:p>
            <a:pPr marL="0" indent="0">
              <a:buNone/>
            </a:pPr>
            <a:r>
              <a:rPr lang="en-IN" sz="1800" b="1" i="0" dirty="0">
                <a:solidFill>
                  <a:srgbClr val="222222"/>
                </a:solidFill>
                <a:effectLst/>
                <a:latin typeface="Source Sans Pro" panose="020B0604020202020204" pitchFamily="34" charset="0"/>
              </a:rPr>
              <a:t>       </a:t>
            </a:r>
            <a:r>
              <a:rPr lang="en-US" sz="1800" dirty="0">
                <a:solidFill>
                  <a:srgbClr val="222222"/>
                </a:solidFill>
                <a:latin typeface="Source Sans Pro" panose="020B0604020202020204" pitchFamily="34" charset="0"/>
              </a:rPr>
              <a:t>A</a:t>
            </a:r>
            <a:r>
              <a:rPr lang="en-US" sz="1800" b="0" i="0" dirty="0">
                <a:solidFill>
                  <a:srgbClr val="222222"/>
                </a:solidFill>
                <a:effectLst/>
                <a:latin typeface="Source Sans Pro" panose="020B0604020202020204" pitchFamily="34" charset="0"/>
              </a:rPr>
              <a:t> void pointer is also called as a generic pointer. It does not have any standard data type. A void pointer is created by using the keyword void. It can be used to store an address of any variable.</a:t>
            </a:r>
            <a:endParaRPr lang="en-IN" sz="1800" b="1" i="0" dirty="0">
              <a:solidFill>
                <a:srgbClr val="222222"/>
              </a:solidFill>
              <a:effectLst/>
              <a:latin typeface="Source Sans Pro" panose="020B0604020202020204" pitchFamily="34" charset="0"/>
            </a:endParaRPr>
          </a:p>
          <a:p>
            <a:pPr algn="l"/>
            <a:r>
              <a:rPr lang="en-US" sz="1800" b="1" i="0" dirty="0">
                <a:solidFill>
                  <a:srgbClr val="222222"/>
                </a:solidFill>
                <a:effectLst/>
                <a:latin typeface="Source Sans Pro" panose="020B0604020202020204" pitchFamily="34" charset="0"/>
              </a:rPr>
              <a:t>Wild pointer:</a:t>
            </a:r>
          </a:p>
          <a:p>
            <a:pPr marL="0" indent="0" algn="l">
              <a:buNone/>
            </a:pPr>
            <a:r>
              <a:rPr lang="en-US" sz="1800" b="0" i="0" dirty="0">
                <a:solidFill>
                  <a:srgbClr val="222222"/>
                </a:solidFill>
                <a:effectLst/>
                <a:latin typeface="Source Sans Pro" panose="020B0604020202020204" pitchFamily="34" charset="0"/>
              </a:rPr>
              <a:t>     A pointer is said to be a wild pointer if it is not being initialized to anything. These types of C pointers are not efficient because they may point to some unknown memory location which may cause problems in our program and it may lead to crashing of the program. One should always be careful while working with wild pointers.</a:t>
            </a:r>
          </a:p>
          <a:p>
            <a:pPr marL="0" indent="0" algn="l">
              <a:buNone/>
            </a:pPr>
            <a:r>
              <a:rPr lang="en-US" sz="1800" b="0" i="0" dirty="0">
                <a:solidFill>
                  <a:srgbClr val="222222"/>
                </a:solidFill>
                <a:effectLst/>
                <a:latin typeface="Source Sans Pro" panose="020B0604020202020204" pitchFamily="34" charset="0"/>
              </a:rPr>
              <a:t>Other types of pointers are:</a:t>
            </a:r>
          </a:p>
          <a:p>
            <a:pPr>
              <a:buFont typeface="+mj-lt"/>
              <a:buAutoNum type="arabicPeriod"/>
            </a:pPr>
            <a:r>
              <a:rPr lang="en-US" sz="1600" b="0" i="0" dirty="0">
                <a:solidFill>
                  <a:srgbClr val="222222"/>
                </a:solidFill>
                <a:effectLst/>
                <a:latin typeface="Source Sans Pro" panose="020B0604020202020204" pitchFamily="34" charset="0"/>
              </a:rPr>
              <a:t>Dangling pointer                                                               4.  Far pointer</a:t>
            </a:r>
          </a:p>
          <a:p>
            <a:pPr>
              <a:buFont typeface="+mj-lt"/>
              <a:buAutoNum type="arabicPeriod"/>
            </a:pPr>
            <a:r>
              <a:rPr lang="en-US" sz="1600" b="0" i="0" dirty="0">
                <a:solidFill>
                  <a:srgbClr val="222222"/>
                </a:solidFill>
                <a:effectLst/>
                <a:latin typeface="Source Sans Pro" panose="020B0604020202020204" pitchFamily="34" charset="0"/>
              </a:rPr>
              <a:t>Complex pointer                                                               5.  Huge pointer</a:t>
            </a:r>
          </a:p>
          <a:p>
            <a:pPr algn="l">
              <a:buFont typeface="+mj-lt"/>
              <a:buAutoNum type="arabicPeriod"/>
            </a:pPr>
            <a:r>
              <a:rPr lang="en-US" sz="1600" b="0" i="0" dirty="0">
                <a:solidFill>
                  <a:srgbClr val="222222"/>
                </a:solidFill>
                <a:effectLst/>
                <a:latin typeface="Source Sans Pro" panose="020B0604020202020204" pitchFamily="34" charset="0"/>
              </a:rPr>
              <a:t>Near pointer</a:t>
            </a:r>
          </a:p>
          <a:p>
            <a:endParaRPr lang="en-US" sz="1800" b="0" i="0" dirty="0">
              <a:solidFill>
                <a:srgbClr val="222222"/>
              </a:solidFill>
              <a:effectLst/>
              <a:latin typeface="Source Sans Pro" panose="020B0604020202020204" pitchFamily="34" charset="0"/>
            </a:endParaRPr>
          </a:p>
          <a:p>
            <a:endParaRPr lang="en-US" sz="1800" b="0" i="0" dirty="0">
              <a:solidFill>
                <a:srgbClr val="222222"/>
              </a:solidFill>
              <a:effectLst/>
              <a:latin typeface="Source Sans Pro" panose="020B0604020202020204" pitchFamily="34" charset="0"/>
            </a:endParaRPr>
          </a:p>
          <a:p>
            <a:endParaRPr lang="en-IN" dirty="0"/>
          </a:p>
        </p:txBody>
      </p:sp>
    </p:spTree>
    <p:extLst>
      <p:ext uri="{BB962C8B-B14F-4D97-AF65-F5344CB8AC3E}">
        <p14:creationId xmlns:p14="http://schemas.microsoft.com/office/powerpoint/2010/main" val="153601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B67E-ED83-4277-8F1D-A269C3C461B5}"/>
              </a:ext>
            </a:extLst>
          </p:cNvPr>
          <p:cNvSpPr>
            <a:spLocks noGrp="1"/>
          </p:cNvSpPr>
          <p:nvPr>
            <p:ph type="title"/>
          </p:nvPr>
        </p:nvSpPr>
        <p:spPr>
          <a:xfrm>
            <a:off x="838200" y="365126"/>
            <a:ext cx="10515600" cy="708666"/>
          </a:xfrm>
        </p:spPr>
        <p:txBody>
          <a:bodyPr/>
          <a:lstStyle/>
          <a:p>
            <a:r>
              <a:rPr lang="en-IN" b="1" i="0" dirty="0">
                <a:solidFill>
                  <a:srgbClr val="222222"/>
                </a:solidFill>
                <a:effectLst/>
                <a:latin typeface="Source Sans Pro" panose="020B0604020202020204" pitchFamily="34" charset="0"/>
              </a:rPr>
              <a:t>Pointers &amp; Arrays with Examples</a:t>
            </a:r>
            <a:endParaRPr lang="en-IN" dirty="0"/>
          </a:p>
        </p:txBody>
      </p:sp>
      <p:sp>
        <p:nvSpPr>
          <p:cNvPr id="3" name="Content Placeholder 2">
            <a:extLst>
              <a:ext uri="{FF2B5EF4-FFF2-40B4-BE49-F238E27FC236}">
                <a16:creationId xmlns:a16="http://schemas.microsoft.com/office/drawing/2014/main" id="{FB400B88-82B4-47B8-913E-0E203AE63745}"/>
              </a:ext>
            </a:extLst>
          </p:cNvPr>
          <p:cNvSpPr>
            <a:spLocks noGrp="1"/>
          </p:cNvSpPr>
          <p:nvPr>
            <p:ph idx="1"/>
          </p:nvPr>
        </p:nvSpPr>
        <p:spPr>
          <a:xfrm>
            <a:off x="838200" y="1140904"/>
            <a:ext cx="10515600" cy="5637402"/>
          </a:xfrm>
        </p:spPr>
        <p:txBody>
          <a:bodyPr>
            <a:normAutofit fontScale="92500" lnSpcReduction="10000"/>
          </a:bodyPr>
          <a:lstStyle/>
          <a:p>
            <a:pPr marL="0" indent="0">
              <a:buNone/>
            </a:pPr>
            <a:r>
              <a:rPr lang="en-US" sz="1500" b="0" i="0" dirty="0">
                <a:solidFill>
                  <a:srgbClr val="222222"/>
                </a:solidFill>
                <a:effectLst/>
                <a:latin typeface="Source Sans Pro" panose="020B0604020202020204" pitchFamily="34" charset="0"/>
              </a:rPr>
              <a:t>Traditionally, we access the array elements using its index, but this method can be eliminated by using pointers. Pointers make it easy to access each array element.</a:t>
            </a:r>
            <a:endParaRPr lang="en-US" sz="1800" dirty="0"/>
          </a:p>
          <a:p>
            <a:pPr marL="342900" indent="-342900">
              <a:buFont typeface="+mj-lt"/>
              <a:buAutoNum type="arabicPeriod"/>
            </a:pPr>
            <a:r>
              <a:rPr lang="en-US" sz="1400" dirty="0"/>
              <a:t>#include &lt;</a:t>
            </a:r>
            <a:r>
              <a:rPr lang="en-US" sz="1400" dirty="0" err="1"/>
              <a:t>stdio.h</a:t>
            </a:r>
            <a:r>
              <a:rPr lang="en-US" sz="1400" dirty="0"/>
              <a:t>&gt;</a:t>
            </a:r>
          </a:p>
          <a:p>
            <a:pPr marL="342900" indent="-342900">
              <a:buFont typeface="+mj-lt"/>
              <a:buAutoNum type="arabicPeriod"/>
            </a:pPr>
            <a:r>
              <a:rPr lang="en-US" sz="1400" dirty="0"/>
              <a:t>int main()</a:t>
            </a:r>
          </a:p>
          <a:p>
            <a:pPr marL="342900" indent="-342900">
              <a:buFont typeface="+mj-lt"/>
              <a:buAutoNum type="arabicPeriod"/>
            </a:pPr>
            <a:r>
              <a:rPr lang="en-US" sz="1400" dirty="0"/>
              <a:t>{</a:t>
            </a:r>
          </a:p>
          <a:p>
            <a:pPr marL="342900" indent="-342900">
              <a:buFont typeface="+mj-lt"/>
              <a:buAutoNum type="arabicPeriod"/>
            </a:pPr>
            <a:r>
              <a:rPr lang="en-US" sz="1400" dirty="0"/>
              <a:t>    int a[5]={1,2,3,4,5};                                                          //array initialization</a:t>
            </a:r>
          </a:p>
          <a:p>
            <a:pPr marL="342900" indent="-342900">
              <a:buFont typeface="+mj-lt"/>
              <a:buAutoNum type="arabicPeriod"/>
            </a:pPr>
            <a:r>
              <a:rPr lang="en-US" sz="1400" dirty="0"/>
              <a:t>    int *p;                                                                                 //pointer declaration</a:t>
            </a:r>
          </a:p>
          <a:p>
            <a:pPr marL="342900" indent="-342900">
              <a:buFont typeface="+mj-lt"/>
              <a:buAutoNum type="arabicPeriod"/>
            </a:pPr>
            <a:r>
              <a:rPr lang="en-US" sz="1400" dirty="0"/>
              <a:t>    p=a;                                          /*the ptr points to the first element of the array. We can also type simply ptr==&amp;a[0] */</a:t>
            </a:r>
          </a:p>
          <a:p>
            <a:pPr marL="342900" indent="-342900">
              <a:buFont typeface="+mj-lt"/>
              <a:buAutoNum type="arabicPeriod"/>
            </a:pPr>
            <a:r>
              <a:rPr lang="en-US" sz="1400" dirty="0"/>
              <a:t>    printf("Printing the array elements using pointer\n");</a:t>
            </a:r>
          </a:p>
          <a:p>
            <a:pPr marL="342900" indent="-342900">
              <a:buFont typeface="+mj-lt"/>
              <a:buAutoNum type="arabicPeriod"/>
            </a:pPr>
            <a:r>
              <a:rPr lang="en-US" sz="1400" dirty="0"/>
              <a:t>    for(int i=0;i&lt;5;i++)                                                               //loop for traversing array elements</a:t>
            </a:r>
          </a:p>
          <a:p>
            <a:pPr marL="342900" indent="-342900">
              <a:buFont typeface="+mj-lt"/>
              <a:buAutoNum type="arabicPeriod"/>
            </a:pPr>
            <a:r>
              <a:rPr lang="en-US" sz="1400" dirty="0"/>
              <a:t>    {</a:t>
            </a:r>
          </a:p>
          <a:p>
            <a:pPr marL="342900" indent="-342900">
              <a:buFont typeface="+mj-lt"/>
              <a:buAutoNum type="arabicPeriod"/>
            </a:pPr>
            <a:r>
              <a:rPr lang="en-US" sz="1400" dirty="0"/>
              <a:t>        	printf("\</a:t>
            </a:r>
            <a:r>
              <a:rPr lang="en-US" sz="1400" dirty="0" err="1"/>
              <a:t>t%x</a:t>
            </a:r>
            <a:r>
              <a:rPr lang="en-US" sz="1400" dirty="0"/>
              <a:t>",*p);  //printing array elements</a:t>
            </a:r>
          </a:p>
          <a:p>
            <a:pPr marL="342900" indent="-342900">
              <a:buFont typeface="+mj-lt"/>
              <a:buAutoNum type="arabicPeriod"/>
            </a:pPr>
            <a:r>
              <a:rPr lang="en-US" sz="1400" dirty="0"/>
              <a:t>        	p++;                                                                          //incrementing to the next element, you can also write p=p+1</a:t>
            </a:r>
          </a:p>
          <a:p>
            <a:pPr marL="342900" indent="-342900">
              <a:buFont typeface="+mj-lt"/>
              <a:buAutoNum type="arabicPeriod"/>
            </a:pPr>
            <a:r>
              <a:rPr lang="en-US" sz="1400" dirty="0"/>
              <a:t>    }</a:t>
            </a:r>
          </a:p>
          <a:p>
            <a:pPr marL="342900" indent="-342900">
              <a:buFont typeface="+mj-lt"/>
              <a:buAutoNum type="arabicPeriod"/>
            </a:pPr>
            <a:r>
              <a:rPr lang="en-US" sz="1400" dirty="0"/>
              <a:t>}</a:t>
            </a:r>
          </a:p>
          <a:p>
            <a:pPr marL="0" indent="0">
              <a:buNone/>
            </a:pPr>
            <a:r>
              <a:rPr lang="en-US" sz="1400" dirty="0">
                <a:solidFill>
                  <a:schemeClr val="bg1"/>
                </a:solidFill>
              </a:rPr>
              <a:t>Output: 	1	2	3	4	5.</a:t>
            </a:r>
          </a:p>
          <a:p>
            <a:pPr marL="0" indent="0">
              <a:buNone/>
            </a:pPr>
            <a:endParaRPr lang="en-IN" sz="1400" dirty="0"/>
          </a:p>
        </p:txBody>
      </p:sp>
    </p:spTree>
    <p:extLst>
      <p:ext uri="{BB962C8B-B14F-4D97-AF65-F5344CB8AC3E}">
        <p14:creationId xmlns:p14="http://schemas.microsoft.com/office/powerpoint/2010/main" val="8939623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399</TotalTime>
  <Words>2579</Words>
  <Application>Microsoft Office PowerPoint</Application>
  <PresentationFormat>Widescreen</PresentationFormat>
  <Paragraphs>293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Gill Sans MT</vt:lpstr>
      <vt:lpstr>Monaco</vt:lpstr>
      <vt:lpstr>Source Sans Pro</vt:lpstr>
      <vt:lpstr>Times New Roman</vt:lpstr>
      <vt:lpstr>Gallery</vt:lpstr>
      <vt:lpstr>   Pointers in C</vt:lpstr>
      <vt:lpstr>Contents:</vt:lpstr>
      <vt:lpstr>Introduction To C language:</vt:lpstr>
      <vt:lpstr>Introduction to  Pointers:</vt:lpstr>
      <vt:lpstr>Declaration and Initialization of Pointers:</vt:lpstr>
      <vt:lpstr>C Program to demonstrate declaration and initialization of pointers: </vt:lpstr>
      <vt:lpstr>Direct and Indirect Access Pointers</vt:lpstr>
      <vt:lpstr>Types of Pointers:</vt:lpstr>
      <vt:lpstr>Pointers &amp; Arrays with Examples</vt:lpstr>
      <vt:lpstr>Pointers and Strings with Examples </vt:lpstr>
      <vt:lpstr>Pointer Arithmetic's in C</vt:lpstr>
      <vt:lpstr>Pointer Increment and Decrement:</vt:lpstr>
      <vt:lpstr>Priority operation (precedence)</vt:lpstr>
      <vt:lpstr>PowerPoint Presentation</vt:lpstr>
      <vt:lpstr>Pointer to Pointer:</vt:lpstr>
      <vt:lpstr>Applications of pointers: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in C</dc:title>
  <dc:creator>sankarshan</dc:creator>
  <cp:lastModifiedBy>shradhapatil2002@gmail.com</cp:lastModifiedBy>
  <cp:revision>32</cp:revision>
  <dcterms:created xsi:type="dcterms:W3CDTF">2021-03-22T08:19:07Z</dcterms:created>
  <dcterms:modified xsi:type="dcterms:W3CDTF">2021-03-26T05:34:55Z</dcterms:modified>
</cp:coreProperties>
</file>