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5" r:id="rId32"/>
    <p:sldId id="296" r:id="rId33"/>
    <p:sldId id="286" r:id="rId34"/>
    <p:sldId id="287" r:id="rId35"/>
    <p:sldId id="288" r:id="rId36"/>
    <p:sldId id="289" r:id="rId37"/>
    <p:sldId id="290" r:id="rId38"/>
    <p:sldId id="291" r:id="rId39"/>
    <p:sldId id="292" r:id="rId40"/>
    <p:sldId id="293" r:id="rId41"/>
    <p:sldId id="294"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4CCFD-E35B-4D83-BCCA-6D9741E1E020}" type="datetimeFigureOut">
              <a:rPr lang="en-US" smtClean="0"/>
              <a:pPr/>
              <a:t>27/03/2021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523A5-B860-4EC6-A2B8-B288537D9AE1}" type="slidenum">
              <a:rPr lang="en-US" smtClean="0"/>
              <a:pPr/>
              <a:t>‹#›</a:t>
            </a:fld>
            <a:endParaRPr lang="en-US"/>
          </a:p>
        </p:txBody>
      </p:sp>
    </p:spTree>
    <p:extLst>
      <p:ext uri="{BB962C8B-B14F-4D97-AF65-F5344CB8AC3E}">
        <p14:creationId xmlns="" xmlns:p14="http://schemas.microsoft.com/office/powerpoint/2010/main" val="57213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Unit 5</a:t>
            </a:r>
            <a:br>
              <a:rPr lang="en-US" dirty="0" smtClean="0"/>
            </a:br>
            <a:r>
              <a:rPr lang="en-US" dirty="0" smtClean="0"/>
              <a:t>Structures, Pointers and </a:t>
            </a:r>
            <a:br>
              <a:rPr lang="en-US" dirty="0" smtClean="0"/>
            </a:br>
            <a:r>
              <a:rPr lang="en-US" dirty="0" smtClean="0"/>
              <a:t>File Management in C</a:t>
            </a:r>
            <a:endParaRPr lang="en-US" dirty="0"/>
          </a:p>
        </p:txBody>
      </p:sp>
      <p:sp>
        <p:nvSpPr>
          <p:cNvPr id="3" name="Subtitle 2"/>
          <p:cNvSpPr>
            <a:spLocks noGrp="1"/>
          </p:cNvSpPr>
          <p:nvPr>
            <p:ph type="subTitle" idx="1"/>
          </p:nvPr>
        </p:nvSpPr>
        <p:spPr>
          <a:xfrm>
            <a:off x="1357290" y="4786322"/>
            <a:ext cx="6400800" cy="1752600"/>
          </a:xfrm>
        </p:spPr>
        <p:txBody>
          <a:bodyPr>
            <a:normAutofit fontScale="92500"/>
          </a:bodyPr>
          <a:lstStyle/>
          <a:p>
            <a:r>
              <a:rPr lang="en-US" dirty="0" smtClean="0">
                <a:solidFill>
                  <a:schemeClr val="tx1"/>
                </a:solidFill>
              </a:rPr>
              <a:t>Dr. R. S. Patil</a:t>
            </a:r>
          </a:p>
          <a:p>
            <a:r>
              <a:rPr lang="en-US" dirty="0" err="1" smtClean="0">
                <a:solidFill>
                  <a:schemeClr val="tx1"/>
                </a:solidFill>
              </a:rPr>
              <a:t>Assitant</a:t>
            </a:r>
            <a:r>
              <a:rPr lang="en-US" dirty="0" smtClean="0">
                <a:solidFill>
                  <a:schemeClr val="tx1"/>
                </a:solidFill>
              </a:rPr>
              <a:t> Professor in the Dept. of CSE,</a:t>
            </a:r>
          </a:p>
          <a:p>
            <a:r>
              <a:rPr lang="en-US" dirty="0" smtClean="0">
                <a:solidFill>
                  <a:schemeClr val="tx1"/>
                </a:solidFill>
              </a:rPr>
              <a:t>Gogte Institute of Technology, Belagavi.</a:t>
            </a:r>
            <a:endParaRPr lang="en-US" dirty="0">
              <a:solidFill>
                <a:schemeClr val="tx1"/>
              </a:solidFill>
            </a:endParaRPr>
          </a:p>
        </p:txBody>
      </p:sp>
    </p:spTree>
    <p:extLst>
      <p:ext uri="{BB962C8B-B14F-4D97-AF65-F5344CB8AC3E}">
        <p14:creationId xmlns="" xmlns:p14="http://schemas.microsoft.com/office/powerpoint/2010/main" val="3280051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Structure Members</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smtClean="0"/>
              <a:t>Structure </a:t>
            </a:r>
            <a:r>
              <a:rPr lang="en-US" dirty="0"/>
              <a:t>members have no meaning individually without the structure. </a:t>
            </a:r>
            <a:endParaRPr lang="en-US" dirty="0" smtClean="0"/>
          </a:p>
          <a:p>
            <a:pPr algn="just"/>
            <a:r>
              <a:rPr lang="en-US" dirty="0" smtClean="0"/>
              <a:t>In </a:t>
            </a:r>
            <a:r>
              <a:rPr lang="en-US" dirty="0"/>
              <a:t>order to assign a value to any structure member, the member name must be linked with the </a:t>
            </a:r>
            <a:r>
              <a:rPr lang="en-US" b="1" dirty="0" smtClean="0"/>
              <a:t>structure </a:t>
            </a:r>
            <a:r>
              <a:rPr lang="en-US" dirty="0" smtClean="0"/>
              <a:t>variable </a:t>
            </a:r>
            <a:r>
              <a:rPr lang="en-US" dirty="0"/>
              <a:t>using a dot . operator also called </a:t>
            </a:r>
            <a:r>
              <a:rPr lang="en-US" b="1" dirty="0"/>
              <a:t>period</a:t>
            </a:r>
            <a:r>
              <a:rPr lang="en-US" dirty="0"/>
              <a:t> or </a:t>
            </a:r>
            <a:r>
              <a:rPr lang="en-US" b="1" dirty="0"/>
              <a:t>member access</a:t>
            </a:r>
            <a:r>
              <a:rPr lang="en-US" dirty="0"/>
              <a:t> operator</a:t>
            </a:r>
            <a:r>
              <a:rPr lang="en-US" dirty="0" smtClean="0"/>
              <a:t>.</a:t>
            </a:r>
          </a:p>
          <a:p>
            <a:pPr lvl="1" algn="just"/>
            <a:r>
              <a:rPr lang="en-US" dirty="0" err="1" smtClean="0"/>
              <a:t>strcpy</a:t>
            </a:r>
            <a:r>
              <a:rPr lang="en-US" dirty="0" smtClean="0"/>
              <a:t>(book1.title, “Programming in C”);</a:t>
            </a:r>
          </a:p>
          <a:p>
            <a:pPr lvl="1" algn="just"/>
            <a:r>
              <a:rPr lang="en-US" dirty="0" err="1" smtClean="0"/>
              <a:t>strcpy</a:t>
            </a:r>
            <a:r>
              <a:rPr lang="en-US" dirty="0" smtClean="0"/>
              <a:t>(book1.author, “</a:t>
            </a:r>
            <a:r>
              <a:rPr lang="en-US" dirty="0" err="1" smtClean="0"/>
              <a:t>Balaguruswamy</a:t>
            </a:r>
            <a:r>
              <a:rPr lang="en-US" dirty="0" smtClean="0"/>
              <a:t>”);</a:t>
            </a:r>
          </a:p>
          <a:p>
            <a:pPr lvl="1" algn="just"/>
            <a:r>
              <a:rPr lang="en-US" dirty="0" smtClean="0"/>
              <a:t>book1.pages = 250</a:t>
            </a:r>
          </a:p>
          <a:p>
            <a:pPr lvl="1" algn="just"/>
            <a:r>
              <a:rPr lang="en-US" dirty="0" smtClean="0"/>
              <a:t>book1.price = 175.50;</a:t>
            </a:r>
          </a:p>
          <a:p>
            <a:pPr algn="just"/>
            <a:endParaRPr lang="en-US" dirty="0"/>
          </a:p>
        </p:txBody>
      </p:sp>
    </p:spTree>
    <p:extLst>
      <p:ext uri="{BB962C8B-B14F-4D97-AF65-F5344CB8AC3E}">
        <p14:creationId xmlns="" xmlns:p14="http://schemas.microsoft.com/office/powerpoint/2010/main" val="31599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65237"/>
            <a:ext cx="8686800" cy="5287963"/>
          </a:xfrm>
        </p:spPr>
        <p:txBody>
          <a:bodyPr>
            <a:noAutofit/>
          </a:bodyPr>
          <a:lstStyle/>
          <a:p>
            <a:pPr marL="0" indent="0">
              <a:spcBef>
                <a:spcPts val="0"/>
              </a:spcBef>
              <a:buNone/>
            </a:pPr>
            <a:r>
              <a:rPr lang="en-US" sz="2200" dirty="0" err="1"/>
              <a:t>struct</a:t>
            </a:r>
            <a:r>
              <a:rPr lang="en-US" sz="2200" dirty="0"/>
              <a:t> Student</a:t>
            </a:r>
          </a:p>
          <a:p>
            <a:pPr marL="0" indent="0">
              <a:spcBef>
                <a:spcPts val="0"/>
              </a:spcBef>
              <a:buNone/>
            </a:pPr>
            <a:r>
              <a:rPr lang="en-US" sz="2200" dirty="0"/>
              <a:t>{</a:t>
            </a:r>
          </a:p>
          <a:p>
            <a:pPr marL="0" indent="0">
              <a:spcBef>
                <a:spcPts val="0"/>
              </a:spcBef>
              <a:buNone/>
            </a:pPr>
            <a:r>
              <a:rPr lang="en-US" sz="2200" dirty="0"/>
              <a:t>    char name[25];</a:t>
            </a:r>
          </a:p>
          <a:p>
            <a:pPr marL="0" indent="0">
              <a:spcBef>
                <a:spcPts val="0"/>
              </a:spcBef>
              <a:buNone/>
            </a:pPr>
            <a:r>
              <a:rPr lang="en-US" sz="2200" dirty="0"/>
              <a:t>    </a:t>
            </a:r>
            <a:r>
              <a:rPr lang="en-US" sz="2200" dirty="0" err="1"/>
              <a:t>int</a:t>
            </a:r>
            <a:r>
              <a:rPr lang="en-US" sz="2200" dirty="0"/>
              <a:t> </a:t>
            </a:r>
            <a:r>
              <a:rPr lang="en-US" sz="2200" dirty="0" err="1"/>
              <a:t>rollno</a:t>
            </a:r>
            <a:r>
              <a:rPr lang="en-US" sz="2200" dirty="0"/>
              <a:t>;</a:t>
            </a:r>
          </a:p>
          <a:p>
            <a:pPr marL="0" indent="0">
              <a:spcBef>
                <a:spcPts val="0"/>
              </a:spcBef>
              <a:buNone/>
            </a:pPr>
            <a:r>
              <a:rPr lang="en-US" sz="2200" dirty="0"/>
              <a:t>    char branch[10];</a:t>
            </a:r>
          </a:p>
          <a:p>
            <a:pPr marL="0" indent="0">
              <a:spcBef>
                <a:spcPts val="0"/>
              </a:spcBef>
              <a:buNone/>
            </a:pPr>
            <a:r>
              <a:rPr lang="en-US" sz="2200" dirty="0" smtClean="0"/>
              <a:t>};</a:t>
            </a:r>
          </a:p>
          <a:p>
            <a:pPr marL="0" indent="0">
              <a:spcBef>
                <a:spcPts val="0"/>
              </a:spcBef>
              <a:buNone/>
            </a:pPr>
            <a:endParaRPr lang="en-US" sz="2200" dirty="0"/>
          </a:p>
          <a:p>
            <a:pPr marL="0" indent="0">
              <a:spcBef>
                <a:spcPts val="0"/>
              </a:spcBef>
              <a:buNone/>
            </a:pPr>
            <a:r>
              <a:rPr lang="en-US" sz="2200" dirty="0"/>
              <a:t>main()</a:t>
            </a:r>
          </a:p>
          <a:p>
            <a:pPr marL="0" indent="0">
              <a:spcBef>
                <a:spcPts val="0"/>
              </a:spcBef>
              <a:buNone/>
            </a:pPr>
            <a:r>
              <a:rPr lang="en-US" sz="2200" dirty="0"/>
              <a:t>{</a:t>
            </a:r>
          </a:p>
          <a:p>
            <a:pPr marL="0" indent="0">
              <a:spcBef>
                <a:spcPts val="0"/>
              </a:spcBef>
              <a:buNone/>
            </a:pPr>
            <a:r>
              <a:rPr lang="en-US" sz="2200" dirty="0"/>
              <a:t>    </a:t>
            </a:r>
            <a:r>
              <a:rPr lang="en-US" sz="2200" dirty="0" err="1"/>
              <a:t>struct</a:t>
            </a:r>
            <a:r>
              <a:rPr lang="en-US" sz="2200" dirty="0"/>
              <a:t> Student s1;</a:t>
            </a:r>
          </a:p>
          <a:p>
            <a:pPr marL="0" indent="0">
              <a:spcBef>
                <a:spcPts val="0"/>
              </a:spcBef>
              <a:buNone/>
            </a:pPr>
            <a:r>
              <a:rPr lang="en-US" sz="2200" dirty="0"/>
              <a:t>    </a:t>
            </a:r>
            <a:r>
              <a:rPr lang="en-US" sz="2200" dirty="0" err="1"/>
              <a:t>printf</a:t>
            </a:r>
            <a:r>
              <a:rPr lang="en-US" sz="2200" dirty="0"/>
              <a:t>("Enter name, roll number and branch:");</a:t>
            </a:r>
          </a:p>
          <a:p>
            <a:pPr marL="0" indent="0">
              <a:spcBef>
                <a:spcPts val="0"/>
              </a:spcBef>
              <a:buNone/>
            </a:pPr>
            <a:r>
              <a:rPr lang="en-US" sz="2200" dirty="0"/>
              <a:t>    </a:t>
            </a:r>
            <a:r>
              <a:rPr lang="en-US" sz="2200" dirty="0" err="1"/>
              <a:t>scanf</a:t>
            </a:r>
            <a:r>
              <a:rPr lang="en-US" sz="2200" dirty="0"/>
              <a:t>("%</a:t>
            </a:r>
            <a:r>
              <a:rPr lang="en-US" sz="2200" dirty="0" err="1"/>
              <a:t>s%d%s</a:t>
            </a:r>
            <a:r>
              <a:rPr lang="en-US" sz="2200" dirty="0"/>
              <a:t>", s1.name, &amp;s1.rollno, s1.branch);</a:t>
            </a:r>
          </a:p>
          <a:p>
            <a:pPr marL="0" indent="0">
              <a:spcBef>
                <a:spcPts val="0"/>
              </a:spcBef>
              <a:buNone/>
            </a:pPr>
            <a:r>
              <a:rPr lang="en-US" sz="2200" dirty="0"/>
              <a:t>    </a:t>
            </a:r>
            <a:r>
              <a:rPr lang="en-US" sz="2200" dirty="0" err="1"/>
              <a:t>printf</a:t>
            </a:r>
            <a:r>
              <a:rPr lang="en-US" sz="2200" dirty="0"/>
              <a:t>("Student details are...\n");</a:t>
            </a:r>
          </a:p>
          <a:p>
            <a:pPr marL="0" indent="0">
              <a:spcBef>
                <a:spcPts val="0"/>
              </a:spcBef>
              <a:buNone/>
            </a:pPr>
            <a:r>
              <a:rPr lang="en-US" sz="2200" dirty="0"/>
              <a:t>    </a:t>
            </a:r>
            <a:r>
              <a:rPr lang="en-US" sz="2200" dirty="0" err="1"/>
              <a:t>printf</a:t>
            </a:r>
            <a:r>
              <a:rPr lang="en-US" sz="2200" dirty="0"/>
              <a:t>("Name:%s\</a:t>
            </a:r>
            <a:r>
              <a:rPr lang="en-US" sz="2200" dirty="0" err="1"/>
              <a:t>nAge</a:t>
            </a:r>
            <a:r>
              <a:rPr lang="en-US" sz="2200" dirty="0"/>
              <a:t>:%d\</a:t>
            </a:r>
            <a:r>
              <a:rPr lang="en-US" sz="2200" dirty="0" err="1"/>
              <a:t>nBranch</a:t>
            </a:r>
            <a:r>
              <a:rPr lang="en-US" sz="2200" dirty="0"/>
              <a:t>:%s",s1.name, s1.rollno, s1.branch);</a:t>
            </a:r>
          </a:p>
          <a:p>
            <a:pPr marL="0" indent="0">
              <a:spcBef>
                <a:spcPts val="0"/>
              </a:spcBef>
              <a:buNone/>
            </a:pPr>
            <a:r>
              <a:rPr lang="en-US" sz="2200" dirty="0"/>
              <a:t>}</a:t>
            </a:r>
          </a:p>
        </p:txBody>
      </p:sp>
      <p:sp>
        <p:nvSpPr>
          <p:cNvPr id="4" name="TextBox 3"/>
          <p:cNvSpPr txBox="1"/>
          <p:nvPr/>
        </p:nvSpPr>
        <p:spPr>
          <a:xfrm>
            <a:off x="1009560" y="304800"/>
            <a:ext cx="7067640" cy="461665"/>
          </a:xfrm>
          <a:prstGeom prst="rect">
            <a:avLst/>
          </a:prstGeom>
          <a:noFill/>
        </p:spPr>
        <p:txBody>
          <a:bodyPr wrap="none" rtlCol="0">
            <a:spAutoFit/>
          </a:bodyPr>
          <a:lstStyle/>
          <a:p>
            <a:r>
              <a:rPr lang="en-US" sz="2400" dirty="0" smtClean="0"/>
              <a:t>We can also use </a:t>
            </a:r>
            <a:r>
              <a:rPr lang="en-US" sz="2400" dirty="0" err="1" smtClean="0"/>
              <a:t>scanf</a:t>
            </a:r>
            <a:r>
              <a:rPr lang="en-US" sz="2400" dirty="0" smtClean="0"/>
              <a:t> to assign values to the members.</a:t>
            </a:r>
            <a:endParaRPr lang="en-US" sz="2400" dirty="0"/>
          </a:p>
        </p:txBody>
      </p:sp>
    </p:spTree>
    <p:extLst>
      <p:ext uri="{BB962C8B-B14F-4D97-AF65-F5344CB8AC3E}">
        <p14:creationId xmlns="" xmlns:p14="http://schemas.microsoft.com/office/powerpoint/2010/main" val="112664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Initialization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lnSpc>
                <a:spcPct val="120000"/>
              </a:lnSpc>
            </a:pPr>
            <a:r>
              <a:rPr lang="en-US" dirty="0" smtClean="0"/>
              <a:t>C does not permit the initialization of individual structure members within the template. </a:t>
            </a:r>
            <a:endParaRPr lang="en-US" dirty="0"/>
          </a:p>
          <a:p>
            <a:pPr algn="just">
              <a:lnSpc>
                <a:spcPct val="120000"/>
              </a:lnSpc>
            </a:pPr>
            <a:r>
              <a:rPr lang="en-US" dirty="0" smtClean="0"/>
              <a:t>The initialization must be done only in the declaration of the actual variables.</a:t>
            </a:r>
          </a:p>
          <a:p>
            <a:pPr algn="just">
              <a:lnSpc>
                <a:spcPct val="120000"/>
              </a:lnSpc>
            </a:pPr>
            <a:r>
              <a:rPr lang="en-US" dirty="0" smtClean="0"/>
              <a:t>Like any other data type, a structure variable can be initialized at compile time.</a:t>
            </a:r>
          </a:p>
          <a:p>
            <a:pPr algn="just">
              <a:lnSpc>
                <a:spcPct val="120000"/>
              </a:lnSpc>
            </a:pPr>
            <a:r>
              <a:rPr lang="en-US" dirty="0" smtClean="0"/>
              <a:t>Syntax:</a:t>
            </a:r>
          </a:p>
          <a:p>
            <a:pPr lvl="1" algn="just">
              <a:lnSpc>
                <a:spcPct val="120000"/>
              </a:lnSpc>
            </a:pPr>
            <a:r>
              <a:rPr lang="en-US" dirty="0" err="1" smtClean="0"/>
              <a:t>struct</a:t>
            </a:r>
            <a:r>
              <a:rPr lang="en-US" dirty="0" smtClean="0"/>
              <a:t> &lt;</a:t>
            </a:r>
            <a:r>
              <a:rPr lang="en-US" dirty="0" err="1" smtClean="0"/>
              <a:t>tag_name</a:t>
            </a:r>
            <a:r>
              <a:rPr lang="en-US" dirty="0" smtClean="0"/>
              <a:t>&gt; </a:t>
            </a:r>
            <a:r>
              <a:rPr lang="en-US" dirty="0" err="1" smtClean="0"/>
              <a:t>var_name</a:t>
            </a:r>
            <a:r>
              <a:rPr lang="en-US" dirty="0" smtClean="0"/>
              <a:t> = {</a:t>
            </a:r>
            <a:r>
              <a:rPr lang="en-US" dirty="0" err="1" smtClean="0"/>
              <a:t>initialization_list</a:t>
            </a:r>
            <a:r>
              <a:rPr lang="en-US" dirty="0" smtClean="0"/>
              <a:t>};</a:t>
            </a:r>
          </a:p>
          <a:p>
            <a:pPr algn="just">
              <a:lnSpc>
                <a:spcPct val="120000"/>
              </a:lnSpc>
            </a:pPr>
            <a:r>
              <a:rPr lang="en-US" dirty="0" smtClean="0"/>
              <a:t>Example:</a:t>
            </a:r>
          </a:p>
          <a:p>
            <a:pPr lvl="1" algn="just">
              <a:lnSpc>
                <a:spcPct val="120000"/>
              </a:lnSpc>
            </a:pPr>
            <a:r>
              <a:rPr lang="en-US" dirty="0" err="1"/>
              <a:t>struct</a:t>
            </a:r>
            <a:r>
              <a:rPr lang="en-US" dirty="0"/>
              <a:t> Student s1 = {"Ramesh", 25, "Civil</a:t>
            </a:r>
            <a:r>
              <a:rPr lang="en-US" dirty="0" smtClean="0"/>
              <a:t>"};</a:t>
            </a:r>
          </a:p>
          <a:p>
            <a:pPr algn="just">
              <a:lnSpc>
                <a:spcPct val="120000"/>
              </a:lnSpc>
            </a:pPr>
            <a:endParaRPr lang="en-US" dirty="0"/>
          </a:p>
        </p:txBody>
      </p:sp>
    </p:spTree>
    <p:extLst>
      <p:ext uri="{BB962C8B-B14F-4D97-AF65-F5344CB8AC3E}">
        <p14:creationId xmlns="" xmlns:p14="http://schemas.microsoft.com/office/powerpoint/2010/main" val="2954783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Initializing Structures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lnSpc>
                <a:spcPct val="110000"/>
              </a:lnSpc>
            </a:pPr>
            <a:r>
              <a:rPr lang="en-US" dirty="0" smtClean="0"/>
              <a:t>We cannot initialize individual members inside the structure template.</a:t>
            </a:r>
          </a:p>
          <a:p>
            <a:pPr algn="just">
              <a:lnSpc>
                <a:spcPct val="110000"/>
              </a:lnSpc>
            </a:pPr>
            <a:r>
              <a:rPr lang="en-US" dirty="0" smtClean="0"/>
              <a:t>The order of values enclosed in </a:t>
            </a:r>
            <a:r>
              <a:rPr lang="en-US" dirty="0" err="1" smtClean="0"/>
              <a:t>initialization_list</a:t>
            </a:r>
            <a:r>
              <a:rPr lang="en-US" dirty="0" smtClean="0"/>
              <a:t> must match the order of members in the structure definition.</a:t>
            </a:r>
          </a:p>
          <a:p>
            <a:pPr algn="just">
              <a:lnSpc>
                <a:spcPct val="110000"/>
              </a:lnSpc>
            </a:pPr>
            <a:r>
              <a:rPr lang="en-US" dirty="0" smtClean="0"/>
              <a:t>It is possible to have partial initialization.</a:t>
            </a:r>
          </a:p>
          <a:p>
            <a:pPr lvl="1" algn="just">
              <a:lnSpc>
                <a:spcPct val="110000"/>
              </a:lnSpc>
            </a:pPr>
            <a:r>
              <a:rPr lang="en-US" dirty="0" smtClean="0"/>
              <a:t>The uninitialized members should be at the end of the list.</a:t>
            </a:r>
          </a:p>
          <a:p>
            <a:pPr algn="just">
              <a:lnSpc>
                <a:spcPct val="110000"/>
              </a:lnSpc>
            </a:pPr>
            <a:r>
              <a:rPr lang="en-US" dirty="0" smtClean="0"/>
              <a:t>The uninitialized members will be assigned with default values.</a:t>
            </a:r>
          </a:p>
          <a:p>
            <a:pPr lvl="1" algn="just">
              <a:lnSpc>
                <a:spcPct val="110000"/>
              </a:lnSpc>
            </a:pPr>
            <a:r>
              <a:rPr lang="en-US" dirty="0" smtClean="0"/>
              <a:t>Zero for integer and floating point numbers,</a:t>
            </a:r>
          </a:p>
          <a:p>
            <a:pPr lvl="1" algn="just">
              <a:lnSpc>
                <a:spcPct val="110000"/>
              </a:lnSpc>
            </a:pPr>
            <a:r>
              <a:rPr lang="en-US" dirty="0" smtClean="0"/>
              <a:t>‘\0’ for characters and strings.</a:t>
            </a:r>
            <a:endParaRPr lang="en-US" dirty="0"/>
          </a:p>
        </p:txBody>
      </p:sp>
    </p:spTree>
    <p:extLst>
      <p:ext uri="{BB962C8B-B14F-4D97-AF65-F5344CB8AC3E}">
        <p14:creationId xmlns="" xmlns:p14="http://schemas.microsoft.com/office/powerpoint/2010/main" val="152581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Copying and Comparing Structure Variables</a:t>
            </a:r>
            <a:endParaRPr lang="en-US" dirty="0"/>
          </a:p>
        </p:txBody>
      </p:sp>
      <p:sp>
        <p:nvSpPr>
          <p:cNvPr id="3" name="Content Placeholder 2"/>
          <p:cNvSpPr>
            <a:spLocks noGrp="1"/>
          </p:cNvSpPr>
          <p:nvPr>
            <p:ph idx="1"/>
          </p:nvPr>
        </p:nvSpPr>
        <p:spPr/>
        <p:txBody>
          <a:bodyPr/>
          <a:lstStyle/>
          <a:p>
            <a:pPr algn="just"/>
            <a:r>
              <a:rPr lang="en-US" dirty="0" smtClean="0"/>
              <a:t>Two variables of the same structure type can be copied the same way as ordinary variables.</a:t>
            </a:r>
          </a:p>
          <a:p>
            <a:pPr lvl="1" algn="just"/>
            <a:r>
              <a:rPr lang="en-US" dirty="0" smtClean="0"/>
              <a:t>book2 </a:t>
            </a:r>
            <a:r>
              <a:rPr lang="en-US" smtClean="0"/>
              <a:t>= </a:t>
            </a:r>
            <a:r>
              <a:rPr lang="en-US" smtClean="0"/>
              <a:t>book1</a:t>
            </a:r>
            <a:r>
              <a:rPr lang="en-US" dirty="0" smtClean="0"/>
              <a:t>; //Permitted</a:t>
            </a:r>
          </a:p>
          <a:p>
            <a:pPr algn="just"/>
            <a:r>
              <a:rPr lang="en-US" dirty="0" smtClean="0"/>
              <a:t>However, C does not permit the use of logical operators (== and !=) on structure variables.</a:t>
            </a:r>
          </a:p>
          <a:p>
            <a:pPr lvl="1" algn="just"/>
            <a:r>
              <a:rPr lang="en-US" dirty="0" smtClean="0"/>
              <a:t>In such case, we need to compare them by comparing members individually.</a:t>
            </a:r>
            <a:endParaRPr lang="en-US" dirty="0"/>
          </a:p>
        </p:txBody>
      </p:sp>
    </p:spTree>
    <p:extLst>
      <p:ext uri="{BB962C8B-B14F-4D97-AF65-F5344CB8AC3E}">
        <p14:creationId xmlns="" xmlns:p14="http://schemas.microsoft.com/office/powerpoint/2010/main" val="4037533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smtClean="0"/>
              <a:t>Comparing Two Structure Variables</a:t>
            </a:r>
            <a:endParaRPr lang="en-US" dirty="0"/>
          </a:p>
        </p:txBody>
      </p:sp>
      <p:sp>
        <p:nvSpPr>
          <p:cNvPr id="3" name="Content Placeholder 2"/>
          <p:cNvSpPr>
            <a:spLocks noGrp="1"/>
          </p:cNvSpPr>
          <p:nvPr>
            <p:ph idx="4294967295"/>
          </p:nvPr>
        </p:nvSpPr>
        <p:spPr>
          <a:xfrm>
            <a:off x="457200" y="1371600"/>
            <a:ext cx="8229600" cy="5257800"/>
          </a:xfrm>
        </p:spPr>
        <p:txBody>
          <a:bodyPr>
            <a:noAutofit/>
          </a:bodyPr>
          <a:lstStyle/>
          <a:p>
            <a:pPr marL="0" indent="0">
              <a:spcBef>
                <a:spcPts val="0"/>
              </a:spcBef>
              <a:buNone/>
            </a:pPr>
            <a:r>
              <a:rPr lang="en-US" sz="2400" dirty="0" err="1"/>
              <a:t>struct</a:t>
            </a:r>
            <a:r>
              <a:rPr lang="en-US" sz="2400" dirty="0"/>
              <a:t> Student s1 = {"Ramesh", 25, "Civil"};</a:t>
            </a:r>
          </a:p>
          <a:p>
            <a:pPr marL="0" indent="0">
              <a:spcBef>
                <a:spcPts val="0"/>
              </a:spcBef>
              <a:buNone/>
            </a:pPr>
            <a:r>
              <a:rPr lang="en-US" sz="2400" dirty="0" err="1" smtClean="0"/>
              <a:t>struct</a:t>
            </a:r>
            <a:r>
              <a:rPr lang="en-US" sz="2400" dirty="0" smtClean="0"/>
              <a:t> </a:t>
            </a:r>
            <a:r>
              <a:rPr lang="en-US" sz="2400" dirty="0"/>
              <a:t>Student s2 = s1</a:t>
            </a:r>
            <a:r>
              <a:rPr lang="en-US" sz="2400" dirty="0" smtClean="0"/>
              <a:t>; </a:t>
            </a:r>
            <a:r>
              <a:rPr lang="en-US" sz="2400" dirty="0" smtClean="0">
                <a:solidFill>
                  <a:srgbClr val="FF0000"/>
                </a:solidFill>
              </a:rPr>
              <a:t>//We can assign one to another</a:t>
            </a:r>
            <a:endParaRPr lang="en-US" sz="2400" dirty="0">
              <a:solidFill>
                <a:srgbClr val="FF0000"/>
              </a:solidFill>
            </a:endParaRPr>
          </a:p>
          <a:p>
            <a:pPr marL="0" indent="0">
              <a:spcBef>
                <a:spcPts val="0"/>
              </a:spcBef>
              <a:buNone/>
            </a:pPr>
            <a:r>
              <a:rPr lang="en-US" sz="2400" dirty="0" err="1" smtClean="0"/>
              <a:t>struct</a:t>
            </a:r>
            <a:r>
              <a:rPr lang="en-US" sz="2400" dirty="0" smtClean="0"/>
              <a:t> </a:t>
            </a:r>
            <a:r>
              <a:rPr lang="en-US" sz="2400" dirty="0"/>
              <a:t>Student s3 = {"RAMESH", 25, "Civil"};</a:t>
            </a:r>
          </a:p>
          <a:p>
            <a:pPr marL="0" indent="0">
              <a:spcBef>
                <a:spcPts val="0"/>
              </a:spcBef>
              <a:buNone/>
            </a:pPr>
            <a:r>
              <a:rPr lang="en-US" sz="2400" dirty="0" err="1" smtClean="0"/>
              <a:t>struct</a:t>
            </a:r>
            <a:r>
              <a:rPr lang="en-US" sz="2400" dirty="0" smtClean="0"/>
              <a:t> </a:t>
            </a:r>
            <a:r>
              <a:rPr lang="en-US" sz="2400" dirty="0"/>
              <a:t>Student s4 = {"Ramesh", 25, "Civil"};</a:t>
            </a:r>
          </a:p>
          <a:p>
            <a:pPr marL="0" indent="0">
              <a:spcBef>
                <a:spcPts val="0"/>
              </a:spcBef>
              <a:buNone/>
            </a:pPr>
            <a:r>
              <a:rPr lang="en-US" sz="2400" dirty="0" err="1" smtClean="0"/>
              <a:t>int</a:t>
            </a:r>
            <a:r>
              <a:rPr lang="en-US" sz="2400" dirty="0" smtClean="0"/>
              <a:t> </a:t>
            </a:r>
            <a:r>
              <a:rPr lang="en-US" sz="2400" dirty="0"/>
              <a:t>res;</a:t>
            </a:r>
          </a:p>
          <a:p>
            <a:pPr marL="0" indent="0">
              <a:spcBef>
                <a:spcPts val="0"/>
              </a:spcBef>
              <a:buNone/>
            </a:pPr>
            <a:r>
              <a:rPr lang="en-US" sz="2400" dirty="0" smtClean="0"/>
              <a:t>res </a:t>
            </a:r>
            <a:r>
              <a:rPr lang="en-US" sz="2400" dirty="0"/>
              <a:t>= ((</a:t>
            </a:r>
            <a:r>
              <a:rPr lang="en-US" sz="2400" dirty="0" err="1"/>
              <a:t>strcmp</a:t>
            </a:r>
            <a:r>
              <a:rPr lang="en-US" sz="2400" dirty="0"/>
              <a:t>(s1.name,s2.name)==0) &amp;&amp; (s1.rollno == s2.rollno)</a:t>
            </a:r>
          </a:p>
          <a:p>
            <a:pPr marL="0" indent="0">
              <a:spcBef>
                <a:spcPts val="0"/>
              </a:spcBef>
              <a:buNone/>
            </a:pPr>
            <a:r>
              <a:rPr lang="en-US" sz="2400" dirty="0"/>
              <a:t>           &amp;&amp; (</a:t>
            </a:r>
            <a:r>
              <a:rPr lang="en-US" sz="2400" dirty="0" err="1"/>
              <a:t>strcmp</a:t>
            </a:r>
            <a:r>
              <a:rPr lang="en-US" sz="2400" dirty="0"/>
              <a:t>(s1.branch,s2.branch)==0)) ? 1 : 0;</a:t>
            </a:r>
          </a:p>
          <a:p>
            <a:pPr marL="0" indent="0">
              <a:spcBef>
                <a:spcPts val="0"/>
              </a:spcBef>
              <a:buNone/>
            </a:pPr>
            <a:r>
              <a:rPr lang="en-US" sz="2400" dirty="0" err="1" smtClean="0"/>
              <a:t>printf</a:t>
            </a:r>
            <a:r>
              <a:rPr lang="en-US" sz="2400" dirty="0"/>
              <a:t>("s1 and s2 are same:%d\n", res</a:t>
            </a:r>
            <a:r>
              <a:rPr lang="en-US" sz="2400" dirty="0" smtClean="0"/>
              <a:t>); </a:t>
            </a:r>
            <a:r>
              <a:rPr lang="en-US" sz="2400" dirty="0" smtClean="0">
                <a:solidFill>
                  <a:srgbClr val="FF0000"/>
                </a:solidFill>
              </a:rPr>
              <a:t>//Prints 1</a:t>
            </a:r>
            <a:endParaRPr lang="en-US" sz="2400" dirty="0">
              <a:solidFill>
                <a:srgbClr val="FF0000"/>
              </a:solidFill>
            </a:endParaRPr>
          </a:p>
          <a:p>
            <a:pPr marL="0" indent="0">
              <a:spcBef>
                <a:spcPts val="0"/>
              </a:spcBef>
              <a:buNone/>
            </a:pPr>
            <a:r>
              <a:rPr lang="en-US" sz="2400" dirty="0" smtClean="0"/>
              <a:t>res </a:t>
            </a:r>
            <a:r>
              <a:rPr lang="en-US" sz="2400" dirty="0"/>
              <a:t>= ((</a:t>
            </a:r>
            <a:r>
              <a:rPr lang="en-US" sz="2400" dirty="0" err="1"/>
              <a:t>strcmp</a:t>
            </a:r>
            <a:r>
              <a:rPr lang="en-US" sz="2400" dirty="0"/>
              <a:t>(s1.name,s3.name)==0) &amp;&amp; (s1.rollno == s3.rollno)</a:t>
            </a:r>
          </a:p>
          <a:p>
            <a:pPr marL="0" indent="0">
              <a:spcBef>
                <a:spcPts val="0"/>
              </a:spcBef>
              <a:buNone/>
            </a:pPr>
            <a:r>
              <a:rPr lang="en-US" sz="2400" dirty="0"/>
              <a:t>           &amp;&amp; (</a:t>
            </a:r>
            <a:r>
              <a:rPr lang="en-US" sz="2400" dirty="0" err="1"/>
              <a:t>strcmp</a:t>
            </a:r>
            <a:r>
              <a:rPr lang="en-US" sz="2400" dirty="0"/>
              <a:t>(s1.branch,s3.branch)==0)) ? 1 : 0;</a:t>
            </a:r>
          </a:p>
          <a:p>
            <a:pPr marL="0" indent="0">
              <a:spcBef>
                <a:spcPts val="0"/>
              </a:spcBef>
              <a:buNone/>
            </a:pPr>
            <a:r>
              <a:rPr lang="en-US" sz="2400" dirty="0" err="1" smtClean="0"/>
              <a:t>printf</a:t>
            </a:r>
            <a:r>
              <a:rPr lang="en-US" sz="2400" dirty="0"/>
              <a:t>("s1 and s3 are same:%d\n", res</a:t>
            </a:r>
            <a:r>
              <a:rPr lang="en-US" sz="2400" dirty="0" smtClean="0"/>
              <a:t>); </a:t>
            </a:r>
            <a:r>
              <a:rPr lang="en-US" sz="2400" dirty="0" smtClean="0">
                <a:solidFill>
                  <a:srgbClr val="FF0000"/>
                </a:solidFill>
              </a:rPr>
              <a:t>//Prints 0</a:t>
            </a:r>
            <a:endParaRPr lang="en-US" sz="2400" dirty="0">
              <a:solidFill>
                <a:srgbClr val="FF0000"/>
              </a:solidFill>
            </a:endParaRPr>
          </a:p>
          <a:p>
            <a:pPr marL="0" indent="0">
              <a:spcBef>
                <a:spcPts val="0"/>
              </a:spcBef>
              <a:buNone/>
            </a:pPr>
            <a:r>
              <a:rPr lang="en-US" sz="2400" dirty="0" smtClean="0"/>
              <a:t>res </a:t>
            </a:r>
            <a:r>
              <a:rPr lang="en-US" sz="2400" dirty="0"/>
              <a:t>= ((</a:t>
            </a:r>
            <a:r>
              <a:rPr lang="en-US" sz="2400" dirty="0" err="1"/>
              <a:t>strcmp</a:t>
            </a:r>
            <a:r>
              <a:rPr lang="en-US" sz="2400" dirty="0"/>
              <a:t>(s1.name,s4.name)==0) &amp;&amp; (s1.rollno == s4.rollno)</a:t>
            </a:r>
          </a:p>
          <a:p>
            <a:pPr marL="0" indent="0">
              <a:spcBef>
                <a:spcPts val="0"/>
              </a:spcBef>
              <a:buNone/>
            </a:pPr>
            <a:r>
              <a:rPr lang="en-US" sz="2400" dirty="0"/>
              <a:t>           &amp;&amp; (</a:t>
            </a:r>
            <a:r>
              <a:rPr lang="en-US" sz="2400" dirty="0" err="1"/>
              <a:t>strcmp</a:t>
            </a:r>
            <a:r>
              <a:rPr lang="en-US" sz="2400" dirty="0"/>
              <a:t>(s1.branch,s4.branch)==0)) ? 1 : 0;</a:t>
            </a:r>
          </a:p>
          <a:p>
            <a:pPr marL="0" indent="0">
              <a:spcBef>
                <a:spcPts val="0"/>
              </a:spcBef>
              <a:buNone/>
            </a:pPr>
            <a:r>
              <a:rPr lang="en-US" sz="2400" dirty="0" err="1" smtClean="0"/>
              <a:t>printf</a:t>
            </a:r>
            <a:r>
              <a:rPr lang="en-US" sz="2400" dirty="0"/>
              <a:t>("s1 and s4 are same:%d\n", res</a:t>
            </a:r>
            <a:r>
              <a:rPr lang="en-US" sz="2400" dirty="0" smtClean="0"/>
              <a:t>); </a:t>
            </a:r>
            <a:r>
              <a:rPr lang="en-US" sz="2400" dirty="0" smtClean="0">
                <a:solidFill>
                  <a:srgbClr val="FF0000"/>
                </a:solidFill>
              </a:rPr>
              <a:t>//Prints 1</a:t>
            </a:r>
            <a:endParaRPr lang="en-US" sz="2400" dirty="0">
              <a:solidFill>
                <a:srgbClr val="FF0000"/>
              </a:solidFill>
            </a:endParaRPr>
          </a:p>
        </p:txBody>
      </p:sp>
    </p:spTree>
    <p:extLst>
      <p:ext uri="{BB962C8B-B14F-4D97-AF65-F5344CB8AC3E}">
        <p14:creationId xmlns="" xmlns:p14="http://schemas.microsoft.com/office/powerpoint/2010/main" val="719443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Operations on Individual Members</a:t>
            </a:r>
            <a:endParaRPr lang="en-US" dirty="0"/>
          </a:p>
        </p:txBody>
      </p:sp>
      <p:sp>
        <p:nvSpPr>
          <p:cNvPr id="4" name="Content Placeholder 3"/>
          <p:cNvSpPr>
            <a:spLocks noGrp="1"/>
          </p:cNvSpPr>
          <p:nvPr>
            <p:ph idx="1"/>
          </p:nvPr>
        </p:nvSpPr>
        <p:spPr/>
        <p:txBody>
          <a:bodyPr>
            <a:normAutofit fontScale="92500" lnSpcReduction="10000"/>
          </a:bodyPr>
          <a:lstStyle/>
          <a:p>
            <a:pPr algn="just"/>
            <a:r>
              <a:rPr lang="en-US" dirty="0" smtClean="0"/>
              <a:t>Individual members of a structure are accessed using the dot operator.</a:t>
            </a:r>
          </a:p>
          <a:p>
            <a:pPr algn="just"/>
            <a:r>
              <a:rPr lang="en-US" dirty="0" smtClean="0"/>
              <a:t>A member of a structure can be treated like any other variable name and therefore can be manipulated using expressions and operators.</a:t>
            </a:r>
          </a:p>
          <a:p>
            <a:pPr lvl="1" algn="just"/>
            <a:r>
              <a:rPr lang="en-US" dirty="0" smtClean="0"/>
              <a:t>if(s1.rollno == 111)</a:t>
            </a:r>
          </a:p>
          <a:p>
            <a:pPr lvl="2" algn="just"/>
            <a:r>
              <a:rPr lang="en-US" dirty="0" smtClean="0"/>
              <a:t>s1.marks = s1.marks + 5;</a:t>
            </a:r>
          </a:p>
          <a:p>
            <a:pPr lvl="1" algn="just"/>
            <a:r>
              <a:rPr lang="en-US" dirty="0" smtClean="0"/>
              <a:t>float sum = s1.marks + s2.marks;</a:t>
            </a:r>
          </a:p>
          <a:p>
            <a:pPr lvl="1" algn="just"/>
            <a:r>
              <a:rPr lang="en-US" dirty="0" smtClean="0"/>
              <a:t>s2.marks = s2.marks + 4;</a:t>
            </a:r>
          </a:p>
          <a:p>
            <a:pPr lvl="1" algn="just"/>
            <a:r>
              <a:rPr lang="en-US" dirty="0" smtClean="0"/>
              <a:t>s1.marks++;</a:t>
            </a:r>
          </a:p>
          <a:p>
            <a:pPr lvl="1" algn="just"/>
            <a:endParaRPr lang="en-US" dirty="0" smtClean="0"/>
          </a:p>
        </p:txBody>
      </p:sp>
    </p:spTree>
    <p:extLst>
      <p:ext uri="{BB962C8B-B14F-4D97-AF65-F5344CB8AC3E}">
        <p14:creationId xmlns="" xmlns:p14="http://schemas.microsoft.com/office/powerpoint/2010/main" val="143366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Pointers</a:t>
            </a:r>
            <a:endParaRPr lang="en-US" dirty="0"/>
          </a:p>
        </p:txBody>
      </p:sp>
    </p:spTree>
    <p:extLst>
      <p:ext uri="{BB962C8B-B14F-4D97-AF65-F5344CB8AC3E}">
        <p14:creationId xmlns="" xmlns:p14="http://schemas.microsoft.com/office/powerpoint/2010/main" val="4151696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pointer is a derived type in C that contains memory address as its value.</a:t>
            </a:r>
          </a:p>
          <a:p>
            <a:pPr algn="just"/>
            <a:r>
              <a:rPr lang="en-US" dirty="0" smtClean="0"/>
              <a:t>Pointers can be used to return multiple values from a function via function arguments (output parameters).</a:t>
            </a:r>
          </a:p>
          <a:p>
            <a:pPr algn="just"/>
            <a:r>
              <a:rPr lang="en-US" dirty="0" smtClean="0"/>
              <a:t>Pointers allow C to support dynamic memory management.</a:t>
            </a:r>
          </a:p>
          <a:p>
            <a:pPr algn="just"/>
            <a:r>
              <a:rPr lang="en-US" dirty="0" smtClean="0"/>
              <a:t>Use of pointers increases the execution speed and thus reduces the program execution time.</a:t>
            </a:r>
            <a:endParaRPr lang="en-US" dirty="0"/>
          </a:p>
        </p:txBody>
      </p:sp>
    </p:spTree>
    <p:extLst>
      <p:ext uri="{BB962C8B-B14F-4D97-AF65-F5344CB8AC3E}">
        <p14:creationId xmlns="" xmlns:p14="http://schemas.microsoft.com/office/powerpoint/2010/main" val="1600507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Pointers</a:t>
            </a:r>
            <a:endParaRPr lang="en-US" dirty="0"/>
          </a:p>
        </p:txBody>
      </p:sp>
      <p:sp>
        <p:nvSpPr>
          <p:cNvPr id="3" name="Content Placeholder 2"/>
          <p:cNvSpPr>
            <a:spLocks noGrp="1"/>
          </p:cNvSpPr>
          <p:nvPr>
            <p:ph idx="1"/>
          </p:nvPr>
        </p:nvSpPr>
        <p:spPr>
          <a:xfrm>
            <a:off x="152400" y="1524000"/>
            <a:ext cx="5715000" cy="5105400"/>
          </a:xfrm>
        </p:spPr>
        <p:txBody>
          <a:bodyPr>
            <a:normAutofit fontScale="92500" lnSpcReduction="20000"/>
          </a:bodyPr>
          <a:lstStyle/>
          <a:p>
            <a:pPr algn="just"/>
            <a:r>
              <a:rPr lang="en-US" dirty="0" smtClean="0"/>
              <a:t>Computer’s memory is a sequential collection of storage location.</a:t>
            </a:r>
          </a:p>
          <a:p>
            <a:pPr algn="just"/>
            <a:r>
              <a:rPr lang="en-US" dirty="0" smtClean="0"/>
              <a:t>Each location, commonly known as a byte, is identified by an address associated with it.</a:t>
            </a:r>
          </a:p>
          <a:p>
            <a:pPr algn="just"/>
            <a:r>
              <a:rPr lang="en-US" dirty="0" smtClean="0"/>
              <a:t>These addresses are numbered consecutively, starting from zero.</a:t>
            </a:r>
          </a:p>
          <a:p>
            <a:pPr algn="just"/>
            <a:r>
              <a:rPr lang="en-US" dirty="0" smtClean="0"/>
              <a:t>The last address depends on the memory size.</a:t>
            </a:r>
          </a:p>
          <a:p>
            <a:pPr lvl="1" algn="just"/>
            <a:r>
              <a:rPr lang="en-US" dirty="0" smtClean="0"/>
              <a:t>A computer system having 64K memory has its last address as 65535.</a:t>
            </a:r>
          </a:p>
        </p:txBody>
      </p:sp>
      <p:grpSp>
        <p:nvGrpSpPr>
          <p:cNvPr id="57" name="Group 56"/>
          <p:cNvGrpSpPr/>
          <p:nvPr/>
        </p:nvGrpSpPr>
        <p:grpSpPr>
          <a:xfrm>
            <a:off x="6705600" y="1371600"/>
            <a:ext cx="2065163" cy="5281570"/>
            <a:chOff x="6705600" y="1502688"/>
            <a:chExt cx="2065163" cy="5281570"/>
          </a:xfrm>
        </p:grpSpPr>
        <p:sp>
          <p:nvSpPr>
            <p:cNvPr id="4" name="Rectangle 3"/>
            <p:cNvSpPr/>
            <p:nvPr/>
          </p:nvSpPr>
          <p:spPr>
            <a:xfrm>
              <a:off x="6705600" y="1524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p:cNvSpPr/>
            <p:nvPr/>
          </p:nvSpPr>
          <p:spPr>
            <a:xfrm>
              <a:off x="6705600" y="1905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5"/>
            <p:cNvSpPr/>
            <p:nvPr/>
          </p:nvSpPr>
          <p:spPr>
            <a:xfrm>
              <a:off x="6705600" y="2286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p:cNvSpPr/>
            <p:nvPr/>
          </p:nvSpPr>
          <p:spPr>
            <a:xfrm>
              <a:off x="6705600" y="2667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7"/>
            <p:cNvSpPr/>
            <p:nvPr/>
          </p:nvSpPr>
          <p:spPr>
            <a:xfrm>
              <a:off x="6705600" y="3048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p:cNvSpPr/>
            <p:nvPr/>
          </p:nvSpPr>
          <p:spPr>
            <a:xfrm>
              <a:off x="6705600" y="3429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p:cNvSpPr/>
            <p:nvPr/>
          </p:nvSpPr>
          <p:spPr>
            <a:xfrm>
              <a:off x="6705600" y="3810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p:cNvSpPr/>
            <p:nvPr/>
          </p:nvSpPr>
          <p:spPr>
            <a:xfrm>
              <a:off x="6705600" y="41910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p:cNvSpPr/>
            <p:nvPr/>
          </p:nvSpPr>
          <p:spPr>
            <a:xfrm>
              <a:off x="6705600" y="4504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p:cNvSpPr/>
            <p:nvPr/>
          </p:nvSpPr>
          <p:spPr>
            <a:xfrm>
              <a:off x="6705600" y="4885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p:cNvSpPr/>
            <p:nvPr/>
          </p:nvSpPr>
          <p:spPr>
            <a:xfrm>
              <a:off x="6705600" y="5266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p:cNvSpPr/>
            <p:nvPr/>
          </p:nvSpPr>
          <p:spPr>
            <a:xfrm>
              <a:off x="6705600" y="5647403"/>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p:cNvSpPr/>
            <p:nvPr/>
          </p:nvSpPr>
          <p:spPr>
            <a:xfrm>
              <a:off x="6705600" y="6022258"/>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Rectangle 16"/>
            <p:cNvSpPr/>
            <p:nvPr/>
          </p:nvSpPr>
          <p:spPr>
            <a:xfrm>
              <a:off x="6705600" y="6403258"/>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TextBox 18"/>
            <p:cNvSpPr txBox="1"/>
            <p:nvPr/>
          </p:nvSpPr>
          <p:spPr>
            <a:xfrm>
              <a:off x="7999965" y="1502688"/>
              <a:ext cx="301686" cy="369332"/>
            </a:xfrm>
            <a:prstGeom prst="rect">
              <a:avLst/>
            </a:prstGeom>
            <a:noFill/>
          </p:spPr>
          <p:txBody>
            <a:bodyPr wrap="none" rtlCol="0">
              <a:spAutoFit/>
            </a:bodyPr>
            <a:lstStyle/>
            <a:p>
              <a:r>
                <a:rPr lang="en-US" b="1" dirty="0" smtClean="0"/>
                <a:t>0</a:t>
              </a:r>
            </a:p>
          </p:txBody>
        </p:sp>
        <p:sp>
          <p:nvSpPr>
            <p:cNvPr id="20" name="Rectangle 19"/>
            <p:cNvSpPr/>
            <p:nvPr/>
          </p:nvSpPr>
          <p:spPr>
            <a:xfrm>
              <a:off x="7999965" y="1905000"/>
              <a:ext cx="301686" cy="369332"/>
            </a:xfrm>
            <a:prstGeom prst="rect">
              <a:avLst/>
            </a:prstGeom>
          </p:spPr>
          <p:txBody>
            <a:bodyPr wrap="none">
              <a:spAutoFit/>
            </a:bodyPr>
            <a:lstStyle/>
            <a:p>
              <a:r>
                <a:rPr lang="en-US" b="1" dirty="0"/>
                <a:t>1</a:t>
              </a:r>
            </a:p>
          </p:txBody>
        </p:sp>
        <p:sp>
          <p:nvSpPr>
            <p:cNvPr id="21" name="Rectangle 20"/>
            <p:cNvSpPr/>
            <p:nvPr/>
          </p:nvSpPr>
          <p:spPr>
            <a:xfrm>
              <a:off x="8001000" y="2297668"/>
              <a:ext cx="301686" cy="369332"/>
            </a:xfrm>
            <a:prstGeom prst="rect">
              <a:avLst/>
            </a:prstGeom>
          </p:spPr>
          <p:txBody>
            <a:bodyPr wrap="none">
              <a:spAutoFit/>
            </a:bodyPr>
            <a:lstStyle/>
            <a:p>
              <a:r>
                <a:rPr lang="en-US" b="1" dirty="0" smtClean="0"/>
                <a:t>2</a:t>
              </a:r>
              <a:endParaRPr lang="en-US" b="1" dirty="0"/>
            </a:p>
          </p:txBody>
        </p:sp>
        <p:sp>
          <p:nvSpPr>
            <p:cNvPr id="22" name="Rectangle 21"/>
            <p:cNvSpPr/>
            <p:nvPr/>
          </p:nvSpPr>
          <p:spPr>
            <a:xfrm>
              <a:off x="8001000" y="2678668"/>
              <a:ext cx="301686" cy="369332"/>
            </a:xfrm>
            <a:prstGeom prst="rect">
              <a:avLst/>
            </a:prstGeom>
          </p:spPr>
          <p:txBody>
            <a:bodyPr wrap="none">
              <a:spAutoFit/>
            </a:bodyPr>
            <a:lstStyle/>
            <a:p>
              <a:r>
                <a:rPr lang="en-US" b="1" dirty="0"/>
                <a:t>3</a:t>
              </a:r>
            </a:p>
          </p:txBody>
        </p:sp>
        <p:sp>
          <p:nvSpPr>
            <p:cNvPr id="23" name="Rectangle 22"/>
            <p:cNvSpPr/>
            <p:nvPr/>
          </p:nvSpPr>
          <p:spPr>
            <a:xfrm>
              <a:off x="8001000" y="3059668"/>
              <a:ext cx="301686" cy="369332"/>
            </a:xfrm>
            <a:prstGeom prst="rect">
              <a:avLst/>
            </a:prstGeom>
          </p:spPr>
          <p:txBody>
            <a:bodyPr wrap="none">
              <a:spAutoFit/>
            </a:bodyPr>
            <a:lstStyle/>
            <a:p>
              <a:r>
                <a:rPr lang="en-US" b="1" dirty="0" smtClean="0"/>
                <a:t>4</a:t>
              </a:r>
              <a:endParaRPr lang="en-US" b="1" dirty="0"/>
            </a:p>
          </p:txBody>
        </p:sp>
        <p:sp>
          <p:nvSpPr>
            <p:cNvPr id="24" name="Rectangle 23"/>
            <p:cNvSpPr/>
            <p:nvPr/>
          </p:nvSpPr>
          <p:spPr>
            <a:xfrm>
              <a:off x="8001000" y="3440668"/>
              <a:ext cx="301686" cy="369332"/>
            </a:xfrm>
            <a:prstGeom prst="rect">
              <a:avLst/>
            </a:prstGeom>
          </p:spPr>
          <p:txBody>
            <a:bodyPr wrap="none">
              <a:spAutoFit/>
            </a:bodyPr>
            <a:lstStyle/>
            <a:p>
              <a:r>
                <a:rPr lang="en-US" b="1" dirty="0" smtClean="0"/>
                <a:t>5</a:t>
              </a:r>
              <a:endParaRPr lang="en-US" b="1" dirty="0"/>
            </a:p>
          </p:txBody>
        </p:sp>
        <p:sp>
          <p:nvSpPr>
            <p:cNvPr id="25" name="Rectangle 24"/>
            <p:cNvSpPr/>
            <p:nvPr/>
          </p:nvSpPr>
          <p:spPr>
            <a:xfrm>
              <a:off x="8001000" y="3821668"/>
              <a:ext cx="245580" cy="369332"/>
            </a:xfrm>
            <a:prstGeom prst="rect">
              <a:avLst/>
            </a:prstGeom>
          </p:spPr>
          <p:txBody>
            <a:bodyPr wrap="none">
              <a:spAutoFit/>
            </a:bodyPr>
            <a:lstStyle/>
            <a:p>
              <a:r>
                <a:rPr lang="en-US" b="1" dirty="0" smtClean="0"/>
                <a:t>.</a:t>
              </a:r>
              <a:endParaRPr lang="en-US" b="1" dirty="0"/>
            </a:p>
          </p:txBody>
        </p:sp>
        <p:sp>
          <p:nvSpPr>
            <p:cNvPr id="26" name="Rectangle 25"/>
            <p:cNvSpPr/>
            <p:nvPr/>
          </p:nvSpPr>
          <p:spPr>
            <a:xfrm>
              <a:off x="8001000" y="4202668"/>
              <a:ext cx="245580" cy="369332"/>
            </a:xfrm>
            <a:prstGeom prst="rect">
              <a:avLst/>
            </a:prstGeom>
          </p:spPr>
          <p:txBody>
            <a:bodyPr wrap="none">
              <a:spAutoFit/>
            </a:bodyPr>
            <a:lstStyle/>
            <a:p>
              <a:r>
                <a:rPr lang="en-US" b="1" dirty="0" smtClean="0"/>
                <a:t>.</a:t>
              </a:r>
              <a:endParaRPr lang="en-US" b="1" dirty="0"/>
            </a:p>
          </p:txBody>
        </p:sp>
        <p:sp>
          <p:nvSpPr>
            <p:cNvPr id="27" name="Rectangle 26"/>
            <p:cNvSpPr/>
            <p:nvPr/>
          </p:nvSpPr>
          <p:spPr>
            <a:xfrm>
              <a:off x="8001000" y="4507468"/>
              <a:ext cx="245580" cy="369332"/>
            </a:xfrm>
            <a:prstGeom prst="rect">
              <a:avLst/>
            </a:prstGeom>
          </p:spPr>
          <p:txBody>
            <a:bodyPr wrap="none">
              <a:spAutoFit/>
            </a:bodyPr>
            <a:lstStyle/>
            <a:p>
              <a:r>
                <a:rPr lang="en-US" b="1" dirty="0" smtClean="0"/>
                <a:t>.</a:t>
              </a:r>
              <a:endParaRPr lang="en-US" b="1" dirty="0"/>
            </a:p>
          </p:txBody>
        </p:sp>
        <p:sp>
          <p:nvSpPr>
            <p:cNvPr id="28" name="Rectangle 27"/>
            <p:cNvSpPr/>
            <p:nvPr/>
          </p:nvSpPr>
          <p:spPr>
            <a:xfrm>
              <a:off x="8001000" y="4888468"/>
              <a:ext cx="245580" cy="369332"/>
            </a:xfrm>
            <a:prstGeom prst="rect">
              <a:avLst/>
            </a:prstGeom>
          </p:spPr>
          <p:txBody>
            <a:bodyPr wrap="none">
              <a:spAutoFit/>
            </a:bodyPr>
            <a:lstStyle/>
            <a:p>
              <a:r>
                <a:rPr lang="en-US" b="1" dirty="0" smtClean="0"/>
                <a:t>.</a:t>
              </a:r>
              <a:endParaRPr lang="en-US" b="1" dirty="0"/>
            </a:p>
          </p:txBody>
        </p:sp>
        <p:sp>
          <p:nvSpPr>
            <p:cNvPr id="29" name="Rectangle 28"/>
            <p:cNvSpPr/>
            <p:nvPr/>
          </p:nvSpPr>
          <p:spPr>
            <a:xfrm>
              <a:off x="8001000" y="6412468"/>
              <a:ext cx="769763" cy="369332"/>
            </a:xfrm>
            <a:prstGeom prst="rect">
              <a:avLst/>
            </a:prstGeom>
          </p:spPr>
          <p:txBody>
            <a:bodyPr wrap="none">
              <a:spAutoFit/>
            </a:bodyPr>
            <a:lstStyle/>
            <a:p>
              <a:r>
                <a:rPr lang="en-US" b="1" dirty="0" smtClean="0"/>
                <a:t>65535</a:t>
              </a:r>
              <a:endParaRPr lang="en-US" b="1" dirty="0"/>
            </a:p>
          </p:txBody>
        </p:sp>
      </p:grpSp>
    </p:spTree>
    <p:extLst>
      <p:ext uri="{BB962C8B-B14F-4D97-AF65-F5344CB8AC3E}">
        <p14:creationId xmlns="" xmlns:p14="http://schemas.microsoft.com/office/powerpoint/2010/main" val="1888774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 Introduction</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dirty="0" smtClean="0"/>
              <a:t>Arrays can be used to represent a group of data elements of same type.</a:t>
            </a:r>
          </a:p>
          <a:p>
            <a:pPr algn="just">
              <a:lnSpc>
                <a:spcPct val="120000"/>
              </a:lnSpc>
            </a:pPr>
            <a:r>
              <a:rPr lang="en-US" dirty="0" smtClean="0"/>
              <a:t>However, we cannot use an array to represent a collection of data elements of different types using a single name.</a:t>
            </a:r>
          </a:p>
          <a:p>
            <a:pPr algn="just">
              <a:lnSpc>
                <a:spcPct val="120000"/>
              </a:lnSpc>
            </a:pPr>
            <a:r>
              <a:rPr lang="en-US" dirty="0" smtClean="0"/>
              <a:t>C supports a constructed (or programmer-defined) data type called structures, a mechanism for grouping data of different types.</a:t>
            </a:r>
          </a:p>
          <a:p>
            <a:pPr lvl="1" algn="just">
              <a:lnSpc>
                <a:spcPct val="120000"/>
              </a:lnSpc>
            </a:pPr>
            <a:r>
              <a:rPr lang="en-US" dirty="0" smtClean="0"/>
              <a:t>A structure can be used to group logically related data items.</a:t>
            </a:r>
            <a:endParaRPr lang="en-US" dirty="0"/>
          </a:p>
        </p:txBody>
      </p:sp>
    </p:spTree>
    <p:extLst>
      <p:ext uri="{BB962C8B-B14F-4D97-AF65-F5344CB8AC3E}">
        <p14:creationId xmlns="" xmlns:p14="http://schemas.microsoft.com/office/powerpoint/2010/main" val="980130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2438400"/>
            <a:ext cx="5562600" cy="2819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int</a:t>
            </a:r>
            <a:r>
              <a:rPr lang="en-US" dirty="0" smtClean="0"/>
              <a:t> quantity = 250;</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 variable that can hold address of another variable is called a pointer variable.</a:t>
            </a:r>
            <a:endParaRPr lang="en-US" dirty="0"/>
          </a:p>
        </p:txBody>
      </p:sp>
      <p:sp>
        <p:nvSpPr>
          <p:cNvPr id="4" name="TextBox 3"/>
          <p:cNvSpPr txBox="1"/>
          <p:nvPr/>
        </p:nvSpPr>
        <p:spPr>
          <a:xfrm>
            <a:off x="2241418" y="2438400"/>
            <a:ext cx="1404423" cy="523220"/>
          </a:xfrm>
          <a:prstGeom prst="rect">
            <a:avLst/>
          </a:prstGeom>
          <a:noFill/>
        </p:spPr>
        <p:txBody>
          <a:bodyPr wrap="none" rtlCol="0">
            <a:spAutoFit/>
          </a:bodyPr>
          <a:lstStyle/>
          <a:p>
            <a:r>
              <a:rPr lang="en-US" sz="2800" dirty="0" smtClean="0"/>
              <a:t>quantity</a:t>
            </a:r>
            <a:endParaRPr lang="en-US" sz="2800" dirty="0"/>
          </a:p>
        </p:txBody>
      </p:sp>
      <p:sp>
        <p:nvSpPr>
          <p:cNvPr id="5" name="TextBox 4"/>
          <p:cNvSpPr txBox="1"/>
          <p:nvPr/>
        </p:nvSpPr>
        <p:spPr>
          <a:xfrm>
            <a:off x="5213218" y="2438400"/>
            <a:ext cx="1339982" cy="523220"/>
          </a:xfrm>
          <a:prstGeom prst="rect">
            <a:avLst/>
          </a:prstGeom>
          <a:noFill/>
        </p:spPr>
        <p:txBody>
          <a:bodyPr wrap="none" rtlCol="0">
            <a:spAutoFit/>
          </a:bodyPr>
          <a:lstStyle/>
          <a:p>
            <a:r>
              <a:rPr lang="en-US" sz="2800" dirty="0" smtClean="0"/>
              <a:t>variable</a:t>
            </a:r>
            <a:endParaRPr lang="en-US" sz="2800" dirty="0"/>
          </a:p>
        </p:txBody>
      </p:sp>
      <p:sp>
        <p:nvSpPr>
          <p:cNvPr id="6" name="TextBox 5"/>
          <p:cNvSpPr txBox="1"/>
          <p:nvPr/>
        </p:nvSpPr>
        <p:spPr>
          <a:xfrm>
            <a:off x="5213218" y="3505200"/>
            <a:ext cx="961674" cy="523220"/>
          </a:xfrm>
          <a:prstGeom prst="rect">
            <a:avLst/>
          </a:prstGeom>
          <a:noFill/>
        </p:spPr>
        <p:txBody>
          <a:bodyPr wrap="none" rtlCol="0">
            <a:spAutoFit/>
          </a:bodyPr>
          <a:lstStyle/>
          <a:p>
            <a:r>
              <a:rPr lang="en-US" sz="2800" dirty="0" smtClean="0"/>
              <a:t>value</a:t>
            </a:r>
            <a:endParaRPr lang="en-US" sz="2800" dirty="0"/>
          </a:p>
        </p:txBody>
      </p:sp>
      <p:sp>
        <p:nvSpPr>
          <p:cNvPr id="7" name="TextBox 6"/>
          <p:cNvSpPr txBox="1"/>
          <p:nvPr/>
        </p:nvSpPr>
        <p:spPr>
          <a:xfrm>
            <a:off x="5213218" y="4582180"/>
            <a:ext cx="1314847" cy="523220"/>
          </a:xfrm>
          <a:prstGeom prst="rect">
            <a:avLst/>
          </a:prstGeom>
          <a:noFill/>
        </p:spPr>
        <p:txBody>
          <a:bodyPr wrap="none" rtlCol="0">
            <a:spAutoFit/>
          </a:bodyPr>
          <a:lstStyle/>
          <a:p>
            <a:r>
              <a:rPr lang="en-US" sz="2800" dirty="0" smtClean="0"/>
              <a:t>address</a:t>
            </a:r>
            <a:endParaRPr lang="en-US" sz="2800" dirty="0"/>
          </a:p>
        </p:txBody>
      </p:sp>
      <p:sp>
        <p:nvSpPr>
          <p:cNvPr id="9" name="TextBox 8"/>
          <p:cNvSpPr txBox="1"/>
          <p:nvPr/>
        </p:nvSpPr>
        <p:spPr>
          <a:xfrm>
            <a:off x="2513365" y="4572000"/>
            <a:ext cx="915635" cy="523220"/>
          </a:xfrm>
          <a:prstGeom prst="rect">
            <a:avLst/>
          </a:prstGeom>
          <a:noFill/>
        </p:spPr>
        <p:txBody>
          <a:bodyPr wrap="none" rtlCol="0">
            <a:spAutoFit/>
          </a:bodyPr>
          <a:lstStyle/>
          <a:p>
            <a:r>
              <a:rPr lang="en-US" sz="2800" dirty="0" smtClean="0"/>
              <a:t>5000</a:t>
            </a:r>
            <a:endParaRPr lang="en-US" sz="2800" dirty="0"/>
          </a:p>
        </p:txBody>
      </p:sp>
      <p:cxnSp>
        <p:nvCxnSpPr>
          <p:cNvPr id="11" name="Straight Arrow Connector 10"/>
          <p:cNvCxnSpPr>
            <a:stCxn id="5" idx="1"/>
          </p:cNvCxnSpPr>
          <p:nvPr/>
        </p:nvCxnSpPr>
        <p:spPr>
          <a:xfrm flipH="1">
            <a:off x="3645841" y="270001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645841" y="381000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689218" y="4876800"/>
            <a:ext cx="156737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70525" y="3562084"/>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250</a:t>
            </a:r>
            <a:endParaRPr lang="en-US" sz="2800" dirty="0">
              <a:solidFill>
                <a:schemeClr val="tx1"/>
              </a:solidFill>
            </a:endParaRPr>
          </a:p>
        </p:txBody>
      </p:sp>
    </p:spTree>
    <p:extLst>
      <p:ext uri="{BB962C8B-B14F-4D97-AF65-F5344CB8AC3E}">
        <p14:creationId xmlns="" xmlns:p14="http://schemas.microsoft.com/office/powerpoint/2010/main" val="811503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600200" y="2057400"/>
            <a:ext cx="6248400" cy="3200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914400"/>
            <a:ext cx="8458200" cy="5867400"/>
          </a:xfrm>
        </p:spPr>
        <p:txBody>
          <a:bodyPr>
            <a:noAutofit/>
          </a:bodyPr>
          <a:lstStyle/>
          <a:p>
            <a:r>
              <a:rPr lang="en-US" sz="2400" dirty="0" err="1" smtClean="0"/>
              <a:t>int</a:t>
            </a:r>
            <a:r>
              <a:rPr lang="en-US" sz="2400" dirty="0" smtClean="0"/>
              <a:t> quantity = 250;</a:t>
            </a:r>
          </a:p>
          <a:p>
            <a:r>
              <a:rPr lang="en-US" sz="2400" dirty="0" err="1" smtClean="0"/>
              <a:t>int</a:t>
            </a:r>
            <a:r>
              <a:rPr lang="en-US" sz="2400" dirty="0" smtClean="0"/>
              <a:t> *p = &amp;quantity;</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pPr algn="just"/>
            <a:endParaRPr lang="en-US" sz="2400" dirty="0" smtClean="0"/>
          </a:p>
          <a:p>
            <a:pPr algn="just"/>
            <a:r>
              <a:rPr lang="en-US" sz="2400" dirty="0" smtClean="0"/>
              <a:t>Since the value of the variable p is the address of the variable quantity, we may access the value of quantity by using the variable p, and therefore we say that the variable p points to the variable quantity. Thus p is the name of the pointer.</a:t>
            </a:r>
          </a:p>
          <a:p>
            <a:endParaRPr lang="en-US" sz="2400" dirty="0"/>
          </a:p>
        </p:txBody>
      </p:sp>
      <p:sp>
        <p:nvSpPr>
          <p:cNvPr id="4" name="TextBox 3"/>
          <p:cNvSpPr txBox="1"/>
          <p:nvPr/>
        </p:nvSpPr>
        <p:spPr>
          <a:xfrm>
            <a:off x="2133600" y="2842926"/>
            <a:ext cx="1404423" cy="523220"/>
          </a:xfrm>
          <a:prstGeom prst="rect">
            <a:avLst/>
          </a:prstGeom>
          <a:noFill/>
        </p:spPr>
        <p:txBody>
          <a:bodyPr wrap="none" rtlCol="0">
            <a:spAutoFit/>
          </a:bodyPr>
          <a:lstStyle/>
          <a:p>
            <a:r>
              <a:rPr lang="en-US" sz="2800" dirty="0" smtClean="0"/>
              <a:t>quantity</a:t>
            </a:r>
            <a:endParaRPr lang="en-US" sz="2800" dirty="0"/>
          </a:p>
        </p:txBody>
      </p:sp>
      <p:sp>
        <p:nvSpPr>
          <p:cNvPr id="5" name="TextBox 4"/>
          <p:cNvSpPr txBox="1"/>
          <p:nvPr/>
        </p:nvSpPr>
        <p:spPr>
          <a:xfrm>
            <a:off x="2149075" y="2133600"/>
            <a:ext cx="1339982" cy="523220"/>
          </a:xfrm>
          <a:prstGeom prst="rect">
            <a:avLst/>
          </a:prstGeom>
          <a:noFill/>
        </p:spPr>
        <p:txBody>
          <a:bodyPr wrap="none" rtlCol="0">
            <a:spAutoFit/>
          </a:bodyPr>
          <a:lstStyle/>
          <a:p>
            <a:r>
              <a:rPr lang="en-US" sz="2800" dirty="0" smtClean="0"/>
              <a:t>variable</a:t>
            </a:r>
            <a:endParaRPr lang="en-US" sz="2800" dirty="0"/>
          </a:p>
        </p:txBody>
      </p:sp>
      <p:sp>
        <p:nvSpPr>
          <p:cNvPr id="6" name="TextBox 5"/>
          <p:cNvSpPr txBox="1"/>
          <p:nvPr/>
        </p:nvSpPr>
        <p:spPr>
          <a:xfrm>
            <a:off x="4206384" y="2138864"/>
            <a:ext cx="961674" cy="523220"/>
          </a:xfrm>
          <a:prstGeom prst="rect">
            <a:avLst/>
          </a:prstGeom>
          <a:noFill/>
        </p:spPr>
        <p:txBody>
          <a:bodyPr wrap="none" rtlCol="0">
            <a:spAutoFit/>
          </a:bodyPr>
          <a:lstStyle/>
          <a:p>
            <a:r>
              <a:rPr lang="en-US" sz="2800" dirty="0" smtClean="0"/>
              <a:t>value</a:t>
            </a:r>
            <a:endParaRPr lang="en-US" sz="2800" dirty="0"/>
          </a:p>
        </p:txBody>
      </p:sp>
      <p:sp>
        <p:nvSpPr>
          <p:cNvPr id="7" name="TextBox 6"/>
          <p:cNvSpPr txBox="1"/>
          <p:nvPr/>
        </p:nvSpPr>
        <p:spPr>
          <a:xfrm>
            <a:off x="6263875" y="2178193"/>
            <a:ext cx="1314847" cy="523220"/>
          </a:xfrm>
          <a:prstGeom prst="rect">
            <a:avLst/>
          </a:prstGeom>
          <a:noFill/>
        </p:spPr>
        <p:txBody>
          <a:bodyPr wrap="none" rtlCol="0">
            <a:spAutoFit/>
          </a:bodyPr>
          <a:lstStyle/>
          <a:p>
            <a:r>
              <a:rPr lang="en-US" sz="2800" dirty="0" smtClean="0"/>
              <a:t>address</a:t>
            </a:r>
            <a:endParaRPr lang="en-US" sz="2800" dirty="0"/>
          </a:p>
        </p:txBody>
      </p:sp>
      <p:sp>
        <p:nvSpPr>
          <p:cNvPr id="8" name="TextBox 7"/>
          <p:cNvSpPr txBox="1"/>
          <p:nvPr/>
        </p:nvSpPr>
        <p:spPr>
          <a:xfrm>
            <a:off x="6463480" y="2843621"/>
            <a:ext cx="915635" cy="523220"/>
          </a:xfrm>
          <a:prstGeom prst="rect">
            <a:avLst/>
          </a:prstGeom>
          <a:noFill/>
        </p:spPr>
        <p:txBody>
          <a:bodyPr wrap="none" rtlCol="0">
            <a:spAutoFit/>
          </a:bodyPr>
          <a:lstStyle/>
          <a:p>
            <a:r>
              <a:rPr lang="en-US" sz="2800" dirty="0" smtClean="0"/>
              <a:t>5000</a:t>
            </a:r>
            <a:endParaRPr lang="en-US" sz="2800" dirty="0"/>
          </a:p>
        </p:txBody>
      </p:sp>
      <p:sp>
        <p:nvSpPr>
          <p:cNvPr id="12" name="Rectangle 11"/>
          <p:cNvSpPr/>
          <p:nvPr/>
        </p:nvSpPr>
        <p:spPr>
          <a:xfrm>
            <a:off x="4054075" y="2843621"/>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250</a:t>
            </a:r>
            <a:endParaRPr lang="en-US" sz="2800" dirty="0">
              <a:solidFill>
                <a:schemeClr val="tx1"/>
              </a:solidFill>
            </a:endParaRPr>
          </a:p>
        </p:txBody>
      </p:sp>
      <p:sp>
        <p:nvSpPr>
          <p:cNvPr id="13" name="TextBox 12"/>
          <p:cNvSpPr txBox="1"/>
          <p:nvPr/>
        </p:nvSpPr>
        <p:spPr>
          <a:xfrm>
            <a:off x="2301475" y="4476831"/>
            <a:ext cx="373820" cy="523220"/>
          </a:xfrm>
          <a:prstGeom prst="rect">
            <a:avLst/>
          </a:prstGeom>
          <a:noFill/>
        </p:spPr>
        <p:txBody>
          <a:bodyPr wrap="none" rtlCol="0">
            <a:spAutoFit/>
          </a:bodyPr>
          <a:lstStyle/>
          <a:p>
            <a:r>
              <a:rPr lang="en-US" sz="2800" dirty="0" smtClean="0"/>
              <a:t>p</a:t>
            </a:r>
            <a:endParaRPr lang="en-US" sz="2800" dirty="0"/>
          </a:p>
        </p:txBody>
      </p:sp>
      <p:sp>
        <p:nvSpPr>
          <p:cNvPr id="14" name="Rectangle 13"/>
          <p:cNvSpPr/>
          <p:nvPr/>
        </p:nvSpPr>
        <p:spPr>
          <a:xfrm>
            <a:off x="4054075" y="4468054"/>
            <a:ext cx="126629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5000</a:t>
            </a:r>
            <a:endParaRPr lang="en-US" sz="2800" dirty="0">
              <a:solidFill>
                <a:schemeClr val="tx1"/>
              </a:solidFill>
            </a:endParaRPr>
          </a:p>
        </p:txBody>
      </p:sp>
      <p:sp>
        <p:nvSpPr>
          <p:cNvPr id="15" name="TextBox 14"/>
          <p:cNvSpPr txBox="1"/>
          <p:nvPr/>
        </p:nvSpPr>
        <p:spPr>
          <a:xfrm>
            <a:off x="6463479" y="4476831"/>
            <a:ext cx="915635" cy="523220"/>
          </a:xfrm>
          <a:prstGeom prst="rect">
            <a:avLst/>
          </a:prstGeom>
          <a:noFill/>
        </p:spPr>
        <p:txBody>
          <a:bodyPr wrap="none" rtlCol="0">
            <a:spAutoFit/>
          </a:bodyPr>
          <a:lstStyle/>
          <a:p>
            <a:r>
              <a:rPr lang="en-US" sz="2800" dirty="0" smtClean="0"/>
              <a:t>5012</a:t>
            </a:r>
            <a:endParaRPr lang="en-US" sz="2800" dirty="0"/>
          </a:p>
        </p:txBody>
      </p:sp>
      <p:cxnSp>
        <p:nvCxnSpPr>
          <p:cNvPr id="17" name="Straight Arrow Connector 16"/>
          <p:cNvCxnSpPr>
            <a:endCxn id="12" idx="3"/>
          </p:cNvCxnSpPr>
          <p:nvPr/>
        </p:nvCxnSpPr>
        <p:spPr>
          <a:xfrm flipH="1">
            <a:off x="5320368" y="3104536"/>
            <a:ext cx="486307" cy="69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06675" y="3104536"/>
            <a:ext cx="0" cy="162512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20368" y="4729664"/>
            <a:ext cx="486307"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72634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Address of a Variable</a:t>
            </a:r>
            <a:endParaRPr lang="en-US" dirty="0"/>
          </a:p>
        </p:txBody>
      </p:sp>
      <p:sp>
        <p:nvSpPr>
          <p:cNvPr id="3" name="Content Placeholder 2"/>
          <p:cNvSpPr>
            <a:spLocks noGrp="1"/>
          </p:cNvSpPr>
          <p:nvPr>
            <p:ph idx="1"/>
          </p:nvPr>
        </p:nvSpPr>
        <p:spPr>
          <a:xfrm>
            <a:off x="457200" y="1600200"/>
            <a:ext cx="8382000" cy="4525963"/>
          </a:xfrm>
        </p:spPr>
        <p:txBody>
          <a:bodyPr>
            <a:normAutofit lnSpcReduction="10000"/>
          </a:bodyPr>
          <a:lstStyle/>
          <a:p>
            <a:pPr algn="just"/>
            <a:r>
              <a:rPr lang="en-US" dirty="0" smtClean="0"/>
              <a:t>We can access the address of a variable with the &amp; operator in C. </a:t>
            </a:r>
          </a:p>
          <a:p>
            <a:pPr lvl="1" algn="just"/>
            <a:r>
              <a:rPr lang="en-US" dirty="0" smtClean="0"/>
              <a:t>We have already used &amp; operator in </a:t>
            </a:r>
            <a:r>
              <a:rPr lang="en-US" dirty="0" err="1" smtClean="0"/>
              <a:t>scanf</a:t>
            </a:r>
            <a:r>
              <a:rPr lang="en-US" dirty="0" smtClean="0"/>
              <a:t> function.</a:t>
            </a:r>
          </a:p>
          <a:p>
            <a:pPr algn="just"/>
            <a:r>
              <a:rPr lang="en-US" dirty="0" smtClean="0"/>
              <a:t>The operator &amp; immediately preceding the variable returns the address of the variable associated with it.</a:t>
            </a:r>
          </a:p>
          <a:p>
            <a:pPr lvl="1" algn="just"/>
            <a:r>
              <a:rPr lang="en-US" dirty="0" smtClean="0"/>
              <a:t>p = &amp;quantity; //assigns the address 5000 to p.</a:t>
            </a:r>
          </a:p>
          <a:p>
            <a:pPr algn="just"/>
            <a:r>
              <a:rPr lang="en-US" dirty="0" smtClean="0"/>
              <a:t>The &amp; operator can be used only with a simple variable or an array element.</a:t>
            </a:r>
            <a:endParaRPr lang="en-US" dirty="0"/>
          </a:p>
        </p:txBody>
      </p:sp>
    </p:spTree>
    <p:extLst>
      <p:ext uri="{BB962C8B-B14F-4D97-AF65-F5344CB8AC3E}">
        <p14:creationId xmlns="" xmlns:p14="http://schemas.microsoft.com/office/powerpoint/2010/main" val="528915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4724400"/>
            <a:ext cx="7772400" cy="2057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152400"/>
            <a:ext cx="8229600" cy="4525963"/>
          </a:xfrm>
        </p:spPr>
        <p:txBody>
          <a:bodyPr>
            <a:normAutofit fontScale="62500" lnSpcReduction="20000"/>
          </a:bodyPr>
          <a:lstStyle/>
          <a:p>
            <a:pPr marL="0" indent="0">
              <a:buNone/>
            </a:pPr>
            <a:r>
              <a:rPr lang="en-US" dirty="0"/>
              <a:t>main()</a:t>
            </a:r>
          </a:p>
          <a:p>
            <a:pPr marL="0" indent="0">
              <a:buNone/>
            </a:pPr>
            <a:r>
              <a:rPr lang="en-US" dirty="0"/>
              <a:t>{</a:t>
            </a:r>
          </a:p>
          <a:p>
            <a:pPr marL="0" indent="0">
              <a:buNone/>
            </a:pPr>
            <a:r>
              <a:rPr lang="en-US" dirty="0"/>
              <a:t>	</a:t>
            </a:r>
            <a:r>
              <a:rPr lang="en-US" dirty="0" err="1"/>
              <a:t>int</a:t>
            </a:r>
            <a:r>
              <a:rPr lang="en-US" dirty="0"/>
              <a:t> a;</a:t>
            </a:r>
          </a:p>
          <a:p>
            <a:pPr marL="0" indent="0">
              <a:buNone/>
            </a:pPr>
            <a:r>
              <a:rPr lang="en-US" dirty="0"/>
              <a:t>	float p, q;</a:t>
            </a:r>
          </a:p>
          <a:p>
            <a:pPr marL="0" indent="0">
              <a:buNone/>
            </a:pPr>
            <a:r>
              <a:rPr lang="en-US" dirty="0"/>
              <a:t>	char choice;</a:t>
            </a:r>
          </a:p>
          <a:p>
            <a:pPr marL="0" indent="0">
              <a:buNone/>
            </a:pPr>
            <a:r>
              <a:rPr lang="en-US" dirty="0"/>
              <a:t>	a = 15;</a:t>
            </a:r>
          </a:p>
          <a:p>
            <a:pPr marL="0" indent="0">
              <a:buNone/>
            </a:pPr>
            <a:r>
              <a:rPr lang="en-US" dirty="0"/>
              <a:t>	p = 10.25f;</a:t>
            </a:r>
          </a:p>
          <a:p>
            <a:pPr marL="0" indent="0">
              <a:buNone/>
            </a:pPr>
            <a:r>
              <a:rPr lang="en-US" dirty="0"/>
              <a:t>	q = 5.46f;</a:t>
            </a:r>
          </a:p>
          <a:p>
            <a:pPr marL="0" indent="0">
              <a:buNone/>
            </a:pPr>
            <a:r>
              <a:rPr lang="en-US" dirty="0"/>
              <a:t>	choice = 'Y';</a:t>
            </a:r>
          </a:p>
          <a:p>
            <a:pPr marL="0" indent="0">
              <a:buNone/>
            </a:pPr>
            <a:r>
              <a:rPr lang="en-US" dirty="0"/>
              <a:t>	</a:t>
            </a:r>
            <a:r>
              <a:rPr lang="en-US" dirty="0" err="1"/>
              <a:t>printf</a:t>
            </a:r>
            <a:r>
              <a:rPr lang="en-US" dirty="0"/>
              <a:t>("%d is stored at address %u\n", a, </a:t>
            </a:r>
            <a:r>
              <a:rPr lang="en-US" dirty="0" smtClean="0"/>
              <a:t>&amp;a);</a:t>
            </a:r>
            <a:endParaRPr lang="en-US" dirty="0"/>
          </a:p>
          <a:p>
            <a:pPr marL="0" indent="0">
              <a:buNone/>
            </a:pPr>
            <a:r>
              <a:rPr lang="en-US" dirty="0"/>
              <a:t>	</a:t>
            </a:r>
            <a:r>
              <a:rPr lang="en-US" dirty="0" err="1"/>
              <a:t>printf</a:t>
            </a:r>
            <a:r>
              <a:rPr lang="en-US" dirty="0"/>
              <a:t>("%f is stored at address %u\n", p, </a:t>
            </a:r>
            <a:r>
              <a:rPr lang="en-US" dirty="0" smtClean="0"/>
              <a:t>&amp;p);</a:t>
            </a:r>
            <a:endParaRPr lang="en-US" dirty="0"/>
          </a:p>
          <a:p>
            <a:pPr marL="0" indent="0">
              <a:buNone/>
            </a:pPr>
            <a:r>
              <a:rPr lang="en-US" dirty="0"/>
              <a:t>	</a:t>
            </a:r>
            <a:r>
              <a:rPr lang="en-US" dirty="0" err="1"/>
              <a:t>printf</a:t>
            </a:r>
            <a:r>
              <a:rPr lang="en-US" dirty="0"/>
              <a:t>("%f is stored at address %u\n", q, </a:t>
            </a:r>
            <a:r>
              <a:rPr lang="en-US" dirty="0" smtClean="0"/>
              <a:t>&amp;q);</a:t>
            </a:r>
            <a:endParaRPr lang="en-US" dirty="0"/>
          </a:p>
          <a:p>
            <a:pPr marL="0" indent="0">
              <a:buNone/>
            </a:pPr>
            <a:r>
              <a:rPr lang="en-US" dirty="0"/>
              <a:t>	</a:t>
            </a:r>
            <a:r>
              <a:rPr lang="en-US" dirty="0" err="1"/>
              <a:t>printf</a:t>
            </a:r>
            <a:r>
              <a:rPr lang="en-US" dirty="0"/>
              <a:t>("%c is stored at address %u\n", choice, &amp;choice);</a:t>
            </a:r>
          </a:p>
          <a:p>
            <a:pPr marL="0" indent="0">
              <a:buNone/>
            </a:pPr>
            <a:r>
              <a:rPr lang="en-US" dirty="0"/>
              <a:t>}</a:t>
            </a:r>
          </a:p>
        </p:txBody>
      </p:sp>
      <p:sp>
        <p:nvSpPr>
          <p:cNvPr id="4" name="Rectangle 3"/>
          <p:cNvSpPr/>
          <p:nvPr/>
        </p:nvSpPr>
        <p:spPr>
          <a:xfrm>
            <a:off x="1371600" y="4785852"/>
            <a:ext cx="6629400" cy="1938992"/>
          </a:xfrm>
          <a:prstGeom prst="rect">
            <a:avLst/>
          </a:prstGeom>
        </p:spPr>
        <p:txBody>
          <a:bodyPr wrap="square">
            <a:spAutoFit/>
          </a:bodyPr>
          <a:lstStyle/>
          <a:p>
            <a:r>
              <a:rPr lang="en-US" sz="2400" b="1" dirty="0" smtClean="0"/>
              <a:t>Output:</a:t>
            </a:r>
          </a:p>
          <a:p>
            <a:r>
              <a:rPr lang="en-US" sz="2400" dirty="0" smtClean="0"/>
              <a:t>15 </a:t>
            </a:r>
            <a:r>
              <a:rPr lang="en-US" sz="2400" dirty="0"/>
              <a:t>is stored at address 6356748</a:t>
            </a:r>
          </a:p>
          <a:p>
            <a:r>
              <a:rPr lang="en-US" sz="2400" dirty="0"/>
              <a:t>10.250000 is stored at address 6356744</a:t>
            </a:r>
          </a:p>
          <a:p>
            <a:r>
              <a:rPr lang="en-US" sz="2400" dirty="0"/>
              <a:t>5.460000 is stored at address 6356740</a:t>
            </a:r>
          </a:p>
          <a:p>
            <a:r>
              <a:rPr lang="en-US" sz="2400" dirty="0"/>
              <a:t>Y is stored at address 6356739</a:t>
            </a:r>
          </a:p>
        </p:txBody>
      </p:sp>
    </p:spTree>
    <p:extLst>
      <p:ext uri="{BB962C8B-B14F-4D97-AF65-F5344CB8AC3E}">
        <p14:creationId xmlns="" xmlns:p14="http://schemas.microsoft.com/office/powerpoint/2010/main" val="2766970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Declaring Pointer Variables</a:t>
            </a:r>
            <a:endParaRPr lang="en-US" dirty="0"/>
          </a:p>
        </p:txBody>
      </p:sp>
      <p:sp>
        <p:nvSpPr>
          <p:cNvPr id="3" name="Content Placeholder 2"/>
          <p:cNvSpPr>
            <a:spLocks noGrp="1"/>
          </p:cNvSpPr>
          <p:nvPr>
            <p:ph idx="1"/>
          </p:nvPr>
        </p:nvSpPr>
        <p:spPr>
          <a:xfrm>
            <a:off x="457200" y="1295399"/>
            <a:ext cx="8458200" cy="5181601"/>
          </a:xfrm>
        </p:spPr>
        <p:txBody>
          <a:bodyPr>
            <a:normAutofit/>
          </a:bodyPr>
          <a:lstStyle/>
          <a:p>
            <a:r>
              <a:rPr lang="en-US" sz="2000" dirty="0" err="1" smtClean="0"/>
              <a:t>datatype</a:t>
            </a:r>
            <a:r>
              <a:rPr lang="en-US" sz="2000" dirty="0" smtClean="0"/>
              <a:t> *</a:t>
            </a:r>
            <a:r>
              <a:rPr lang="en-US" sz="2000" dirty="0" err="1" smtClean="0"/>
              <a:t>ptr_name</a:t>
            </a:r>
            <a:r>
              <a:rPr lang="en-US" sz="2000" dirty="0" smtClean="0"/>
              <a:t>;</a:t>
            </a:r>
          </a:p>
          <a:p>
            <a:pPr lvl="1"/>
            <a:r>
              <a:rPr lang="en-US" sz="2000" dirty="0" smtClean="0"/>
              <a:t>The </a:t>
            </a:r>
            <a:r>
              <a:rPr lang="en-US" sz="2000" dirty="0" err="1" smtClean="0"/>
              <a:t>asterix</a:t>
            </a:r>
            <a:r>
              <a:rPr lang="en-US" sz="2000" dirty="0" smtClean="0"/>
              <a:t> (*) tells that the variable </a:t>
            </a:r>
            <a:r>
              <a:rPr lang="en-US" sz="2000" dirty="0" err="1" smtClean="0"/>
              <a:t>ptr_name</a:t>
            </a:r>
            <a:r>
              <a:rPr lang="en-US" sz="2000" dirty="0" smtClean="0"/>
              <a:t> is a pointer variable.</a:t>
            </a:r>
          </a:p>
          <a:p>
            <a:pPr lvl="1"/>
            <a:r>
              <a:rPr lang="en-US" sz="2000" dirty="0" err="1" smtClean="0"/>
              <a:t>ptr_name</a:t>
            </a:r>
            <a:r>
              <a:rPr lang="en-US" sz="2000" dirty="0" smtClean="0"/>
              <a:t> needs a memory location.</a:t>
            </a:r>
          </a:p>
          <a:p>
            <a:pPr lvl="1"/>
            <a:r>
              <a:rPr lang="en-US" sz="2000" dirty="0" err="1" smtClean="0"/>
              <a:t>ptr_name</a:t>
            </a:r>
            <a:r>
              <a:rPr lang="en-US" sz="2000" dirty="0" smtClean="0"/>
              <a:t>  points to a variable of type </a:t>
            </a:r>
            <a:r>
              <a:rPr lang="en-US" sz="2000" i="1" dirty="0" err="1" smtClean="0"/>
              <a:t>data_type</a:t>
            </a:r>
            <a:r>
              <a:rPr lang="en-US" sz="2000" i="1" dirty="0" smtClean="0"/>
              <a:t>.</a:t>
            </a:r>
          </a:p>
          <a:p>
            <a:r>
              <a:rPr lang="en-US" sz="2000" dirty="0" err="1" smtClean="0"/>
              <a:t>int</a:t>
            </a:r>
            <a:r>
              <a:rPr lang="en-US" sz="2000" dirty="0" smtClean="0"/>
              <a:t> *p; // declares the variable p as  a pointer variable that can point to an 	   // integer data type.</a:t>
            </a:r>
          </a:p>
          <a:p>
            <a:r>
              <a:rPr lang="en-US" sz="2000" dirty="0" smtClean="0"/>
              <a:t>float *q; // declares </a:t>
            </a:r>
            <a:r>
              <a:rPr lang="en-US" sz="2000" dirty="0"/>
              <a:t>the variable </a:t>
            </a:r>
            <a:r>
              <a:rPr lang="en-US" sz="2000" dirty="0" smtClean="0"/>
              <a:t>q </a:t>
            </a:r>
            <a:r>
              <a:rPr lang="en-US" sz="2000" dirty="0"/>
              <a:t>as  a pointer variable that can point to </a:t>
            </a:r>
            <a:r>
              <a:rPr lang="en-US" sz="2000" dirty="0" smtClean="0"/>
              <a:t>	      // an float data </a:t>
            </a:r>
            <a:r>
              <a:rPr lang="en-US" sz="2000" dirty="0"/>
              <a:t>type</a:t>
            </a:r>
            <a:r>
              <a:rPr lang="en-US" sz="2000" dirty="0" smtClean="0"/>
              <a:t>.</a:t>
            </a:r>
          </a:p>
          <a:p>
            <a:r>
              <a:rPr lang="en-US" sz="2000" dirty="0" smtClean="0"/>
              <a:t>Since the memory locations corresponding to p and q have not been assigned any values, these contain garbage value </a:t>
            </a:r>
            <a:r>
              <a:rPr lang="en-US" sz="2000" dirty="0" err="1" smtClean="0"/>
              <a:t>aand</a:t>
            </a:r>
            <a:r>
              <a:rPr lang="en-US" sz="2000" dirty="0" smtClean="0"/>
              <a:t> therefore point to unknown locations.</a:t>
            </a:r>
          </a:p>
          <a:p>
            <a:pPr lvl="1"/>
            <a:r>
              <a:rPr lang="en-US" sz="2000" dirty="0" smtClean="0"/>
              <a:t>Example: </a:t>
            </a:r>
            <a:r>
              <a:rPr lang="en-US" sz="2000" dirty="0" err="1" smtClean="0"/>
              <a:t>int</a:t>
            </a:r>
            <a:r>
              <a:rPr lang="en-US" sz="2000" dirty="0" smtClean="0"/>
              <a:t> *p;</a:t>
            </a:r>
            <a:endParaRPr lang="en-US" sz="2000" dirty="0"/>
          </a:p>
          <a:p>
            <a:pPr lvl="1"/>
            <a:endParaRPr lang="en-US" sz="2000" dirty="0"/>
          </a:p>
        </p:txBody>
      </p:sp>
      <p:sp>
        <p:nvSpPr>
          <p:cNvPr id="4" name="Rectangle 3"/>
          <p:cNvSpPr/>
          <p:nvPr/>
        </p:nvSpPr>
        <p:spPr>
          <a:xfrm>
            <a:off x="3352800" y="5397912"/>
            <a:ext cx="685800" cy="533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dirty="0">
              <a:solidFill>
                <a:schemeClr val="tx1"/>
              </a:solidFill>
            </a:endParaRPr>
          </a:p>
        </p:txBody>
      </p:sp>
      <p:sp>
        <p:nvSpPr>
          <p:cNvPr id="5" name="Rectangle 4"/>
          <p:cNvSpPr/>
          <p:nvPr/>
        </p:nvSpPr>
        <p:spPr>
          <a:xfrm>
            <a:off x="2667000" y="5397912"/>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chemeClr val="tx1"/>
                </a:solidFill>
              </a:rPr>
              <a:t>p</a:t>
            </a:r>
            <a:endParaRPr lang="en-US" sz="2800" dirty="0">
              <a:solidFill>
                <a:schemeClr val="tx1"/>
              </a:solidFill>
            </a:endParaRPr>
          </a:p>
        </p:txBody>
      </p:sp>
      <p:cxnSp>
        <p:nvCxnSpPr>
          <p:cNvPr id="7" name="Straight Arrow Connector 6"/>
          <p:cNvCxnSpPr>
            <a:stCxn id="4" idx="3"/>
          </p:cNvCxnSpPr>
          <p:nvPr/>
        </p:nvCxnSpPr>
        <p:spPr>
          <a:xfrm>
            <a:off x="4038600" y="5664612"/>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79140" y="5383164"/>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solidFill>
                  <a:schemeClr val="tx1"/>
                </a:solidFill>
              </a:rPr>
              <a:t>?</a:t>
            </a:r>
            <a:endParaRPr lang="en-US" sz="2800" dirty="0">
              <a:solidFill>
                <a:schemeClr val="tx1"/>
              </a:solidFill>
            </a:endParaRPr>
          </a:p>
        </p:txBody>
      </p:sp>
      <p:sp>
        <p:nvSpPr>
          <p:cNvPr id="9" name="TextBox 8"/>
          <p:cNvSpPr txBox="1"/>
          <p:nvPr/>
        </p:nvSpPr>
        <p:spPr>
          <a:xfrm>
            <a:off x="3200400" y="5943600"/>
            <a:ext cx="1143000" cy="707886"/>
          </a:xfrm>
          <a:prstGeom prst="rect">
            <a:avLst/>
          </a:prstGeom>
          <a:noFill/>
        </p:spPr>
        <p:txBody>
          <a:bodyPr wrap="square" rtlCol="0">
            <a:spAutoFit/>
          </a:bodyPr>
          <a:lstStyle/>
          <a:p>
            <a:r>
              <a:rPr lang="en-US" sz="2000" dirty="0" smtClean="0"/>
              <a:t>contains garbage</a:t>
            </a:r>
            <a:endParaRPr lang="en-US" sz="2000" dirty="0"/>
          </a:p>
        </p:txBody>
      </p:sp>
      <p:sp>
        <p:nvSpPr>
          <p:cNvPr id="10" name="TextBox 9"/>
          <p:cNvSpPr txBox="1"/>
          <p:nvPr/>
        </p:nvSpPr>
        <p:spPr>
          <a:xfrm>
            <a:off x="5562600" y="5921514"/>
            <a:ext cx="2057400" cy="707886"/>
          </a:xfrm>
          <a:prstGeom prst="rect">
            <a:avLst/>
          </a:prstGeom>
          <a:noFill/>
        </p:spPr>
        <p:txBody>
          <a:bodyPr wrap="square" rtlCol="0">
            <a:spAutoFit/>
          </a:bodyPr>
          <a:lstStyle/>
          <a:p>
            <a:r>
              <a:rPr lang="en-US" sz="2000" dirty="0" smtClean="0"/>
              <a:t>points to unknown location </a:t>
            </a:r>
            <a:endParaRPr lang="en-US" sz="2000" dirty="0"/>
          </a:p>
        </p:txBody>
      </p:sp>
    </p:spTree>
    <p:extLst>
      <p:ext uri="{BB962C8B-B14F-4D97-AF65-F5344CB8AC3E}">
        <p14:creationId xmlns="" xmlns:p14="http://schemas.microsoft.com/office/powerpoint/2010/main" val="1660190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Pointer Variable</a:t>
            </a:r>
            <a:endParaRPr lang="en-US" dirty="0"/>
          </a:p>
        </p:txBody>
      </p:sp>
      <p:sp>
        <p:nvSpPr>
          <p:cNvPr id="3" name="Content Placeholder 2"/>
          <p:cNvSpPr>
            <a:spLocks noGrp="1"/>
          </p:cNvSpPr>
          <p:nvPr>
            <p:ph idx="1"/>
          </p:nvPr>
        </p:nvSpPr>
        <p:spPr/>
        <p:txBody>
          <a:bodyPr/>
          <a:lstStyle/>
          <a:p>
            <a:r>
              <a:rPr lang="en-US" dirty="0" smtClean="0"/>
              <a:t>The process of assigning the address of a variable to a pointer variable is known as initialization.</a:t>
            </a:r>
          </a:p>
          <a:p>
            <a:pPr lvl="1"/>
            <a:r>
              <a:rPr lang="en-US" dirty="0" smtClean="0"/>
              <a:t>Uninitialized pointers will have unknown values.</a:t>
            </a:r>
          </a:p>
          <a:p>
            <a:pPr lvl="1"/>
            <a:r>
              <a:rPr lang="en-US" dirty="0" smtClean="0"/>
              <a:t>It is important to initialize pointer variables before they are used in the program.</a:t>
            </a:r>
          </a:p>
          <a:p>
            <a:pPr lvl="2"/>
            <a:r>
              <a:rPr lang="en-US" dirty="0" err="1" smtClean="0"/>
              <a:t>int</a:t>
            </a:r>
            <a:r>
              <a:rPr lang="en-US" dirty="0" smtClean="0"/>
              <a:t> quantity;</a:t>
            </a:r>
          </a:p>
          <a:p>
            <a:pPr lvl="2"/>
            <a:r>
              <a:rPr lang="en-US" dirty="0" err="1" smtClean="0"/>
              <a:t>int</a:t>
            </a:r>
            <a:r>
              <a:rPr lang="en-US" dirty="0" smtClean="0"/>
              <a:t> *p;</a:t>
            </a:r>
          </a:p>
          <a:p>
            <a:pPr lvl="2"/>
            <a:r>
              <a:rPr lang="en-US" dirty="0" smtClean="0"/>
              <a:t>p = &amp;quantity;</a:t>
            </a:r>
            <a:endParaRPr lang="en-US" dirty="0"/>
          </a:p>
        </p:txBody>
      </p:sp>
      <p:sp>
        <p:nvSpPr>
          <p:cNvPr id="4" name="Right Brace 3"/>
          <p:cNvSpPr/>
          <p:nvPr/>
        </p:nvSpPr>
        <p:spPr>
          <a:xfrm>
            <a:off x="3581400" y="5105400"/>
            <a:ext cx="3048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018935" y="5255567"/>
            <a:ext cx="2530501" cy="461665"/>
          </a:xfrm>
          <a:prstGeom prst="rect">
            <a:avLst/>
          </a:prstGeom>
          <a:noFill/>
        </p:spPr>
        <p:txBody>
          <a:bodyPr wrap="none" rtlCol="0">
            <a:spAutoFit/>
          </a:bodyPr>
          <a:lstStyle/>
          <a:p>
            <a:r>
              <a:rPr lang="en-US" sz="2400" dirty="0" err="1" smtClean="0"/>
              <a:t>int</a:t>
            </a:r>
            <a:r>
              <a:rPr lang="en-US" sz="2400" dirty="0" smtClean="0"/>
              <a:t> *p = &amp;quantity;</a:t>
            </a:r>
            <a:endParaRPr lang="en-US" sz="2400" dirty="0"/>
          </a:p>
        </p:txBody>
      </p:sp>
    </p:spTree>
    <p:extLst>
      <p:ext uri="{BB962C8B-B14F-4D97-AF65-F5344CB8AC3E}">
        <p14:creationId xmlns="" xmlns:p14="http://schemas.microsoft.com/office/powerpoint/2010/main" val="1689239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Pointer Variable</a:t>
            </a:r>
            <a:endParaRPr lang="en-US" dirty="0"/>
          </a:p>
        </p:txBody>
      </p:sp>
      <p:sp>
        <p:nvSpPr>
          <p:cNvPr id="3" name="Content Placeholder 2"/>
          <p:cNvSpPr>
            <a:spLocks noGrp="1"/>
          </p:cNvSpPr>
          <p:nvPr>
            <p:ph idx="1"/>
          </p:nvPr>
        </p:nvSpPr>
        <p:spPr>
          <a:xfrm>
            <a:off x="457200" y="1600200"/>
            <a:ext cx="8458200" cy="5105400"/>
          </a:xfrm>
        </p:spPr>
        <p:txBody>
          <a:bodyPr>
            <a:normAutofit fontScale="70000" lnSpcReduction="20000"/>
          </a:bodyPr>
          <a:lstStyle/>
          <a:p>
            <a:pPr algn="just">
              <a:lnSpc>
                <a:spcPct val="120000"/>
              </a:lnSpc>
            </a:pPr>
            <a:r>
              <a:rPr lang="en-US" dirty="0" smtClean="0"/>
              <a:t>We must ensure that the pointer variables always point to the corresponding type of data. </a:t>
            </a:r>
          </a:p>
          <a:p>
            <a:pPr lvl="1" algn="just">
              <a:lnSpc>
                <a:spcPct val="120000"/>
              </a:lnSpc>
            </a:pPr>
            <a:r>
              <a:rPr lang="en-US" dirty="0" smtClean="0"/>
              <a:t>float a, b;</a:t>
            </a:r>
          </a:p>
          <a:p>
            <a:pPr lvl="1" algn="just">
              <a:lnSpc>
                <a:spcPct val="120000"/>
              </a:lnSpc>
            </a:pPr>
            <a:r>
              <a:rPr lang="en-US" dirty="0" err="1" smtClean="0"/>
              <a:t>int</a:t>
            </a:r>
            <a:r>
              <a:rPr lang="en-US" dirty="0" smtClean="0"/>
              <a:t> sum, *p;</a:t>
            </a:r>
          </a:p>
          <a:p>
            <a:pPr lvl="1" algn="just">
              <a:lnSpc>
                <a:spcPct val="120000"/>
              </a:lnSpc>
            </a:pPr>
            <a:r>
              <a:rPr lang="en-US" dirty="0" smtClean="0"/>
              <a:t>p = &amp;a; // Wrong</a:t>
            </a:r>
          </a:p>
          <a:p>
            <a:pPr algn="just">
              <a:lnSpc>
                <a:spcPct val="120000"/>
              </a:lnSpc>
            </a:pPr>
            <a:r>
              <a:rPr lang="en-US" dirty="0" smtClean="0"/>
              <a:t>It is possible to declare combine declaration of simple variable, declaration and initialization pointer variable in one statement.</a:t>
            </a:r>
          </a:p>
          <a:p>
            <a:pPr lvl="1" algn="just">
              <a:lnSpc>
                <a:spcPct val="120000"/>
              </a:lnSpc>
            </a:pPr>
            <a:r>
              <a:rPr lang="en-US" dirty="0" err="1" smtClean="0"/>
              <a:t>int</a:t>
            </a:r>
            <a:r>
              <a:rPr lang="en-US" dirty="0" smtClean="0"/>
              <a:t> a, *p = &amp;a;</a:t>
            </a:r>
          </a:p>
          <a:p>
            <a:pPr lvl="1" algn="just">
              <a:lnSpc>
                <a:spcPct val="120000"/>
              </a:lnSpc>
            </a:pPr>
            <a:r>
              <a:rPr lang="en-US" dirty="0" smtClean="0"/>
              <a:t>Declares a as an integer variable and p as a pointer variable and then initializes p to address of a.</a:t>
            </a:r>
          </a:p>
          <a:p>
            <a:pPr algn="just">
              <a:lnSpc>
                <a:spcPct val="120000"/>
              </a:lnSpc>
            </a:pPr>
            <a:r>
              <a:rPr lang="en-US" dirty="0" smtClean="0"/>
              <a:t>We can also define a pointer variable with an initial value of NULL or zero.</a:t>
            </a:r>
          </a:p>
          <a:p>
            <a:pPr lvl="1" algn="just">
              <a:lnSpc>
                <a:spcPct val="120000"/>
              </a:lnSpc>
            </a:pPr>
            <a:r>
              <a:rPr lang="en-US" dirty="0" err="1" smtClean="0"/>
              <a:t>int</a:t>
            </a:r>
            <a:r>
              <a:rPr lang="en-US" dirty="0" smtClean="0"/>
              <a:t> *p = NULL;	// same as </a:t>
            </a:r>
            <a:r>
              <a:rPr lang="en-US" dirty="0" err="1" smtClean="0"/>
              <a:t>int</a:t>
            </a:r>
            <a:r>
              <a:rPr lang="en-US" dirty="0" smtClean="0"/>
              <a:t> *p = 0;</a:t>
            </a:r>
          </a:p>
        </p:txBody>
      </p:sp>
    </p:spTree>
    <p:extLst>
      <p:ext uri="{BB962C8B-B14F-4D97-AF65-F5344CB8AC3E}">
        <p14:creationId xmlns="" xmlns:p14="http://schemas.microsoft.com/office/powerpoint/2010/main" val="2614868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fontScale="90000"/>
          </a:bodyPr>
          <a:lstStyle/>
          <a:p>
            <a:r>
              <a:rPr lang="en-US" dirty="0" smtClean="0"/>
              <a:t>Accessing a Variable Through its Pointer</a:t>
            </a:r>
            <a:endParaRPr lang="en-US" dirty="0"/>
          </a:p>
        </p:txBody>
      </p:sp>
      <p:sp>
        <p:nvSpPr>
          <p:cNvPr id="3" name="Content Placeholder 2"/>
          <p:cNvSpPr>
            <a:spLocks noGrp="1"/>
          </p:cNvSpPr>
          <p:nvPr>
            <p:ph idx="1"/>
          </p:nvPr>
        </p:nvSpPr>
        <p:spPr/>
        <p:txBody>
          <a:bodyPr>
            <a:normAutofit fontScale="92500"/>
          </a:bodyPr>
          <a:lstStyle/>
          <a:p>
            <a:r>
              <a:rPr lang="en-US" dirty="0" smtClean="0"/>
              <a:t>To access value of a variable using the pointer, we use the asterisk (*) operator, also known as the indirection operator or dereferencing operator.</a:t>
            </a:r>
          </a:p>
          <a:p>
            <a:pPr lvl="1"/>
            <a:r>
              <a:rPr lang="en-US" dirty="0" err="1" smtClean="0"/>
              <a:t>int</a:t>
            </a:r>
            <a:r>
              <a:rPr lang="en-US" dirty="0" smtClean="0"/>
              <a:t> quantity, *p, n;</a:t>
            </a:r>
          </a:p>
          <a:p>
            <a:pPr lvl="1"/>
            <a:r>
              <a:rPr lang="en-US" dirty="0" smtClean="0"/>
              <a:t>quantity = 250;</a:t>
            </a:r>
          </a:p>
          <a:p>
            <a:pPr lvl="1"/>
            <a:r>
              <a:rPr lang="en-US" dirty="0" smtClean="0"/>
              <a:t>p = &amp;quantity;</a:t>
            </a:r>
          </a:p>
          <a:p>
            <a:pPr lvl="1"/>
            <a:r>
              <a:rPr lang="en-US" dirty="0" smtClean="0"/>
              <a:t>n = *p; // equivalent to </a:t>
            </a:r>
            <a:r>
              <a:rPr lang="en-US" dirty="0" smtClean="0">
                <a:solidFill>
                  <a:srgbClr val="FF0000"/>
                </a:solidFill>
              </a:rPr>
              <a:t>n = *&amp;quantity; </a:t>
            </a:r>
            <a:r>
              <a:rPr lang="en-US" dirty="0" smtClean="0"/>
              <a:t>which in turn 	          // is equivalent to </a:t>
            </a:r>
            <a:r>
              <a:rPr lang="en-US" dirty="0" smtClean="0">
                <a:solidFill>
                  <a:srgbClr val="FF0000"/>
                </a:solidFill>
              </a:rPr>
              <a:t>n = quantity;</a:t>
            </a:r>
          </a:p>
          <a:p>
            <a:pPr lvl="1"/>
            <a:r>
              <a:rPr lang="en-US" dirty="0" smtClean="0"/>
              <a:t>Here *p returns the value of the variable quantity.</a:t>
            </a:r>
          </a:p>
          <a:p>
            <a:pPr lvl="1"/>
            <a:endParaRPr lang="en-US" dirty="0"/>
          </a:p>
        </p:txBody>
      </p:sp>
    </p:spTree>
    <p:extLst>
      <p:ext uri="{BB962C8B-B14F-4D97-AF65-F5344CB8AC3E}">
        <p14:creationId xmlns="" xmlns:p14="http://schemas.microsoft.com/office/powerpoint/2010/main" val="4011680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4557252"/>
            <a:ext cx="6248400" cy="2286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0556" y="63245"/>
            <a:ext cx="8229600" cy="4525963"/>
          </a:xfrm>
        </p:spPr>
        <p:txBody>
          <a:bodyPr>
            <a:noAutofit/>
          </a:bodyPr>
          <a:lstStyle/>
          <a:p>
            <a:pPr marL="0" indent="0">
              <a:spcBef>
                <a:spcPts val="0"/>
              </a:spcBef>
              <a:buNone/>
            </a:pPr>
            <a:r>
              <a:rPr lang="en-US" sz="2000" dirty="0"/>
              <a:t>main()</a:t>
            </a:r>
          </a:p>
          <a:p>
            <a:pPr marL="0" indent="0">
              <a:spcBef>
                <a:spcPts val="0"/>
              </a:spcBef>
              <a:buNone/>
            </a:pPr>
            <a:r>
              <a:rPr lang="en-US" sz="2000" dirty="0"/>
              <a:t>{</a:t>
            </a:r>
          </a:p>
          <a:p>
            <a:pPr marL="0" indent="0">
              <a:spcBef>
                <a:spcPts val="0"/>
              </a:spcBef>
              <a:buNone/>
            </a:pPr>
            <a:r>
              <a:rPr lang="en-US" sz="2000" dirty="0"/>
              <a:t>    </a:t>
            </a:r>
            <a:r>
              <a:rPr lang="en-US" sz="2000" dirty="0" err="1"/>
              <a:t>int</a:t>
            </a:r>
            <a:r>
              <a:rPr lang="en-US" sz="2000" dirty="0"/>
              <a:t> a, b;</a:t>
            </a:r>
          </a:p>
          <a:p>
            <a:pPr marL="0" indent="0">
              <a:spcBef>
                <a:spcPts val="0"/>
              </a:spcBef>
              <a:buNone/>
            </a:pPr>
            <a:r>
              <a:rPr lang="en-US" sz="2000" dirty="0"/>
              <a:t>    </a:t>
            </a:r>
            <a:r>
              <a:rPr lang="en-US" sz="2000" dirty="0" err="1"/>
              <a:t>int</a:t>
            </a:r>
            <a:r>
              <a:rPr lang="en-US" sz="2000" dirty="0"/>
              <a:t> *p;</a:t>
            </a:r>
          </a:p>
          <a:p>
            <a:pPr marL="0" indent="0">
              <a:spcBef>
                <a:spcPts val="0"/>
              </a:spcBef>
              <a:buNone/>
            </a:pPr>
            <a:r>
              <a:rPr lang="en-US" sz="2000" dirty="0"/>
              <a:t>    a = 15;</a:t>
            </a:r>
          </a:p>
          <a:p>
            <a:pPr marL="0" indent="0">
              <a:spcBef>
                <a:spcPts val="0"/>
              </a:spcBef>
              <a:buNone/>
            </a:pPr>
            <a:r>
              <a:rPr lang="en-US" sz="2000" dirty="0"/>
              <a:t>    p = &amp;a;</a:t>
            </a:r>
          </a:p>
          <a:p>
            <a:pPr marL="0" indent="0">
              <a:spcBef>
                <a:spcPts val="0"/>
              </a:spcBef>
              <a:buNone/>
            </a:pPr>
            <a:r>
              <a:rPr lang="en-US" sz="2000" dirty="0"/>
              <a:t>    b = *p;</a:t>
            </a:r>
          </a:p>
          <a:p>
            <a:pPr marL="0" indent="0">
              <a:spcBef>
                <a:spcPts val="0"/>
              </a:spcBef>
              <a:buNone/>
            </a:pPr>
            <a:r>
              <a:rPr lang="en-US" sz="2000" dirty="0"/>
              <a:t>    </a:t>
            </a:r>
            <a:r>
              <a:rPr lang="en-US" sz="2000" dirty="0" err="1"/>
              <a:t>printf</a:t>
            </a:r>
            <a:r>
              <a:rPr lang="en-US" sz="2000" dirty="0"/>
              <a:t>("Value of a is %d and address is %u\n", a, &amp;a);</a:t>
            </a:r>
          </a:p>
          <a:p>
            <a:pPr marL="0" indent="0">
              <a:spcBef>
                <a:spcPts val="0"/>
              </a:spcBef>
              <a:buNone/>
            </a:pPr>
            <a:r>
              <a:rPr lang="en-US" sz="2000" dirty="0"/>
              <a:t>    </a:t>
            </a:r>
            <a:r>
              <a:rPr lang="en-US" sz="2000" dirty="0" err="1"/>
              <a:t>printf</a:t>
            </a:r>
            <a:r>
              <a:rPr lang="en-US" sz="2000" dirty="0"/>
              <a:t>("Value of a is %d and address is %u\n", *&amp;a, &amp;a);</a:t>
            </a:r>
          </a:p>
          <a:p>
            <a:pPr marL="0" indent="0">
              <a:spcBef>
                <a:spcPts val="0"/>
              </a:spcBef>
              <a:buNone/>
            </a:pPr>
            <a:r>
              <a:rPr lang="en-US" sz="2000" dirty="0"/>
              <a:t>    </a:t>
            </a:r>
            <a:r>
              <a:rPr lang="en-US" sz="2000" dirty="0" err="1"/>
              <a:t>printf</a:t>
            </a:r>
            <a:r>
              <a:rPr lang="en-US" sz="2000" dirty="0"/>
              <a:t>("Value of a is %d and address is %u\n", *p, p);</a:t>
            </a:r>
          </a:p>
          <a:p>
            <a:pPr marL="0" indent="0">
              <a:spcBef>
                <a:spcPts val="0"/>
              </a:spcBef>
              <a:buNone/>
            </a:pPr>
            <a:r>
              <a:rPr lang="en-US" sz="2000" dirty="0"/>
              <a:t>    </a:t>
            </a:r>
            <a:r>
              <a:rPr lang="en-US" sz="2000" dirty="0" err="1"/>
              <a:t>printf</a:t>
            </a:r>
            <a:r>
              <a:rPr lang="en-US" sz="2000" dirty="0"/>
              <a:t>("%d is the address pointed to by %u\n", p, &amp;p);</a:t>
            </a:r>
          </a:p>
          <a:p>
            <a:pPr marL="0" indent="0">
              <a:spcBef>
                <a:spcPts val="0"/>
              </a:spcBef>
              <a:buNone/>
            </a:pPr>
            <a:r>
              <a:rPr lang="en-US" sz="2000" dirty="0"/>
              <a:t>    </a:t>
            </a:r>
            <a:r>
              <a:rPr lang="en-US" sz="2000" dirty="0" err="1"/>
              <a:t>printf</a:t>
            </a:r>
            <a:r>
              <a:rPr lang="en-US" sz="2000" dirty="0"/>
              <a:t>("Value of b is %d and address is %u\n", b, &amp;b);</a:t>
            </a:r>
          </a:p>
          <a:p>
            <a:pPr marL="0" indent="0">
              <a:spcBef>
                <a:spcPts val="0"/>
              </a:spcBef>
              <a:buNone/>
            </a:pPr>
            <a:r>
              <a:rPr lang="en-US" sz="2000" dirty="0"/>
              <a:t>    *p = 25;</a:t>
            </a:r>
          </a:p>
          <a:p>
            <a:pPr marL="0" indent="0">
              <a:spcBef>
                <a:spcPts val="0"/>
              </a:spcBef>
              <a:buNone/>
            </a:pPr>
            <a:r>
              <a:rPr lang="en-US" sz="2000" dirty="0"/>
              <a:t>    </a:t>
            </a:r>
            <a:r>
              <a:rPr lang="en-US" sz="2000" dirty="0" err="1"/>
              <a:t>printf</a:t>
            </a:r>
            <a:r>
              <a:rPr lang="en-US" sz="2000" dirty="0"/>
              <a:t>("Now the value of a is %d", </a:t>
            </a:r>
            <a:r>
              <a:rPr lang="en-US" sz="2000" dirty="0" smtClean="0"/>
              <a:t>a);</a:t>
            </a:r>
            <a:endParaRPr lang="en-US" sz="2000" dirty="0"/>
          </a:p>
          <a:p>
            <a:pPr marL="0" indent="0">
              <a:spcBef>
                <a:spcPts val="0"/>
              </a:spcBef>
              <a:buNone/>
            </a:pPr>
            <a:r>
              <a:rPr lang="en-US" sz="2000" dirty="0"/>
              <a:t>}</a:t>
            </a:r>
          </a:p>
          <a:p>
            <a:pPr marL="0" indent="0">
              <a:spcBef>
                <a:spcPts val="0"/>
              </a:spcBef>
              <a:buNone/>
            </a:pPr>
            <a:endParaRPr lang="en-US" sz="2000" dirty="0"/>
          </a:p>
        </p:txBody>
      </p:sp>
      <p:sp>
        <p:nvSpPr>
          <p:cNvPr id="4" name="Rectangle 3"/>
          <p:cNvSpPr/>
          <p:nvPr/>
        </p:nvSpPr>
        <p:spPr>
          <a:xfrm>
            <a:off x="2895600" y="4724400"/>
            <a:ext cx="5943600" cy="1938992"/>
          </a:xfrm>
          <a:prstGeom prst="rect">
            <a:avLst/>
          </a:prstGeom>
        </p:spPr>
        <p:txBody>
          <a:bodyPr wrap="square">
            <a:spAutoFit/>
          </a:bodyPr>
          <a:lstStyle/>
          <a:p>
            <a:r>
              <a:rPr lang="en-US" sz="2000" dirty="0"/>
              <a:t>Value of a is 15 and address is 6356748</a:t>
            </a:r>
          </a:p>
          <a:p>
            <a:r>
              <a:rPr lang="en-US" sz="2000" dirty="0"/>
              <a:t>Value of a is 15 and address is 6356748</a:t>
            </a:r>
          </a:p>
          <a:p>
            <a:r>
              <a:rPr lang="en-US" sz="2000" dirty="0"/>
              <a:t>Value of a is 15 and address is 6356748</a:t>
            </a:r>
          </a:p>
          <a:p>
            <a:r>
              <a:rPr lang="en-US" sz="2000" dirty="0"/>
              <a:t>6356748 is the address pointed to by 6356740</a:t>
            </a:r>
          </a:p>
          <a:p>
            <a:r>
              <a:rPr lang="en-US" sz="2000" dirty="0"/>
              <a:t>Value of b is 15 and address is 6356744</a:t>
            </a:r>
          </a:p>
          <a:p>
            <a:r>
              <a:rPr lang="en-US" sz="2000" dirty="0"/>
              <a:t>Now the value of a is 25</a:t>
            </a:r>
          </a:p>
        </p:txBody>
      </p:sp>
    </p:spTree>
    <p:extLst>
      <p:ext uri="{BB962C8B-B14F-4D97-AF65-F5344CB8AC3E}">
        <p14:creationId xmlns="" xmlns:p14="http://schemas.microsoft.com/office/powerpoint/2010/main" val="1469605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8511" y="0"/>
            <a:ext cx="697692" cy="369332"/>
          </a:xfrm>
          <a:prstGeom prst="rect">
            <a:avLst/>
          </a:prstGeom>
          <a:noFill/>
        </p:spPr>
        <p:txBody>
          <a:bodyPr wrap="none" rtlCol="0">
            <a:spAutoFit/>
          </a:bodyPr>
          <a:lstStyle/>
          <a:p>
            <a:r>
              <a:rPr lang="en-US" dirty="0" smtClean="0">
                <a:solidFill>
                  <a:srgbClr val="FF0000"/>
                </a:solidFill>
              </a:rPr>
              <a:t>Stage</a:t>
            </a:r>
            <a:endParaRPr lang="en-US" dirty="0">
              <a:solidFill>
                <a:srgbClr val="FF0000"/>
              </a:solidFill>
            </a:endParaRPr>
          </a:p>
        </p:txBody>
      </p:sp>
      <p:sp>
        <p:nvSpPr>
          <p:cNvPr id="5" name="TextBox 4"/>
          <p:cNvSpPr txBox="1"/>
          <p:nvPr/>
        </p:nvSpPr>
        <p:spPr>
          <a:xfrm>
            <a:off x="3312974" y="0"/>
            <a:ext cx="4459426" cy="369332"/>
          </a:xfrm>
          <a:prstGeom prst="rect">
            <a:avLst/>
          </a:prstGeom>
          <a:noFill/>
        </p:spPr>
        <p:txBody>
          <a:bodyPr wrap="none" rtlCol="0">
            <a:spAutoFit/>
          </a:bodyPr>
          <a:lstStyle/>
          <a:p>
            <a:r>
              <a:rPr lang="en-US" dirty="0" smtClean="0">
                <a:solidFill>
                  <a:srgbClr val="FF0000"/>
                </a:solidFill>
              </a:rPr>
              <a:t>Values stored in locations and their addresses</a:t>
            </a:r>
            <a:endParaRPr lang="en-US" dirty="0">
              <a:solidFill>
                <a:srgbClr val="FF0000"/>
              </a:solidFill>
            </a:endParaRPr>
          </a:p>
        </p:txBody>
      </p:sp>
      <p:grpSp>
        <p:nvGrpSpPr>
          <p:cNvPr id="16" name="Group 15"/>
          <p:cNvGrpSpPr/>
          <p:nvPr/>
        </p:nvGrpSpPr>
        <p:grpSpPr>
          <a:xfrm>
            <a:off x="819173" y="228600"/>
            <a:ext cx="7158441" cy="1413897"/>
            <a:chOff x="523568" y="1263444"/>
            <a:chExt cx="7401232" cy="1445332"/>
          </a:xfrm>
        </p:grpSpPr>
        <p:sp>
          <p:nvSpPr>
            <p:cNvPr id="6" name="TextBox 5"/>
            <p:cNvSpPr txBox="1"/>
            <p:nvPr/>
          </p:nvSpPr>
          <p:spPr>
            <a:xfrm>
              <a:off x="523568" y="1788467"/>
              <a:ext cx="1304220" cy="377543"/>
            </a:xfrm>
            <a:prstGeom prst="rect">
              <a:avLst/>
            </a:prstGeom>
            <a:noFill/>
          </p:spPr>
          <p:txBody>
            <a:bodyPr wrap="none" rtlCol="0">
              <a:spAutoFit/>
            </a:bodyPr>
            <a:lstStyle/>
            <a:p>
              <a:r>
                <a:rPr lang="en-US" dirty="0" smtClean="0"/>
                <a:t>Declaration</a:t>
              </a:r>
              <a:endParaRPr lang="en-US" dirty="0"/>
            </a:p>
          </p:txBody>
        </p:sp>
        <p:sp>
          <p:nvSpPr>
            <p:cNvPr id="7" name="Rectangle 6"/>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p:cNvSpPr txBox="1"/>
            <p:nvPr/>
          </p:nvSpPr>
          <p:spPr>
            <a:xfrm>
              <a:off x="3456038" y="1263444"/>
              <a:ext cx="305289" cy="377543"/>
            </a:xfrm>
            <a:prstGeom prst="rect">
              <a:avLst/>
            </a:prstGeom>
            <a:noFill/>
          </p:spPr>
          <p:txBody>
            <a:bodyPr wrap="none" rtlCol="0">
              <a:spAutoFit/>
            </a:bodyPr>
            <a:lstStyle/>
            <a:p>
              <a:r>
                <a:rPr lang="en-US" dirty="0"/>
                <a:t>a</a:t>
              </a:r>
            </a:p>
          </p:txBody>
        </p:sp>
        <p:sp>
          <p:nvSpPr>
            <p:cNvPr id="9" name="Rectangle 8"/>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TextBox 9"/>
            <p:cNvSpPr txBox="1"/>
            <p:nvPr/>
          </p:nvSpPr>
          <p:spPr>
            <a:xfrm>
              <a:off x="5275006" y="1263444"/>
              <a:ext cx="316889" cy="377543"/>
            </a:xfrm>
            <a:prstGeom prst="rect">
              <a:avLst/>
            </a:prstGeom>
            <a:noFill/>
          </p:spPr>
          <p:txBody>
            <a:bodyPr wrap="none" rtlCol="0">
              <a:spAutoFit/>
            </a:bodyPr>
            <a:lstStyle/>
            <a:p>
              <a:r>
                <a:rPr lang="en-US" dirty="0" smtClean="0"/>
                <a:t>b</a:t>
              </a:r>
              <a:endParaRPr lang="en-US" dirty="0"/>
            </a:p>
          </p:txBody>
        </p:sp>
        <p:sp>
          <p:nvSpPr>
            <p:cNvPr id="11" name="Rectangle 10"/>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TextBox 11"/>
            <p:cNvSpPr txBox="1"/>
            <p:nvPr/>
          </p:nvSpPr>
          <p:spPr>
            <a:xfrm>
              <a:off x="7103806" y="1295400"/>
              <a:ext cx="316889" cy="377543"/>
            </a:xfrm>
            <a:prstGeom prst="rect">
              <a:avLst/>
            </a:prstGeom>
            <a:noFill/>
          </p:spPr>
          <p:txBody>
            <a:bodyPr wrap="none" rtlCol="0">
              <a:spAutoFit/>
            </a:bodyPr>
            <a:lstStyle/>
            <a:p>
              <a:r>
                <a:rPr lang="en-US" dirty="0" smtClean="0"/>
                <a:t>p</a:t>
              </a:r>
              <a:endParaRPr lang="en-US" dirty="0"/>
            </a:p>
          </p:txBody>
        </p:sp>
        <p:sp>
          <p:nvSpPr>
            <p:cNvPr id="13" name="Rectangle 12"/>
            <p:cNvSpPr/>
            <p:nvPr/>
          </p:nvSpPr>
          <p:spPr>
            <a:xfrm>
              <a:off x="3120208" y="2394156"/>
              <a:ext cx="852221" cy="314620"/>
            </a:xfrm>
            <a:prstGeom prst="rect">
              <a:avLst/>
            </a:prstGeom>
          </p:spPr>
          <p:txBody>
            <a:bodyPr wrap="none">
              <a:spAutoFit/>
            </a:bodyPr>
            <a:lstStyle/>
            <a:p>
              <a:r>
                <a:rPr lang="en-US" sz="1400" dirty="0"/>
                <a:t>6356748</a:t>
              </a:r>
            </a:p>
          </p:txBody>
        </p:sp>
        <p:sp>
          <p:nvSpPr>
            <p:cNvPr id="14" name="Rectangle 13"/>
            <p:cNvSpPr/>
            <p:nvPr/>
          </p:nvSpPr>
          <p:spPr>
            <a:xfrm>
              <a:off x="4960374" y="2394156"/>
              <a:ext cx="852221" cy="314620"/>
            </a:xfrm>
            <a:prstGeom prst="rect">
              <a:avLst/>
            </a:prstGeom>
          </p:spPr>
          <p:txBody>
            <a:bodyPr wrap="none">
              <a:spAutoFit/>
            </a:bodyPr>
            <a:lstStyle/>
            <a:p>
              <a:r>
                <a:rPr lang="en-US" sz="1400" dirty="0"/>
                <a:t>6356744</a:t>
              </a:r>
            </a:p>
          </p:txBody>
        </p:sp>
        <p:sp>
          <p:nvSpPr>
            <p:cNvPr id="15" name="Rectangle 14"/>
            <p:cNvSpPr/>
            <p:nvPr/>
          </p:nvSpPr>
          <p:spPr>
            <a:xfrm>
              <a:off x="6767976" y="2394156"/>
              <a:ext cx="852221" cy="314620"/>
            </a:xfrm>
            <a:prstGeom prst="rect">
              <a:avLst/>
            </a:prstGeom>
          </p:spPr>
          <p:txBody>
            <a:bodyPr wrap="none">
              <a:spAutoFit/>
            </a:bodyPr>
            <a:lstStyle/>
            <a:p>
              <a:r>
                <a:rPr lang="en-US" sz="1400" dirty="0"/>
                <a:t>6356740</a:t>
              </a:r>
            </a:p>
          </p:txBody>
        </p:sp>
      </p:grpSp>
      <p:grpSp>
        <p:nvGrpSpPr>
          <p:cNvPr id="17" name="Group 16"/>
          <p:cNvGrpSpPr/>
          <p:nvPr/>
        </p:nvGrpSpPr>
        <p:grpSpPr>
          <a:xfrm>
            <a:off x="830319" y="1570704"/>
            <a:ext cx="7238377" cy="1413897"/>
            <a:chOff x="523568" y="1263444"/>
            <a:chExt cx="7401232" cy="1445332"/>
          </a:xfrm>
        </p:grpSpPr>
        <p:sp>
          <p:nvSpPr>
            <p:cNvPr id="18" name="TextBox 17"/>
            <p:cNvSpPr txBox="1"/>
            <p:nvPr/>
          </p:nvSpPr>
          <p:spPr>
            <a:xfrm>
              <a:off x="523568" y="1788467"/>
              <a:ext cx="767412" cy="377543"/>
            </a:xfrm>
            <a:prstGeom prst="rect">
              <a:avLst/>
            </a:prstGeom>
            <a:noFill/>
          </p:spPr>
          <p:txBody>
            <a:bodyPr wrap="none" rtlCol="0">
              <a:spAutoFit/>
            </a:bodyPr>
            <a:lstStyle/>
            <a:p>
              <a:r>
                <a:rPr lang="en-US" dirty="0"/>
                <a:t>a</a:t>
              </a:r>
              <a:r>
                <a:rPr lang="en-US" dirty="0" smtClean="0"/>
                <a:t> = 10</a:t>
              </a:r>
              <a:endParaRPr lang="en-US" dirty="0"/>
            </a:p>
          </p:txBody>
        </p:sp>
        <p:sp>
          <p:nvSpPr>
            <p:cNvPr id="19" name="Rectangle 18"/>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20" name="TextBox 19"/>
            <p:cNvSpPr txBox="1"/>
            <p:nvPr/>
          </p:nvSpPr>
          <p:spPr>
            <a:xfrm>
              <a:off x="3456038" y="1263444"/>
              <a:ext cx="301917" cy="377543"/>
            </a:xfrm>
            <a:prstGeom prst="rect">
              <a:avLst/>
            </a:prstGeom>
            <a:noFill/>
          </p:spPr>
          <p:txBody>
            <a:bodyPr wrap="none" rtlCol="0">
              <a:spAutoFit/>
            </a:bodyPr>
            <a:lstStyle/>
            <a:p>
              <a:r>
                <a:rPr lang="en-US" dirty="0"/>
                <a:t>a</a:t>
              </a:r>
            </a:p>
          </p:txBody>
        </p:sp>
        <p:sp>
          <p:nvSpPr>
            <p:cNvPr id="21" name="Rectangle 20"/>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TextBox 21"/>
            <p:cNvSpPr txBox="1"/>
            <p:nvPr/>
          </p:nvSpPr>
          <p:spPr>
            <a:xfrm>
              <a:off x="5275006" y="1263444"/>
              <a:ext cx="313390" cy="377543"/>
            </a:xfrm>
            <a:prstGeom prst="rect">
              <a:avLst/>
            </a:prstGeom>
            <a:noFill/>
          </p:spPr>
          <p:txBody>
            <a:bodyPr wrap="none" rtlCol="0">
              <a:spAutoFit/>
            </a:bodyPr>
            <a:lstStyle/>
            <a:p>
              <a:r>
                <a:rPr lang="en-US" dirty="0" smtClean="0"/>
                <a:t>b</a:t>
              </a:r>
              <a:endParaRPr lang="en-US" dirty="0"/>
            </a:p>
          </p:txBody>
        </p:sp>
        <p:sp>
          <p:nvSpPr>
            <p:cNvPr id="23" name="Rectangle 22"/>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p:cNvSpPr txBox="1"/>
            <p:nvPr/>
          </p:nvSpPr>
          <p:spPr>
            <a:xfrm>
              <a:off x="7103806" y="1295400"/>
              <a:ext cx="313390" cy="377543"/>
            </a:xfrm>
            <a:prstGeom prst="rect">
              <a:avLst/>
            </a:prstGeom>
            <a:noFill/>
          </p:spPr>
          <p:txBody>
            <a:bodyPr wrap="none" rtlCol="0">
              <a:spAutoFit/>
            </a:bodyPr>
            <a:lstStyle/>
            <a:p>
              <a:r>
                <a:rPr lang="en-US" dirty="0" smtClean="0"/>
                <a:t>p</a:t>
              </a:r>
              <a:endParaRPr lang="en-US" dirty="0"/>
            </a:p>
          </p:txBody>
        </p:sp>
        <p:sp>
          <p:nvSpPr>
            <p:cNvPr id="25" name="Rectangle 24"/>
            <p:cNvSpPr/>
            <p:nvPr/>
          </p:nvSpPr>
          <p:spPr>
            <a:xfrm>
              <a:off x="3120208" y="2394156"/>
              <a:ext cx="842810" cy="314620"/>
            </a:xfrm>
            <a:prstGeom prst="rect">
              <a:avLst/>
            </a:prstGeom>
          </p:spPr>
          <p:txBody>
            <a:bodyPr wrap="none">
              <a:spAutoFit/>
            </a:bodyPr>
            <a:lstStyle/>
            <a:p>
              <a:r>
                <a:rPr lang="en-US" sz="1400" dirty="0"/>
                <a:t>6356748</a:t>
              </a:r>
            </a:p>
          </p:txBody>
        </p:sp>
        <p:sp>
          <p:nvSpPr>
            <p:cNvPr id="26" name="Rectangle 25"/>
            <p:cNvSpPr/>
            <p:nvPr/>
          </p:nvSpPr>
          <p:spPr>
            <a:xfrm>
              <a:off x="4960374" y="2394156"/>
              <a:ext cx="842810" cy="314620"/>
            </a:xfrm>
            <a:prstGeom prst="rect">
              <a:avLst/>
            </a:prstGeom>
          </p:spPr>
          <p:txBody>
            <a:bodyPr wrap="none">
              <a:spAutoFit/>
            </a:bodyPr>
            <a:lstStyle/>
            <a:p>
              <a:r>
                <a:rPr lang="en-US" sz="1400" dirty="0"/>
                <a:t>6356744</a:t>
              </a:r>
            </a:p>
          </p:txBody>
        </p:sp>
        <p:sp>
          <p:nvSpPr>
            <p:cNvPr id="27" name="Rectangle 26"/>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28" name="Group 27"/>
          <p:cNvGrpSpPr/>
          <p:nvPr/>
        </p:nvGrpSpPr>
        <p:grpSpPr>
          <a:xfrm>
            <a:off x="838200" y="2866104"/>
            <a:ext cx="7238377" cy="1413897"/>
            <a:chOff x="523568" y="1263444"/>
            <a:chExt cx="7401232" cy="1445332"/>
          </a:xfrm>
        </p:grpSpPr>
        <p:sp>
          <p:nvSpPr>
            <p:cNvPr id="29" name="TextBox 28"/>
            <p:cNvSpPr txBox="1"/>
            <p:nvPr/>
          </p:nvSpPr>
          <p:spPr>
            <a:xfrm>
              <a:off x="523568" y="1788467"/>
              <a:ext cx="813307" cy="377543"/>
            </a:xfrm>
            <a:prstGeom prst="rect">
              <a:avLst/>
            </a:prstGeom>
            <a:noFill/>
          </p:spPr>
          <p:txBody>
            <a:bodyPr wrap="none" rtlCol="0">
              <a:spAutoFit/>
            </a:bodyPr>
            <a:lstStyle/>
            <a:p>
              <a:r>
                <a:rPr lang="en-US" dirty="0" smtClean="0"/>
                <a:t>p = &amp;a</a:t>
              </a:r>
              <a:endParaRPr lang="en-US" dirty="0"/>
            </a:p>
          </p:txBody>
        </p:sp>
        <p:sp>
          <p:nvSpPr>
            <p:cNvPr id="30" name="Rectangle 29"/>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31" name="TextBox 30"/>
            <p:cNvSpPr txBox="1"/>
            <p:nvPr/>
          </p:nvSpPr>
          <p:spPr>
            <a:xfrm>
              <a:off x="3456038" y="1263444"/>
              <a:ext cx="301917" cy="377543"/>
            </a:xfrm>
            <a:prstGeom prst="rect">
              <a:avLst/>
            </a:prstGeom>
            <a:noFill/>
          </p:spPr>
          <p:txBody>
            <a:bodyPr wrap="none" rtlCol="0">
              <a:spAutoFit/>
            </a:bodyPr>
            <a:lstStyle/>
            <a:p>
              <a:r>
                <a:rPr lang="en-US" dirty="0"/>
                <a:t>a</a:t>
              </a:r>
            </a:p>
          </p:txBody>
        </p:sp>
        <p:sp>
          <p:nvSpPr>
            <p:cNvPr id="32" name="Rectangle 31"/>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TextBox 32"/>
            <p:cNvSpPr txBox="1"/>
            <p:nvPr/>
          </p:nvSpPr>
          <p:spPr>
            <a:xfrm>
              <a:off x="5275006" y="1263444"/>
              <a:ext cx="313390" cy="377543"/>
            </a:xfrm>
            <a:prstGeom prst="rect">
              <a:avLst/>
            </a:prstGeom>
            <a:noFill/>
          </p:spPr>
          <p:txBody>
            <a:bodyPr wrap="none" rtlCol="0">
              <a:spAutoFit/>
            </a:bodyPr>
            <a:lstStyle/>
            <a:p>
              <a:r>
                <a:rPr lang="en-US" dirty="0" smtClean="0"/>
                <a:t>b</a:t>
              </a:r>
              <a:endParaRPr lang="en-US" dirty="0"/>
            </a:p>
          </p:txBody>
        </p:sp>
        <p:sp>
          <p:nvSpPr>
            <p:cNvPr id="34" name="Rectangle 33"/>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6356748</a:t>
              </a:r>
              <a:endParaRPr lang="en-US" sz="1400" dirty="0"/>
            </a:p>
          </p:txBody>
        </p:sp>
        <p:sp>
          <p:nvSpPr>
            <p:cNvPr id="35" name="TextBox 34"/>
            <p:cNvSpPr txBox="1"/>
            <p:nvPr/>
          </p:nvSpPr>
          <p:spPr>
            <a:xfrm>
              <a:off x="7103806" y="1295400"/>
              <a:ext cx="313390" cy="377543"/>
            </a:xfrm>
            <a:prstGeom prst="rect">
              <a:avLst/>
            </a:prstGeom>
            <a:noFill/>
          </p:spPr>
          <p:txBody>
            <a:bodyPr wrap="none" rtlCol="0">
              <a:spAutoFit/>
            </a:bodyPr>
            <a:lstStyle/>
            <a:p>
              <a:r>
                <a:rPr lang="en-US" dirty="0" smtClean="0"/>
                <a:t>p</a:t>
              </a:r>
              <a:endParaRPr lang="en-US" dirty="0"/>
            </a:p>
          </p:txBody>
        </p:sp>
        <p:sp>
          <p:nvSpPr>
            <p:cNvPr id="36" name="Rectangle 35"/>
            <p:cNvSpPr/>
            <p:nvPr/>
          </p:nvSpPr>
          <p:spPr>
            <a:xfrm>
              <a:off x="3120208" y="2394156"/>
              <a:ext cx="842810" cy="314620"/>
            </a:xfrm>
            <a:prstGeom prst="rect">
              <a:avLst/>
            </a:prstGeom>
          </p:spPr>
          <p:txBody>
            <a:bodyPr wrap="none">
              <a:spAutoFit/>
            </a:bodyPr>
            <a:lstStyle/>
            <a:p>
              <a:r>
                <a:rPr lang="en-US" sz="1400" dirty="0"/>
                <a:t>6356748</a:t>
              </a:r>
            </a:p>
          </p:txBody>
        </p:sp>
        <p:sp>
          <p:nvSpPr>
            <p:cNvPr id="37" name="Rectangle 36"/>
            <p:cNvSpPr/>
            <p:nvPr/>
          </p:nvSpPr>
          <p:spPr>
            <a:xfrm>
              <a:off x="4960374" y="2394156"/>
              <a:ext cx="842810" cy="314620"/>
            </a:xfrm>
            <a:prstGeom prst="rect">
              <a:avLst/>
            </a:prstGeom>
          </p:spPr>
          <p:txBody>
            <a:bodyPr wrap="none">
              <a:spAutoFit/>
            </a:bodyPr>
            <a:lstStyle/>
            <a:p>
              <a:r>
                <a:rPr lang="en-US" sz="1400" dirty="0"/>
                <a:t>6356744</a:t>
              </a:r>
            </a:p>
          </p:txBody>
        </p:sp>
        <p:sp>
          <p:nvSpPr>
            <p:cNvPr id="38" name="Rectangle 37"/>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39" name="Group 38"/>
          <p:cNvGrpSpPr/>
          <p:nvPr/>
        </p:nvGrpSpPr>
        <p:grpSpPr>
          <a:xfrm>
            <a:off x="838200" y="4146756"/>
            <a:ext cx="7238377" cy="1413897"/>
            <a:chOff x="523568" y="1263444"/>
            <a:chExt cx="7401232" cy="1445332"/>
          </a:xfrm>
        </p:grpSpPr>
        <p:sp>
          <p:nvSpPr>
            <p:cNvPr id="40" name="TextBox 39"/>
            <p:cNvSpPr txBox="1"/>
            <p:nvPr/>
          </p:nvSpPr>
          <p:spPr>
            <a:xfrm>
              <a:off x="523568" y="1788467"/>
              <a:ext cx="782164" cy="377543"/>
            </a:xfrm>
            <a:prstGeom prst="rect">
              <a:avLst/>
            </a:prstGeom>
            <a:noFill/>
          </p:spPr>
          <p:txBody>
            <a:bodyPr wrap="none" rtlCol="0">
              <a:spAutoFit/>
            </a:bodyPr>
            <a:lstStyle/>
            <a:p>
              <a:r>
                <a:rPr lang="en-US" dirty="0" smtClean="0"/>
                <a:t>b = *p</a:t>
              </a:r>
              <a:endParaRPr lang="en-US" dirty="0"/>
            </a:p>
          </p:txBody>
        </p:sp>
        <p:sp>
          <p:nvSpPr>
            <p:cNvPr id="41" name="Rectangle 40"/>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42" name="TextBox 41"/>
            <p:cNvSpPr txBox="1"/>
            <p:nvPr/>
          </p:nvSpPr>
          <p:spPr>
            <a:xfrm>
              <a:off x="3456038" y="1263444"/>
              <a:ext cx="301917" cy="377543"/>
            </a:xfrm>
            <a:prstGeom prst="rect">
              <a:avLst/>
            </a:prstGeom>
            <a:noFill/>
          </p:spPr>
          <p:txBody>
            <a:bodyPr wrap="none" rtlCol="0">
              <a:spAutoFit/>
            </a:bodyPr>
            <a:lstStyle/>
            <a:p>
              <a:r>
                <a:rPr lang="en-US" dirty="0"/>
                <a:t>a</a:t>
              </a:r>
            </a:p>
          </p:txBody>
        </p:sp>
        <p:sp>
          <p:nvSpPr>
            <p:cNvPr id="43" name="Rectangle 42"/>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44" name="TextBox 43"/>
            <p:cNvSpPr txBox="1"/>
            <p:nvPr/>
          </p:nvSpPr>
          <p:spPr>
            <a:xfrm>
              <a:off x="5275006" y="1263444"/>
              <a:ext cx="313390" cy="377543"/>
            </a:xfrm>
            <a:prstGeom prst="rect">
              <a:avLst/>
            </a:prstGeom>
            <a:noFill/>
          </p:spPr>
          <p:txBody>
            <a:bodyPr wrap="none" rtlCol="0">
              <a:spAutoFit/>
            </a:bodyPr>
            <a:lstStyle/>
            <a:p>
              <a:r>
                <a:rPr lang="en-US" dirty="0" smtClean="0"/>
                <a:t>b</a:t>
              </a:r>
              <a:endParaRPr lang="en-US" dirty="0"/>
            </a:p>
          </p:txBody>
        </p:sp>
        <p:sp>
          <p:nvSpPr>
            <p:cNvPr id="45" name="Rectangle 44"/>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6356748</a:t>
              </a:r>
              <a:endParaRPr lang="en-US" sz="1400" dirty="0"/>
            </a:p>
          </p:txBody>
        </p:sp>
        <p:sp>
          <p:nvSpPr>
            <p:cNvPr id="46" name="TextBox 45"/>
            <p:cNvSpPr txBox="1"/>
            <p:nvPr/>
          </p:nvSpPr>
          <p:spPr>
            <a:xfrm>
              <a:off x="7103806" y="1295400"/>
              <a:ext cx="313390" cy="377543"/>
            </a:xfrm>
            <a:prstGeom prst="rect">
              <a:avLst/>
            </a:prstGeom>
            <a:noFill/>
          </p:spPr>
          <p:txBody>
            <a:bodyPr wrap="none" rtlCol="0">
              <a:spAutoFit/>
            </a:bodyPr>
            <a:lstStyle/>
            <a:p>
              <a:r>
                <a:rPr lang="en-US" dirty="0" smtClean="0"/>
                <a:t>p</a:t>
              </a:r>
              <a:endParaRPr lang="en-US" dirty="0"/>
            </a:p>
          </p:txBody>
        </p:sp>
        <p:sp>
          <p:nvSpPr>
            <p:cNvPr id="47" name="Rectangle 46"/>
            <p:cNvSpPr/>
            <p:nvPr/>
          </p:nvSpPr>
          <p:spPr>
            <a:xfrm>
              <a:off x="3120208" y="2394156"/>
              <a:ext cx="842810" cy="314620"/>
            </a:xfrm>
            <a:prstGeom prst="rect">
              <a:avLst/>
            </a:prstGeom>
          </p:spPr>
          <p:txBody>
            <a:bodyPr wrap="none">
              <a:spAutoFit/>
            </a:bodyPr>
            <a:lstStyle/>
            <a:p>
              <a:r>
                <a:rPr lang="en-US" sz="1400" dirty="0"/>
                <a:t>6356748</a:t>
              </a:r>
            </a:p>
          </p:txBody>
        </p:sp>
        <p:sp>
          <p:nvSpPr>
            <p:cNvPr id="48" name="Rectangle 47"/>
            <p:cNvSpPr/>
            <p:nvPr/>
          </p:nvSpPr>
          <p:spPr>
            <a:xfrm>
              <a:off x="4960374" y="2394156"/>
              <a:ext cx="842810" cy="314620"/>
            </a:xfrm>
            <a:prstGeom prst="rect">
              <a:avLst/>
            </a:prstGeom>
          </p:spPr>
          <p:txBody>
            <a:bodyPr wrap="none">
              <a:spAutoFit/>
            </a:bodyPr>
            <a:lstStyle/>
            <a:p>
              <a:r>
                <a:rPr lang="en-US" sz="1400" dirty="0"/>
                <a:t>6356744</a:t>
              </a:r>
            </a:p>
          </p:txBody>
        </p:sp>
        <p:sp>
          <p:nvSpPr>
            <p:cNvPr id="49" name="Rectangle 48"/>
            <p:cNvSpPr/>
            <p:nvPr/>
          </p:nvSpPr>
          <p:spPr>
            <a:xfrm>
              <a:off x="6767976" y="2394156"/>
              <a:ext cx="842810" cy="314620"/>
            </a:xfrm>
            <a:prstGeom prst="rect">
              <a:avLst/>
            </a:prstGeom>
          </p:spPr>
          <p:txBody>
            <a:bodyPr wrap="none">
              <a:spAutoFit/>
            </a:bodyPr>
            <a:lstStyle/>
            <a:p>
              <a:r>
                <a:rPr lang="en-US" sz="1400" dirty="0"/>
                <a:t>6356740</a:t>
              </a:r>
            </a:p>
          </p:txBody>
        </p:sp>
      </p:grpSp>
      <p:grpSp>
        <p:nvGrpSpPr>
          <p:cNvPr id="50" name="Group 49"/>
          <p:cNvGrpSpPr/>
          <p:nvPr/>
        </p:nvGrpSpPr>
        <p:grpSpPr>
          <a:xfrm>
            <a:off x="838823" y="5442156"/>
            <a:ext cx="7238377" cy="1413897"/>
            <a:chOff x="523568" y="1263444"/>
            <a:chExt cx="7401232" cy="1445332"/>
          </a:xfrm>
        </p:grpSpPr>
        <p:sp>
          <p:nvSpPr>
            <p:cNvPr id="51" name="TextBox 50"/>
            <p:cNvSpPr txBox="1"/>
            <p:nvPr/>
          </p:nvSpPr>
          <p:spPr>
            <a:xfrm>
              <a:off x="523568" y="1788467"/>
              <a:ext cx="782164" cy="377543"/>
            </a:xfrm>
            <a:prstGeom prst="rect">
              <a:avLst/>
            </a:prstGeom>
            <a:noFill/>
          </p:spPr>
          <p:txBody>
            <a:bodyPr wrap="none" rtlCol="0">
              <a:spAutoFit/>
            </a:bodyPr>
            <a:lstStyle/>
            <a:p>
              <a:r>
                <a:rPr lang="en-US" dirty="0" smtClean="0"/>
                <a:t>b = *p</a:t>
              </a:r>
              <a:endParaRPr lang="en-US" dirty="0"/>
            </a:p>
          </p:txBody>
        </p:sp>
        <p:sp>
          <p:nvSpPr>
            <p:cNvPr id="52" name="Rectangle 51"/>
            <p:cNvSpPr/>
            <p:nvPr/>
          </p:nvSpPr>
          <p:spPr>
            <a:xfrm>
              <a:off x="3057832"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53" name="TextBox 52"/>
            <p:cNvSpPr txBox="1"/>
            <p:nvPr/>
          </p:nvSpPr>
          <p:spPr>
            <a:xfrm>
              <a:off x="3456038" y="1263444"/>
              <a:ext cx="301917" cy="377543"/>
            </a:xfrm>
            <a:prstGeom prst="rect">
              <a:avLst/>
            </a:prstGeom>
            <a:noFill/>
          </p:spPr>
          <p:txBody>
            <a:bodyPr wrap="none" rtlCol="0">
              <a:spAutoFit/>
            </a:bodyPr>
            <a:lstStyle/>
            <a:p>
              <a:r>
                <a:rPr lang="en-US" dirty="0"/>
                <a:t>a</a:t>
              </a:r>
            </a:p>
          </p:txBody>
        </p:sp>
        <p:sp>
          <p:nvSpPr>
            <p:cNvPr id="54" name="Rectangle 53"/>
            <p:cNvSpPr/>
            <p:nvPr/>
          </p:nvSpPr>
          <p:spPr>
            <a:xfrm>
              <a:off x="4876800" y="1676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a:t>
              </a:r>
              <a:endParaRPr lang="en-US" sz="1400" dirty="0"/>
            </a:p>
          </p:txBody>
        </p:sp>
        <p:sp>
          <p:nvSpPr>
            <p:cNvPr id="55" name="TextBox 54"/>
            <p:cNvSpPr txBox="1"/>
            <p:nvPr/>
          </p:nvSpPr>
          <p:spPr>
            <a:xfrm>
              <a:off x="5275006" y="1263444"/>
              <a:ext cx="313390" cy="377543"/>
            </a:xfrm>
            <a:prstGeom prst="rect">
              <a:avLst/>
            </a:prstGeom>
            <a:noFill/>
          </p:spPr>
          <p:txBody>
            <a:bodyPr wrap="none" rtlCol="0">
              <a:spAutoFit/>
            </a:bodyPr>
            <a:lstStyle/>
            <a:p>
              <a:r>
                <a:rPr lang="en-US" dirty="0" smtClean="0"/>
                <a:t>b</a:t>
              </a:r>
              <a:endParaRPr lang="en-US" dirty="0"/>
            </a:p>
          </p:txBody>
        </p:sp>
        <p:sp>
          <p:nvSpPr>
            <p:cNvPr id="56" name="Rectangle 55"/>
            <p:cNvSpPr/>
            <p:nvPr/>
          </p:nvSpPr>
          <p:spPr>
            <a:xfrm>
              <a:off x="6705600" y="170835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6356748</a:t>
              </a:r>
              <a:endParaRPr lang="en-US" sz="1400" dirty="0"/>
            </a:p>
          </p:txBody>
        </p:sp>
        <p:sp>
          <p:nvSpPr>
            <p:cNvPr id="57" name="TextBox 56"/>
            <p:cNvSpPr txBox="1"/>
            <p:nvPr/>
          </p:nvSpPr>
          <p:spPr>
            <a:xfrm>
              <a:off x="7103806" y="1295400"/>
              <a:ext cx="313390" cy="377543"/>
            </a:xfrm>
            <a:prstGeom prst="rect">
              <a:avLst/>
            </a:prstGeom>
            <a:noFill/>
          </p:spPr>
          <p:txBody>
            <a:bodyPr wrap="none" rtlCol="0">
              <a:spAutoFit/>
            </a:bodyPr>
            <a:lstStyle/>
            <a:p>
              <a:r>
                <a:rPr lang="en-US" dirty="0" smtClean="0"/>
                <a:t>p</a:t>
              </a:r>
              <a:endParaRPr lang="en-US" dirty="0"/>
            </a:p>
          </p:txBody>
        </p:sp>
        <p:sp>
          <p:nvSpPr>
            <p:cNvPr id="58" name="Rectangle 57"/>
            <p:cNvSpPr/>
            <p:nvPr/>
          </p:nvSpPr>
          <p:spPr>
            <a:xfrm>
              <a:off x="3120208" y="2394156"/>
              <a:ext cx="842810" cy="314620"/>
            </a:xfrm>
            <a:prstGeom prst="rect">
              <a:avLst/>
            </a:prstGeom>
          </p:spPr>
          <p:txBody>
            <a:bodyPr wrap="none">
              <a:spAutoFit/>
            </a:bodyPr>
            <a:lstStyle/>
            <a:p>
              <a:r>
                <a:rPr lang="en-US" sz="1400" dirty="0"/>
                <a:t>6356748</a:t>
              </a:r>
            </a:p>
          </p:txBody>
        </p:sp>
        <p:sp>
          <p:nvSpPr>
            <p:cNvPr id="59" name="Rectangle 58"/>
            <p:cNvSpPr/>
            <p:nvPr/>
          </p:nvSpPr>
          <p:spPr>
            <a:xfrm>
              <a:off x="4960374" y="2394156"/>
              <a:ext cx="842810" cy="314620"/>
            </a:xfrm>
            <a:prstGeom prst="rect">
              <a:avLst/>
            </a:prstGeom>
          </p:spPr>
          <p:txBody>
            <a:bodyPr wrap="none">
              <a:spAutoFit/>
            </a:bodyPr>
            <a:lstStyle/>
            <a:p>
              <a:r>
                <a:rPr lang="en-US" sz="1400" dirty="0"/>
                <a:t>6356744</a:t>
              </a:r>
            </a:p>
          </p:txBody>
        </p:sp>
        <p:sp>
          <p:nvSpPr>
            <p:cNvPr id="60" name="Rectangle 59"/>
            <p:cNvSpPr/>
            <p:nvPr/>
          </p:nvSpPr>
          <p:spPr>
            <a:xfrm>
              <a:off x="6767976" y="2394156"/>
              <a:ext cx="842810" cy="314620"/>
            </a:xfrm>
            <a:prstGeom prst="rect">
              <a:avLst/>
            </a:prstGeom>
          </p:spPr>
          <p:txBody>
            <a:bodyPr wrap="none">
              <a:spAutoFit/>
            </a:bodyPr>
            <a:lstStyle/>
            <a:p>
              <a:r>
                <a:rPr lang="en-US" sz="1400" dirty="0"/>
                <a:t>6356740</a:t>
              </a:r>
            </a:p>
          </p:txBody>
        </p:sp>
      </p:grpSp>
    </p:spTree>
    <p:extLst>
      <p:ext uri="{BB962C8B-B14F-4D97-AF65-F5344CB8AC3E}">
        <p14:creationId xmlns="" xmlns:p14="http://schemas.microsoft.com/office/powerpoint/2010/main" val="21030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Structures help us to organize complex data in a meaningful way…</a:t>
            </a:r>
            <a:endParaRPr lang="en-US" sz="3600" dirty="0"/>
          </a:p>
        </p:txBody>
      </p:sp>
      <p:sp>
        <p:nvSpPr>
          <p:cNvPr id="3" name="Content Placeholder 2"/>
          <p:cNvSpPr>
            <a:spLocks noGrp="1"/>
          </p:cNvSpPr>
          <p:nvPr>
            <p:ph idx="1"/>
          </p:nvPr>
        </p:nvSpPr>
        <p:spPr>
          <a:xfrm>
            <a:off x="457200" y="1798637"/>
            <a:ext cx="8229600" cy="4525963"/>
          </a:xfrm>
        </p:spPr>
        <p:txBody>
          <a:bodyPr>
            <a:normAutofit fontScale="92500" lnSpcReduction="20000"/>
          </a:bodyPr>
          <a:lstStyle/>
          <a:p>
            <a:r>
              <a:rPr lang="en-US" dirty="0" smtClean="0"/>
              <a:t>book</a:t>
            </a:r>
          </a:p>
          <a:p>
            <a:pPr lvl="1"/>
            <a:r>
              <a:rPr lang="en-US" dirty="0" smtClean="0"/>
              <a:t>author, title, price, year</a:t>
            </a:r>
          </a:p>
          <a:p>
            <a:r>
              <a:rPr lang="en-US" dirty="0" smtClean="0"/>
              <a:t>student</a:t>
            </a:r>
          </a:p>
          <a:p>
            <a:pPr lvl="1"/>
            <a:r>
              <a:rPr lang="en-US" dirty="0" smtClean="0"/>
              <a:t>name, </a:t>
            </a:r>
            <a:r>
              <a:rPr lang="en-US" dirty="0" err="1" smtClean="0"/>
              <a:t>rollno</a:t>
            </a:r>
            <a:r>
              <a:rPr lang="en-US" dirty="0" smtClean="0"/>
              <a:t>, marks</a:t>
            </a:r>
          </a:p>
          <a:p>
            <a:r>
              <a:rPr lang="en-US" dirty="0" smtClean="0"/>
              <a:t>address</a:t>
            </a:r>
          </a:p>
          <a:p>
            <a:pPr lvl="1"/>
            <a:r>
              <a:rPr lang="en-US" dirty="0" smtClean="0"/>
              <a:t>name, </a:t>
            </a:r>
            <a:r>
              <a:rPr lang="en-US" dirty="0" err="1" smtClean="0"/>
              <a:t>door_number</a:t>
            </a:r>
            <a:r>
              <a:rPr lang="en-US" dirty="0" smtClean="0"/>
              <a:t>, street, city, pin</a:t>
            </a:r>
          </a:p>
          <a:p>
            <a:r>
              <a:rPr lang="en-US" dirty="0" smtClean="0"/>
              <a:t>customer</a:t>
            </a:r>
          </a:p>
          <a:p>
            <a:pPr lvl="1"/>
            <a:r>
              <a:rPr lang="en-US" dirty="0" smtClean="0"/>
              <a:t>name, </a:t>
            </a:r>
            <a:r>
              <a:rPr lang="en-US" dirty="0" err="1" smtClean="0"/>
              <a:t>phone_no</a:t>
            </a:r>
            <a:r>
              <a:rPr lang="en-US" dirty="0" smtClean="0"/>
              <a:t>, city</a:t>
            </a:r>
          </a:p>
          <a:p>
            <a:r>
              <a:rPr lang="en-US" dirty="0" smtClean="0"/>
              <a:t>inventory	</a:t>
            </a:r>
          </a:p>
          <a:p>
            <a:pPr lvl="1"/>
            <a:r>
              <a:rPr lang="en-US" dirty="0" smtClean="0"/>
              <a:t>item, stock, price</a:t>
            </a:r>
            <a:endParaRPr lang="en-US" dirty="0"/>
          </a:p>
        </p:txBody>
      </p:sp>
    </p:spTree>
    <p:extLst>
      <p:ext uri="{BB962C8B-B14F-4D97-AF65-F5344CB8AC3E}">
        <p14:creationId xmlns="" xmlns:p14="http://schemas.microsoft.com/office/powerpoint/2010/main" val="632134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Pointers and Arrays</a:t>
            </a:r>
            <a:endParaRPr lang="en-US" dirty="0"/>
          </a:p>
        </p:txBody>
      </p:sp>
      <p:sp>
        <p:nvSpPr>
          <p:cNvPr id="3" name="Content Placeholder 2"/>
          <p:cNvSpPr>
            <a:spLocks noGrp="1"/>
          </p:cNvSpPr>
          <p:nvPr>
            <p:ph idx="1"/>
          </p:nvPr>
        </p:nvSpPr>
        <p:spPr>
          <a:xfrm>
            <a:off x="457200" y="1036637"/>
            <a:ext cx="8229600" cy="4525963"/>
          </a:xfrm>
        </p:spPr>
        <p:txBody>
          <a:bodyPr>
            <a:normAutofit/>
          </a:bodyPr>
          <a:lstStyle/>
          <a:p>
            <a:pPr algn="just"/>
            <a:r>
              <a:rPr lang="en-US" sz="2400" dirty="0" smtClean="0"/>
              <a:t>When an array is declared, the compiler allocates a base address and memory to hold the array elements in contiguous memory locations.</a:t>
            </a:r>
          </a:p>
          <a:p>
            <a:pPr lvl="1" algn="just"/>
            <a:r>
              <a:rPr lang="en-US" sz="2000" dirty="0" smtClean="0"/>
              <a:t>The base address is the location of the first element (index 0) of the array.</a:t>
            </a:r>
          </a:p>
          <a:p>
            <a:pPr lvl="1" algn="just"/>
            <a:r>
              <a:rPr lang="en-US" sz="2000" dirty="0" smtClean="0"/>
              <a:t>The compiler also defines the array name as a pointer to the first element.</a:t>
            </a:r>
          </a:p>
          <a:p>
            <a:pPr lvl="1" algn="just"/>
            <a:r>
              <a:rPr lang="en-US" sz="2000" dirty="0" err="1" smtClean="0"/>
              <a:t>int</a:t>
            </a:r>
            <a:r>
              <a:rPr lang="en-US" sz="2000" dirty="0" smtClean="0"/>
              <a:t> a[5] = {4, 10, 8, 5, 20};</a:t>
            </a:r>
          </a:p>
          <a:p>
            <a:pPr lvl="1" algn="just"/>
            <a:r>
              <a:rPr lang="en-US" sz="2000" dirty="0" smtClean="0"/>
              <a:t>The name a is the base address (pointer) that points to the first element, a[0] and therefore value of a is 1000.</a:t>
            </a:r>
            <a:endParaRPr lang="en-US" sz="2000" dirty="0"/>
          </a:p>
        </p:txBody>
      </p:sp>
      <p:grpSp>
        <p:nvGrpSpPr>
          <p:cNvPr id="22" name="Group 21"/>
          <p:cNvGrpSpPr/>
          <p:nvPr/>
        </p:nvGrpSpPr>
        <p:grpSpPr>
          <a:xfrm>
            <a:off x="1585115" y="4724400"/>
            <a:ext cx="5882485" cy="2152710"/>
            <a:chOff x="1585115" y="4495800"/>
            <a:chExt cx="5882485" cy="2152710"/>
          </a:xfrm>
        </p:grpSpPr>
        <p:grpSp>
          <p:nvGrpSpPr>
            <p:cNvPr id="24" name="Group 23"/>
            <p:cNvGrpSpPr/>
            <p:nvPr/>
          </p:nvGrpSpPr>
          <p:grpSpPr>
            <a:xfrm>
              <a:off x="1585115" y="4495800"/>
              <a:ext cx="5882485" cy="1661652"/>
              <a:chOff x="975515" y="4953000"/>
              <a:chExt cx="5882485" cy="1661652"/>
            </a:xfrm>
          </p:grpSpPr>
          <p:sp>
            <p:nvSpPr>
              <p:cNvPr id="4" name="Rectangle 3"/>
              <p:cNvSpPr/>
              <p:nvPr/>
            </p:nvSpPr>
            <p:spPr>
              <a:xfrm>
                <a:off x="2209800" y="5517126"/>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 name="Rectangle 4"/>
              <p:cNvSpPr/>
              <p:nvPr/>
            </p:nvSpPr>
            <p:spPr>
              <a:xfrm>
                <a:off x="2209800" y="49530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a[0]</a:t>
                </a:r>
                <a:endParaRPr lang="en-US" dirty="0">
                  <a:solidFill>
                    <a:schemeClr val="tx1"/>
                  </a:solidFill>
                </a:endParaRPr>
              </a:p>
            </p:txBody>
          </p:sp>
          <p:sp>
            <p:nvSpPr>
              <p:cNvPr id="6" name="Rectangle 5"/>
              <p:cNvSpPr/>
              <p:nvPr/>
            </p:nvSpPr>
            <p:spPr>
              <a:xfrm>
                <a:off x="2209800" y="6081252"/>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1000</a:t>
                </a:r>
                <a:endParaRPr lang="en-US" b="1" dirty="0">
                  <a:solidFill>
                    <a:srgbClr val="FF0000"/>
                  </a:solidFill>
                </a:endParaRPr>
              </a:p>
            </p:txBody>
          </p:sp>
          <p:sp>
            <p:nvSpPr>
              <p:cNvPr id="7" name="Rectangle 6"/>
              <p:cNvSpPr/>
              <p:nvPr/>
            </p:nvSpPr>
            <p:spPr>
              <a:xfrm>
                <a:off x="3156156" y="5517126"/>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8" name="Rectangle 7"/>
              <p:cNvSpPr/>
              <p:nvPr/>
            </p:nvSpPr>
            <p:spPr>
              <a:xfrm>
                <a:off x="3156156" y="49530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a[1]</a:t>
                </a:r>
                <a:endParaRPr lang="en-US" dirty="0">
                  <a:solidFill>
                    <a:schemeClr val="tx1"/>
                  </a:solidFill>
                </a:endParaRPr>
              </a:p>
            </p:txBody>
          </p:sp>
          <p:sp>
            <p:nvSpPr>
              <p:cNvPr id="9" name="Rectangle 8"/>
              <p:cNvSpPr/>
              <p:nvPr/>
            </p:nvSpPr>
            <p:spPr>
              <a:xfrm>
                <a:off x="3156156" y="6081252"/>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1004</a:t>
                </a:r>
                <a:endParaRPr lang="en-US" dirty="0">
                  <a:solidFill>
                    <a:schemeClr val="tx1"/>
                  </a:solidFill>
                </a:endParaRPr>
              </a:p>
            </p:txBody>
          </p:sp>
          <p:sp>
            <p:nvSpPr>
              <p:cNvPr id="10" name="Rectangle 9"/>
              <p:cNvSpPr/>
              <p:nvPr/>
            </p:nvSpPr>
            <p:spPr>
              <a:xfrm>
                <a:off x="4085304" y="5517126"/>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1" name="Rectangle 10"/>
              <p:cNvSpPr/>
              <p:nvPr/>
            </p:nvSpPr>
            <p:spPr>
              <a:xfrm>
                <a:off x="4085304" y="49530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a[2]</a:t>
                </a:r>
                <a:endParaRPr lang="en-US" dirty="0">
                  <a:solidFill>
                    <a:schemeClr val="tx1"/>
                  </a:solidFill>
                </a:endParaRPr>
              </a:p>
            </p:txBody>
          </p:sp>
          <p:sp>
            <p:nvSpPr>
              <p:cNvPr id="12" name="Rectangle 11"/>
              <p:cNvSpPr/>
              <p:nvPr/>
            </p:nvSpPr>
            <p:spPr>
              <a:xfrm>
                <a:off x="4085304" y="6081252"/>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1008</a:t>
                </a:r>
                <a:endParaRPr lang="en-US" dirty="0">
                  <a:solidFill>
                    <a:schemeClr val="tx1"/>
                  </a:solidFill>
                </a:endParaRPr>
              </a:p>
            </p:txBody>
          </p:sp>
          <p:sp>
            <p:nvSpPr>
              <p:cNvPr id="13" name="Rectangle 12"/>
              <p:cNvSpPr/>
              <p:nvPr/>
            </p:nvSpPr>
            <p:spPr>
              <a:xfrm>
                <a:off x="5014452" y="5517126"/>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a:off x="5014452" y="49530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a[3]</a:t>
                </a:r>
                <a:endParaRPr lang="en-US" dirty="0">
                  <a:solidFill>
                    <a:schemeClr val="tx1"/>
                  </a:solidFill>
                </a:endParaRPr>
              </a:p>
            </p:txBody>
          </p:sp>
          <p:sp>
            <p:nvSpPr>
              <p:cNvPr id="15" name="Rectangle 14"/>
              <p:cNvSpPr/>
              <p:nvPr/>
            </p:nvSpPr>
            <p:spPr>
              <a:xfrm>
                <a:off x="5014452" y="6081252"/>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1012</a:t>
                </a:r>
                <a:endParaRPr lang="en-US" dirty="0">
                  <a:solidFill>
                    <a:schemeClr val="tx1"/>
                  </a:solidFill>
                </a:endParaRPr>
              </a:p>
            </p:txBody>
          </p:sp>
          <p:sp>
            <p:nvSpPr>
              <p:cNvPr id="16" name="Rectangle 15"/>
              <p:cNvSpPr/>
              <p:nvPr/>
            </p:nvSpPr>
            <p:spPr>
              <a:xfrm>
                <a:off x="5943600" y="5517126"/>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17" name="Rectangle 16"/>
              <p:cNvSpPr/>
              <p:nvPr/>
            </p:nvSpPr>
            <p:spPr>
              <a:xfrm>
                <a:off x="5943600" y="49530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a[4]</a:t>
                </a:r>
                <a:endParaRPr lang="en-US" dirty="0">
                  <a:solidFill>
                    <a:schemeClr val="tx1"/>
                  </a:solidFill>
                </a:endParaRPr>
              </a:p>
            </p:txBody>
          </p:sp>
          <p:sp>
            <p:nvSpPr>
              <p:cNvPr id="18" name="Rectangle 17"/>
              <p:cNvSpPr/>
              <p:nvPr/>
            </p:nvSpPr>
            <p:spPr>
              <a:xfrm>
                <a:off x="5943600" y="6081252"/>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1016</a:t>
                </a:r>
                <a:endParaRPr lang="en-US" dirty="0">
                  <a:solidFill>
                    <a:schemeClr val="tx1"/>
                  </a:solidFill>
                </a:endParaRPr>
              </a:p>
            </p:txBody>
          </p:sp>
          <p:sp>
            <p:nvSpPr>
              <p:cNvPr id="19" name="TextBox 18"/>
              <p:cNvSpPr txBox="1"/>
              <p:nvPr/>
            </p:nvSpPr>
            <p:spPr>
              <a:xfrm>
                <a:off x="975515" y="5035034"/>
                <a:ext cx="1051378" cy="369332"/>
              </a:xfrm>
              <a:prstGeom prst="rect">
                <a:avLst/>
              </a:prstGeom>
              <a:noFill/>
            </p:spPr>
            <p:txBody>
              <a:bodyPr wrap="none" rtlCol="0">
                <a:spAutoFit/>
              </a:bodyPr>
              <a:lstStyle/>
              <a:p>
                <a:r>
                  <a:rPr lang="en-US" dirty="0" smtClean="0"/>
                  <a:t>Elements</a:t>
                </a:r>
                <a:endParaRPr lang="en-US" dirty="0"/>
              </a:p>
            </p:txBody>
          </p:sp>
          <p:sp>
            <p:nvSpPr>
              <p:cNvPr id="20" name="TextBox 19"/>
              <p:cNvSpPr txBox="1"/>
              <p:nvPr/>
            </p:nvSpPr>
            <p:spPr>
              <a:xfrm>
                <a:off x="1323865" y="5599160"/>
                <a:ext cx="704039" cy="369332"/>
              </a:xfrm>
              <a:prstGeom prst="rect">
                <a:avLst/>
              </a:prstGeom>
              <a:noFill/>
            </p:spPr>
            <p:txBody>
              <a:bodyPr wrap="none" rtlCol="0">
                <a:spAutoFit/>
              </a:bodyPr>
              <a:lstStyle/>
              <a:p>
                <a:pPr algn="r"/>
                <a:r>
                  <a:rPr lang="en-US" dirty="0" smtClean="0"/>
                  <a:t>Value</a:t>
                </a:r>
                <a:endParaRPr lang="en-US" dirty="0"/>
              </a:p>
            </p:txBody>
          </p:sp>
          <p:sp>
            <p:nvSpPr>
              <p:cNvPr id="21" name="TextBox 20"/>
              <p:cNvSpPr txBox="1"/>
              <p:nvPr/>
            </p:nvSpPr>
            <p:spPr>
              <a:xfrm>
                <a:off x="1109191" y="6163286"/>
                <a:ext cx="933461" cy="369332"/>
              </a:xfrm>
              <a:prstGeom prst="rect">
                <a:avLst/>
              </a:prstGeom>
              <a:noFill/>
            </p:spPr>
            <p:txBody>
              <a:bodyPr wrap="none" rtlCol="0">
                <a:spAutoFit/>
              </a:bodyPr>
              <a:lstStyle/>
              <a:p>
                <a:r>
                  <a:rPr lang="en-US" dirty="0" smtClean="0"/>
                  <a:t>Address</a:t>
                </a:r>
                <a:endParaRPr lang="en-US" dirty="0"/>
              </a:p>
            </p:txBody>
          </p:sp>
        </p:grpSp>
        <p:sp>
          <p:nvSpPr>
            <p:cNvPr id="25" name="TextBox 24"/>
            <p:cNvSpPr txBox="1"/>
            <p:nvPr/>
          </p:nvSpPr>
          <p:spPr>
            <a:xfrm>
              <a:off x="4607028" y="6248400"/>
              <a:ext cx="1565172" cy="400110"/>
            </a:xfrm>
            <a:prstGeom prst="rect">
              <a:avLst/>
            </a:prstGeom>
            <a:noFill/>
          </p:spPr>
          <p:txBody>
            <a:bodyPr wrap="none" rtlCol="0">
              <a:spAutoFit/>
            </a:bodyPr>
            <a:lstStyle/>
            <a:p>
              <a:r>
                <a:rPr lang="en-US" sz="2000" b="1" dirty="0" smtClean="0">
                  <a:solidFill>
                    <a:srgbClr val="FF0000"/>
                  </a:solidFill>
                </a:rPr>
                <a:t>base address</a:t>
              </a:r>
              <a:endParaRPr lang="en-US" sz="2000" b="1" dirty="0">
                <a:solidFill>
                  <a:srgbClr val="FF0000"/>
                </a:solidFill>
              </a:endParaRPr>
            </a:p>
          </p:txBody>
        </p:sp>
        <p:cxnSp>
          <p:nvCxnSpPr>
            <p:cNvPr id="27" name="Straight Arrow Connector 26"/>
            <p:cNvCxnSpPr/>
            <p:nvPr/>
          </p:nvCxnSpPr>
          <p:spPr>
            <a:xfrm flipV="1">
              <a:off x="3276600" y="6075418"/>
              <a:ext cx="0" cy="37303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276600" y="6448455"/>
              <a:ext cx="1330428"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442836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int</a:t>
            </a:r>
            <a:r>
              <a:rPr lang="en-US" dirty="0" smtClean="0"/>
              <a:t> *p;</a:t>
            </a:r>
          </a:p>
          <a:p>
            <a:r>
              <a:rPr lang="en-US" dirty="0" smtClean="0"/>
              <a:t>p = a; // equivalent to </a:t>
            </a:r>
            <a:r>
              <a:rPr lang="en-US" dirty="0" smtClean="0">
                <a:solidFill>
                  <a:srgbClr val="FF0000"/>
                </a:solidFill>
              </a:rPr>
              <a:t>p = &amp;a[0];</a:t>
            </a:r>
          </a:p>
          <a:p>
            <a:pPr lvl="1"/>
            <a:r>
              <a:rPr lang="en-US" dirty="0" smtClean="0"/>
              <a:t>p is an integer pointer that points to array a.</a:t>
            </a:r>
          </a:p>
          <a:p>
            <a:pPr lvl="1"/>
            <a:r>
              <a:rPr lang="en-US" dirty="0" smtClean="0"/>
              <a:t>We can access elements of a using p.</a:t>
            </a:r>
          </a:p>
          <a:p>
            <a:pPr lvl="1"/>
            <a:r>
              <a:rPr lang="en-US" dirty="0" smtClean="0"/>
              <a:t>p = &amp;a[0] (=1000)</a:t>
            </a:r>
          </a:p>
          <a:p>
            <a:pPr lvl="1"/>
            <a:r>
              <a:rPr lang="en-US" dirty="0" smtClean="0"/>
              <a:t>p+1 = &amp;a[1] (=1004)</a:t>
            </a:r>
          </a:p>
          <a:p>
            <a:pPr lvl="1"/>
            <a:r>
              <a:rPr lang="en-US" dirty="0" smtClean="0"/>
              <a:t>p+2 = &amp;a[2] (=1008)</a:t>
            </a:r>
          </a:p>
          <a:p>
            <a:pPr lvl="1"/>
            <a:r>
              <a:rPr lang="en-US" dirty="0" smtClean="0"/>
              <a:t>p+3 = &amp;a[3] (=1012)</a:t>
            </a:r>
          </a:p>
          <a:p>
            <a:pPr lvl="1"/>
            <a:r>
              <a:rPr lang="en-US" dirty="0" smtClean="0"/>
              <a:t>p+4 = &amp;a[4] (=1016)</a:t>
            </a:r>
          </a:p>
          <a:p>
            <a:r>
              <a:rPr lang="en-US" dirty="0" smtClean="0"/>
              <a:t>Address of a[3] = base address + (3 * </a:t>
            </a:r>
            <a:r>
              <a:rPr lang="en-US" dirty="0" err="1" smtClean="0"/>
              <a:t>sizeof</a:t>
            </a:r>
            <a:r>
              <a:rPr lang="en-US" dirty="0" smtClean="0"/>
              <a:t>(</a:t>
            </a:r>
            <a:r>
              <a:rPr lang="en-US" dirty="0" err="1" smtClean="0"/>
              <a:t>int</a:t>
            </a:r>
            <a:r>
              <a:rPr lang="en-US" dirty="0" smtClean="0"/>
              <a:t>))</a:t>
            </a:r>
          </a:p>
          <a:p>
            <a:pPr marL="0" indent="0">
              <a:buNone/>
            </a:pPr>
            <a:r>
              <a:rPr lang="en-US" dirty="0"/>
              <a:t>	</a:t>
            </a:r>
            <a:r>
              <a:rPr lang="en-US" dirty="0" smtClean="0"/>
              <a:t>	         = 1000 + (3 * 4) = 1012 </a:t>
            </a:r>
            <a:endParaRPr lang="en-US" dirty="0"/>
          </a:p>
        </p:txBody>
      </p:sp>
    </p:spTree>
    <p:extLst>
      <p:ext uri="{BB962C8B-B14F-4D97-AF65-F5344CB8AC3E}">
        <p14:creationId xmlns="" xmlns:p14="http://schemas.microsoft.com/office/powerpoint/2010/main" val="605919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to add array elements using Pointers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main()</a:t>
            </a:r>
          </a:p>
          <a:p>
            <a:pPr marL="0" indent="0">
              <a:buNone/>
            </a:pPr>
            <a:r>
              <a:rPr lang="en-US" dirty="0"/>
              <a:t>{</a:t>
            </a:r>
          </a:p>
          <a:p>
            <a:pPr marL="0" indent="0">
              <a:buNone/>
            </a:pPr>
            <a:r>
              <a:rPr lang="en-US" dirty="0"/>
              <a:t>    </a:t>
            </a:r>
            <a:r>
              <a:rPr lang="en-US" dirty="0" err="1"/>
              <a:t>int</a:t>
            </a:r>
            <a:r>
              <a:rPr lang="en-US" dirty="0"/>
              <a:t> a[] = {3, 4, 8, 2, 7, 5};</a:t>
            </a:r>
          </a:p>
          <a:p>
            <a:pPr marL="0" indent="0">
              <a:buNone/>
            </a:pPr>
            <a:r>
              <a:rPr lang="en-US" dirty="0"/>
              <a:t>    </a:t>
            </a:r>
            <a:r>
              <a:rPr lang="en-US" dirty="0" err="1"/>
              <a:t>int</a:t>
            </a:r>
            <a:r>
              <a:rPr lang="en-US" dirty="0"/>
              <a:t> *p, i, sum;</a:t>
            </a:r>
          </a:p>
          <a:p>
            <a:pPr marL="0" indent="0">
              <a:buNone/>
            </a:pPr>
            <a:r>
              <a:rPr lang="en-US" dirty="0"/>
              <a:t>    p = a;</a:t>
            </a:r>
          </a:p>
          <a:p>
            <a:pPr marL="0" indent="0">
              <a:buNone/>
            </a:pPr>
            <a:r>
              <a:rPr lang="en-US" dirty="0"/>
              <a:t>    sum = 0;</a:t>
            </a:r>
          </a:p>
          <a:p>
            <a:pPr marL="0" indent="0">
              <a:buNone/>
            </a:pPr>
            <a:r>
              <a:rPr lang="en-US" dirty="0"/>
              <a:t>    for(i=0; i&lt;6; i++)</a:t>
            </a:r>
          </a:p>
          <a:p>
            <a:pPr marL="0" indent="0">
              <a:buNone/>
            </a:pPr>
            <a:r>
              <a:rPr lang="en-US" dirty="0"/>
              <a:t>    {</a:t>
            </a:r>
          </a:p>
          <a:p>
            <a:pPr marL="0" indent="0">
              <a:buNone/>
            </a:pPr>
            <a:r>
              <a:rPr lang="en-US" dirty="0"/>
              <a:t>        sum = sum + *p;</a:t>
            </a:r>
          </a:p>
          <a:p>
            <a:pPr marL="0" indent="0">
              <a:buNone/>
            </a:pPr>
            <a:r>
              <a:rPr lang="en-US" dirty="0"/>
              <a:t>        p++;</a:t>
            </a:r>
          </a:p>
          <a:p>
            <a:pPr marL="0" indent="0">
              <a:buNone/>
            </a:pPr>
            <a:r>
              <a:rPr lang="en-US" dirty="0"/>
              <a:t>    }</a:t>
            </a:r>
          </a:p>
          <a:p>
            <a:pPr marL="0" indent="0">
              <a:buNone/>
            </a:pPr>
            <a:r>
              <a:rPr lang="en-US" dirty="0"/>
              <a:t>    </a:t>
            </a:r>
            <a:r>
              <a:rPr lang="en-US" dirty="0" err="1"/>
              <a:t>printf</a:t>
            </a:r>
            <a:r>
              <a:rPr lang="en-US" dirty="0"/>
              <a:t>("Sum is %d", sum);</a:t>
            </a:r>
          </a:p>
          <a:p>
            <a:pPr marL="0" indent="0">
              <a:buNone/>
            </a:pPr>
            <a:r>
              <a:rPr lang="en-US" dirty="0"/>
              <a:t>}</a:t>
            </a:r>
          </a:p>
        </p:txBody>
      </p:sp>
    </p:spTree>
    <p:extLst>
      <p:ext uri="{BB962C8B-B14F-4D97-AF65-F5344CB8AC3E}">
        <p14:creationId xmlns="" xmlns:p14="http://schemas.microsoft.com/office/powerpoint/2010/main" val="2987156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 in C</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lnSpc>
                <a:spcPct val="120000"/>
              </a:lnSpc>
            </a:pPr>
            <a:r>
              <a:rPr lang="en-US" dirty="0" smtClean="0"/>
              <a:t>So far,  we have used </a:t>
            </a:r>
            <a:r>
              <a:rPr lang="en-US" dirty="0" err="1" smtClean="0"/>
              <a:t>scanf</a:t>
            </a:r>
            <a:r>
              <a:rPr lang="en-US" dirty="0" smtClean="0"/>
              <a:t> and </a:t>
            </a:r>
            <a:r>
              <a:rPr lang="en-US" dirty="0" err="1" smtClean="0"/>
              <a:t>printf</a:t>
            </a:r>
            <a:r>
              <a:rPr lang="en-US" dirty="0" smtClean="0"/>
              <a:t> to read and write data from/to console.</a:t>
            </a:r>
          </a:p>
          <a:p>
            <a:pPr algn="just">
              <a:lnSpc>
                <a:spcPct val="120000"/>
              </a:lnSpc>
            </a:pPr>
            <a:r>
              <a:rPr lang="en-US" dirty="0" smtClean="0"/>
              <a:t>A file is a place on the disk where a group of related data is stored.</a:t>
            </a:r>
          </a:p>
          <a:p>
            <a:pPr algn="just">
              <a:lnSpc>
                <a:spcPct val="120000"/>
              </a:lnSpc>
            </a:pPr>
            <a:r>
              <a:rPr lang="en-US" dirty="0" smtClean="0"/>
              <a:t>C supports a number of functions to perform basic file operations such as,</a:t>
            </a:r>
          </a:p>
          <a:p>
            <a:pPr lvl="1" algn="just">
              <a:lnSpc>
                <a:spcPct val="120000"/>
              </a:lnSpc>
            </a:pPr>
            <a:r>
              <a:rPr lang="en-US" dirty="0" smtClean="0"/>
              <a:t>Naming a  file (while creating a new file),</a:t>
            </a:r>
          </a:p>
          <a:p>
            <a:pPr lvl="1" algn="just">
              <a:lnSpc>
                <a:spcPct val="120000"/>
              </a:lnSpc>
            </a:pPr>
            <a:r>
              <a:rPr lang="en-US" dirty="0" smtClean="0"/>
              <a:t>Opening a file,</a:t>
            </a:r>
          </a:p>
          <a:p>
            <a:pPr lvl="1" algn="just">
              <a:lnSpc>
                <a:spcPct val="120000"/>
              </a:lnSpc>
            </a:pPr>
            <a:r>
              <a:rPr lang="en-US" dirty="0" smtClean="0"/>
              <a:t>Reading data from a file,</a:t>
            </a:r>
          </a:p>
          <a:p>
            <a:pPr lvl="1" algn="just">
              <a:lnSpc>
                <a:spcPct val="120000"/>
              </a:lnSpc>
            </a:pPr>
            <a:r>
              <a:rPr lang="en-US" dirty="0" smtClean="0"/>
              <a:t>Writing data to a file, and</a:t>
            </a:r>
          </a:p>
          <a:p>
            <a:pPr lvl="1" algn="just">
              <a:lnSpc>
                <a:spcPct val="120000"/>
              </a:lnSpc>
            </a:pPr>
            <a:r>
              <a:rPr lang="en-US" dirty="0" smtClean="0"/>
              <a:t>Closing a file.</a:t>
            </a:r>
            <a:endParaRPr lang="en-US" dirty="0"/>
          </a:p>
        </p:txBody>
      </p:sp>
    </p:spTree>
    <p:extLst>
      <p:ext uri="{BB962C8B-B14F-4D97-AF65-F5344CB8AC3E}">
        <p14:creationId xmlns="" xmlns:p14="http://schemas.microsoft.com/office/powerpoint/2010/main" val="587447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dirty="0" smtClean="0"/>
              <a:t>Defining and opening a file</a:t>
            </a:r>
            <a:endParaRPr lang="en-US" dirty="0"/>
          </a:p>
        </p:txBody>
      </p:sp>
      <p:sp>
        <p:nvSpPr>
          <p:cNvPr id="3" name="Content Placeholder 2"/>
          <p:cNvSpPr>
            <a:spLocks noGrp="1"/>
          </p:cNvSpPr>
          <p:nvPr>
            <p:ph idx="1"/>
          </p:nvPr>
        </p:nvSpPr>
        <p:spPr>
          <a:xfrm>
            <a:off x="457200" y="1142984"/>
            <a:ext cx="8401080" cy="5429288"/>
          </a:xfrm>
        </p:spPr>
        <p:txBody>
          <a:bodyPr>
            <a:noAutofit/>
          </a:bodyPr>
          <a:lstStyle/>
          <a:p>
            <a:pPr algn="just"/>
            <a:r>
              <a:rPr lang="en-US" sz="2400" dirty="0" smtClean="0"/>
              <a:t>If we want to create a file and store data into it, we must specify</a:t>
            </a:r>
          </a:p>
          <a:p>
            <a:pPr lvl="1" algn="just"/>
            <a:r>
              <a:rPr lang="en-US" sz="2400" dirty="0" smtClean="0"/>
              <a:t>Filename</a:t>
            </a:r>
          </a:p>
          <a:p>
            <a:pPr lvl="2" algn="just"/>
            <a:r>
              <a:rPr lang="en-US" sz="1800" dirty="0" smtClean="0"/>
              <a:t>A string of characters that make a valid filename for the operating system.</a:t>
            </a:r>
          </a:p>
          <a:p>
            <a:pPr lvl="1" algn="just"/>
            <a:r>
              <a:rPr lang="en-US" sz="2400" dirty="0"/>
              <a:t>Purpose of opening </a:t>
            </a:r>
            <a:r>
              <a:rPr lang="en-US" sz="2400" dirty="0" smtClean="0"/>
              <a:t>(whether </a:t>
            </a:r>
            <a:r>
              <a:rPr lang="en-US" sz="2400" dirty="0"/>
              <a:t>to read or write)</a:t>
            </a:r>
          </a:p>
          <a:p>
            <a:pPr algn="just"/>
            <a:r>
              <a:rPr lang="en-US" sz="2400" dirty="0" smtClean="0"/>
              <a:t>FILE is a data type.</a:t>
            </a:r>
          </a:p>
          <a:p>
            <a:pPr algn="just"/>
            <a:r>
              <a:rPr lang="en-US" sz="2400" dirty="0" smtClean="0"/>
              <a:t>The general form for declaring and opening a file is:</a:t>
            </a:r>
          </a:p>
          <a:p>
            <a:pPr lvl="1" algn="just"/>
            <a:r>
              <a:rPr lang="en-US" sz="2400" dirty="0" smtClean="0"/>
              <a:t>FILE *</a:t>
            </a:r>
            <a:r>
              <a:rPr lang="en-US" sz="2400" dirty="0" err="1" smtClean="0"/>
              <a:t>fp</a:t>
            </a:r>
            <a:r>
              <a:rPr lang="en-US" sz="2400" dirty="0" smtClean="0"/>
              <a:t>;</a:t>
            </a:r>
          </a:p>
          <a:p>
            <a:pPr lvl="1" algn="just"/>
            <a:r>
              <a:rPr lang="en-US" sz="2400" dirty="0" err="1" smtClean="0"/>
              <a:t>fp</a:t>
            </a:r>
            <a:r>
              <a:rPr lang="en-US" sz="2400" dirty="0" smtClean="0"/>
              <a:t> = </a:t>
            </a:r>
            <a:r>
              <a:rPr lang="en-US" sz="2400" dirty="0" err="1" smtClean="0"/>
              <a:t>fopen</a:t>
            </a:r>
            <a:r>
              <a:rPr lang="en-US" sz="2400" dirty="0" smtClean="0"/>
              <a:t>(“Filename”, “mode”);</a:t>
            </a:r>
          </a:p>
          <a:p>
            <a:pPr lvl="1" algn="just"/>
            <a:r>
              <a:rPr lang="en-US" sz="2400" dirty="0" err="1" smtClean="0"/>
              <a:t>fp</a:t>
            </a:r>
            <a:r>
              <a:rPr lang="en-US" sz="2400" dirty="0" smtClean="0"/>
              <a:t> is a pointer to data type FILE.</a:t>
            </a:r>
          </a:p>
          <a:p>
            <a:pPr lvl="1" algn="just"/>
            <a:r>
              <a:rPr lang="en-US" sz="2400" dirty="0" smtClean="0"/>
              <a:t>mode can be</a:t>
            </a:r>
          </a:p>
          <a:p>
            <a:pPr lvl="2" algn="just"/>
            <a:r>
              <a:rPr lang="en-US" sz="1800" dirty="0" smtClean="0"/>
              <a:t>r – open the file for reading only</a:t>
            </a:r>
          </a:p>
          <a:p>
            <a:pPr lvl="2" algn="just"/>
            <a:r>
              <a:rPr lang="en-US" sz="1800" dirty="0" smtClean="0"/>
              <a:t>w – open the file for writing only</a:t>
            </a:r>
          </a:p>
          <a:p>
            <a:pPr lvl="2" algn="just"/>
            <a:r>
              <a:rPr lang="en-US" sz="1800" dirty="0" smtClean="0"/>
              <a:t>a – open the file for appending (or adding) data to existing file.</a:t>
            </a:r>
            <a:endParaRPr lang="en-US" sz="1800" dirty="0"/>
          </a:p>
        </p:txBody>
      </p:sp>
    </p:spTree>
    <p:extLst>
      <p:ext uri="{BB962C8B-B14F-4D97-AF65-F5344CB8AC3E}">
        <p14:creationId xmlns="" xmlns:p14="http://schemas.microsoft.com/office/powerpoint/2010/main" val="1918610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lnSpc>
                <a:spcPct val="110000"/>
              </a:lnSpc>
            </a:pPr>
            <a:r>
              <a:rPr lang="en-US" dirty="0" smtClean="0"/>
              <a:t>When trying to open a file, one of  the following things may happen:</a:t>
            </a:r>
          </a:p>
          <a:p>
            <a:pPr lvl="1" algn="just">
              <a:lnSpc>
                <a:spcPct val="110000"/>
              </a:lnSpc>
            </a:pPr>
            <a:r>
              <a:rPr lang="en-US" dirty="0" smtClean="0"/>
              <a:t>When the mode is “w”, a file with the specified name  is created if it does not exist. </a:t>
            </a:r>
            <a:r>
              <a:rPr lang="en-US" dirty="0" smtClean="0">
                <a:solidFill>
                  <a:srgbClr val="FF0000"/>
                </a:solidFill>
              </a:rPr>
              <a:t>The contents are deleted if the file already exists.</a:t>
            </a:r>
          </a:p>
          <a:p>
            <a:pPr lvl="1" algn="just">
              <a:lnSpc>
                <a:spcPct val="110000"/>
              </a:lnSpc>
            </a:pPr>
            <a:r>
              <a:rPr lang="en-US" dirty="0" smtClean="0"/>
              <a:t>When the mode is “a”, the  file is opened with the  current contents safe. </a:t>
            </a:r>
            <a:r>
              <a:rPr lang="en-US" dirty="0" smtClean="0">
                <a:solidFill>
                  <a:srgbClr val="FF0000"/>
                </a:solidFill>
              </a:rPr>
              <a:t>A file with the specified name is created if it does not exist.</a:t>
            </a:r>
          </a:p>
          <a:p>
            <a:pPr lvl="1" algn="just">
              <a:lnSpc>
                <a:spcPct val="110000"/>
              </a:lnSpc>
            </a:pPr>
            <a:r>
              <a:rPr lang="en-US" dirty="0" smtClean="0"/>
              <a:t>When the mode is “r”, and if it exists, the file is opened with the current contents safe. </a:t>
            </a:r>
            <a:r>
              <a:rPr lang="en-US" dirty="0" smtClean="0">
                <a:solidFill>
                  <a:srgbClr val="FF0000"/>
                </a:solidFill>
              </a:rPr>
              <a:t>Otherwise an error occurs.</a:t>
            </a:r>
            <a:endParaRPr lang="en-US" dirty="0">
              <a:solidFill>
                <a:srgbClr val="FF0000"/>
              </a:solidFill>
            </a:endParaRPr>
          </a:p>
        </p:txBody>
      </p:sp>
    </p:spTree>
    <p:extLst>
      <p:ext uri="{BB962C8B-B14F-4D97-AF65-F5344CB8AC3E}">
        <p14:creationId xmlns="" xmlns:p14="http://schemas.microsoft.com/office/powerpoint/2010/main" val="4140374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smtClean="0"/>
              <a:t>FILE *</a:t>
            </a:r>
            <a:r>
              <a:rPr lang="en-US" sz="2400" dirty="0" err="1" smtClean="0"/>
              <a:t>fp</a:t>
            </a:r>
            <a:r>
              <a:rPr lang="en-US" sz="2400" dirty="0" smtClean="0"/>
              <a:t>;</a:t>
            </a:r>
          </a:p>
          <a:p>
            <a:pPr marL="0" indent="0">
              <a:buNone/>
            </a:pPr>
            <a:r>
              <a:rPr lang="en-US" sz="2400" dirty="0" err="1" smtClean="0"/>
              <a:t>fp</a:t>
            </a:r>
            <a:r>
              <a:rPr lang="en-US" sz="2400" dirty="0" smtClean="0"/>
              <a:t> = </a:t>
            </a:r>
            <a:r>
              <a:rPr lang="en-US" sz="2400" dirty="0" err="1" smtClean="0"/>
              <a:t>fopen</a:t>
            </a:r>
            <a:r>
              <a:rPr lang="en-US" sz="2400" dirty="0" smtClean="0"/>
              <a:t>(“input.txt”, “r”);</a:t>
            </a:r>
          </a:p>
          <a:p>
            <a:pPr marL="0" indent="0">
              <a:buNone/>
            </a:pPr>
            <a:r>
              <a:rPr lang="en-US" sz="2400" dirty="0" smtClean="0"/>
              <a:t>if(</a:t>
            </a:r>
            <a:r>
              <a:rPr lang="en-US" sz="2400" dirty="0" err="1" smtClean="0"/>
              <a:t>fp</a:t>
            </a:r>
            <a:r>
              <a:rPr lang="en-US" sz="2400" dirty="0" smtClean="0"/>
              <a:t> == NULL)</a:t>
            </a:r>
          </a:p>
          <a:p>
            <a:pPr marL="457200" lvl="1" indent="0">
              <a:buNone/>
            </a:pPr>
            <a:r>
              <a:rPr lang="en-US" sz="2400" dirty="0" err="1" smtClean="0"/>
              <a:t>printf</a:t>
            </a:r>
            <a:r>
              <a:rPr lang="en-US" sz="2400" dirty="0" smtClean="0"/>
              <a:t>(“Such a file does not exist!”);</a:t>
            </a:r>
          </a:p>
          <a:p>
            <a:pPr marL="0" indent="0">
              <a:buNone/>
            </a:pPr>
            <a:r>
              <a:rPr lang="en-US" sz="2400" dirty="0" smtClean="0"/>
              <a:t>else</a:t>
            </a:r>
          </a:p>
          <a:p>
            <a:pPr marL="0" indent="0">
              <a:buNone/>
            </a:pPr>
            <a:r>
              <a:rPr lang="en-US" sz="2400" dirty="0" smtClean="0"/>
              <a:t>{</a:t>
            </a:r>
          </a:p>
          <a:p>
            <a:pPr marL="457200" lvl="1" indent="0">
              <a:buNone/>
            </a:pPr>
            <a:r>
              <a:rPr lang="en-US" sz="2400" dirty="0" smtClean="0"/>
              <a:t>while(!</a:t>
            </a:r>
            <a:r>
              <a:rPr lang="en-US" sz="2400" dirty="0" err="1" smtClean="0"/>
              <a:t>feof</a:t>
            </a:r>
            <a:r>
              <a:rPr lang="en-US" sz="2400" dirty="0" smtClean="0"/>
              <a:t>(</a:t>
            </a:r>
            <a:r>
              <a:rPr lang="en-US" sz="2400" dirty="0" err="1" smtClean="0"/>
              <a:t>fp</a:t>
            </a:r>
            <a:r>
              <a:rPr lang="en-US" sz="2400" dirty="0" smtClean="0"/>
              <a:t>))</a:t>
            </a:r>
          </a:p>
          <a:p>
            <a:pPr marL="457200" lvl="1" indent="0">
              <a:buNone/>
            </a:pPr>
            <a:r>
              <a:rPr lang="en-US" sz="2400" dirty="0" smtClean="0"/>
              <a:t>{</a:t>
            </a:r>
          </a:p>
          <a:p>
            <a:pPr marL="457200" lvl="1" indent="0">
              <a:buNone/>
            </a:pPr>
            <a:endParaRPr lang="en-US" sz="2400" dirty="0"/>
          </a:p>
        </p:txBody>
      </p:sp>
    </p:spTree>
    <p:extLst>
      <p:ext uri="{BB962C8B-B14F-4D97-AF65-F5344CB8AC3E}">
        <p14:creationId xmlns="" xmlns:p14="http://schemas.microsoft.com/office/powerpoint/2010/main" val="1198253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file</a:t>
            </a:r>
            <a:endParaRPr lang="en-US" dirty="0"/>
          </a:p>
        </p:txBody>
      </p:sp>
      <p:sp>
        <p:nvSpPr>
          <p:cNvPr id="3" name="Content Placeholder 2"/>
          <p:cNvSpPr>
            <a:spLocks noGrp="1"/>
          </p:cNvSpPr>
          <p:nvPr>
            <p:ph idx="1"/>
          </p:nvPr>
        </p:nvSpPr>
        <p:spPr/>
        <p:txBody>
          <a:bodyPr/>
          <a:lstStyle/>
          <a:p>
            <a:r>
              <a:rPr lang="en-US" dirty="0" smtClean="0"/>
              <a:t>A file must be closed as soon as all operations on it have been completed. </a:t>
            </a:r>
          </a:p>
          <a:p>
            <a:pPr lvl="1"/>
            <a:r>
              <a:rPr lang="en-US" dirty="0" smtClean="0"/>
              <a:t>This prevents accidental misuse of the file.</a:t>
            </a:r>
          </a:p>
          <a:p>
            <a:r>
              <a:rPr lang="en-US" dirty="0" smtClean="0"/>
              <a:t>The function to close a file is:</a:t>
            </a:r>
          </a:p>
          <a:p>
            <a:pPr lvl="1"/>
            <a:r>
              <a:rPr lang="en-US" dirty="0" err="1" smtClean="0"/>
              <a:t>fclose</a:t>
            </a:r>
            <a:r>
              <a:rPr lang="en-US" dirty="0" smtClean="0"/>
              <a:t>(</a:t>
            </a:r>
            <a:r>
              <a:rPr lang="en-US" dirty="0" err="1" smtClean="0"/>
              <a:t>fp</a:t>
            </a:r>
            <a:r>
              <a:rPr lang="en-US" dirty="0" smtClean="0"/>
              <a:t>);</a:t>
            </a:r>
          </a:p>
          <a:p>
            <a:pPr lvl="1"/>
            <a:r>
              <a:rPr lang="en-US" dirty="0" smtClean="0"/>
              <a:t>This will close the  file associated with the FILE pointer fp.</a:t>
            </a:r>
          </a:p>
          <a:p>
            <a:pPr lvl="2"/>
            <a:r>
              <a:rPr lang="en-US" dirty="0" err="1" smtClean="0"/>
              <a:t>fclose</a:t>
            </a:r>
            <a:r>
              <a:rPr lang="en-US" dirty="0" smtClean="0"/>
              <a:t>(</a:t>
            </a:r>
            <a:r>
              <a:rPr lang="en-US" dirty="0" err="1" smtClean="0"/>
              <a:t>fp</a:t>
            </a:r>
            <a:r>
              <a:rPr lang="en-US" dirty="0" smtClean="0"/>
              <a:t>);</a:t>
            </a:r>
          </a:p>
          <a:p>
            <a:endParaRPr lang="en-US" dirty="0"/>
          </a:p>
        </p:txBody>
      </p:sp>
    </p:spTree>
    <p:extLst>
      <p:ext uri="{BB962C8B-B14F-4D97-AF65-F5344CB8AC3E}">
        <p14:creationId xmlns="" xmlns:p14="http://schemas.microsoft.com/office/powerpoint/2010/main" val="3487270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US" dirty="0" smtClean="0"/>
              <a:t>Input/Output Operations on Files</a:t>
            </a:r>
            <a:endParaRPr lang="en-US" dirty="0"/>
          </a:p>
        </p:txBody>
      </p:sp>
      <p:sp>
        <p:nvSpPr>
          <p:cNvPr id="3" name="Content Placeholder 2"/>
          <p:cNvSpPr>
            <a:spLocks noGrp="1"/>
          </p:cNvSpPr>
          <p:nvPr>
            <p:ph idx="1"/>
          </p:nvPr>
        </p:nvSpPr>
        <p:spPr>
          <a:xfrm>
            <a:off x="457200" y="1214422"/>
            <a:ext cx="8229600" cy="5643578"/>
          </a:xfrm>
        </p:spPr>
        <p:txBody>
          <a:bodyPr>
            <a:normAutofit lnSpcReduction="10000"/>
          </a:bodyPr>
          <a:lstStyle/>
          <a:p>
            <a:pPr algn="just">
              <a:lnSpc>
                <a:spcPct val="110000"/>
              </a:lnSpc>
            </a:pPr>
            <a:r>
              <a:rPr lang="en-US" dirty="0" smtClean="0"/>
              <a:t>The </a:t>
            </a:r>
            <a:r>
              <a:rPr lang="en-US" dirty="0" err="1" smtClean="0"/>
              <a:t>getc</a:t>
            </a:r>
            <a:r>
              <a:rPr lang="en-US" dirty="0" smtClean="0"/>
              <a:t> and </a:t>
            </a:r>
            <a:r>
              <a:rPr lang="en-US" dirty="0" err="1" smtClean="0"/>
              <a:t>putc</a:t>
            </a:r>
            <a:r>
              <a:rPr lang="en-US" dirty="0" smtClean="0"/>
              <a:t> functions</a:t>
            </a:r>
          </a:p>
          <a:p>
            <a:pPr lvl="1" algn="just">
              <a:lnSpc>
                <a:spcPct val="110000"/>
              </a:lnSpc>
            </a:pPr>
            <a:r>
              <a:rPr lang="en-US" dirty="0" smtClean="0"/>
              <a:t>Analogous to </a:t>
            </a:r>
            <a:r>
              <a:rPr lang="en-US" dirty="0" err="1" smtClean="0"/>
              <a:t>getchar</a:t>
            </a:r>
            <a:r>
              <a:rPr lang="en-US" dirty="0" smtClean="0"/>
              <a:t> and </a:t>
            </a:r>
            <a:r>
              <a:rPr lang="en-US" dirty="0" err="1" smtClean="0"/>
              <a:t>putchar</a:t>
            </a:r>
            <a:r>
              <a:rPr lang="en-US" dirty="0" smtClean="0"/>
              <a:t> functions and handle one character at a time.</a:t>
            </a:r>
          </a:p>
          <a:p>
            <a:pPr lvl="1" algn="just">
              <a:lnSpc>
                <a:spcPct val="110000"/>
              </a:lnSpc>
            </a:pPr>
            <a:r>
              <a:rPr lang="en-US" dirty="0" err="1" smtClean="0"/>
              <a:t>putc</a:t>
            </a:r>
            <a:r>
              <a:rPr lang="en-US" dirty="0" smtClean="0"/>
              <a:t>(</a:t>
            </a:r>
            <a:r>
              <a:rPr lang="en-US" dirty="0" err="1" smtClean="0"/>
              <a:t>ch</a:t>
            </a:r>
            <a:r>
              <a:rPr lang="en-US" dirty="0" smtClean="0"/>
              <a:t>, </a:t>
            </a:r>
            <a:r>
              <a:rPr lang="en-US" dirty="0" err="1" smtClean="0"/>
              <a:t>fp</a:t>
            </a:r>
            <a:r>
              <a:rPr lang="en-US" dirty="0" smtClean="0"/>
              <a:t>)</a:t>
            </a:r>
          </a:p>
          <a:p>
            <a:pPr lvl="2" algn="just">
              <a:lnSpc>
                <a:spcPct val="110000"/>
              </a:lnSpc>
            </a:pPr>
            <a:r>
              <a:rPr lang="en-US" dirty="0" smtClean="0"/>
              <a:t>writes the character contained in variable </a:t>
            </a:r>
            <a:r>
              <a:rPr lang="en-US" dirty="0" err="1" smtClean="0"/>
              <a:t>ch</a:t>
            </a:r>
            <a:r>
              <a:rPr lang="en-US" dirty="0" smtClean="0"/>
              <a:t> to the file associated with fp.</a:t>
            </a:r>
          </a:p>
          <a:p>
            <a:pPr lvl="1" algn="just">
              <a:lnSpc>
                <a:spcPct val="110000"/>
              </a:lnSpc>
            </a:pPr>
            <a:r>
              <a:rPr lang="en-US" dirty="0" err="1" smtClean="0"/>
              <a:t>ch</a:t>
            </a:r>
            <a:r>
              <a:rPr lang="en-US" dirty="0" smtClean="0"/>
              <a:t> = </a:t>
            </a:r>
            <a:r>
              <a:rPr lang="en-US" dirty="0" err="1" smtClean="0"/>
              <a:t>getc</a:t>
            </a:r>
            <a:r>
              <a:rPr lang="en-US" dirty="0" smtClean="0"/>
              <a:t>(</a:t>
            </a:r>
            <a:r>
              <a:rPr lang="en-US" dirty="0" err="1" smtClean="0"/>
              <a:t>fp</a:t>
            </a:r>
            <a:r>
              <a:rPr lang="en-US" dirty="0" smtClean="0"/>
              <a:t>)</a:t>
            </a:r>
          </a:p>
          <a:p>
            <a:pPr lvl="2" algn="just">
              <a:lnSpc>
                <a:spcPct val="110000"/>
              </a:lnSpc>
            </a:pPr>
            <a:r>
              <a:rPr lang="en-US" dirty="0" smtClean="0"/>
              <a:t>reads a character from the file whose file pointer is fp.</a:t>
            </a:r>
          </a:p>
          <a:p>
            <a:pPr lvl="1" algn="just">
              <a:lnSpc>
                <a:spcPct val="110000"/>
              </a:lnSpc>
            </a:pPr>
            <a:r>
              <a:rPr lang="en-US" dirty="0" smtClean="0"/>
              <a:t>The file pointer moves by one character for every operation of </a:t>
            </a:r>
            <a:r>
              <a:rPr lang="en-US" dirty="0" err="1" smtClean="0"/>
              <a:t>getc</a:t>
            </a:r>
            <a:r>
              <a:rPr lang="en-US" dirty="0" smtClean="0"/>
              <a:t> or </a:t>
            </a:r>
            <a:r>
              <a:rPr lang="en-US" dirty="0" err="1" smtClean="0"/>
              <a:t>putc</a:t>
            </a:r>
            <a:r>
              <a:rPr lang="en-US" dirty="0" smtClean="0"/>
              <a:t>.</a:t>
            </a:r>
          </a:p>
          <a:p>
            <a:pPr lvl="2" algn="just">
              <a:lnSpc>
                <a:spcPct val="110000"/>
              </a:lnSpc>
            </a:pPr>
            <a:r>
              <a:rPr lang="en-US" dirty="0" smtClean="0"/>
              <a:t>The </a:t>
            </a:r>
            <a:r>
              <a:rPr lang="en-US" dirty="0" err="1" smtClean="0"/>
              <a:t>getc</a:t>
            </a:r>
            <a:r>
              <a:rPr lang="en-US" dirty="0" smtClean="0"/>
              <a:t> will return an end-of-file marker EOF, when the end of the file has been reached.</a:t>
            </a:r>
            <a:endParaRPr lang="en-US" dirty="0"/>
          </a:p>
        </p:txBody>
      </p:sp>
    </p:spTree>
    <p:extLst>
      <p:ext uri="{BB962C8B-B14F-4D97-AF65-F5344CB8AC3E}">
        <p14:creationId xmlns="" xmlns:p14="http://schemas.microsoft.com/office/powerpoint/2010/main" val="216245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marL="0" indent="0">
              <a:buNone/>
            </a:pPr>
            <a:r>
              <a:rPr lang="en-US" dirty="0"/>
              <a:t>main()</a:t>
            </a:r>
          </a:p>
          <a:p>
            <a:pPr marL="0" indent="0">
              <a:buNone/>
            </a:pPr>
            <a:r>
              <a:rPr lang="en-US" dirty="0"/>
              <a:t>{</a:t>
            </a:r>
          </a:p>
          <a:p>
            <a:pPr marL="0" indent="0">
              <a:buNone/>
            </a:pPr>
            <a:r>
              <a:rPr lang="en-US" dirty="0"/>
              <a:t>    FILE *</a:t>
            </a:r>
            <a:r>
              <a:rPr lang="en-US" dirty="0" err="1"/>
              <a:t>fp</a:t>
            </a:r>
            <a:r>
              <a:rPr lang="en-US" dirty="0"/>
              <a:t>;</a:t>
            </a:r>
          </a:p>
          <a:p>
            <a:pPr marL="0" indent="0">
              <a:buNone/>
            </a:pPr>
            <a:r>
              <a:rPr lang="en-US" dirty="0"/>
              <a:t>    char </a:t>
            </a:r>
            <a:r>
              <a:rPr lang="en-US" dirty="0" err="1"/>
              <a:t>ch</a:t>
            </a:r>
            <a:r>
              <a:rPr lang="en-US" dirty="0"/>
              <a:t>;</a:t>
            </a:r>
          </a:p>
          <a:p>
            <a:pPr marL="0" indent="0">
              <a:buNone/>
            </a:pPr>
            <a:r>
              <a:rPr lang="en-US" dirty="0"/>
              <a:t>    </a:t>
            </a:r>
            <a:r>
              <a:rPr lang="en-US" dirty="0" err="1"/>
              <a:t>fp</a:t>
            </a:r>
            <a:r>
              <a:rPr lang="en-US" dirty="0"/>
              <a:t> = </a:t>
            </a:r>
            <a:r>
              <a:rPr lang="en-US" dirty="0" err="1"/>
              <a:t>fopen</a:t>
            </a:r>
            <a:r>
              <a:rPr lang="en-US" dirty="0"/>
              <a:t>("input.txt", "w");</a:t>
            </a:r>
          </a:p>
          <a:p>
            <a:pPr marL="0" indent="0">
              <a:buNone/>
            </a:pPr>
            <a:r>
              <a:rPr lang="en-US" dirty="0"/>
              <a:t>    while((</a:t>
            </a:r>
            <a:r>
              <a:rPr lang="en-US" dirty="0" err="1"/>
              <a:t>ch</a:t>
            </a:r>
            <a:r>
              <a:rPr lang="en-US" dirty="0"/>
              <a:t>=</a:t>
            </a:r>
            <a:r>
              <a:rPr lang="en-US" dirty="0" err="1"/>
              <a:t>getchar</a:t>
            </a:r>
            <a:r>
              <a:rPr lang="en-US" dirty="0"/>
              <a:t>())!=EOF)</a:t>
            </a:r>
          </a:p>
          <a:p>
            <a:pPr marL="0" indent="0">
              <a:buNone/>
            </a:pPr>
            <a:r>
              <a:rPr lang="en-US" dirty="0"/>
              <a:t>        </a:t>
            </a:r>
            <a:r>
              <a:rPr lang="en-US" dirty="0" err="1"/>
              <a:t>putc</a:t>
            </a:r>
            <a:r>
              <a:rPr lang="en-US" dirty="0"/>
              <a:t>(</a:t>
            </a:r>
            <a:r>
              <a:rPr lang="en-US" dirty="0" err="1"/>
              <a:t>ch</a:t>
            </a:r>
            <a:r>
              <a:rPr lang="en-US" dirty="0"/>
              <a:t>, </a:t>
            </a:r>
            <a:r>
              <a:rPr lang="en-US" dirty="0" err="1"/>
              <a:t>fp</a:t>
            </a:r>
            <a:r>
              <a:rPr lang="en-US" dirty="0"/>
              <a:t>);</a:t>
            </a:r>
          </a:p>
          <a:p>
            <a:pPr marL="0" indent="0">
              <a:buNone/>
            </a:pPr>
            <a:r>
              <a:rPr lang="en-US" dirty="0"/>
              <a:t>    </a:t>
            </a:r>
            <a:r>
              <a:rPr lang="en-US" dirty="0" err="1"/>
              <a:t>fclose</a:t>
            </a:r>
            <a:r>
              <a:rPr lang="en-US" dirty="0"/>
              <a:t>(</a:t>
            </a:r>
            <a:r>
              <a:rPr lang="en-US" dirty="0" err="1"/>
              <a:t>fp</a:t>
            </a:r>
            <a:r>
              <a:rPr lang="en-US" dirty="0"/>
              <a:t>);</a:t>
            </a:r>
          </a:p>
          <a:p>
            <a:pPr marL="0" indent="0">
              <a:buNone/>
            </a:pPr>
            <a:r>
              <a:rPr lang="en-US" dirty="0"/>
              <a:t>    </a:t>
            </a:r>
            <a:r>
              <a:rPr lang="en-US" dirty="0" err="1"/>
              <a:t>fp</a:t>
            </a:r>
            <a:r>
              <a:rPr lang="en-US" dirty="0"/>
              <a:t> = </a:t>
            </a:r>
            <a:r>
              <a:rPr lang="en-US" dirty="0" err="1"/>
              <a:t>fopen</a:t>
            </a:r>
            <a:r>
              <a:rPr lang="en-US" dirty="0"/>
              <a:t>("input.txt", "r");</a:t>
            </a:r>
          </a:p>
          <a:p>
            <a:pPr marL="0" indent="0">
              <a:buNone/>
            </a:pPr>
            <a:r>
              <a:rPr lang="en-US" dirty="0"/>
              <a:t>    while(!</a:t>
            </a:r>
            <a:r>
              <a:rPr lang="en-US" dirty="0" err="1"/>
              <a:t>feof</a:t>
            </a:r>
            <a:r>
              <a:rPr lang="en-US" dirty="0"/>
              <a:t>(</a:t>
            </a:r>
            <a:r>
              <a:rPr lang="en-US" dirty="0" err="1"/>
              <a:t>fp</a:t>
            </a:r>
            <a:r>
              <a:rPr lang="en-US" dirty="0"/>
              <a:t>))</a:t>
            </a:r>
          </a:p>
          <a:p>
            <a:pPr marL="0" indent="0">
              <a:buNone/>
            </a:pPr>
            <a:r>
              <a:rPr lang="en-US" dirty="0"/>
              <a:t>    {</a:t>
            </a:r>
          </a:p>
          <a:p>
            <a:pPr marL="0" indent="0">
              <a:buNone/>
            </a:pPr>
            <a:r>
              <a:rPr lang="en-US" dirty="0"/>
              <a:t>        </a:t>
            </a:r>
            <a:r>
              <a:rPr lang="en-US" dirty="0" err="1"/>
              <a:t>printf</a:t>
            </a:r>
            <a:r>
              <a:rPr lang="en-US" dirty="0"/>
              <a:t>("%c", </a:t>
            </a:r>
            <a:r>
              <a:rPr lang="en-US" dirty="0" err="1"/>
              <a:t>getc</a:t>
            </a:r>
            <a:r>
              <a:rPr lang="en-US" dirty="0"/>
              <a:t>(</a:t>
            </a:r>
            <a:r>
              <a:rPr lang="en-US" dirty="0" err="1"/>
              <a:t>fp</a:t>
            </a:r>
            <a:r>
              <a:rPr lang="en-US" dirty="0"/>
              <a:t>));</a:t>
            </a:r>
          </a:p>
          <a:p>
            <a:pPr marL="0" indent="0">
              <a:buNone/>
            </a:pPr>
            <a:r>
              <a:rPr lang="en-US" dirty="0"/>
              <a:t>    }</a:t>
            </a:r>
          </a:p>
          <a:p>
            <a:pPr marL="0" indent="0">
              <a:buNone/>
            </a:pPr>
            <a:r>
              <a:rPr lang="en-US" dirty="0"/>
              <a:t>    </a:t>
            </a:r>
            <a:r>
              <a:rPr lang="en-US" dirty="0" err="1"/>
              <a:t>fclose</a:t>
            </a:r>
            <a:r>
              <a:rPr lang="en-US" dirty="0"/>
              <a:t>(</a:t>
            </a:r>
            <a:r>
              <a:rPr lang="en-US" dirty="0" err="1"/>
              <a:t>fp</a:t>
            </a:r>
            <a:r>
              <a:rPr lang="en-US" dirty="0"/>
              <a:t>);</a:t>
            </a:r>
          </a:p>
          <a:p>
            <a:pPr marL="0" indent="0">
              <a:buNone/>
            </a:pPr>
            <a:r>
              <a:rPr lang="en-US" dirty="0"/>
              <a:t>}</a:t>
            </a:r>
          </a:p>
        </p:txBody>
      </p:sp>
    </p:spTree>
    <p:extLst>
      <p:ext uri="{BB962C8B-B14F-4D97-AF65-F5344CB8AC3E}">
        <p14:creationId xmlns="" xmlns:p14="http://schemas.microsoft.com/office/powerpoint/2010/main" val="3466975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Vs. Structures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lnSpc>
                <a:spcPct val="110000"/>
              </a:lnSpc>
            </a:pPr>
            <a:r>
              <a:rPr lang="en-US" dirty="0" smtClean="0"/>
              <a:t>An array is a collection of related data elements of same type.</a:t>
            </a:r>
          </a:p>
          <a:p>
            <a:pPr lvl="1" algn="just">
              <a:lnSpc>
                <a:spcPct val="110000"/>
              </a:lnSpc>
            </a:pPr>
            <a:r>
              <a:rPr lang="en-US" dirty="0" smtClean="0"/>
              <a:t>Structure can have elements of different types.</a:t>
            </a:r>
          </a:p>
          <a:p>
            <a:pPr algn="just">
              <a:lnSpc>
                <a:spcPct val="110000"/>
              </a:lnSpc>
            </a:pPr>
            <a:r>
              <a:rPr lang="en-US" dirty="0" smtClean="0"/>
              <a:t>An array is a derived data type whereas a structure is a programmer-defined type.</a:t>
            </a:r>
          </a:p>
          <a:p>
            <a:pPr algn="just">
              <a:lnSpc>
                <a:spcPct val="110000"/>
              </a:lnSpc>
            </a:pPr>
            <a:r>
              <a:rPr lang="en-US" dirty="0" smtClean="0"/>
              <a:t>An array behaves like a built-in type. We just declare an array and use it.</a:t>
            </a:r>
          </a:p>
          <a:p>
            <a:pPr lvl="1" algn="just">
              <a:lnSpc>
                <a:spcPct val="110000"/>
              </a:lnSpc>
            </a:pPr>
            <a:r>
              <a:rPr lang="en-US" dirty="0" smtClean="0"/>
              <a:t>In  case of structure, we need to define the format of the structure before the variables of that type are declared and used.</a:t>
            </a:r>
            <a:endParaRPr lang="en-US" dirty="0"/>
          </a:p>
        </p:txBody>
      </p:sp>
    </p:spTree>
    <p:extLst>
      <p:ext uri="{BB962C8B-B14F-4D97-AF65-F5344CB8AC3E}">
        <p14:creationId xmlns="" xmlns:p14="http://schemas.microsoft.com/office/powerpoint/2010/main" val="30769005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fprintf</a:t>
            </a:r>
            <a:r>
              <a:rPr lang="en-US" dirty="0" smtClean="0"/>
              <a:t> and </a:t>
            </a:r>
            <a:r>
              <a:rPr lang="en-US" dirty="0" err="1" smtClean="0"/>
              <a:t>fscanf</a:t>
            </a:r>
            <a:r>
              <a:rPr lang="en-US" dirty="0" smtClean="0"/>
              <a:t> Functions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fprintf</a:t>
            </a:r>
            <a:r>
              <a:rPr lang="en-US" dirty="0" smtClean="0"/>
              <a:t> and </a:t>
            </a:r>
            <a:r>
              <a:rPr lang="en-US" dirty="0" err="1" smtClean="0"/>
              <a:t>fscanf</a:t>
            </a:r>
            <a:r>
              <a:rPr lang="en-US" dirty="0" smtClean="0"/>
              <a:t> can handle a group of mixed data simultaneously.</a:t>
            </a:r>
          </a:p>
          <a:p>
            <a:pPr lvl="1" algn="just"/>
            <a:r>
              <a:rPr lang="en-US" dirty="0" err="1" smtClean="0"/>
              <a:t>fscanf</a:t>
            </a:r>
            <a:r>
              <a:rPr lang="en-US" dirty="0" smtClean="0"/>
              <a:t>(</a:t>
            </a:r>
            <a:r>
              <a:rPr lang="en-US" dirty="0" err="1" smtClean="0"/>
              <a:t>fp</a:t>
            </a:r>
            <a:r>
              <a:rPr lang="en-US" dirty="0" smtClean="0"/>
              <a:t>, “control string”, list);</a:t>
            </a:r>
          </a:p>
          <a:p>
            <a:pPr lvl="2" algn="just"/>
            <a:r>
              <a:rPr lang="en-US" dirty="0" smtClean="0"/>
              <a:t>Reads the items in the list from the file specified by </a:t>
            </a:r>
            <a:r>
              <a:rPr lang="en-US" dirty="0" err="1" smtClean="0"/>
              <a:t>fp</a:t>
            </a:r>
            <a:r>
              <a:rPr lang="en-US" dirty="0" smtClean="0"/>
              <a:t>, according to the specifications contained in the control string.</a:t>
            </a:r>
          </a:p>
          <a:p>
            <a:pPr lvl="2" algn="just"/>
            <a:r>
              <a:rPr lang="en-US" dirty="0" smtClean="0"/>
              <a:t>When the end of file is reached, it returns the value EOF.</a:t>
            </a:r>
          </a:p>
          <a:p>
            <a:pPr lvl="1" algn="just"/>
            <a:r>
              <a:rPr lang="en-US" dirty="0" err="1" smtClean="0"/>
              <a:t>fprintf</a:t>
            </a:r>
            <a:r>
              <a:rPr lang="en-US" dirty="0" smtClean="0"/>
              <a:t>(</a:t>
            </a:r>
            <a:r>
              <a:rPr lang="en-US" dirty="0" err="1" smtClean="0"/>
              <a:t>fp</a:t>
            </a:r>
            <a:r>
              <a:rPr lang="en-US" dirty="0" smtClean="0"/>
              <a:t>, “control string”, list);</a:t>
            </a:r>
          </a:p>
          <a:p>
            <a:pPr lvl="2" algn="just"/>
            <a:r>
              <a:rPr lang="en-US" dirty="0" err="1" smtClean="0"/>
              <a:t>fp</a:t>
            </a:r>
            <a:r>
              <a:rPr lang="en-US" dirty="0" smtClean="0"/>
              <a:t> is the file pointer associated with a file that has been opened for writing.</a:t>
            </a:r>
          </a:p>
          <a:p>
            <a:pPr lvl="2" algn="just"/>
            <a:r>
              <a:rPr lang="en-US" dirty="0" smtClean="0"/>
              <a:t>The control string contains output specifications for the items in the list.</a:t>
            </a:r>
            <a:endParaRPr lang="en-US" dirty="0"/>
          </a:p>
        </p:txBody>
      </p:sp>
    </p:spTree>
    <p:extLst>
      <p:ext uri="{BB962C8B-B14F-4D97-AF65-F5344CB8AC3E}">
        <p14:creationId xmlns="" xmlns:p14="http://schemas.microsoft.com/office/powerpoint/2010/main" val="2423810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496"/>
            <a:ext cx="8229600" cy="6858000"/>
          </a:xfrm>
        </p:spPr>
        <p:txBody>
          <a:bodyPr>
            <a:noAutofit/>
          </a:bodyPr>
          <a:lstStyle/>
          <a:p>
            <a:pPr marL="0" indent="0">
              <a:lnSpc>
                <a:spcPct val="120000"/>
              </a:lnSpc>
              <a:spcBef>
                <a:spcPts val="0"/>
              </a:spcBef>
              <a:buNone/>
            </a:pPr>
            <a:r>
              <a:rPr lang="en-US" sz="1500" dirty="0"/>
              <a:t>main()</a:t>
            </a:r>
          </a:p>
          <a:p>
            <a:pPr marL="0" indent="0">
              <a:lnSpc>
                <a:spcPct val="120000"/>
              </a:lnSpc>
              <a:spcBef>
                <a:spcPts val="0"/>
              </a:spcBef>
              <a:buNone/>
            </a:pPr>
            <a:r>
              <a:rPr lang="en-US" sz="1500" dirty="0"/>
              <a:t>{</a:t>
            </a:r>
          </a:p>
          <a:p>
            <a:pPr marL="0" indent="0">
              <a:lnSpc>
                <a:spcPct val="120000"/>
              </a:lnSpc>
              <a:spcBef>
                <a:spcPts val="0"/>
              </a:spcBef>
              <a:buNone/>
            </a:pPr>
            <a:r>
              <a:rPr lang="en-US" sz="1500" dirty="0"/>
              <a:t>    FILE *</a:t>
            </a:r>
            <a:r>
              <a:rPr lang="en-US" sz="1500" dirty="0" err="1"/>
              <a:t>fp</a:t>
            </a:r>
            <a:r>
              <a:rPr lang="en-US" sz="1500" dirty="0"/>
              <a:t>;</a:t>
            </a:r>
          </a:p>
          <a:p>
            <a:pPr marL="0" indent="0">
              <a:lnSpc>
                <a:spcPct val="120000"/>
              </a:lnSpc>
              <a:spcBef>
                <a:spcPts val="0"/>
              </a:spcBef>
              <a:buNone/>
            </a:pPr>
            <a:r>
              <a:rPr lang="en-US" sz="1500" dirty="0"/>
              <a:t>    </a:t>
            </a:r>
            <a:r>
              <a:rPr lang="en-US" sz="1500" dirty="0" err="1"/>
              <a:t>int</a:t>
            </a:r>
            <a:r>
              <a:rPr lang="en-US" sz="1500" dirty="0"/>
              <a:t> </a:t>
            </a:r>
            <a:r>
              <a:rPr lang="en-US" sz="1500" dirty="0" err="1"/>
              <a:t>rollno</a:t>
            </a:r>
            <a:r>
              <a:rPr lang="en-US" sz="1500" dirty="0"/>
              <a:t>, marks, i, n;</a:t>
            </a:r>
          </a:p>
          <a:p>
            <a:pPr marL="0" indent="0">
              <a:lnSpc>
                <a:spcPct val="120000"/>
              </a:lnSpc>
              <a:spcBef>
                <a:spcPts val="0"/>
              </a:spcBef>
              <a:buNone/>
            </a:pPr>
            <a:r>
              <a:rPr lang="en-US" sz="1500" dirty="0"/>
              <a:t>    char name[20];</a:t>
            </a:r>
          </a:p>
          <a:p>
            <a:pPr marL="0" indent="0">
              <a:lnSpc>
                <a:spcPct val="120000"/>
              </a:lnSpc>
              <a:spcBef>
                <a:spcPts val="0"/>
              </a:spcBef>
              <a:buNone/>
            </a:pPr>
            <a:r>
              <a:rPr lang="en-US" sz="1500" dirty="0"/>
              <a:t>    </a:t>
            </a:r>
            <a:r>
              <a:rPr lang="en-US" sz="1500" dirty="0" err="1"/>
              <a:t>fp</a:t>
            </a:r>
            <a:r>
              <a:rPr lang="en-US" sz="1500" dirty="0"/>
              <a:t> = </a:t>
            </a:r>
            <a:r>
              <a:rPr lang="en-US" sz="1500" dirty="0" err="1"/>
              <a:t>fopen</a:t>
            </a:r>
            <a:r>
              <a:rPr lang="en-US" sz="1500" dirty="0"/>
              <a:t>("student.txt", "w");</a:t>
            </a:r>
          </a:p>
          <a:p>
            <a:pPr marL="0" indent="0">
              <a:lnSpc>
                <a:spcPct val="120000"/>
              </a:lnSpc>
              <a:spcBef>
                <a:spcPts val="0"/>
              </a:spcBef>
              <a:buNone/>
            </a:pPr>
            <a:r>
              <a:rPr lang="en-US" sz="1500" dirty="0"/>
              <a:t>    </a:t>
            </a:r>
            <a:r>
              <a:rPr lang="en-US" sz="1500" dirty="0" err="1"/>
              <a:t>printf</a:t>
            </a:r>
            <a:r>
              <a:rPr lang="en-US" sz="1500" dirty="0"/>
              <a:t>("Enter number of students:");</a:t>
            </a:r>
          </a:p>
          <a:p>
            <a:pPr marL="0" indent="0">
              <a:lnSpc>
                <a:spcPct val="120000"/>
              </a:lnSpc>
              <a:spcBef>
                <a:spcPts val="0"/>
              </a:spcBef>
              <a:buNone/>
            </a:pPr>
            <a:r>
              <a:rPr lang="en-US" sz="1500" dirty="0"/>
              <a:t>    </a:t>
            </a:r>
            <a:r>
              <a:rPr lang="en-US" sz="1500" dirty="0" err="1"/>
              <a:t>scanf</a:t>
            </a:r>
            <a:r>
              <a:rPr lang="en-US" sz="1500" dirty="0"/>
              <a:t>("%d", &amp;n);</a:t>
            </a:r>
          </a:p>
          <a:p>
            <a:pPr marL="0" indent="0">
              <a:lnSpc>
                <a:spcPct val="120000"/>
              </a:lnSpc>
              <a:spcBef>
                <a:spcPts val="0"/>
              </a:spcBef>
              <a:buNone/>
            </a:pPr>
            <a:r>
              <a:rPr lang="en-US" sz="1500" dirty="0"/>
              <a:t>    </a:t>
            </a:r>
            <a:r>
              <a:rPr lang="en-US" sz="1500" dirty="0" err="1"/>
              <a:t>printf</a:t>
            </a:r>
            <a:r>
              <a:rPr lang="en-US" sz="1500" dirty="0"/>
              <a:t>("Enter student data:\n");</a:t>
            </a:r>
          </a:p>
          <a:p>
            <a:pPr marL="0" indent="0">
              <a:lnSpc>
                <a:spcPct val="120000"/>
              </a:lnSpc>
              <a:spcBef>
                <a:spcPts val="0"/>
              </a:spcBef>
              <a:buNone/>
            </a:pPr>
            <a:r>
              <a:rPr lang="en-US" sz="1500" dirty="0"/>
              <a:t>    </a:t>
            </a:r>
            <a:r>
              <a:rPr lang="en-US" sz="1500" dirty="0" err="1"/>
              <a:t>printf</a:t>
            </a:r>
            <a:r>
              <a:rPr lang="en-US" sz="1500" dirty="0"/>
              <a:t>("Roll Number     Name     Marks\n");</a:t>
            </a:r>
          </a:p>
          <a:p>
            <a:pPr marL="0" indent="0">
              <a:lnSpc>
                <a:spcPct val="120000"/>
              </a:lnSpc>
              <a:spcBef>
                <a:spcPts val="0"/>
              </a:spcBef>
              <a:buNone/>
            </a:pPr>
            <a:r>
              <a:rPr lang="en-US" sz="1500" b="1" dirty="0"/>
              <a:t>    </a:t>
            </a:r>
            <a:r>
              <a:rPr lang="en-US" sz="1500" b="1" dirty="0">
                <a:solidFill>
                  <a:srgbClr val="FF0000"/>
                </a:solidFill>
              </a:rPr>
              <a:t>for(i=1; i&lt;=n; i++)</a:t>
            </a:r>
          </a:p>
          <a:p>
            <a:pPr marL="0" indent="0">
              <a:lnSpc>
                <a:spcPct val="120000"/>
              </a:lnSpc>
              <a:spcBef>
                <a:spcPts val="0"/>
              </a:spcBef>
              <a:buNone/>
            </a:pPr>
            <a:r>
              <a:rPr lang="en-US" sz="1500" b="1" dirty="0">
                <a:solidFill>
                  <a:srgbClr val="FF0000"/>
                </a:solidFill>
              </a:rPr>
              <a:t>    {</a:t>
            </a:r>
          </a:p>
          <a:p>
            <a:pPr marL="0" indent="0">
              <a:lnSpc>
                <a:spcPct val="120000"/>
              </a:lnSpc>
              <a:spcBef>
                <a:spcPts val="0"/>
              </a:spcBef>
              <a:buNone/>
            </a:pPr>
            <a:r>
              <a:rPr lang="en-US" sz="1500" b="1" dirty="0">
                <a:solidFill>
                  <a:srgbClr val="FF0000"/>
                </a:solidFill>
              </a:rPr>
              <a:t>        </a:t>
            </a:r>
            <a:r>
              <a:rPr lang="en-US" sz="1500" b="1" dirty="0" err="1">
                <a:solidFill>
                  <a:srgbClr val="FF0000"/>
                </a:solidFill>
              </a:rPr>
              <a:t>scanf</a:t>
            </a:r>
            <a:r>
              <a:rPr lang="en-US" sz="1500" b="1" dirty="0">
                <a:solidFill>
                  <a:srgbClr val="FF0000"/>
                </a:solidFill>
              </a:rPr>
              <a:t>("%d %s %d", &amp;</a:t>
            </a:r>
            <a:r>
              <a:rPr lang="en-US" sz="1500" b="1" dirty="0" err="1">
                <a:solidFill>
                  <a:srgbClr val="FF0000"/>
                </a:solidFill>
              </a:rPr>
              <a:t>rollno</a:t>
            </a:r>
            <a:r>
              <a:rPr lang="en-US" sz="1500" b="1" dirty="0">
                <a:solidFill>
                  <a:srgbClr val="FF0000"/>
                </a:solidFill>
              </a:rPr>
              <a:t>, name, &amp;marks);</a:t>
            </a:r>
          </a:p>
          <a:p>
            <a:pPr marL="0" indent="0">
              <a:lnSpc>
                <a:spcPct val="120000"/>
              </a:lnSpc>
              <a:spcBef>
                <a:spcPts val="0"/>
              </a:spcBef>
              <a:buNone/>
            </a:pPr>
            <a:r>
              <a:rPr lang="en-US" sz="1500" b="1" dirty="0">
                <a:solidFill>
                  <a:srgbClr val="FF0000"/>
                </a:solidFill>
              </a:rPr>
              <a:t>        </a:t>
            </a:r>
            <a:r>
              <a:rPr lang="en-US" sz="1500" b="1" dirty="0" err="1">
                <a:solidFill>
                  <a:srgbClr val="FF0000"/>
                </a:solidFill>
              </a:rPr>
              <a:t>fprintf</a:t>
            </a:r>
            <a:r>
              <a:rPr lang="en-US" sz="1500" b="1" dirty="0">
                <a:solidFill>
                  <a:srgbClr val="FF0000"/>
                </a:solidFill>
              </a:rPr>
              <a:t>(</a:t>
            </a:r>
            <a:r>
              <a:rPr lang="en-US" sz="1500" b="1" dirty="0" err="1">
                <a:solidFill>
                  <a:srgbClr val="FF0000"/>
                </a:solidFill>
              </a:rPr>
              <a:t>fp</a:t>
            </a:r>
            <a:r>
              <a:rPr lang="en-US" sz="1500" b="1" dirty="0">
                <a:solidFill>
                  <a:srgbClr val="FF0000"/>
                </a:solidFill>
              </a:rPr>
              <a:t>,"%d %s %d\n", </a:t>
            </a:r>
            <a:r>
              <a:rPr lang="en-US" sz="1500" b="1" dirty="0" err="1">
                <a:solidFill>
                  <a:srgbClr val="FF0000"/>
                </a:solidFill>
              </a:rPr>
              <a:t>rollno</a:t>
            </a:r>
            <a:r>
              <a:rPr lang="en-US" sz="1500" b="1" dirty="0">
                <a:solidFill>
                  <a:srgbClr val="FF0000"/>
                </a:solidFill>
              </a:rPr>
              <a:t>, name, marks);</a:t>
            </a:r>
          </a:p>
          <a:p>
            <a:pPr marL="0" indent="0">
              <a:lnSpc>
                <a:spcPct val="120000"/>
              </a:lnSpc>
              <a:spcBef>
                <a:spcPts val="0"/>
              </a:spcBef>
              <a:buNone/>
            </a:pPr>
            <a:r>
              <a:rPr lang="en-US" sz="1500" b="1" dirty="0">
                <a:solidFill>
                  <a:srgbClr val="FF0000"/>
                </a:solidFill>
              </a:rPr>
              <a:t>    }</a:t>
            </a:r>
          </a:p>
          <a:p>
            <a:pPr marL="0" indent="0">
              <a:lnSpc>
                <a:spcPct val="120000"/>
              </a:lnSpc>
              <a:spcBef>
                <a:spcPts val="0"/>
              </a:spcBef>
              <a:buNone/>
            </a:pPr>
            <a:r>
              <a:rPr lang="en-US" sz="1500" b="1" dirty="0">
                <a:solidFill>
                  <a:srgbClr val="FF0000"/>
                </a:solidFill>
              </a:rPr>
              <a:t>    </a:t>
            </a:r>
            <a:r>
              <a:rPr lang="en-US" sz="1500" b="1" dirty="0" err="1">
                <a:solidFill>
                  <a:srgbClr val="FF0000"/>
                </a:solidFill>
              </a:rPr>
              <a:t>fclose</a:t>
            </a:r>
            <a:r>
              <a:rPr lang="en-US" sz="1500" b="1" dirty="0">
                <a:solidFill>
                  <a:srgbClr val="FF0000"/>
                </a:solidFill>
              </a:rPr>
              <a:t>(</a:t>
            </a:r>
            <a:r>
              <a:rPr lang="en-US" sz="1500" b="1" dirty="0" err="1">
                <a:solidFill>
                  <a:srgbClr val="FF0000"/>
                </a:solidFill>
              </a:rPr>
              <a:t>fp</a:t>
            </a:r>
            <a:r>
              <a:rPr lang="en-US" sz="1500" b="1" dirty="0">
                <a:solidFill>
                  <a:srgbClr val="FF0000"/>
                </a:solidFill>
              </a:rPr>
              <a:t>);</a:t>
            </a:r>
          </a:p>
          <a:p>
            <a:pPr marL="0" indent="0">
              <a:lnSpc>
                <a:spcPct val="120000"/>
              </a:lnSpc>
              <a:spcBef>
                <a:spcPts val="0"/>
              </a:spcBef>
              <a:buNone/>
            </a:pPr>
            <a:r>
              <a:rPr lang="en-US" sz="1500" b="1" dirty="0">
                <a:solidFill>
                  <a:srgbClr val="7030A0"/>
                </a:solidFill>
              </a:rPr>
              <a:t>    </a:t>
            </a:r>
            <a:r>
              <a:rPr lang="en-US" sz="1500" b="1" dirty="0" err="1">
                <a:solidFill>
                  <a:srgbClr val="7030A0"/>
                </a:solidFill>
              </a:rPr>
              <a:t>fp</a:t>
            </a:r>
            <a:r>
              <a:rPr lang="en-US" sz="1500" b="1" dirty="0">
                <a:solidFill>
                  <a:srgbClr val="7030A0"/>
                </a:solidFill>
              </a:rPr>
              <a:t> = </a:t>
            </a:r>
            <a:r>
              <a:rPr lang="en-US" sz="1500" b="1" dirty="0" err="1">
                <a:solidFill>
                  <a:srgbClr val="7030A0"/>
                </a:solidFill>
              </a:rPr>
              <a:t>fopen</a:t>
            </a:r>
            <a:r>
              <a:rPr lang="en-US" sz="1500" b="1" dirty="0">
                <a:solidFill>
                  <a:srgbClr val="7030A0"/>
                </a:solidFill>
              </a:rPr>
              <a:t>("student.txt", "r");</a:t>
            </a:r>
          </a:p>
          <a:p>
            <a:pPr marL="0" indent="0">
              <a:lnSpc>
                <a:spcPct val="120000"/>
              </a:lnSpc>
              <a:spcBef>
                <a:spcPts val="0"/>
              </a:spcBef>
              <a:buNone/>
            </a:pPr>
            <a:r>
              <a:rPr lang="en-US" sz="1500" b="1" dirty="0">
                <a:solidFill>
                  <a:srgbClr val="7030A0"/>
                </a:solidFill>
              </a:rPr>
              <a:t>    </a:t>
            </a:r>
            <a:r>
              <a:rPr lang="en-US" sz="1500" b="1" dirty="0" err="1">
                <a:solidFill>
                  <a:srgbClr val="7030A0"/>
                </a:solidFill>
              </a:rPr>
              <a:t>printf</a:t>
            </a:r>
            <a:r>
              <a:rPr lang="en-US" sz="1500" b="1" dirty="0">
                <a:solidFill>
                  <a:srgbClr val="7030A0"/>
                </a:solidFill>
              </a:rPr>
              <a:t>("Roll No   Name     Marks\n");</a:t>
            </a:r>
          </a:p>
          <a:p>
            <a:pPr marL="0" indent="0">
              <a:lnSpc>
                <a:spcPct val="120000"/>
              </a:lnSpc>
              <a:spcBef>
                <a:spcPts val="0"/>
              </a:spcBef>
              <a:buNone/>
            </a:pPr>
            <a:r>
              <a:rPr lang="en-US" sz="1500" b="1" dirty="0">
                <a:solidFill>
                  <a:srgbClr val="7030A0"/>
                </a:solidFill>
              </a:rPr>
              <a:t>    for(i=1; i&lt;=n; i++)</a:t>
            </a:r>
          </a:p>
          <a:p>
            <a:pPr marL="0" indent="0">
              <a:lnSpc>
                <a:spcPct val="120000"/>
              </a:lnSpc>
              <a:spcBef>
                <a:spcPts val="0"/>
              </a:spcBef>
              <a:buNone/>
            </a:pPr>
            <a:r>
              <a:rPr lang="en-US" sz="1500" b="1" dirty="0">
                <a:solidFill>
                  <a:srgbClr val="7030A0"/>
                </a:solidFill>
              </a:rPr>
              <a:t>    {</a:t>
            </a:r>
          </a:p>
          <a:p>
            <a:pPr marL="0" indent="0">
              <a:lnSpc>
                <a:spcPct val="120000"/>
              </a:lnSpc>
              <a:spcBef>
                <a:spcPts val="0"/>
              </a:spcBef>
              <a:buNone/>
            </a:pPr>
            <a:r>
              <a:rPr lang="en-US" sz="1500" b="1" dirty="0">
                <a:solidFill>
                  <a:srgbClr val="7030A0"/>
                </a:solidFill>
              </a:rPr>
              <a:t>        </a:t>
            </a:r>
            <a:r>
              <a:rPr lang="en-US" sz="1500" b="1" dirty="0" err="1">
                <a:solidFill>
                  <a:srgbClr val="7030A0"/>
                </a:solidFill>
              </a:rPr>
              <a:t>fscanf</a:t>
            </a:r>
            <a:r>
              <a:rPr lang="en-US" sz="1500" b="1" dirty="0">
                <a:solidFill>
                  <a:srgbClr val="7030A0"/>
                </a:solidFill>
              </a:rPr>
              <a:t>(</a:t>
            </a:r>
            <a:r>
              <a:rPr lang="en-US" sz="1500" b="1" dirty="0" err="1">
                <a:solidFill>
                  <a:srgbClr val="7030A0"/>
                </a:solidFill>
              </a:rPr>
              <a:t>fp</a:t>
            </a:r>
            <a:r>
              <a:rPr lang="en-US" sz="1500" b="1" dirty="0">
                <a:solidFill>
                  <a:srgbClr val="7030A0"/>
                </a:solidFill>
              </a:rPr>
              <a:t>, "%d %s %d", &amp;</a:t>
            </a:r>
            <a:r>
              <a:rPr lang="en-US" sz="1500" b="1" dirty="0" err="1">
                <a:solidFill>
                  <a:srgbClr val="7030A0"/>
                </a:solidFill>
              </a:rPr>
              <a:t>rollno</a:t>
            </a:r>
            <a:r>
              <a:rPr lang="en-US" sz="1500" b="1" dirty="0">
                <a:solidFill>
                  <a:srgbClr val="7030A0"/>
                </a:solidFill>
              </a:rPr>
              <a:t>, name, &amp;marks);</a:t>
            </a:r>
          </a:p>
          <a:p>
            <a:pPr marL="0" indent="0">
              <a:lnSpc>
                <a:spcPct val="120000"/>
              </a:lnSpc>
              <a:spcBef>
                <a:spcPts val="0"/>
              </a:spcBef>
              <a:buNone/>
            </a:pPr>
            <a:r>
              <a:rPr lang="en-US" sz="1500" b="1" dirty="0">
                <a:solidFill>
                  <a:srgbClr val="7030A0"/>
                </a:solidFill>
              </a:rPr>
              <a:t>        </a:t>
            </a:r>
            <a:r>
              <a:rPr lang="en-US" sz="1500" b="1" dirty="0" err="1">
                <a:solidFill>
                  <a:srgbClr val="7030A0"/>
                </a:solidFill>
              </a:rPr>
              <a:t>printf</a:t>
            </a:r>
            <a:r>
              <a:rPr lang="en-US" sz="1500" b="1" dirty="0">
                <a:solidFill>
                  <a:srgbClr val="7030A0"/>
                </a:solidFill>
              </a:rPr>
              <a:t>("%d\</a:t>
            </a:r>
            <a:r>
              <a:rPr lang="en-US" sz="1500" b="1" dirty="0" err="1">
                <a:solidFill>
                  <a:srgbClr val="7030A0"/>
                </a:solidFill>
              </a:rPr>
              <a:t>t%s</a:t>
            </a:r>
            <a:r>
              <a:rPr lang="en-US" sz="1500" b="1" dirty="0">
                <a:solidFill>
                  <a:srgbClr val="7030A0"/>
                </a:solidFill>
              </a:rPr>
              <a:t>\</a:t>
            </a:r>
            <a:r>
              <a:rPr lang="en-US" sz="1500" b="1" dirty="0" err="1">
                <a:solidFill>
                  <a:srgbClr val="7030A0"/>
                </a:solidFill>
              </a:rPr>
              <a:t>t%d</a:t>
            </a:r>
            <a:r>
              <a:rPr lang="en-US" sz="1500" b="1" dirty="0">
                <a:solidFill>
                  <a:srgbClr val="7030A0"/>
                </a:solidFill>
              </a:rPr>
              <a:t>\n", </a:t>
            </a:r>
            <a:r>
              <a:rPr lang="en-US" sz="1500" b="1" dirty="0" err="1">
                <a:solidFill>
                  <a:srgbClr val="7030A0"/>
                </a:solidFill>
              </a:rPr>
              <a:t>rollno</a:t>
            </a:r>
            <a:r>
              <a:rPr lang="en-US" sz="1500" b="1" dirty="0">
                <a:solidFill>
                  <a:srgbClr val="7030A0"/>
                </a:solidFill>
              </a:rPr>
              <a:t>, name, marks);</a:t>
            </a:r>
          </a:p>
          <a:p>
            <a:pPr marL="0" indent="0">
              <a:lnSpc>
                <a:spcPct val="120000"/>
              </a:lnSpc>
              <a:spcBef>
                <a:spcPts val="0"/>
              </a:spcBef>
              <a:buNone/>
            </a:pPr>
            <a:r>
              <a:rPr lang="en-US" sz="1500" b="1" dirty="0">
                <a:solidFill>
                  <a:srgbClr val="7030A0"/>
                </a:solidFill>
              </a:rPr>
              <a:t>    }</a:t>
            </a:r>
          </a:p>
          <a:p>
            <a:pPr marL="0" indent="0">
              <a:lnSpc>
                <a:spcPct val="120000"/>
              </a:lnSpc>
              <a:spcBef>
                <a:spcPts val="0"/>
              </a:spcBef>
              <a:buNone/>
            </a:pPr>
            <a:r>
              <a:rPr lang="en-US" sz="1500" b="1" dirty="0">
                <a:solidFill>
                  <a:srgbClr val="7030A0"/>
                </a:solidFill>
              </a:rPr>
              <a:t>    </a:t>
            </a:r>
            <a:r>
              <a:rPr lang="en-US" sz="1500" b="1" dirty="0" err="1">
                <a:solidFill>
                  <a:srgbClr val="7030A0"/>
                </a:solidFill>
              </a:rPr>
              <a:t>fclose</a:t>
            </a:r>
            <a:r>
              <a:rPr lang="en-US" sz="1500" b="1" dirty="0">
                <a:solidFill>
                  <a:srgbClr val="7030A0"/>
                </a:solidFill>
              </a:rPr>
              <a:t>(</a:t>
            </a:r>
            <a:r>
              <a:rPr lang="en-US" sz="1500" b="1" dirty="0" err="1">
                <a:solidFill>
                  <a:srgbClr val="7030A0"/>
                </a:solidFill>
              </a:rPr>
              <a:t>fp</a:t>
            </a:r>
            <a:r>
              <a:rPr lang="en-US" sz="1500" b="1" dirty="0">
                <a:solidFill>
                  <a:srgbClr val="7030A0"/>
                </a:solidFill>
              </a:rPr>
              <a:t>);</a:t>
            </a:r>
          </a:p>
          <a:p>
            <a:pPr marL="0" indent="0">
              <a:lnSpc>
                <a:spcPct val="120000"/>
              </a:lnSpc>
              <a:spcBef>
                <a:spcPts val="0"/>
              </a:spcBef>
              <a:buNone/>
            </a:pPr>
            <a:r>
              <a:rPr lang="en-US" sz="1500" dirty="0"/>
              <a:t>}</a:t>
            </a:r>
          </a:p>
        </p:txBody>
      </p:sp>
    </p:spTree>
    <p:extLst>
      <p:ext uri="{BB962C8B-B14F-4D97-AF65-F5344CB8AC3E}">
        <p14:creationId xmlns="" xmlns:p14="http://schemas.microsoft.com/office/powerpoint/2010/main" val="3021810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Write a C program that creates a file reading contents that the user types from the keyboard till EOF. The text in this file must be in lowercase. There could be multiple blanks in between some words. Create another file in which the same content is copied in UPPERCASE and with only one blank in between the words that contained multiple blanks.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268931"/>
          </a:xfrm>
        </p:spPr>
        <p:txBody>
          <a:bodyPr>
            <a:noAutofit/>
          </a:bodyPr>
          <a:lstStyle/>
          <a:p>
            <a:pPr>
              <a:buNone/>
            </a:pPr>
            <a:r>
              <a:rPr lang="en-US" sz="2200" dirty="0" err="1" smtClean="0"/>
              <a:t>int</a:t>
            </a:r>
            <a:r>
              <a:rPr lang="en-US" sz="2200" dirty="0" smtClean="0"/>
              <a:t> main()</a:t>
            </a:r>
          </a:p>
          <a:p>
            <a:pPr>
              <a:buNone/>
            </a:pPr>
            <a:r>
              <a:rPr lang="en-US" sz="2200" dirty="0" smtClean="0"/>
              <a:t>{</a:t>
            </a:r>
          </a:p>
          <a:p>
            <a:pPr>
              <a:buNone/>
            </a:pPr>
            <a:r>
              <a:rPr lang="en-US" sz="2200" dirty="0" smtClean="0"/>
              <a:t>	FILE *f1, *f2;</a:t>
            </a:r>
          </a:p>
          <a:p>
            <a:pPr>
              <a:buNone/>
            </a:pPr>
            <a:r>
              <a:rPr lang="en-US" sz="2200" dirty="0" smtClean="0"/>
              <a:t>	char </a:t>
            </a:r>
            <a:r>
              <a:rPr lang="en-US" sz="2200" dirty="0" err="1" smtClean="0"/>
              <a:t>ch</a:t>
            </a:r>
            <a:r>
              <a:rPr lang="en-US" sz="2200" dirty="0" smtClean="0"/>
              <a:t>, ch1, line[80];</a:t>
            </a:r>
          </a:p>
          <a:p>
            <a:pPr>
              <a:buNone/>
            </a:pPr>
            <a:r>
              <a:rPr lang="en-US" sz="2200" dirty="0" smtClean="0"/>
              <a:t>	f1=</a:t>
            </a:r>
            <a:r>
              <a:rPr lang="en-US" sz="2200" dirty="0" err="1" smtClean="0"/>
              <a:t>fopen</a:t>
            </a:r>
            <a:r>
              <a:rPr lang="en-US" sz="2200" dirty="0" smtClean="0"/>
              <a:t>("</a:t>
            </a:r>
            <a:r>
              <a:rPr lang="en-US" sz="2200" dirty="0" err="1" smtClean="0"/>
              <a:t>input.txt","w</a:t>
            </a:r>
            <a:r>
              <a:rPr lang="en-US" sz="2200" dirty="0" smtClean="0"/>
              <a:t>");</a:t>
            </a:r>
          </a:p>
          <a:p>
            <a:pPr>
              <a:buNone/>
            </a:pPr>
            <a:r>
              <a:rPr lang="en-US" sz="2200" dirty="0" smtClean="0"/>
              <a:t>      </a:t>
            </a:r>
            <a:r>
              <a:rPr lang="en-US" sz="2200" dirty="0" err="1" smtClean="0"/>
              <a:t>printf</a:t>
            </a:r>
            <a:r>
              <a:rPr lang="en-US" sz="2200" dirty="0" smtClean="0"/>
              <a:t>(“Enter text (Type END to terminate):\n”);</a:t>
            </a:r>
          </a:p>
          <a:p>
            <a:pPr>
              <a:buNone/>
            </a:pPr>
            <a:r>
              <a:rPr lang="en-US" sz="2200" dirty="0" smtClean="0"/>
              <a:t>	do</a:t>
            </a:r>
          </a:p>
          <a:p>
            <a:pPr>
              <a:buNone/>
            </a:pPr>
            <a:r>
              <a:rPr lang="en-US" sz="2200" dirty="0" smtClean="0"/>
              <a:t>	{</a:t>
            </a:r>
          </a:p>
          <a:p>
            <a:pPr>
              <a:buNone/>
            </a:pPr>
            <a:r>
              <a:rPr lang="en-US" sz="2200" dirty="0" smtClean="0"/>
              <a:t>		gets(line);</a:t>
            </a:r>
          </a:p>
          <a:p>
            <a:pPr>
              <a:buNone/>
            </a:pPr>
            <a:r>
              <a:rPr lang="en-US" sz="2200" dirty="0" smtClean="0"/>
              <a:t>		if(</a:t>
            </a:r>
            <a:r>
              <a:rPr lang="en-US" sz="2200" dirty="0" err="1" smtClean="0"/>
              <a:t>strcmp</a:t>
            </a:r>
            <a:r>
              <a:rPr lang="en-US" sz="2200" dirty="0" smtClean="0"/>
              <a:t>(line, "END") == 0)</a:t>
            </a:r>
          </a:p>
          <a:p>
            <a:pPr>
              <a:buNone/>
            </a:pPr>
            <a:r>
              <a:rPr lang="en-US" sz="2200" dirty="0" smtClean="0"/>
              <a:t>			break;</a:t>
            </a:r>
          </a:p>
          <a:p>
            <a:pPr>
              <a:buNone/>
            </a:pPr>
            <a:r>
              <a:rPr lang="en-US" sz="2200" dirty="0" smtClean="0"/>
              <a:t>		</a:t>
            </a:r>
            <a:r>
              <a:rPr lang="en-US" sz="2200" dirty="0" err="1" smtClean="0"/>
              <a:t>fputs</a:t>
            </a:r>
            <a:r>
              <a:rPr lang="en-US" sz="2200" dirty="0" smtClean="0"/>
              <a:t>(line,f1);</a:t>
            </a:r>
          </a:p>
          <a:p>
            <a:pPr>
              <a:buNone/>
            </a:pPr>
            <a:r>
              <a:rPr lang="en-US" sz="2200" dirty="0" smtClean="0"/>
              <a:t>		</a:t>
            </a:r>
            <a:r>
              <a:rPr lang="en-US" sz="2200" dirty="0" err="1" smtClean="0"/>
              <a:t>fputs</a:t>
            </a:r>
            <a:r>
              <a:rPr lang="en-US" sz="2200" dirty="0" smtClean="0"/>
              <a:t>("\n", f1);</a:t>
            </a:r>
          </a:p>
          <a:p>
            <a:pPr>
              <a:buNone/>
            </a:pPr>
            <a:r>
              <a:rPr lang="en-US" sz="2200" dirty="0" smtClean="0"/>
              <a:t>	}while(1);</a:t>
            </a:r>
          </a:p>
          <a:p>
            <a:pPr>
              <a:buNone/>
            </a:pPr>
            <a:r>
              <a:rPr lang="en-US" sz="2200" dirty="0" smtClean="0"/>
              <a:t>	</a:t>
            </a:r>
            <a:r>
              <a:rPr lang="en-US" sz="2200" dirty="0" err="1" smtClean="0"/>
              <a:t>fclose</a:t>
            </a:r>
            <a:r>
              <a:rPr lang="en-US" sz="2200" dirty="0" smtClean="0"/>
              <a:t>(f1);</a:t>
            </a:r>
          </a:p>
          <a:p>
            <a:pPr>
              <a:buNone/>
            </a:pPr>
            <a:endParaRPr lang="en-US" sz="2200" dirty="0"/>
          </a:p>
        </p:txBody>
      </p:sp>
      <p:sp>
        <p:nvSpPr>
          <p:cNvPr id="4" name="TextBox 3"/>
          <p:cNvSpPr txBox="1"/>
          <p:nvPr/>
        </p:nvSpPr>
        <p:spPr>
          <a:xfrm>
            <a:off x="7143768" y="6215082"/>
            <a:ext cx="1695016" cy="461665"/>
          </a:xfrm>
          <a:prstGeom prst="rect">
            <a:avLst/>
          </a:prstGeom>
          <a:noFill/>
        </p:spPr>
        <p:txBody>
          <a:bodyPr wrap="none" rtlCol="0">
            <a:spAutoFit/>
          </a:bodyPr>
          <a:lstStyle/>
          <a:p>
            <a:r>
              <a:rPr lang="en-US" sz="2400" dirty="0" smtClean="0"/>
              <a:t>Continued…</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70000" lnSpcReduction="20000"/>
          </a:bodyPr>
          <a:lstStyle/>
          <a:p>
            <a:pPr>
              <a:buNone/>
            </a:pPr>
            <a:r>
              <a:rPr lang="en-US" dirty="0" smtClean="0"/>
              <a:t>	f1=</a:t>
            </a:r>
            <a:r>
              <a:rPr lang="en-US" dirty="0" err="1" smtClean="0"/>
              <a:t>fopen</a:t>
            </a:r>
            <a:r>
              <a:rPr lang="en-US" dirty="0" smtClean="0"/>
              <a:t>("</a:t>
            </a:r>
            <a:r>
              <a:rPr lang="en-US" dirty="0" err="1" smtClean="0"/>
              <a:t>input.txt","r</a:t>
            </a:r>
            <a:r>
              <a:rPr lang="en-US" dirty="0" smtClean="0"/>
              <a:t>");</a:t>
            </a:r>
          </a:p>
          <a:p>
            <a:pPr>
              <a:buNone/>
            </a:pPr>
            <a:r>
              <a:rPr lang="en-US" dirty="0" smtClean="0"/>
              <a:t>	f2=</a:t>
            </a:r>
            <a:r>
              <a:rPr lang="en-US" dirty="0" err="1" smtClean="0"/>
              <a:t>fopen</a:t>
            </a:r>
            <a:r>
              <a:rPr lang="en-US" dirty="0" smtClean="0"/>
              <a:t>("</a:t>
            </a:r>
            <a:r>
              <a:rPr lang="en-US" dirty="0" err="1" smtClean="0"/>
              <a:t>output.txt","w</a:t>
            </a:r>
            <a:r>
              <a:rPr lang="en-US" dirty="0" smtClean="0"/>
              <a:t>");</a:t>
            </a:r>
          </a:p>
          <a:p>
            <a:pPr>
              <a:buNone/>
            </a:pPr>
            <a:r>
              <a:rPr lang="en-US" dirty="0" smtClean="0"/>
              <a:t>	while((</a:t>
            </a:r>
            <a:r>
              <a:rPr lang="en-US" dirty="0" err="1" smtClean="0"/>
              <a:t>ch</a:t>
            </a:r>
            <a:r>
              <a:rPr lang="en-US" dirty="0" smtClean="0"/>
              <a:t>=</a:t>
            </a:r>
            <a:r>
              <a:rPr lang="en-US" dirty="0" err="1" smtClean="0"/>
              <a:t>getc</a:t>
            </a:r>
            <a:r>
              <a:rPr lang="en-US" dirty="0" smtClean="0"/>
              <a:t>(f1))!=EOF)</a:t>
            </a:r>
          </a:p>
          <a:p>
            <a:pPr>
              <a:buNone/>
            </a:pPr>
            <a:r>
              <a:rPr lang="en-US" dirty="0" smtClean="0"/>
              <a:t>	{</a:t>
            </a:r>
          </a:p>
          <a:p>
            <a:pPr>
              <a:buNone/>
            </a:pPr>
            <a:r>
              <a:rPr lang="en-US" dirty="0" smtClean="0"/>
              <a:t>		if(</a:t>
            </a:r>
            <a:r>
              <a:rPr lang="en-US" dirty="0" err="1" smtClean="0"/>
              <a:t>ch</a:t>
            </a:r>
            <a:r>
              <a:rPr lang="en-US" dirty="0" smtClean="0"/>
              <a:t>=='  ' &amp;&amp; </a:t>
            </a:r>
            <a:r>
              <a:rPr lang="en-US" dirty="0" err="1" smtClean="0"/>
              <a:t>ch</a:t>
            </a:r>
            <a:r>
              <a:rPr lang="en-US" dirty="0" smtClean="0"/>
              <a:t>==ch1)</a:t>
            </a:r>
          </a:p>
          <a:p>
            <a:pPr>
              <a:buNone/>
            </a:pPr>
            <a:r>
              <a:rPr lang="en-US" dirty="0" smtClean="0"/>
              <a:t>			continue;</a:t>
            </a:r>
          </a:p>
          <a:p>
            <a:pPr>
              <a:buNone/>
            </a:pPr>
            <a:r>
              <a:rPr lang="en-US" dirty="0" smtClean="0"/>
              <a:t>		</a:t>
            </a:r>
            <a:r>
              <a:rPr lang="en-US" dirty="0" err="1" smtClean="0"/>
              <a:t>putc</a:t>
            </a:r>
            <a:r>
              <a:rPr lang="en-US" dirty="0" smtClean="0"/>
              <a:t>(</a:t>
            </a:r>
            <a:r>
              <a:rPr lang="en-US" dirty="0" err="1" smtClean="0"/>
              <a:t>toupper</a:t>
            </a:r>
            <a:r>
              <a:rPr lang="en-US" dirty="0" smtClean="0"/>
              <a:t>(</a:t>
            </a:r>
            <a:r>
              <a:rPr lang="en-US" dirty="0" err="1" smtClean="0"/>
              <a:t>ch</a:t>
            </a:r>
            <a:r>
              <a:rPr lang="en-US" dirty="0" smtClean="0"/>
              <a:t>),f2);</a:t>
            </a:r>
          </a:p>
          <a:p>
            <a:pPr>
              <a:buNone/>
            </a:pPr>
            <a:r>
              <a:rPr lang="en-US" dirty="0" smtClean="0"/>
              <a:t>		ch1=</a:t>
            </a:r>
            <a:r>
              <a:rPr lang="en-US" dirty="0" err="1" smtClean="0"/>
              <a:t>ch</a:t>
            </a:r>
            <a:r>
              <a:rPr lang="en-US" dirty="0" smtClean="0"/>
              <a:t>;</a:t>
            </a:r>
          </a:p>
          <a:p>
            <a:pPr>
              <a:buNone/>
            </a:pPr>
            <a:r>
              <a:rPr lang="en-US" dirty="0" smtClean="0"/>
              <a:t>	}</a:t>
            </a:r>
          </a:p>
          <a:p>
            <a:pPr>
              <a:buNone/>
            </a:pPr>
            <a:r>
              <a:rPr lang="en-US" dirty="0" smtClean="0"/>
              <a:t>	</a:t>
            </a:r>
            <a:r>
              <a:rPr lang="en-US" dirty="0" err="1" smtClean="0"/>
              <a:t>fclose</a:t>
            </a:r>
            <a:r>
              <a:rPr lang="en-US" dirty="0" smtClean="0"/>
              <a:t>(f1);</a:t>
            </a:r>
          </a:p>
          <a:p>
            <a:pPr>
              <a:buNone/>
            </a:pPr>
            <a:r>
              <a:rPr lang="en-US" dirty="0" smtClean="0"/>
              <a:t>	</a:t>
            </a:r>
            <a:r>
              <a:rPr lang="en-US" dirty="0" err="1" smtClean="0"/>
              <a:t>fclose</a:t>
            </a:r>
            <a:r>
              <a:rPr lang="en-US" dirty="0" smtClean="0"/>
              <a:t>(f2);</a:t>
            </a:r>
          </a:p>
          <a:p>
            <a:pPr>
              <a:buNone/>
            </a:pPr>
            <a:r>
              <a:rPr lang="en-US" dirty="0" smtClean="0"/>
              <a:t>	</a:t>
            </a:r>
            <a:r>
              <a:rPr lang="en-US" dirty="0" err="1" smtClean="0"/>
              <a:t>printf</a:t>
            </a:r>
            <a:r>
              <a:rPr lang="en-US" dirty="0" smtClean="0"/>
              <a:t>("\n Copied to output file. \n\n");</a:t>
            </a:r>
          </a:p>
          <a:p>
            <a:pPr>
              <a:buNone/>
            </a:pPr>
            <a:r>
              <a:rPr lang="en-US" dirty="0" smtClean="0"/>
              <a:t>	return 0;</a:t>
            </a:r>
          </a:p>
          <a:p>
            <a:pPr>
              <a:buNone/>
            </a:pPr>
            <a:r>
              <a:rPr lang="en-US" dirty="0" smtClean="0"/>
              <a:t>}</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86066"/>
            <a:ext cx="8229600" cy="1143000"/>
          </a:xfrm>
        </p:spPr>
        <p:txBody>
          <a:bodyPr>
            <a:normAutofit/>
          </a:bodyPr>
          <a:lstStyle/>
          <a:p>
            <a:r>
              <a:rPr lang="en-US" sz="4800" b="1" dirty="0" smtClean="0"/>
              <a:t>End of Unit</a:t>
            </a:r>
            <a:endParaRPr lang="en-US"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Structure</a:t>
            </a:r>
            <a:endParaRPr lang="en-US" dirty="0"/>
          </a:p>
        </p:txBody>
      </p:sp>
      <p:sp>
        <p:nvSpPr>
          <p:cNvPr id="4" name="Content Placeholder 3"/>
          <p:cNvSpPr>
            <a:spLocks noGrp="1"/>
          </p:cNvSpPr>
          <p:nvPr>
            <p:ph sz="half" idx="1"/>
          </p:nvPr>
        </p:nvSpPr>
        <p:spPr/>
        <p:txBody>
          <a:bodyPr/>
          <a:lstStyle/>
          <a:p>
            <a:r>
              <a:rPr lang="en-US" dirty="0" smtClean="0"/>
              <a:t>Syntax</a:t>
            </a:r>
          </a:p>
          <a:p>
            <a:pPr marL="400050" lvl="1" indent="0">
              <a:buNone/>
            </a:pPr>
            <a:r>
              <a:rPr lang="en-US" sz="2800" dirty="0" err="1" smtClean="0">
                <a:solidFill>
                  <a:srgbClr val="FF0000"/>
                </a:solidFill>
              </a:rPr>
              <a:t>struct</a:t>
            </a:r>
            <a:r>
              <a:rPr lang="en-US" sz="2800" dirty="0" smtClean="0">
                <a:solidFill>
                  <a:srgbClr val="FF0000"/>
                </a:solidFill>
              </a:rPr>
              <a:t> </a:t>
            </a:r>
            <a:r>
              <a:rPr lang="en-US" sz="2800" dirty="0" err="1"/>
              <a:t>structure_name</a:t>
            </a:r>
            <a:r>
              <a:rPr lang="en-US" sz="2800" dirty="0"/>
              <a:t> </a:t>
            </a:r>
            <a:endParaRPr lang="en-US" sz="2800" dirty="0" smtClean="0"/>
          </a:p>
          <a:p>
            <a:pPr marL="400050" lvl="1" indent="0">
              <a:buNone/>
            </a:pPr>
            <a:r>
              <a:rPr lang="en-US" sz="2800" dirty="0" smtClean="0"/>
              <a:t>{ </a:t>
            </a:r>
          </a:p>
          <a:p>
            <a:pPr marL="857250" lvl="2" indent="0">
              <a:buNone/>
            </a:pPr>
            <a:r>
              <a:rPr lang="en-US" sz="2400" dirty="0" err="1" smtClean="0">
                <a:solidFill>
                  <a:srgbClr val="FF0000"/>
                </a:solidFill>
              </a:rPr>
              <a:t>data_type</a:t>
            </a:r>
            <a:r>
              <a:rPr lang="en-US" sz="2400" dirty="0" smtClean="0"/>
              <a:t> </a:t>
            </a:r>
            <a:r>
              <a:rPr lang="en-US" sz="2400" dirty="0"/>
              <a:t>member1; </a:t>
            </a:r>
            <a:r>
              <a:rPr lang="en-US" sz="2400" dirty="0" err="1">
                <a:solidFill>
                  <a:srgbClr val="FF0000"/>
                </a:solidFill>
              </a:rPr>
              <a:t>data_type</a:t>
            </a:r>
            <a:r>
              <a:rPr lang="en-US" sz="2400" dirty="0"/>
              <a:t> member2; </a:t>
            </a:r>
          </a:p>
          <a:p>
            <a:pPr marL="857250" lvl="2" indent="0">
              <a:buNone/>
            </a:pPr>
            <a:r>
              <a:rPr lang="en-US" sz="2400" dirty="0" smtClean="0"/>
              <a:t>…</a:t>
            </a:r>
          </a:p>
          <a:p>
            <a:pPr marL="857250" lvl="2" indent="0">
              <a:buNone/>
            </a:pPr>
            <a:r>
              <a:rPr lang="en-US" sz="2400" dirty="0" err="1" smtClean="0">
                <a:solidFill>
                  <a:srgbClr val="FF0000"/>
                </a:solidFill>
              </a:rPr>
              <a:t>data_type</a:t>
            </a:r>
            <a:r>
              <a:rPr lang="en-US" sz="2400" dirty="0" smtClean="0"/>
              <a:t> member</a:t>
            </a:r>
            <a:r>
              <a:rPr lang="en-US" sz="2400" dirty="0"/>
              <a:t>; </a:t>
            </a:r>
            <a:endParaRPr lang="en-US" sz="2400" dirty="0" smtClean="0"/>
          </a:p>
          <a:p>
            <a:pPr marL="400050" lvl="1" indent="0">
              <a:buNone/>
            </a:pPr>
            <a:r>
              <a:rPr lang="en-US" sz="2800" dirty="0" smtClean="0"/>
              <a:t>};</a:t>
            </a:r>
            <a:endParaRPr lang="en-US" sz="2800" dirty="0"/>
          </a:p>
        </p:txBody>
      </p:sp>
      <p:sp>
        <p:nvSpPr>
          <p:cNvPr id="5" name="Content Placeholder 4"/>
          <p:cNvSpPr>
            <a:spLocks noGrp="1"/>
          </p:cNvSpPr>
          <p:nvPr>
            <p:ph sz="half" idx="2"/>
          </p:nvPr>
        </p:nvSpPr>
        <p:spPr/>
        <p:txBody>
          <a:bodyPr/>
          <a:lstStyle/>
          <a:p>
            <a:r>
              <a:rPr lang="en-US" dirty="0" smtClean="0"/>
              <a:t>Example</a:t>
            </a:r>
          </a:p>
          <a:p>
            <a:pPr marL="400050" lvl="1" indent="0">
              <a:buNone/>
            </a:pPr>
            <a:r>
              <a:rPr lang="en-US" sz="2800" dirty="0" err="1" smtClean="0"/>
              <a:t>struct</a:t>
            </a:r>
            <a:r>
              <a:rPr lang="en-US" sz="2800" dirty="0" smtClean="0"/>
              <a:t> Book</a:t>
            </a:r>
          </a:p>
          <a:p>
            <a:pPr marL="400050" lvl="1" indent="0">
              <a:buNone/>
            </a:pPr>
            <a:r>
              <a:rPr lang="en-US" sz="2800" dirty="0" smtClean="0"/>
              <a:t>{ </a:t>
            </a:r>
          </a:p>
          <a:p>
            <a:pPr marL="857250" lvl="2" indent="0">
              <a:buNone/>
            </a:pPr>
            <a:r>
              <a:rPr lang="en-US" sz="2400" dirty="0" smtClean="0"/>
              <a:t>char title[20</a:t>
            </a:r>
            <a:r>
              <a:rPr lang="en-US" sz="2400" dirty="0"/>
              <a:t>]; </a:t>
            </a:r>
            <a:endParaRPr lang="en-US" sz="2400" dirty="0" smtClean="0"/>
          </a:p>
          <a:p>
            <a:pPr marL="857250" lvl="2" indent="0">
              <a:buNone/>
            </a:pPr>
            <a:r>
              <a:rPr lang="en-US" sz="2400" dirty="0" smtClean="0"/>
              <a:t>char author[15]</a:t>
            </a:r>
            <a:endParaRPr lang="en-US" sz="2400" dirty="0"/>
          </a:p>
          <a:p>
            <a:pPr marL="857250" lvl="2" indent="0">
              <a:buNone/>
            </a:pPr>
            <a:r>
              <a:rPr lang="en-US" sz="2400" dirty="0" err="1" smtClean="0"/>
              <a:t>int</a:t>
            </a:r>
            <a:r>
              <a:rPr lang="en-US" sz="2400" dirty="0" smtClean="0"/>
              <a:t> pages; </a:t>
            </a:r>
          </a:p>
          <a:p>
            <a:pPr marL="857250" lvl="2" indent="0">
              <a:buNone/>
            </a:pPr>
            <a:r>
              <a:rPr lang="en-US" sz="2400" dirty="0" smtClean="0"/>
              <a:t>float price; </a:t>
            </a:r>
          </a:p>
          <a:p>
            <a:pPr marL="400050" lvl="1" indent="0">
              <a:buNone/>
            </a:pPr>
            <a:r>
              <a:rPr lang="en-US" sz="2800" dirty="0" smtClean="0"/>
              <a:t>};</a:t>
            </a:r>
            <a:endParaRPr lang="en-US" sz="2800" dirty="0"/>
          </a:p>
        </p:txBody>
      </p:sp>
    </p:spTree>
    <p:extLst>
      <p:ext uri="{BB962C8B-B14F-4D97-AF65-F5344CB8AC3E}">
        <p14:creationId xmlns="" xmlns:p14="http://schemas.microsoft.com/office/powerpoint/2010/main" val="287821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Structure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keyword </a:t>
            </a:r>
            <a:r>
              <a:rPr lang="en-US" dirty="0" err="1" smtClean="0">
                <a:solidFill>
                  <a:srgbClr val="FF0000"/>
                </a:solidFill>
              </a:rPr>
              <a:t>struct</a:t>
            </a:r>
            <a:r>
              <a:rPr lang="en-US" dirty="0" smtClean="0">
                <a:solidFill>
                  <a:srgbClr val="FF0000"/>
                </a:solidFill>
              </a:rPr>
              <a:t> </a:t>
            </a:r>
            <a:r>
              <a:rPr lang="en-US" dirty="0" smtClean="0"/>
              <a:t>defines a structure to hold four data fields viz., title, author, pages and price.</a:t>
            </a:r>
          </a:p>
          <a:p>
            <a:pPr lvl="1" algn="just"/>
            <a:r>
              <a:rPr lang="en-US" dirty="0" smtClean="0"/>
              <a:t>These fields are called structure elements or members.</a:t>
            </a:r>
          </a:p>
          <a:p>
            <a:pPr lvl="1" algn="just"/>
            <a:r>
              <a:rPr lang="en-US" dirty="0" smtClean="0"/>
              <a:t>Each member may belong to a different data type.</a:t>
            </a:r>
          </a:p>
          <a:p>
            <a:pPr lvl="1" algn="just"/>
            <a:r>
              <a:rPr lang="en-US" dirty="0" smtClean="0">
                <a:solidFill>
                  <a:srgbClr val="C00000"/>
                </a:solidFill>
              </a:rPr>
              <a:t>Book</a:t>
            </a:r>
            <a:r>
              <a:rPr lang="en-US" dirty="0" smtClean="0"/>
              <a:t> is the name of the structure and is called the </a:t>
            </a:r>
            <a:r>
              <a:rPr lang="en-US" dirty="0" smtClean="0">
                <a:solidFill>
                  <a:srgbClr val="C00000"/>
                </a:solidFill>
              </a:rPr>
              <a:t>structure tag</a:t>
            </a:r>
            <a:r>
              <a:rPr lang="en-US" dirty="0" smtClean="0"/>
              <a:t>.</a:t>
            </a:r>
          </a:p>
          <a:p>
            <a:pPr lvl="1" algn="just"/>
            <a:r>
              <a:rPr lang="en-US" dirty="0" smtClean="0"/>
              <a:t>The tag name can be used subsequently to declare variables.</a:t>
            </a:r>
            <a:endParaRPr lang="en-US" dirty="0"/>
          </a:p>
        </p:txBody>
      </p:sp>
    </p:spTree>
    <p:extLst>
      <p:ext uri="{BB962C8B-B14F-4D97-AF65-F5344CB8AC3E}">
        <p14:creationId xmlns="" xmlns:p14="http://schemas.microsoft.com/office/powerpoint/2010/main" val="1110235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Structure</a:t>
            </a:r>
            <a:endParaRPr lang="en-US" dirty="0"/>
          </a:p>
        </p:txBody>
      </p:sp>
      <p:sp>
        <p:nvSpPr>
          <p:cNvPr id="3" name="Content Placeholder 2"/>
          <p:cNvSpPr>
            <a:spLocks noGrp="1"/>
          </p:cNvSpPr>
          <p:nvPr>
            <p:ph idx="1"/>
          </p:nvPr>
        </p:nvSpPr>
        <p:spPr>
          <a:xfrm>
            <a:off x="457200" y="5029200"/>
            <a:ext cx="8229600" cy="1676400"/>
          </a:xfrm>
        </p:spPr>
        <p:txBody>
          <a:bodyPr>
            <a:normAutofit lnSpcReduction="10000"/>
          </a:bodyPr>
          <a:lstStyle/>
          <a:p>
            <a:pPr algn="just"/>
            <a:r>
              <a:rPr lang="en-US" sz="2800" dirty="0" smtClean="0"/>
              <a:t>Note that the definition does not declare any variables. It simply describes a format called </a:t>
            </a:r>
            <a:r>
              <a:rPr lang="en-US" sz="2800" i="1" dirty="0" smtClean="0"/>
              <a:t>template</a:t>
            </a:r>
            <a:r>
              <a:rPr lang="en-US" sz="2800" dirty="0" smtClean="0"/>
              <a:t> to represent the information as shown above.</a:t>
            </a:r>
            <a:endParaRPr lang="en-US" sz="2800" dirty="0"/>
          </a:p>
        </p:txBody>
      </p:sp>
      <p:sp>
        <p:nvSpPr>
          <p:cNvPr id="4" name="Rectangle 3"/>
          <p:cNvSpPr/>
          <p:nvPr/>
        </p:nvSpPr>
        <p:spPr>
          <a:xfrm>
            <a:off x="3429000" y="1600200"/>
            <a:ext cx="3429000" cy="76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array of 20 characters</a:t>
            </a:r>
            <a:endParaRPr lang="en-US" sz="2000" dirty="0">
              <a:solidFill>
                <a:srgbClr val="FF0000"/>
              </a:solidFill>
            </a:endParaRPr>
          </a:p>
        </p:txBody>
      </p:sp>
      <p:sp>
        <p:nvSpPr>
          <p:cNvPr id="5" name="Rectangle 4"/>
          <p:cNvSpPr/>
          <p:nvPr/>
        </p:nvSpPr>
        <p:spPr>
          <a:xfrm>
            <a:off x="3429000" y="2362200"/>
            <a:ext cx="2590800" cy="76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array of 15 characters</a:t>
            </a:r>
            <a:endParaRPr lang="en-US" sz="2000" dirty="0">
              <a:solidFill>
                <a:srgbClr val="FF0000"/>
              </a:solidFill>
            </a:endParaRPr>
          </a:p>
        </p:txBody>
      </p:sp>
      <p:sp>
        <p:nvSpPr>
          <p:cNvPr id="6" name="Rectangle 5"/>
          <p:cNvSpPr/>
          <p:nvPr/>
        </p:nvSpPr>
        <p:spPr>
          <a:xfrm>
            <a:off x="3431460" y="3124200"/>
            <a:ext cx="1712040" cy="76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integer</a:t>
            </a:r>
            <a:endParaRPr lang="en-US" sz="2000" dirty="0">
              <a:solidFill>
                <a:srgbClr val="FF0000"/>
              </a:solidFill>
            </a:endParaRPr>
          </a:p>
        </p:txBody>
      </p:sp>
      <p:sp>
        <p:nvSpPr>
          <p:cNvPr id="7" name="Rectangle 6"/>
          <p:cNvSpPr/>
          <p:nvPr/>
        </p:nvSpPr>
        <p:spPr>
          <a:xfrm>
            <a:off x="3435144" y="3886200"/>
            <a:ext cx="1714500" cy="762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float</a:t>
            </a:r>
            <a:endParaRPr lang="en-US" sz="2000" dirty="0">
              <a:solidFill>
                <a:srgbClr val="FF0000"/>
              </a:solidFill>
            </a:endParaRPr>
          </a:p>
        </p:txBody>
      </p:sp>
      <p:sp>
        <p:nvSpPr>
          <p:cNvPr id="8" name="TextBox 7"/>
          <p:cNvSpPr txBox="1"/>
          <p:nvPr/>
        </p:nvSpPr>
        <p:spPr>
          <a:xfrm>
            <a:off x="2363197" y="1748135"/>
            <a:ext cx="684803" cy="461665"/>
          </a:xfrm>
          <a:prstGeom prst="rect">
            <a:avLst/>
          </a:prstGeom>
          <a:noFill/>
        </p:spPr>
        <p:txBody>
          <a:bodyPr wrap="none" rtlCol="0">
            <a:spAutoFit/>
          </a:bodyPr>
          <a:lstStyle/>
          <a:p>
            <a:r>
              <a:rPr lang="en-US" sz="2400" dirty="0" smtClean="0"/>
              <a:t>title</a:t>
            </a:r>
            <a:endParaRPr lang="en-US" sz="2400" dirty="0"/>
          </a:p>
        </p:txBody>
      </p:sp>
      <p:sp>
        <p:nvSpPr>
          <p:cNvPr id="9" name="TextBox 8"/>
          <p:cNvSpPr txBox="1"/>
          <p:nvPr/>
        </p:nvSpPr>
        <p:spPr>
          <a:xfrm>
            <a:off x="2286000" y="2510135"/>
            <a:ext cx="1027845" cy="461665"/>
          </a:xfrm>
          <a:prstGeom prst="rect">
            <a:avLst/>
          </a:prstGeom>
          <a:noFill/>
        </p:spPr>
        <p:txBody>
          <a:bodyPr wrap="none" rtlCol="0">
            <a:spAutoFit/>
          </a:bodyPr>
          <a:lstStyle/>
          <a:p>
            <a:r>
              <a:rPr lang="en-US" sz="2400" dirty="0" smtClean="0"/>
              <a:t>author</a:t>
            </a:r>
            <a:endParaRPr lang="en-US" sz="2400" dirty="0"/>
          </a:p>
        </p:txBody>
      </p:sp>
      <p:sp>
        <p:nvSpPr>
          <p:cNvPr id="10" name="TextBox 9"/>
          <p:cNvSpPr txBox="1"/>
          <p:nvPr/>
        </p:nvSpPr>
        <p:spPr>
          <a:xfrm>
            <a:off x="2286000" y="3274367"/>
            <a:ext cx="909864" cy="461665"/>
          </a:xfrm>
          <a:prstGeom prst="rect">
            <a:avLst/>
          </a:prstGeom>
          <a:noFill/>
        </p:spPr>
        <p:txBody>
          <a:bodyPr wrap="none" rtlCol="0">
            <a:spAutoFit/>
          </a:bodyPr>
          <a:lstStyle/>
          <a:p>
            <a:r>
              <a:rPr lang="en-US" sz="2400" dirty="0" smtClean="0"/>
              <a:t>pages</a:t>
            </a:r>
            <a:endParaRPr lang="en-US" sz="2400" dirty="0"/>
          </a:p>
        </p:txBody>
      </p:sp>
      <p:sp>
        <p:nvSpPr>
          <p:cNvPr id="11" name="TextBox 10"/>
          <p:cNvSpPr txBox="1"/>
          <p:nvPr/>
        </p:nvSpPr>
        <p:spPr>
          <a:xfrm>
            <a:off x="2286000" y="4036367"/>
            <a:ext cx="808235" cy="461665"/>
          </a:xfrm>
          <a:prstGeom prst="rect">
            <a:avLst/>
          </a:prstGeom>
          <a:noFill/>
        </p:spPr>
        <p:txBody>
          <a:bodyPr wrap="none" rtlCol="0">
            <a:spAutoFit/>
          </a:bodyPr>
          <a:lstStyle/>
          <a:p>
            <a:r>
              <a:rPr lang="en-US" sz="2400" dirty="0" smtClean="0"/>
              <a:t>price</a:t>
            </a:r>
            <a:endParaRPr lang="en-US" sz="2400" dirty="0"/>
          </a:p>
        </p:txBody>
      </p:sp>
    </p:spTree>
    <p:extLst>
      <p:ext uri="{BB962C8B-B14F-4D97-AF65-F5344CB8AC3E}">
        <p14:creationId xmlns="" xmlns:p14="http://schemas.microsoft.com/office/powerpoint/2010/main" val="241127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Structure Variables</a:t>
            </a:r>
            <a:endParaRPr lang="en-US" dirty="0"/>
          </a:p>
        </p:txBody>
      </p:sp>
      <p:sp>
        <p:nvSpPr>
          <p:cNvPr id="3" name="Content Placeholder 2"/>
          <p:cNvSpPr>
            <a:spLocks noGrp="1"/>
          </p:cNvSpPr>
          <p:nvPr>
            <p:ph idx="1"/>
          </p:nvPr>
        </p:nvSpPr>
        <p:spPr/>
        <p:txBody>
          <a:bodyPr>
            <a:normAutofit/>
          </a:bodyPr>
          <a:lstStyle/>
          <a:p>
            <a:pPr lvl="1" algn="just"/>
            <a:r>
              <a:rPr lang="en-US" dirty="0" smtClean="0"/>
              <a:t>Syntax:</a:t>
            </a:r>
          </a:p>
          <a:p>
            <a:pPr lvl="2" algn="just"/>
            <a:r>
              <a:rPr lang="en-US" dirty="0" err="1" smtClean="0"/>
              <a:t>struct</a:t>
            </a:r>
            <a:r>
              <a:rPr lang="en-US" dirty="0" smtClean="0"/>
              <a:t> &lt;</a:t>
            </a:r>
            <a:r>
              <a:rPr lang="en-US" dirty="0" err="1" smtClean="0"/>
              <a:t>tag_name</a:t>
            </a:r>
            <a:r>
              <a:rPr lang="en-US" dirty="0" smtClean="0"/>
              <a:t>&gt; </a:t>
            </a:r>
            <a:r>
              <a:rPr lang="en-US" dirty="0" err="1" smtClean="0"/>
              <a:t>variable_list</a:t>
            </a:r>
            <a:r>
              <a:rPr lang="en-US" dirty="0" smtClean="0"/>
              <a:t>;</a:t>
            </a:r>
          </a:p>
          <a:p>
            <a:pPr lvl="1" algn="just"/>
            <a:r>
              <a:rPr lang="en-US" dirty="0" smtClean="0"/>
              <a:t>Example:</a:t>
            </a:r>
          </a:p>
          <a:p>
            <a:pPr lvl="2" algn="just"/>
            <a:r>
              <a:rPr lang="en-US" dirty="0" err="1" smtClean="0"/>
              <a:t>struct</a:t>
            </a:r>
            <a:r>
              <a:rPr lang="en-US" dirty="0" smtClean="0"/>
              <a:t> Book book1, book2, books[10];</a:t>
            </a:r>
          </a:p>
          <a:p>
            <a:pPr lvl="1" algn="just"/>
            <a:r>
              <a:rPr lang="en-US" dirty="0" smtClean="0"/>
              <a:t>Remember that the members of a structure themselves are not variables. </a:t>
            </a:r>
          </a:p>
          <a:p>
            <a:pPr lvl="1" algn="just"/>
            <a:r>
              <a:rPr lang="en-US" dirty="0" smtClean="0"/>
              <a:t>They do not occupy any memory until they are associated with the structure variables such as book1.</a:t>
            </a:r>
            <a:endParaRPr lang="en-US" dirty="0"/>
          </a:p>
        </p:txBody>
      </p:sp>
    </p:spTree>
    <p:extLst>
      <p:ext uri="{BB962C8B-B14F-4D97-AF65-F5344CB8AC3E}">
        <p14:creationId xmlns="" xmlns:p14="http://schemas.microsoft.com/office/powerpoint/2010/main" val="229654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800600"/>
          </a:xfrm>
        </p:spPr>
        <p:txBody>
          <a:bodyPr>
            <a:noAutofit/>
          </a:bodyPr>
          <a:lstStyle/>
          <a:p>
            <a:pPr algn="just">
              <a:lnSpc>
                <a:spcPct val="120000"/>
              </a:lnSpc>
              <a:spcBef>
                <a:spcPts val="0"/>
              </a:spcBef>
            </a:pPr>
            <a:r>
              <a:rPr lang="en-US" sz="2800" dirty="0" smtClean="0"/>
              <a:t>The following declaration is also valid. </a:t>
            </a:r>
          </a:p>
          <a:p>
            <a:pPr marL="400050" lvl="1" indent="0" algn="just">
              <a:lnSpc>
                <a:spcPct val="120000"/>
              </a:lnSpc>
              <a:spcBef>
                <a:spcPts val="0"/>
              </a:spcBef>
              <a:buNone/>
            </a:pPr>
            <a:r>
              <a:rPr lang="en-US" sz="2400" dirty="0" err="1"/>
              <a:t>struct</a:t>
            </a:r>
            <a:r>
              <a:rPr lang="en-US" sz="2400" dirty="0"/>
              <a:t> </a:t>
            </a:r>
            <a:r>
              <a:rPr lang="en-US" sz="2400" dirty="0" smtClean="0"/>
              <a:t>Book</a:t>
            </a:r>
            <a:endParaRPr lang="en-US" sz="2400" dirty="0"/>
          </a:p>
          <a:p>
            <a:pPr marL="400050" lvl="1" indent="0" algn="just">
              <a:lnSpc>
                <a:spcPct val="120000"/>
              </a:lnSpc>
              <a:spcBef>
                <a:spcPts val="0"/>
              </a:spcBef>
              <a:buNone/>
            </a:pPr>
            <a:r>
              <a:rPr lang="en-US" sz="2400" dirty="0"/>
              <a:t>{ </a:t>
            </a:r>
          </a:p>
          <a:p>
            <a:pPr marL="857250" lvl="2" indent="0" algn="just">
              <a:lnSpc>
                <a:spcPct val="120000"/>
              </a:lnSpc>
              <a:spcBef>
                <a:spcPts val="0"/>
              </a:spcBef>
              <a:buNone/>
            </a:pPr>
            <a:r>
              <a:rPr lang="en-US" dirty="0"/>
              <a:t>char title[20]; </a:t>
            </a:r>
          </a:p>
          <a:p>
            <a:pPr marL="857250" lvl="2" indent="0" algn="just">
              <a:lnSpc>
                <a:spcPct val="120000"/>
              </a:lnSpc>
              <a:spcBef>
                <a:spcPts val="0"/>
              </a:spcBef>
              <a:buNone/>
            </a:pPr>
            <a:r>
              <a:rPr lang="en-US" dirty="0"/>
              <a:t>char author[15]</a:t>
            </a:r>
          </a:p>
          <a:p>
            <a:pPr marL="857250" lvl="2" indent="0" algn="just">
              <a:lnSpc>
                <a:spcPct val="120000"/>
              </a:lnSpc>
              <a:spcBef>
                <a:spcPts val="0"/>
              </a:spcBef>
              <a:buNone/>
            </a:pPr>
            <a:r>
              <a:rPr lang="en-US" dirty="0" err="1"/>
              <a:t>int</a:t>
            </a:r>
            <a:r>
              <a:rPr lang="en-US" dirty="0"/>
              <a:t> pages; </a:t>
            </a:r>
          </a:p>
          <a:p>
            <a:pPr marL="857250" lvl="2" indent="0" algn="just">
              <a:lnSpc>
                <a:spcPct val="120000"/>
              </a:lnSpc>
              <a:spcBef>
                <a:spcPts val="0"/>
              </a:spcBef>
              <a:buNone/>
            </a:pPr>
            <a:r>
              <a:rPr lang="en-US" dirty="0"/>
              <a:t>float price; </a:t>
            </a:r>
          </a:p>
          <a:p>
            <a:pPr marL="400050" lvl="1" indent="0" algn="just">
              <a:lnSpc>
                <a:spcPct val="120000"/>
              </a:lnSpc>
              <a:spcBef>
                <a:spcPts val="0"/>
              </a:spcBef>
              <a:buNone/>
            </a:pPr>
            <a:r>
              <a:rPr lang="en-US" sz="2400" dirty="0" smtClean="0"/>
              <a:t>} book1, book2, books[10];</a:t>
            </a:r>
          </a:p>
          <a:p>
            <a:pPr marL="400050" lvl="1" indent="0" algn="just">
              <a:lnSpc>
                <a:spcPct val="120000"/>
              </a:lnSpc>
              <a:spcBef>
                <a:spcPts val="0"/>
              </a:spcBef>
              <a:buNone/>
            </a:pPr>
            <a:endParaRPr lang="en-US" sz="1800" dirty="0" smtClean="0"/>
          </a:p>
          <a:p>
            <a:pPr marL="457200" indent="-457200" algn="just">
              <a:lnSpc>
                <a:spcPct val="120000"/>
              </a:lnSpc>
              <a:spcBef>
                <a:spcPts val="0"/>
              </a:spcBef>
            </a:pPr>
            <a:r>
              <a:rPr lang="en-US" sz="2800" dirty="0" smtClean="0"/>
              <a:t>The use of </a:t>
            </a:r>
            <a:r>
              <a:rPr lang="en-US" sz="2800" dirty="0" err="1" smtClean="0"/>
              <a:t>tag_name</a:t>
            </a:r>
            <a:r>
              <a:rPr lang="en-US" sz="2800" dirty="0" smtClean="0"/>
              <a:t> is optional here.</a:t>
            </a:r>
          </a:p>
          <a:p>
            <a:pPr marL="857250" lvl="1" indent="-457200" algn="just">
              <a:lnSpc>
                <a:spcPct val="120000"/>
              </a:lnSpc>
              <a:spcBef>
                <a:spcPts val="0"/>
              </a:spcBef>
            </a:pPr>
            <a:r>
              <a:rPr lang="en-US" sz="2400" dirty="0" smtClean="0"/>
              <a:t>However, this is not recommended, as we cannot use it for future declarations.</a:t>
            </a:r>
            <a:endParaRPr lang="en-US" sz="2400" dirty="0"/>
          </a:p>
        </p:txBody>
      </p:sp>
      <p:sp>
        <p:nvSpPr>
          <p:cNvPr id="5" name="TextBox 4"/>
          <p:cNvSpPr txBox="1"/>
          <p:nvPr/>
        </p:nvSpPr>
        <p:spPr>
          <a:xfrm>
            <a:off x="1752600" y="1981200"/>
            <a:ext cx="922047" cy="523220"/>
          </a:xfrm>
          <a:prstGeom prst="rect">
            <a:avLst/>
          </a:prstGeom>
          <a:solidFill>
            <a:schemeClr val="bg1"/>
          </a:solidFill>
        </p:spPr>
        <p:txBody>
          <a:bodyPr wrap="none" rtlCol="0">
            <a:spAutoFit/>
          </a:bodyPr>
          <a:lstStyle/>
          <a:p>
            <a:r>
              <a:rPr lang="en-US" sz="2800" strike="sngStrike" dirty="0" smtClean="0">
                <a:solidFill>
                  <a:schemeClr val="bg1"/>
                </a:solidFill>
              </a:rPr>
              <a:t>Book</a:t>
            </a:r>
            <a:endParaRPr lang="en-US" sz="2800" strike="sngStrike" dirty="0">
              <a:solidFill>
                <a:schemeClr val="bg1"/>
              </a:solidFill>
            </a:endParaRPr>
          </a:p>
        </p:txBody>
      </p:sp>
    </p:spTree>
    <p:extLst>
      <p:ext uri="{BB962C8B-B14F-4D97-AF65-F5344CB8AC3E}">
        <p14:creationId xmlns="" xmlns:p14="http://schemas.microsoft.com/office/powerpoint/2010/main" val="41797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3413</TotalTime>
  <Words>3138</Words>
  <Application>Microsoft Office PowerPoint</Application>
  <PresentationFormat>On-screen Show (4:3)</PresentationFormat>
  <Paragraphs>513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Unit 5 Structures, Pointers and  File Management in C</vt:lpstr>
      <vt:lpstr>Structures - Introduction</vt:lpstr>
      <vt:lpstr>Structures help us to organize complex data in a meaningful way…</vt:lpstr>
      <vt:lpstr>Arrays Vs. Structures</vt:lpstr>
      <vt:lpstr>Defining a Structure</vt:lpstr>
      <vt:lpstr>Defining a Structure</vt:lpstr>
      <vt:lpstr>Defining a Structure</vt:lpstr>
      <vt:lpstr>Declaring Structure Variables</vt:lpstr>
      <vt:lpstr>Slide 9</vt:lpstr>
      <vt:lpstr>Accessing Structure Members</vt:lpstr>
      <vt:lpstr>Slide 11</vt:lpstr>
      <vt:lpstr>Structure Initialization</vt:lpstr>
      <vt:lpstr>Rules for Initializing Structures</vt:lpstr>
      <vt:lpstr>Copying and Comparing Structure Variables</vt:lpstr>
      <vt:lpstr>Comparing Two Structure Variables</vt:lpstr>
      <vt:lpstr>Operations on Individual Members</vt:lpstr>
      <vt:lpstr>Pointers</vt:lpstr>
      <vt:lpstr>Introduction</vt:lpstr>
      <vt:lpstr>Understanding Pointers</vt:lpstr>
      <vt:lpstr>Slide 20</vt:lpstr>
      <vt:lpstr>Slide 21</vt:lpstr>
      <vt:lpstr>Accessing the Address of a Variable</vt:lpstr>
      <vt:lpstr>Slide 23</vt:lpstr>
      <vt:lpstr>Declaring Pointer Variables</vt:lpstr>
      <vt:lpstr>Initialization of Pointer Variable</vt:lpstr>
      <vt:lpstr>Initialization of Pointer Variable</vt:lpstr>
      <vt:lpstr>Accessing a Variable Through its Pointer</vt:lpstr>
      <vt:lpstr>Slide 28</vt:lpstr>
      <vt:lpstr>Slide 29</vt:lpstr>
      <vt:lpstr>Pointers and Arrays</vt:lpstr>
      <vt:lpstr>Slide 31</vt:lpstr>
      <vt:lpstr>Program to add array elements using Pointers</vt:lpstr>
      <vt:lpstr>File Management in C</vt:lpstr>
      <vt:lpstr>Defining and opening a file</vt:lpstr>
      <vt:lpstr>Slide 35</vt:lpstr>
      <vt:lpstr>Slide 36</vt:lpstr>
      <vt:lpstr>Closing a file</vt:lpstr>
      <vt:lpstr>Input/Output Operations on Files</vt:lpstr>
      <vt:lpstr>Slide 39</vt:lpstr>
      <vt:lpstr>The fprintf and fscanf Functions</vt:lpstr>
      <vt:lpstr>Slide 41</vt:lpstr>
      <vt:lpstr>Slide 42</vt:lpstr>
      <vt:lpstr>Slide 43</vt:lpstr>
      <vt:lpstr>Slide 44</vt:lpstr>
      <vt:lpstr>End of Unit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C</dc:title>
  <dc:creator>RAJ</dc:creator>
  <cp:lastModifiedBy>Compaq</cp:lastModifiedBy>
  <cp:revision>100</cp:revision>
  <dcterms:created xsi:type="dcterms:W3CDTF">2006-08-16T00:00:00Z</dcterms:created>
  <dcterms:modified xsi:type="dcterms:W3CDTF">2021-03-27T03:33:54Z</dcterms:modified>
</cp:coreProperties>
</file>