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5.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73" r:id="rId6"/>
    <p:sldId id="274" r:id="rId7"/>
    <p:sldId id="275" r:id="rId8"/>
    <p:sldId id="259" r:id="rId9"/>
    <p:sldId id="268" r:id="rId10"/>
    <p:sldId id="269" r:id="rId11"/>
    <p:sldId id="261" r:id="rId12"/>
    <p:sldId id="266" r:id="rId13"/>
    <p:sldId id="267" r:id="rId14"/>
    <p:sldId id="272" r:id="rId15"/>
    <p:sldId id="263"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adhapatil2002@gmail.com" initials="s" lastIdx="1" clrIdx="0">
    <p:extLst>
      <p:ext uri="{19B8F6BF-5375-455C-9EA6-DF929625EA0E}">
        <p15:presenceInfo xmlns:p15="http://schemas.microsoft.com/office/powerpoint/2012/main" userId="441da9bf25842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A86F123-7329-43C6-B2DB-3E706AA182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88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64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9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64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520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041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224E4-BA89-4338-94FE-C13E864FC4E1}" type="datetimeFigureOut">
              <a:rPr lang="en-IN" smtClean="0"/>
              <a:t>15-03-2021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6F123-7329-43C6-B2DB-3E706AA182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24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224E4-BA89-4338-94FE-C13E864FC4E1}" type="datetimeFigureOut">
              <a:rPr lang="en-IN" smtClean="0"/>
              <a:t>15-03-2021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6F123-7329-43C6-B2DB-3E706AA1822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915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224E4-BA89-4338-94FE-C13E864FC4E1}" type="datetimeFigureOut">
              <a:rPr lang="en-IN" smtClean="0"/>
              <a:t>15-03-2021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108217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145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24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8224E4-BA89-4338-94FE-C13E864FC4E1}" type="datetimeFigureOut">
              <a:rPr lang="en-IN" smtClean="0"/>
              <a:t>15-03-2021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86F123-7329-43C6-B2DB-3E706AA182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8414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bbvaopenmind.com/en/science/mathematics/when-magic-gave-way-to-numbers/" TargetMode="Externa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s://www.mathnasium.com/examples-of-the-golden-ratio-in-nature" TargetMode="External"/><Relationship Id="rId5" Type="http://schemas.openxmlformats.org/officeDocument/2006/relationships/hyperlink" Target="https://www.britannica.com/science/mathematics" TargetMode="External"/><Relationship Id="rId4" Type="http://schemas.openxmlformats.org/officeDocument/2006/relationships/hyperlink" Target="https://www.mic.com/articles/29778/pi-day-5-greatest-mathematical-discoveries-in-histor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Mandel_zoom_00_mandelbrot_set.jp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web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14E2-180B-40C2-8CDB-86FB0560D98A}"/>
              </a:ext>
            </a:extLst>
          </p:cNvPr>
          <p:cNvSpPr>
            <a:spLocks noGrp="1"/>
          </p:cNvSpPr>
          <p:nvPr>
            <p:ph type="ctrTitle"/>
          </p:nvPr>
        </p:nvSpPr>
        <p:spPr>
          <a:xfrm>
            <a:off x="2171700" y="802298"/>
            <a:ext cx="8883153" cy="2541431"/>
          </a:xfrm>
        </p:spPr>
        <p:txBody>
          <a:bodyPr/>
          <a:lstStyle/>
          <a:p>
            <a:r>
              <a:rPr lang="en-IN" dirty="0"/>
              <a:t>Welcome  to  Math in Nature Seminar.</a:t>
            </a:r>
          </a:p>
        </p:txBody>
      </p:sp>
    </p:spTree>
    <p:extLst>
      <p:ext uri="{BB962C8B-B14F-4D97-AF65-F5344CB8AC3E}">
        <p14:creationId xmlns:p14="http://schemas.microsoft.com/office/powerpoint/2010/main" val="73304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C2056C-B8EB-4CE5-A98D-F112864211AA}"/>
              </a:ext>
            </a:extLst>
          </p:cNvPr>
          <p:cNvSpPr>
            <a:spLocks noGrp="1"/>
          </p:cNvSpPr>
          <p:nvPr>
            <p:ph type="title"/>
          </p:nvPr>
        </p:nvSpPr>
        <p:spPr/>
        <p:txBody>
          <a:bodyPr/>
          <a:lstStyle/>
          <a:p>
            <a:r>
              <a:rPr lang="en-IN" dirty="0"/>
              <a:t>Fractals in Nature</a:t>
            </a:r>
          </a:p>
        </p:txBody>
      </p:sp>
      <p:sp>
        <p:nvSpPr>
          <p:cNvPr id="6" name="Content Placeholder 5">
            <a:extLst>
              <a:ext uri="{FF2B5EF4-FFF2-40B4-BE49-F238E27FC236}">
                <a16:creationId xmlns:a16="http://schemas.microsoft.com/office/drawing/2014/main" id="{0C20BBB1-1000-4CCF-BCCA-EA55EE5F0CE1}"/>
              </a:ext>
            </a:extLst>
          </p:cNvPr>
          <p:cNvSpPr>
            <a:spLocks noGrp="1"/>
          </p:cNvSpPr>
          <p:nvPr>
            <p:ph idx="1"/>
          </p:nvPr>
        </p:nvSpPr>
        <p:spPr>
          <a:xfrm>
            <a:off x="630315" y="1447060"/>
            <a:ext cx="10723485" cy="4729903"/>
          </a:xfrm>
        </p:spPr>
        <p:txBody>
          <a:bodyPr/>
          <a:lstStyle/>
          <a:p>
            <a:r>
              <a:rPr lang="en-IN" sz="1800" dirty="0">
                <a:solidFill>
                  <a:srgbClr val="000000"/>
                </a:solidFill>
                <a:effectLst/>
                <a:latin typeface="Times New Roman" panose="02020603050405020304" pitchFamily="18" charset="0"/>
                <a:ea typeface="Calibri" panose="020F0502020204030204" pitchFamily="34" charset="0"/>
              </a:rPr>
              <a:t>Fractals are seen in the branches of trees from the way a tree grows limbs. The main trunk of the tree is the origin point for the Fractal and each set of branches that grow off of that main trunk subsequently have their own branches that continue to grow and have branches of their own. </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Eventually the branches become small enough they become twigs, and these twigs will eventually grow into bigger branches and have twigs of their own. This cycle creates an “infinite” pattern of tree branches. Each branch of the tree resembles a smaller scale version of the whole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leaves: The midrib of the leaf becomes the starting point of the fractal. Further the veins of the leaves go on branching from one to other thus creating an infinite pattern.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FC8820F6-1884-48CC-B5C5-15E72241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377" y="4010025"/>
            <a:ext cx="2627374" cy="2528888"/>
          </a:xfrm>
          <a:prstGeom prst="rect">
            <a:avLst/>
          </a:prstGeom>
        </p:spPr>
      </p:pic>
      <p:pic>
        <p:nvPicPr>
          <p:cNvPr id="10" name="Picture 9">
            <a:extLst>
              <a:ext uri="{FF2B5EF4-FFF2-40B4-BE49-F238E27FC236}">
                <a16:creationId xmlns:a16="http://schemas.microsoft.com/office/drawing/2014/main" id="{DF8F47FE-C04B-4E49-8350-C716E37D2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650" y="4286250"/>
            <a:ext cx="4418350" cy="1792978"/>
          </a:xfrm>
          <a:prstGeom prst="rect">
            <a:avLst/>
          </a:prstGeom>
        </p:spPr>
      </p:pic>
    </p:spTree>
    <p:extLst>
      <p:ext uri="{BB962C8B-B14F-4D97-AF65-F5344CB8AC3E}">
        <p14:creationId xmlns:p14="http://schemas.microsoft.com/office/powerpoint/2010/main" val="354714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AC2-7747-4BAB-9193-E262669D77C1}"/>
              </a:ext>
            </a:extLst>
          </p:cNvPr>
          <p:cNvSpPr>
            <a:spLocks noGrp="1"/>
          </p:cNvSpPr>
          <p:nvPr>
            <p:ph type="title"/>
          </p:nvPr>
        </p:nvSpPr>
        <p:spPr/>
        <p:txBody>
          <a:bodyPr/>
          <a:lstStyle/>
          <a:p>
            <a:r>
              <a:rPr lang="en-IN" dirty="0"/>
              <a:t>Golden Ratio:</a:t>
            </a:r>
          </a:p>
        </p:txBody>
      </p:sp>
      <p:sp>
        <p:nvSpPr>
          <p:cNvPr id="9" name="Content Placeholder 8">
            <a:extLst>
              <a:ext uri="{FF2B5EF4-FFF2-40B4-BE49-F238E27FC236}">
                <a16:creationId xmlns:a16="http://schemas.microsoft.com/office/drawing/2014/main" id="{C4E07A90-DA06-436E-B3FC-51EFA5702F22}"/>
              </a:ext>
            </a:extLst>
          </p:cNvPr>
          <p:cNvSpPr>
            <a:spLocks noGrp="1"/>
          </p:cNvSpPr>
          <p:nvPr>
            <p:ph idx="1"/>
          </p:nvPr>
        </p:nvSpPr>
        <p:spPr/>
        <p:txBody>
          <a:bodyPr>
            <a:normAutofit fontScale="92500" lnSpcReduction="20000"/>
          </a:bodyPr>
          <a:lstStyle/>
          <a:p>
            <a:r>
              <a:rPr lang="en-IN" dirty="0"/>
              <a:t>The Golden Ratio was first described in Euclid’s Elements around 2,300 years ago.</a:t>
            </a:r>
          </a:p>
          <a:p>
            <a:r>
              <a:rPr lang="en-IN" sz="2400" dirty="0"/>
              <a:t>The harmony and proportions of the Golden Ratio were recognized by mathematicians like Aristotle, Pythagoras, Musa Al </a:t>
            </a:r>
            <a:r>
              <a:rPr lang="en-IN" sz="2400" dirty="0" err="1"/>
              <a:t>Khawarizmi</a:t>
            </a:r>
            <a:r>
              <a:rPr lang="en-IN" sz="2400" dirty="0"/>
              <a:t> and Boethius.</a:t>
            </a:r>
          </a:p>
          <a:p>
            <a:endParaRPr lang="en-IN" dirty="0"/>
          </a:p>
          <a:p>
            <a:pPr rtl="0">
              <a:spcBef>
                <a:spcPts val="500"/>
              </a:spcBef>
              <a:spcAft>
                <a:spcPts val="500"/>
              </a:spcAft>
            </a:pPr>
            <a:r>
              <a:rPr lang="en-US" sz="1800" dirty="0">
                <a:solidFill>
                  <a:srgbClr val="202122"/>
                </a:solidFill>
                <a:latin typeface="Arial" panose="020B0604020202020204" pitchFamily="34" charset="0"/>
              </a:rPr>
              <a:t>T</a:t>
            </a:r>
            <a:r>
              <a:rPr lang="en-US" sz="1800" b="0" i="0" u="none" strike="noStrike" dirty="0">
                <a:solidFill>
                  <a:srgbClr val="202122"/>
                </a:solidFill>
                <a:effectLst/>
                <a:latin typeface="Arial" panose="020B0604020202020204" pitchFamily="34" charset="0"/>
              </a:rPr>
              <a:t>wo quantities are in the </a:t>
            </a:r>
            <a:r>
              <a:rPr lang="en-US" sz="1800" b="1" i="0" u="none" strike="noStrike" dirty="0">
                <a:solidFill>
                  <a:srgbClr val="202122"/>
                </a:solidFill>
                <a:effectLst/>
                <a:latin typeface="Arial" panose="020B0604020202020204" pitchFamily="34" charset="0"/>
              </a:rPr>
              <a:t>golden ratio</a:t>
            </a:r>
            <a:r>
              <a:rPr lang="en-US" sz="1800" b="0" i="0" u="none" strike="noStrike" dirty="0">
                <a:solidFill>
                  <a:srgbClr val="202122"/>
                </a:solidFill>
                <a:effectLst/>
                <a:latin typeface="Arial" panose="020B0604020202020204" pitchFamily="34" charset="0"/>
              </a:rPr>
              <a:t> if their </a:t>
            </a:r>
            <a:r>
              <a:rPr lang="en-US" sz="1800" b="0" i="0" u="none" strike="noStrike" dirty="0">
                <a:effectLst/>
                <a:latin typeface="Arial" panose="020B0604020202020204" pitchFamily="34" charset="0"/>
              </a:rPr>
              <a:t>ratio</a:t>
            </a:r>
            <a:r>
              <a:rPr lang="en-US" sz="1800" b="0" i="0" u="none" strike="noStrike" dirty="0">
                <a:solidFill>
                  <a:srgbClr val="202122"/>
                </a:solidFill>
                <a:effectLst/>
                <a:latin typeface="Arial" panose="020B0604020202020204" pitchFamily="34" charset="0"/>
              </a:rPr>
              <a:t> is the same as the ratio of their </a:t>
            </a:r>
            <a:r>
              <a:rPr lang="en-US" sz="1800" b="0" i="0" u="none" strike="noStrike" dirty="0">
                <a:effectLst/>
                <a:latin typeface="Arial" panose="020B0604020202020204" pitchFamily="34" charset="0"/>
              </a:rPr>
              <a:t>sum </a:t>
            </a:r>
            <a:r>
              <a:rPr lang="en-US" sz="1800" b="0" i="0" u="none" strike="noStrike" dirty="0">
                <a:solidFill>
                  <a:srgbClr val="202122"/>
                </a:solidFill>
                <a:effectLst/>
                <a:latin typeface="Arial" panose="020B0604020202020204" pitchFamily="34" charset="0"/>
              </a:rPr>
              <a:t>to the larger of the two quantities. Expressed algebraically, for quantities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and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with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&gt;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&gt; 0,</a:t>
            </a:r>
          </a:p>
          <a:p>
            <a:pPr rtl="0">
              <a:spcBef>
                <a:spcPts val="500"/>
              </a:spcBef>
              <a:spcAft>
                <a:spcPts val="500"/>
              </a:spcAft>
            </a:pPr>
            <a:endParaRPr lang="en-US" b="0" dirty="0">
              <a:effectLst/>
            </a:endParaRPr>
          </a:p>
          <a:p>
            <a:pPr marL="0" indent="0">
              <a:buNone/>
            </a:pPr>
            <a:br>
              <a:rPr lang="en-US" dirty="0"/>
            </a:br>
            <a:endParaRPr lang="en-IN" dirty="0"/>
          </a:p>
        </p:txBody>
      </p:sp>
      <p:pic>
        <p:nvPicPr>
          <p:cNvPr id="12" name="Graphic 6">
            <a:extLst>
              <a:ext uri="{FF2B5EF4-FFF2-40B4-BE49-F238E27FC236}">
                <a16:creationId xmlns:a16="http://schemas.microsoft.com/office/drawing/2014/main" id="{947ABD65-510C-4A43-9F8E-BB6E2BE5F948}"/>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5404" y="4746004"/>
            <a:ext cx="1610995" cy="560070"/>
          </a:xfrm>
          <a:prstGeom prst="rect">
            <a:avLst/>
          </a:prstGeom>
        </p:spPr>
      </p:pic>
      <p:pic>
        <p:nvPicPr>
          <p:cNvPr id="13" name="Graphic 11">
            <a:extLst>
              <a:ext uri="{FF2B5EF4-FFF2-40B4-BE49-F238E27FC236}">
                <a16:creationId xmlns:a16="http://schemas.microsoft.com/office/drawing/2014/main" id="{7EE07CDE-BED8-4E99-9660-F13DF2A06EBF}"/>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521" y="4714572"/>
            <a:ext cx="2286000" cy="622935"/>
          </a:xfrm>
          <a:prstGeom prst="rect">
            <a:avLst/>
          </a:prstGeom>
        </p:spPr>
      </p:pic>
      <p:pic>
        <p:nvPicPr>
          <p:cNvPr id="15" name="Picture 14">
            <a:extLst>
              <a:ext uri="{FF2B5EF4-FFF2-40B4-BE49-F238E27FC236}">
                <a16:creationId xmlns:a16="http://schemas.microsoft.com/office/drawing/2014/main" id="{94B2CDF4-A820-46EF-BADB-76D2FA223B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478" y="4148715"/>
            <a:ext cx="3127161" cy="1932585"/>
          </a:xfrm>
          <a:prstGeom prst="rect">
            <a:avLst/>
          </a:prstGeom>
        </p:spPr>
      </p:pic>
    </p:spTree>
    <p:extLst>
      <p:ext uri="{BB962C8B-B14F-4D97-AF65-F5344CB8AC3E}">
        <p14:creationId xmlns:p14="http://schemas.microsoft.com/office/powerpoint/2010/main" val="316469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8594-F81F-4184-8E79-90A32DE73568}"/>
              </a:ext>
            </a:extLst>
          </p:cNvPr>
          <p:cNvSpPr>
            <a:spLocks noGrp="1"/>
          </p:cNvSpPr>
          <p:nvPr>
            <p:ph type="title"/>
          </p:nvPr>
        </p:nvSpPr>
        <p:spPr/>
        <p:txBody>
          <a:bodyPr/>
          <a:lstStyle/>
          <a:p>
            <a:r>
              <a:rPr lang="en-IN" dirty="0"/>
              <a:t>Golden Ratio in Architecture</a:t>
            </a:r>
          </a:p>
        </p:txBody>
      </p:sp>
      <p:sp>
        <p:nvSpPr>
          <p:cNvPr id="3" name="Content Placeholder 2">
            <a:extLst>
              <a:ext uri="{FF2B5EF4-FFF2-40B4-BE49-F238E27FC236}">
                <a16:creationId xmlns:a16="http://schemas.microsoft.com/office/drawing/2014/main" id="{8304C995-2989-4B5B-B570-EF15C9FAA48B}"/>
              </a:ext>
            </a:extLst>
          </p:cNvPr>
          <p:cNvSpPr>
            <a:spLocks noGrp="1"/>
          </p:cNvSpPr>
          <p:nvPr>
            <p:ph idx="1"/>
          </p:nvPr>
        </p:nvSpPr>
        <p:spPr/>
        <p:txBody>
          <a:bodyPr/>
          <a:lstStyle/>
          <a:p>
            <a:pPr rtl="0">
              <a:spcBef>
                <a:spcPts val="0"/>
              </a:spcBef>
              <a:spcAft>
                <a:spcPts val="0"/>
              </a:spcAft>
            </a:pPr>
            <a:r>
              <a:rPr lang="en-US" sz="1800" b="0" i="0" u="none" strike="noStrike" dirty="0">
                <a:solidFill>
                  <a:srgbClr val="202122"/>
                </a:solidFill>
                <a:effectLst/>
                <a:latin typeface="Arial" panose="020B0604020202020204" pitchFamily="34" charset="0"/>
              </a:rPr>
              <a:t>The Parthenon (447–432 BC), was a temple of the </a:t>
            </a:r>
            <a:r>
              <a:rPr lang="en-US" sz="1800" b="0" i="0" u="none" strike="noStrike" dirty="0">
                <a:effectLst/>
                <a:latin typeface="Arial" panose="020B0604020202020204" pitchFamily="34" charset="0"/>
              </a:rPr>
              <a:t>Greek goddess Athena</a:t>
            </a:r>
            <a:r>
              <a:rPr lang="en-US" sz="1800" b="0" i="0" u="none" strike="noStrike" dirty="0">
                <a:solidFill>
                  <a:srgbClr val="202122"/>
                </a:solidFill>
                <a:effectLst/>
                <a:latin typeface="Arial" panose="020B0604020202020204" pitchFamily="34" charset="0"/>
              </a:rPr>
              <a:t>. The Parthenon's facade as well as elements of its facade and elsewhere are claimed to be circumscribed by a progression of </a:t>
            </a:r>
            <a:r>
              <a:rPr lang="en-US" sz="1800" b="0" i="0" strike="noStrike" dirty="0">
                <a:effectLst/>
                <a:latin typeface="Arial" panose="020B0604020202020204" pitchFamily="34" charset="0"/>
              </a:rPr>
              <a:t>golden rectangles.</a:t>
            </a:r>
            <a:endParaRPr lang="en-US" b="0" dirty="0">
              <a:effectLst/>
            </a:endParaRPr>
          </a:p>
          <a:p>
            <a:r>
              <a:rPr lang="en-US" dirty="0"/>
              <a:t>Parthenon                       	      Notre Dame		Taj Mahal</a:t>
            </a:r>
            <a:br>
              <a:rPr lang="en-US" dirty="0"/>
            </a:br>
            <a:endParaRPr lang="en-IN" dirty="0"/>
          </a:p>
        </p:txBody>
      </p:sp>
      <p:pic>
        <p:nvPicPr>
          <p:cNvPr id="5" name="Picture 4">
            <a:extLst>
              <a:ext uri="{FF2B5EF4-FFF2-40B4-BE49-F238E27FC236}">
                <a16:creationId xmlns:a16="http://schemas.microsoft.com/office/drawing/2014/main" id="{A9426A8D-3D63-4599-9CC4-6F96922D4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36921" y="3257982"/>
            <a:ext cx="3736189" cy="2521381"/>
          </a:xfrm>
          <a:prstGeom prst="rect">
            <a:avLst/>
          </a:prstGeom>
        </p:spPr>
      </p:pic>
      <p:pic>
        <p:nvPicPr>
          <p:cNvPr id="7" name="Picture 6">
            <a:extLst>
              <a:ext uri="{FF2B5EF4-FFF2-40B4-BE49-F238E27FC236}">
                <a16:creationId xmlns:a16="http://schemas.microsoft.com/office/drawing/2014/main" id="{886DDDFD-40FA-4E49-8080-0DE12AA3A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877" y="3151418"/>
            <a:ext cx="3230991" cy="2947571"/>
          </a:xfrm>
          <a:prstGeom prst="rect">
            <a:avLst/>
          </a:prstGeom>
        </p:spPr>
      </p:pic>
      <p:pic>
        <p:nvPicPr>
          <p:cNvPr id="9" name="Picture 8">
            <a:extLst>
              <a:ext uri="{FF2B5EF4-FFF2-40B4-BE49-F238E27FC236}">
                <a16:creationId xmlns:a16="http://schemas.microsoft.com/office/drawing/2014/main" id="{4921ADBC-8352-4228-8FC3-FC6E603B8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655" y="3144760"/>
            <a:ext cx="2164689" cy="2947571"/>
          </a:xfrm>
          <a:prstGeom prst="rect">
            <a:avLst/>
          </a:prstGeom>
        </p:spPr>
      </p:pic>
    </p:spTree>
    <p:extLst>
      <p:ext uri="{BB962C8B-B14F-4D97-AF65-F5344CB8AC3E}">
        <p14:creationId xmlns:p14="http://schemas.microsoft.com/office/powerpoint/2010/main" val="231942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5084-4A88-4959-9D6D-5519EF7F42B3}"/>
              </a:ext>
            </a:extLst>
          </p:cNvPr>
          <p:cNvSpPr>
            <a:spLocks noGrp="1"/>
          </p:cNvSpPr>
          <p:nvPr>
            <p:ph type="title"/>
          </p:nvPr>
        </p:nvSpPr>
        <p:spPr/>
        <p:txBody>
          <a:bodyPr/>
          <a:lstStyle/>
          <a:p>
            <a:r>
              <a:rPr lang="en-IN" dirty="0"/>
              <a:t>Golden Ratio In Biology </a:t>
            </a:r>
          </a:p>
        </p:txBody>
      </p:sp>
      <p:sp>
        <p:nvSpPr>
          <p:cNvPr id="3" name="Content Placeholder 2">
            <a:extLst>
              <a:ext uri="{FF2B5EF4-FFF2-40B4-BE49-F238E27FC236}">
                <a16:creationId xmlns:a16="http://schemas.microsoft.com/office/drawing/2014/main" id="{79A1A72B-DB67-45B4-8AF1-50C1FA28EF4A}"/>
              </a:ext>
            </a:extLst>
          </p:cNvPr>
          <p:cNvSpPr>
            <a:spLocks noGrp="1"/>
          </p:cNvSpPr>
          <p:nvPr>
            <p:ph sz="half" idx="1"/>
          </p:nvPr>
        </p:nvSpPr>
        <p:spPr/>
        <p:txBody>
          <a:bodyPr/>
          <a:lstStyle/>
          <a:p>
            <a:r>
              <a:rPr lang="en-IN" dirty="0"/>
              <a:t>Human and Non Human Face</a:t>
            </a:r>
          </a:p>
          <a:p>
            <a:r>
              <a:rPr lang="en-IN" sz="1800" dirty="0">
                <a:solidFill>
                  <a:srgbClr val="000000"/>
                </a:solidFill>
                <a:effectLst/>
                <a:latin typeface="Times New Roman" panose="02020603050405020304" pitchFamily="18" charset="0"/>
                <a:ea typeface="Calibri" panose="020F0502020204030204" pitchFamily="34" charset="0"/>
              </a:rPr>
              <a:t>Faces, both human and nonhuman, abound with examples of the Golden Ratio. The mouth and nose are each positioned at golden sections of the distance between the eyes and the bottom of the chin. Similar proportions can been seen from the side, and even the eye and ear itself .</a:t>
            </a:r>
            <a:endParaRPr lang="en-IN" dirty="0"/>
          </a:p>
        </p:txBody>
      </p:sp>
      <p:sp>
        <p:nvSpPr>
          <p:cNvPr id="4" name="Content Placeholder 3">
            <a:extLst>
              <a:ext uri="{FF2B5EF4-FFF2-40B4-BE49-F238E27FC236}">
                <a16:creationId xmlns:a16="http://schemas.microsoft.com/office/drawing/2014/main" id="{7CFEE74A-D1A7-4DCD-83A4-6CBFA2C9FB6D}"/>
              </a:ext>
            </a:extLst>
          </p:cNvPr>
          <p:cNvSpPr>
            <a:spLocks noGrp="1"/>
          </p:cNvSpPr>
          <p:nvPr>
            <p:ph sz="half" idx="2"/>
          </p:nvPr>
        </p:nvSpPr>
        <p:spPr/>
        <p:txBody>
          <a:bodyPr/>
          <a:lstStyle/>
          <a:p>
            <a:r>
              <a:rPr lang="en-IN" dirty="0"/>
              <a:t>DNA Molecule</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 the microscopic realm is not immune to Fibonacci. The DNA molecule measures 34 angstroms long by 21 angstroms wide for each full cycle of its double helix spiral. These numbers, 34 and 21, are numbers in the Fibonacci series, and their ratio 1.6190476 closely approximates Phi, 1.6180339(golden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09F31847-9043-44CA-9626-911F008A7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059" y="4538186"/>
            <a:ext cx="1767972" cy="2135942"/>
          </a:xfrm>
          <a:prstGeom prst="rect">
            <a:avLst/>
          </a:prstGeom>
        </p:spPr>
      </p:pic>
      <p:pic>
        <p:nvPicPr>
          <p:cNvPr id="8" name="Picture 7">
            <a:extLst>
              <a:ext uri="{FF2B5EF4-FFF2-40B4-BE49-F238E27FC236}">
                <a16:creationId xmlns:a16="http://schemas.microsoft.com/office/drawing/2014/main" id="{2BA57377-886F-477E-8378-8B4349AC3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582" y="4900795"/>
            <a:ext cx="3145087" cy="1721640"/>
          </a:xfrm>
          <a:prstGeom prst="rect">
            <a:avLst/>
          </a:prstGeom>
        </p:spPr>
      </p:pic>
    </p:spTree>
    <p:extLst>
      <p:ext uri="{BB962C8B-B14F-4D97-AF65-F5344CB8AC3E}">
        <p14:creationId xmlns:p14="http://schemas.microsoft.com/office/powerpoint/2010/main" val="417983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5C7EE4-FBBF-411A-B7E9-899322BE7B22}"/>
              </a:ext>
            </a:extLst>
          </p:cNvPr>
          <p:cNvSpPr>
            <a:spLocks noGrp="1"/>
          </p:cNvSpPr>
          <p:nvPr>
            <p:ph type="title"/>
          </p:nvPr>
        </p:nvSpPr>
        <p:spPr/>
        <p:txBody>
          <a:bodyPr/>
          <a:lstStyle/>
          <a:p>
            <a:r>
              <a:rPr lang="en-IN" dirty="0"/>
              <a:t>Golden Ratio in Shells:</a:t>
            </a:r>
          </a:p>
        </p:txBody>
      </p:sp>
      <p:sp>
        <p:nvSpPr>
          <p:cNvPr id="6" name="Content Placeholder 5">
            <a:extLst>
              <a:ext uri="{FF2B5EF4-FFF2-40B4-BE49-F238E27FC236}">
                <a16:creationId xmlns:a16="http://schemas.microsoft.com/office/drawing/2014/main" id="{D22B6922-7E7C-4C0F-813A-E739285D5A1B}"/>
              </a:ext>
            </a:extLst>
          </p:cNvPr>
          <p:cNvSpPr>
            <a:spLocks noGrp="1"/>
          </p:cNvSpPr>
          <p:nvPr>
            <p:ph sz="half" idx="1"/>
          </p:nvPr>
        </p:nvSpPr>
        <p:spPr/>
        <p:txBody>
          <a:bodyPr>
            <a:normAutofit fontScale="77500" lnSpcReduction="20000"/>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unique properties of the Golden Rectangle provides another example. This shape, a rectangle in which the ratio of the sides a/b is equal to the golden mean (phi), can result in a nesting process that can be repeated into infinity — and which takes on the form of a spiral. It's call the logarithmic spiral, and it abounds in nature.</a:t>
            </a:r>
          </a:p>
          <a:p>
            <a:r>
              <a:rPr lang="en-US" sz="2000" b="0" i="0" dirty="0">
                <a:solidFill>
                  <a:srgbClr val="000000"/>
                </a:solidFill>
                <a:effectLst/>
                <a:latin typeface="Times New Roman" panose="02020603050405020304" pitchFamily="18" charset="0"/>
                <a:cs typeface="Times New Roman" panose="02020603050405020304" pitchFamily="18" charset="0"/>
              </a:rPr>
              <a:t>Snail shells and nautilus shells follow the logarithmic spiral, as does the cochlea of the inner ear. It can also be seen in the horns of certain goats, and the shape of certain spider's webs.</a:t>
            </a:r>
          </a:p>
          <a:p>
            <a:endParaRPr lang="en-IN" sz="20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927A343-DD63-43F7-88CD-CA95FAE624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0897" y="2017773"/>
            <a:ext cx="2510230" cy="3441700"/>
          </a:xfrm>
        </p:spPr>
      </p:pic>
    </p:spTree>
    <p:extLst>
      <p:ext uri="{BB962C8B-B14F-4D97-AF65-F5344CB8AC3E}">
        <p14:creationId xmlns:p14="http://schemas.microsoft.com/office/powerpoint/2010/main" val="66177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76E4-662B-4075-98D0-0B5DE95039BF}"/>
              </a:ext>
            </a:extLst>
          </p:cNvPr>
          <p:cNvSpPr>
            <a:spLocks noGrp="1"/>
          </p:cNvSpPr>
          <p:nvPr>
            <p:ph type="title"/>
          </p:nvPr>
        </p:nvSpPr>
        <p:spPr>
          <a:xfrm>
            <a:off x="1117600" y="509588"/>
            <a:ext cx="9604375" cy="776287"/>
          </a:xfrm>
        </p:spPr>
        <p:txBody>
          <a:bodyPr/>
          <a:lstStyle/>
          <a:p>
            <a:r>
              <a:rPr lang="en-IN" dirty="0">
                <a:solidFill>
                  <a:schemeClr val="bg1"/>
                </a:solidFill>
              </a:rPr>
              <a:t>Conclusion:</a:t>
            </a:r>
          </a:p>
        </p:txBody>
      </p:sp>
      <p:sp>
        <p:nvSpPr>
          <p:cNvPr id="5" name="Content Placeholder 4">
            <a:extLst>
              <a:ext uri="{FF2B5EF4-FFF2-40B4-BE49-F238E27FC236}">
                <a16:creationId xmlns:a16="http://schemas.microsoft.com/office/drawing/2014/main" id="{E608049E-2228-4B5E-9697-7CFE69F3D670}"/>
              </a:ext>
            </a:extLst>
          </p:cNvPr>
          <p:cNvSpPr>
            <a:spLocks noGrp="1"/>
          </p:cNvSpPr>
          <p:nvPr>
            <p:ph idx="1"/>
          </p:nvPr>
        </p:nvSpPr>
        <p:spPr>
          <a:xfrm>
            <a:off x="1293812" y="1543050"/>
            <a:ext cx="9604375" cy="3657097"/>
          </a:xfrm>
        </p:spPr>
        <p:txBody>
          <a:bodyPr>
            <a:normAutofit fontScale="40000" lnSpcReduction="20000"/>
          </a:bodyPr>
          <a:lstStyle/>
          <a:p>
            <a:pPr marL="0" indent="0">
              <a:lnSpc>
                <a:spcPct val="107000"/>
              </a:lnSpc>
              <a:spcAft>
                <a:spcPts val="800"/>
              </a:spcAft>
              <a:buNone/>
            </a:pPr>
            <a:r>
              <a:rPr lang="en-IN" sz="5000" dirty="0">
                <a:effectLst/>
                <a:latin typeface="Times New Roman" panose="02020603050405020304" pitchFamily="18" charset="0"/>
                <a:ea typeface="Calibri" panose="020F0502020204030204" pitchFamily="34" charset="0"/>
                <a:cs typeface="Times New Roman" panose="02020603050405020304" pitchFamily="18" charset="0"/>
              </a:rPr>
              <a:t>It is not an overstatement to say that “Mathematics is the foundation of modern Human Civilization”. It is a language developed to fulfil the thirst and hunger of Human Civilization to better understand the Universe and its Working, and it has accomplished exactly that. It is undoubtably the greatest invention of Human Race. With Mathematics we have been able to solve some of the greatest mysteries of the Universe, the workings of nature and a find relation between all the living things and objects present in our observable universe.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00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https://www.bbvaopenmind.com/en/science/mathematics/when-magic-gave-way-to-numbers/</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https://www.mic.com/articles/29778/pi-day-5-greatest-mathematical-discoveries-in-history</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https://www.britannica.com/science/mathematics</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https://www.mathnasium.com/examples-of-the-golden-ratio-in-nature</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33440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down)">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5C0A3-689C-4A1C-B9ED-BA69577EFAC5}"/>
              </a:ext>
            </a:extLst>
          </p:cNvPr>
          <p:cNvSpPr>
            <a:spLocks noGrp="1"/>
          </p:cNvSpPr>
          <p:nvPr>
            <p:ph type="title"/>
          </p:nvPr>
        </p:nvSpPr>
        <p:spPr>
          <a:xfrm>
            <a:off x="1451579" y="1962150"/>
            <a:ext cx="9603275" cy="3009900"/>
          </a:xfrm>
        </p:spPr>
        <p:txBody>
          <a:bodyPr>
            <a:noAutofit/>
          </a:bodyPr>
          <a:lstStyle/>
          <a:p>
            <a:pPr algn="ctr"/>
            <a:r>
              <a:rPr lang="en-IN" sz="10000" dirty="0">
                <a:latin typeface="Brush Script MT" panose="03060802040406070304" pitchFamily="66" charset="0"/>
              </a:rPr>
              <a:t>THANK YOU!!</a:t>
            </a:r>
          </a:p>
        </p:txBody>
      </p:sp>
    </p:spTree>
    <p:extLst>
      <p:ext uri="{BB962C8B-B14F-4D97-AF65-F5344CB8AC3E}">
        <p14:creationId xmlns:p14="http://schemas.microsoft.com/office/powerpoint/2010/main" val="102190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3A6A-C557-4C22-A6A1-FCE7E4F85998}"/>
              </a:ext>
            </a:extLst>
          </p:cNvPr>
          <p:cNvSpPr>
            <a:spLocks noGrp="1"/>
          </p:cNvSpPr>
          <p:nvPr>
            <p:ph type="title"/>
          </p:nvPr>
        </p:nvSpPr>
        <p:spPr/>
        <p:txBody>
          <a:bodyPr/>
          <a:lstStyle/>
          <a:p>
            <a:r>
              <a:rPr lang="en-IN" dirty="0">
                <a:solidFill>
                  <a:schemeClr val="bg1"/>
                </a:solidFill>
              </a:rPr>
              <a:t>Contents:</a:t>
            </a:r>
          </a:p>
        </p:txBody>
      </p:sp>
      <p:sp>
        <p:nvSpPr>
          <p:cNvPr id="3" name="Content Placeholder 2">
            <a:extLst>
              <a:ext uri="{FF2B5EF4-FFF2-40B4-BE49-F238E27FC236}">
                <a16:creationId xmlns:a16="http://schemas.microsoft.com/office/drawing/2014/main" id="{EC9F9614-4D8B-4727-8761-528D4793D8F8}"/>
              </a:ext>
            </a:extLst>
          </p:cNvPr>
          <p:cNvSpPr>
            <a:spLocks noGrp="1"/>
          </p:cNvSpPr>
          <p:nvPr>
            <p:ph idx="1"/>
          </p:nvPr>
        </p:nvSpPr>
        <p:spPr/>
        <p:txBody>
          <a:bodyPr/>
          <a:lstStyle/>
          <a:p>
            <a:r>
              <a:rPr lang="en-IN" dirty="0">
                <a:solidFill>
                  <a:schemeClr val="bg1"/>
                </a:solidFill>
              </a:rPr>
              <a:t>Introduction</a:t>
            </a:r>
          </a:p>
          <a:p>
            <a:r>
              <a:rPr lang="en-IN" dirty="0" err="1">
                <a:solidFill>
                  <a:schemeClr val="bg1"/>
                </a:solidFill>
              </a:rPr>
              <a:t>Histroy</a:t>
            </a:r>
            <a:endParaRPr lang="en-IN" dirty="0">
              <a:solidFill>
                <a:schemeClr val="bg1"/>
              </a:solidFill>
            </a:endParaRPr>
          </a:p>
          <a:p>
            <a:r>
              <a:rPr lang="en-IN" dirty="0">
                <a:solidFill>
                  <a:schemeClr val="bg1"/>
                </a:solidFill>
              </a:rPr>
              <a:t>Fibonacci Series</a:t>
            </a:r>
          </a:p>
          <a:p>
            <a:r>
              <a:rPr lang="en-IN" dirty="0">
                <a:solidFill>
                  <a:schemeClr val="bg1"/>
                </a:solidFill>
              </a:rPr>
              <a:t>Fractal Geometry</a:t>
            </a:r>
          </a:p>
          <a:p>
            <a:r>
              <a:rPr lang="en-IN" dirty="0">
                <a:solidFill>
                  <a:schemeClr val="bg1"/>
                </a:solidFill>
              </a:rPr>
              <a:t>Golden Ratio</a:t>
            </a:r>
          </a:p>
          <a:p>
            <a:r>
              <a:rPr lang="en-IN" dirty="0">
                <a:solidFill>
                  <a:schemeClr val="bg1"/>
                </a:solidFill>
              </a:rPr>
              <a:t>Conclusion</a:t>
            </a:r>
          </a:p>
        </p:txBody>
      </p:sp>
    </p:spTree>
    <p:extLst>
      <p:ext uri="{BB962C8B-B14F-4D97-AF65-F5344CB8AC3E}">
        <p14:creationId xmlns:p14="http://schemas.microsoft.com/office/powerpoint/2010/main" val="391896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69CE-5139-4756-8822-FD8E3245DC4C}"/>
              </a:ext>
            </a:extLst>
          </p:cNvPr>
          <p:cNvSpPr>
            <a:spLocks noGrp="1"/>
          </p:cNvSpPr>
          <p:nvPr>
            <p:ph type="title"/>
          </p:nvPr>
        </p:nvSpPr>
        <p:spPr>
          <a:xfrm>
            <a:off x="580008" y="365125"/>
            <a:ext cx="10773792" cy="1325563"/>
          </a:xfrm>
        </p:spPr>
        <p:txBody>
          <a:bodyPr/>
          <a:lstStyle/>
          <a:p>
            <a:r>
              <a:rPr lang="en-IN" dirty="0"/>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CA82A89E-E140-440A-BE45-F669B07607FD}"/>
              </a:ext>
            </a:extLst>
          </p:cNvPr>
          <p:cNvSpPr>
            <a:spLocks noGrp="1"/>
          </p:cNvSpPr>
          <p:nvPr>
            <p:ph idx="1"/>
          </p:nvPr>
        </p:nvSpPr>
        <p:spPr>
          <a:xfrm>
            <a:off x="559293" y="1057276"/>
            <a:ext cx="11052699" cy="5119688"/>
          </a:xfrm>
        </p:spPr>
        <p:txBody>
          <a:bodyPr>
            <a:noAutofit/>
          </a:bodyPr>
          <a:lstStyle/>
          <a:p>
            <a:pPr marL="0" indent="0">
              <a:buNone/>
            </a:pPr>
            <a:r>
              <a:rPr lang="en-US" sz="2200" b="1" i="0" dirty="0">
                <a:effectLst/>
                <a:latin typeface="Bell MT" panose="02020503060305020303" pitchFamily="18" charset="0"/>
              </a:rPr>
              <a:t>Mathematics</a:t>
            </a:r>
            <a:r>
              <a:rPr lang="en-US" sz="2200" b="0" i="0" dirty="0">
                <a:effectLst/>
                <a:latin typeface="Bell MT" panose="02020503060305020303" pitchFamily="18" charset="0"/>
              </a:rPr>
              <a:t>, the </a:t>
            </a:r>
            <a:r>
              <a:rPr lang="en-US" sz="2200" b="0" i="0" u="none" strike="noStrike" dirty="0">
                <a:effectLst/>
                <a:latin typeface="Bell MT" panose="02020503060305020303" pitchFamily="18" charset="0"/>
              </a:rPr>
              <a:t>science</a:t>
            </a:r>
            <a:r>
              <a:rPr lang="en-US" sz="2200" b="0" i="0" dirty="0">
                <a:effectLst/>
                <a:latin typeface="Bell MT" panose="02020503060305020303" pitchFamily="18" charset="0"/>
              </a:rPr>
              <a:t> of structure, order, and relation that has evolved from elemental practices of counting, measuring, and describing the shapes of objects. It deals with logical reasoning and quantitative calculation, and its development has involved an increasing degree of idealization and abstraction of its subject matter. Since the 17th century, mathematics has been an indispensable adjunct to the physical sciences and technology, and in more recent times it has assumed a similar role in the quantitative aspects of the life sciences.</a:t>
            </a:r>
          </a:p>
          <a:p>
            <a:pPr marL="0" indent="0">
              <a:buNone/>
            </a:pPr>
            <a:r>
              <a:rPr lang="en-US" sz="2200" b="0" i="0" dirty="0">
                <a:effectLst/>
                <a:latin typeface="Bell MT" panose="02020503060305020303" pitchFamily="18" charset="0"/>
              </a:rPr>
              <a:t>All mathematical systems (for example, </a:t>
            </a:r>
            <a:r>
              <a:rPr lang="en-US" sz="2200" b="0" i="0" u="none" strike="noStrike" dirty="0">
                <a:effectLst/>
                <a:latin typeface="Bell MT" panose="02020503060305020303" pitchFamily="18" charset="0"/>
              </a:rPr>
              <a:t>Euclidean geometry</a:t>
            </a:r>
            <a:r>
              <a:rPr lang="en-US" sz="2200" b="0" i="0" dirty="0">
                <a:effectLst/>
                <a:latin typeface="Bell MT" panose="02020503060305020303" pitchFamily="18" charset="0"/>
              </a:rPr>
              <a:t>) are combinations of sets of axioms and of theorems that can be logically deduced from the axioms developed and theorized </a:t>
            </a:r>
            <a:r>
              <a:rPr lang="en-US" sz="2200" dirty="0">
                <a:latin typeface="Bell MT" panose="02020503060305020303" pitchFamily="18" charset="0"/>
              </a:rPr>
              <a:t>since the early stages of human civilization</a:t>
            </a:r>
            <a:r>
              <a:rPr lang="en-US" sz="2200" b="0" i="0" dirty="0">
                <a:effectLst/>
                <a:latin typeface="Bell MT" panose="02020503060305020303" pitchFamily="18" charset="0"/>
              </a:rPr>
              <a:t>. Inquiries into the logical and philosophical basis of mathematics reduce to questions of whether the axioms of a given system ensure its completeness and its consistency. </a:t>
            </a:r>
            <a:endParaRPr lang="en-IN" sz="2200" dirty="0">
              <a:latin typeface="Bell MT" panose="02020503060305020303" pitchFamily="18" charset="0"/>
            </a:endParaRPr>
          </a:p>
        </p:txBody>
      </p:sp>
    </p:spTree>
    <p:extLst>
      <p:ext uri="{BB962C8B-B14F-4D97-AF65-F5344CB8AC3E}">
        <p14:creationId xmlns:p14="http://schemas.microsoft.com/office/powerpoint/2010/main" val="50807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F41A-085C-4BC5-A476-3C2F745EFC9B}"/>
              </a:ext>
            </a:extLst>
          </p:cNvPr>
          <p:cNvSpPr>
            <a:spLocks noGrp="1"/>
          </p:cNvSpPr>
          <p:nvPr>
            <p:ph type="title"/>
          </p:nvPr>
        </p:nvSpPr>
        <p:spPr>
          <a:xfrm>
            <a:off x="838200" y="681037"/>
            <a:ext cx="9603275" cy="1049235"/>
          </a:xfrm>
        </p:spPr>
        <p:txBody>
          <a:bodyPr/>
          <a:lstStyle/>
          <a:p>
            <a:r>
              <a:rPr lang="en-IN" dirty="0">
                <a:solidFill>
                  <a:schemeClr val="bg1"/>
                </a:solidFill>
              </a:rPr>
              <a:t>History of  math:</a:t>
            </a:r>
          </a:p>
        </p:txBody>
      </p:sp>
      <p:sp>
        <p:nvSpPr>
          <p:cNvPr id="3" name="Content Placeholder 2">
            <a:extLst>
              <a:ext uri="{FF2B5EF4-FFF2-40B4-BE49-F238E27FC236}">
                <a16:creationId xmlns:a16="http://schemas.microsoft.com/office/drawing/2014/main" id="{BF023BEE-46D8-47F4-8574-1AE4273E8677}"/>
              </a:ext>
            </a:extLst>
          </p:cNvPr>
          <p:cNvSpPr>
            <a:spLocks noGrp="1"/>
          </p:cNvSpPr>
          <p:nvPr>
            <p:ph idx="1"/>
          </p:nvPr>
        </p:nvSpPr>
        <p:spPr>
          <a:xfrm>
            <a:off x="838200" y="1474341"/>
            <a:ext cx="10515600" cy="4712147"/>
          </a:xfrm>
        </p:spPr>
        <p:txBody>
          <a:bodyPr>
            <a:noAutofit/>
          </a:bodyPr>
          <a:lstStyle/>
          <a:p>
            <a:pPr marL="0" indent="0">
              <a:buNone/>
            </a:pPr>
            <a:r>
              <a:rPr lang="en-US" b="1" i="0" dirty="0">
                <a:effectLst/>
                <a:latin typeface="Bell MT" panose="02020503060305020303" pitchFamily="18" charset="0"/>
              </a:rPr>
              <a:t>	Mathematics can be </a:t>
            </a:r>
            <a:r>
              <a:rPr lang="en-US" b="1" dirty="0">
                <a:latin typeface="Bell MT" panose="02020503060305020303" pitchFamily="18" charset="0"/>
              </a:rPr>
              <a:t>called the universal language, it has been developed in different forms across different civilizations throughout the human history but its core and basic concepts have mostly been same. </a:t>
            </a:r>
          </a:p>
          <a:p>
            <a:pPr marL="0" indent="0">
              <a:buNone/>
            </a:pPr>
            <a:r>
              <a:rPr lang="en-US" b="1" i="0" dirty="0">
                <a:effectLst/>
                <a:latin typeface="Bell MT" panose="02020503060305020303" pitchFamily="18" charset="0"/>
              </a:rPr>
              <a:t>	The word </a:t>
            </a:r>
            <a:r>
              <a:rPr lang="en-US" b="1" i="1" dirty="0">
                <a:effectLst/>
                <a:latin typeface="Bell MT" panose="02020503060305020303" pitchFamily="18" charset="0"/>
              </a:rPr>
              <a:t>mathematics</a:t>
            </a:r>
            <a:r>
              <a:rPr lang="en-US" b="1" i="0" dirty="0">
                <a:effectLst/>
                <a:latin typeface="Bell MT" panose="02020503060305020303" pitchFamily="18" charset="0"/>
              </a:rPr>
              <a:t> comes from the Ancient Greek term </a:t>
            </a:r>
            <a:r>
              <a:rPr lang="en-US" b="1" i="1" dirty="0">
                <a:effectLst/>
                <a:latin typeface="Bell MT" panose="02020503060305020303" pitchFamily="18" charset="0"/>
              </a:rPr>
              <a:t>máthēma </a:t>
            </a:r>
            <a:r>
              <a:rPr lang="en-US" b="1" i="0" dirty="0">
                <a:effectLst/>
                <a:latin typeface="Bell MT" panose="02020503060305020303" pitchFamily="18" charset="0"/>
              </a:rPr>
              <a:t>meaning “that which is learnt”. Mathematics has no generally accepted definition. </a:t>
            </a:r>
            <a:r>
              <a:rPr lang="en-US" b="1" i="0" u="none" strike="noStrike" dirty="0">
                <a:effectLst/>
                <a:latin typeface="Bell MT" panose="02020503060305020303" pitchFamily="18" charset="0"/>
              </a:rPr>
              <a:t>Aristotle</a:t>
            </a:r>
            <a:r>
              <a:rPr lang="en-US" b="1" i="0" dirty="0">
                <a:effectLst/>
                <a:latin typeface="Bell MT" panose="02020503060305020303" pitchFamily="18" charset="0"/>
              </a:rPr>
              <a:t> defined mathematics as "the science of quantity" and this definition prevailed until the 18th century. Math has helped humans understand the way nature and universe works around them. </a:t>
            </a:r>
          </a:p>
          <a:p>
            <a:pPr marL="0" indent="0">
              <a:buNone/>
            </a:pPr>
            <a:r>
              <a:rPr lang="en-US" b="1" dirty="0">
                <a:latin typeface="Bell MT" panose="02020503060305020303" pitchFamily="18" charset="0"/>
              </a:rPr>
              <a:t>	</a:t>
            </a:r>
            <a:r>
              <a:rPr lang="en-US" b="1" i="0" dirty="0">
                <a:effectLst/>
                <a:latin typeface="Bell MT" panose="02020503060305020303" pitchFamily="18" charset="0"/>
              </a:rPr>
              <a:t>In order to clarify the </a:t>
            </a:r>
            <a:r>
              <a:rPr lang="en-US" b="1" i="0" u="none" strike="noStrike" dirty="0">
                <a:effectLst/>
                <a:latin typeface="Bell MT" panose="02020503060305020303" pitchFamily="18" charset="0"/>
              </a:rPr>
              <a:t>foundations of mathematics</a:t>
            </a:r>
            <a:r>
              <a:rPr lang="en-US" b="1" i="0" dirty="0">
                <a:effectLst/>
                <a:latin typeface="Bell MT" panose="02020503060305020303" pitchFamily="18" charset="0"/>
              </a:rPr>
              <a:t>, the fields of </a:t>
            </a:r>
            <a:r>
              <a:rPr lang="en-US" b="1" i="0" u="none" strike="noStrike" dirty="0">
                <a:effectLst/>
                <a:latin typeface="Bell MT" panose="02020503060305020303" pitchFamily="18" charset="0"/>
              </a:rPr>
              <a:t>mathematical logic</a:t>
            </a:r>
            <a:r>
              <a:rPr lang="en-US" b="1" i="0" dirty="0">
                <a:effectLst/>
                <a:latin typeface="Bell MT" panose="02020503060305020303" pitchFamily="18" charset="0"/>
              </a:rPr>
              <a:t> and </a:t>
            </a:r>
            <a:r>
              <a:rPr lang="en-US" b="1" i="0" u="none" strike="noStrike" dirty="0">
                <a:effectLst/>
                <a:latin typeface="Bell MT" panose="02020503060305020303" pitchFamily="18" charset="0"/>
              </a:rPr>
              <a:t>set theory</a:t>
            </a:r>
            <a:r>
              <a:rPr lang="en-US" b="1" i="0" dirty="0">
                <a:effectLst/>
                <a:latin typeface="Bell MT" panose="02020503060305020303" pitchFamily="18" charset="0"/>
              </a:rPr>
              <a:t> were developed. Mathematical logic includes the study of </a:t>
            </a:r>
            <a:r>
              <a:rPr lang="en-US" b="1" i="0" u="none" strike="noStrike" dirty="0">
                <a:effectLst/>
                <a:latin typeface="Bell MT" panose="02020503060305020303" pitchFamily="18" charset="0"/>
              </a:rPr>
              <a:t>logic</a:t>
            </a:r>
            <a:r>
              <a:rPr lang="en-US" b="1" i="0" dirty="0">
                <a:effectLst/>
                <a:latin typeface="Bell MT" panose="02020503060305020303" pitchFamily="18" charset="0"/>
              </a:rPr>
              <a:t> and the applications of formal logic to other areas of science.</a:t>
            </a:r>
            <a:endParaRPr lang="en-IN" b="1" dirty="0">
              <a:latin typeface="Bell MT" panose="02020503060305020303" pitchFamily="18" charset="0"/>
            </a:endParaRPr>
          </a:p>
        </p:txBody>
      </p:sp>
    </p:spTree>
    <p:extLst>
      <p:ext uri="{BB962C8B-B14F-4D97-AF65-F5344CB8AC3E}">
        <p14:creationId xmlns:p14="http://schemas.microsoft.com/office/powerpoint/2010/main" val="405604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A4A-F13A-49E1-B89E-63C46532A101}"/>
              </a:ext>
            </a:extLst>
          </p:cNvPr>
          <p:cNvSpPr>
            <a:spLocks noGrp="1"/>
          </p:cNvSpPr>
          <p:nvPr>
            <p:ph type="title"/>
          </p:nvPr>
        </p:nvSpPr>
        <p:spPr/>
        <p:txBody>
          <a:bodyPr/>
          <a:lstStyle/>
          <a:p>
            <a:r>
              <a:rPr lang="en-IN" dirty="0"/>
              <a:t>Fibonacci Series:</a:t>
            </a:r>
          </a:p>
        </p:txBody>
      </p:sp>
      <p:sp>
        <p:nvSpPr>
          <p:cNvPr id="3" name="Content Placeholder 2">
            <a:extLst>
              <a:ext uri="{FF2B5EF4-FFF2-40B4-BE49-F238E27FC236}">
                <a16:creationId xmlns:a16="http://schemas.microsoft.com/office/drawing/2014/main" id="{DC56E618-F0B1-472C-980C-0994584BBBA3}"/>
              </a:ext>
            </a:extLst>
          </p:cNvPr>
          <p:cNvSpPr>
            <a:spLocks noGrp="1"/>
          </p:cNvSpPr>
          <p:nvPr>
            <p:ph idx="1"/>
          </p:nvPr>
        </p:nvSpPr>
        <p:spPr/>
        <p:txBody>
          <a:bodyPr/>
          <a:lstStyle/>
          <a:p>
            <a:pPr marL="0" indent="0">
              <a:buNone/>
            </a:pPr>
            <a:r>
              <a:rPr lang="en-IN" dirty="0"/>
              <a:t> In Mathematics, the Fibonacci numbers, commonly denoted as </a:t>
            </a:r>
            <a:r>
              <a:rPr lang="en-IN" dirty="0" err="1"/>
              <a:t>Fn</a:t>
            </a:r>
            <a:r>
              <a:rPr lang="en-IN" dirty="0"/>
              <a:t>, form a sequence, called the Fibonacci Sequence, such that each number is the sum of two preceding ones, starting from 0 and 1. That is,</a:t>
            </a:r>
          </a:p>
          <a:p>
            <a:pPr marL="0" indent="0">
              <a:buNone/>
            </a:pPr>
            <a:r>
              <a:rPr lang="en-IN" dirty="0"/>
              <a:t>        </a:t>
            </a:r>
          </a:p>
          <a:p>
            <a:pPr marL="0" indent="0">
              <a:buNone/>
            </a:pPr>
            <a:r>
              <a:rPr lang="en-IN" dirty="0"/>
              <a:t>for n&gt;1,</a:t>
            </a:r>
          </a:p>
          <a:p>
            <a:pPr marL="0" indent="0">
              <a:buNone/>
            </a:pPr>
            <a:r>
              <a:rPr lang="en-IN" dirty="0"/>
              <a:t>Hence the beginning of the sequence is,</a:t>
            </a:r>
          </a:p>
          <a:p>
            <a:pPr marL="0" indent="0">
              <a:buNone/>
            </a:pPr>
            <a:endParaRPr lang="en-IN" dirty="0"/>
          </a:p>
        </p:txBody>
      </p:sp>
      <p:pic>
        <p:nvPicPr>
          <p:cNvPr id="5" name="Graphic 4">
            <a:extLst>
              <a:ext uri="{FF2B5EF4-FFF2-40B4-BE49-F238E27FC236}">
                <a16:creationId xmlns:a16="http://schemas.microsoft.com/office/drawing/2014/main" id="{98118A15-C135-46DF-8AE9-FA0518EDE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139" y="3117904"/>
            <a:ext cx="2170201" cy="311096"/>
          </a:xfrm>
          <a:prstGeom prst="rect">
            <a:avLst/>
          </a:prstGeom>
        </p:spPr>
      </p:pic>
      <p:pic>
        <p:nvPicPr>
          <p:cNvPr id="7" name="Graphic 6">
            <a:extLst>
              <a:ext uri="{FF2B5EF4-FFF2-40B4-BE49-F238E27FC236}">
                <a16:creationId xmlns:a16="http://schemas.microsoft.com/office/drawing/2014/main" id="{732AE242-5988-46EF-8602-5EC546D3B9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74459" y="3117904"/>
            <a:ext cx="2805208" cy="275376"/>
          </a:xfrm>
          <a:prstGeom prst="rect">
            <a:avLst/>
          </a:prstGeom>
        </p:spPr>
      </p:pic>
      <p:pic>
        <p:nvPicPr>
          <p:cNvPr id="9" name="Graphic 8">
            <a:extLst>
              <a:ext uri="{FF2B5EF4-FFF2-40B4-BE49-F238E27FC236}">
                <a16:creationId xmlns:a16="http://schemas.microsoft.com/office/drawing/2014/main" id="{283B16F5-78EC-4BDE-8930-006F9FB841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4211" y="4754757"/>
            <a:ext cx="6739690" cy="397875"/>
          </a:xfrm>
          <a:prstGeom prst="rect">
            <a:avLst/>
          </a:prstGeom>
        </p:spPr>
      </p:pic>
      <p:pic>
        <p:nvPicPr>
          <p:cNvPr id="11" name="Picture 10">
            <a:extLst>
              <a:ext uri="{FF2B5EF4-FFF2-40B4-BE49-F238E27FC236}">
                <a16:creationId xmlns:a16="http://schemas.microsoft.com/office/drawing/2014/main" id="{3F7AED08-42B3-440F-B8B0-810449233F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96533" y="2913698"/>
            <a:ext cx="3581400" cy="2714625"/>
          </a:xfrm>
          <a:prstGeom prst="rect">
            <a:avLst/>
          </a:prstGeom>
        </p:spPr>
      </p:pic>
    </p:spTree>
    <p:extLst>
      <p:ext uri="{BB962C8B-B14F-4D97-AF65-F5344CB8AC3E}">
        <p14:creationId xmlns:p14="http://schemas.microsoft.com/office/powerpoint/2010/main" val="79885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0D0D-BC04-4CD2-9B44-FF8474F31F68}"/>
              </a:ext>
            </a:extLst>
          </p:cNvPr>
          <p:cNvSpPr>
            <a:spLocks noGrp="1"/>
          </p:cNvSpPr>
          <p:nvPr>
            <p:ph type="title"/>
          </p:nvPr>
        </p:nvSpPr>
        <p:spPr/>
        <p:txBody>
          <a:bodyPr>
            <a:normAutofit fontScale="90000"/>
          </a:bodyPr>
          <a:lstStyle/>
          <a:p>
            <a:r>
              <a:rPr lang="en-IN" sz="4800" b="1" dirty="0">
                <a:solidFill>
                  <a:srgbClr val="202122"/>
                </a:solidFill>
                <a:effectLst/>
                <a:latin typeface="Times New Roman" panose="02020603050405020304" pitchFamily="18" charset="0"/>
                <a:ea typeface="Times New Roman" panose="02020603050405020304" pitchFamily="18" charset="0"/>
              </a:rPr>
              <a:t>Fibonacci series in Nature:</a:t>
            </a:r>
            <a:endParaRPr lang="en-IN" sz="4800" dirty="0"/>
          </a:p>
        </p:txBody>
      </p:sp>
      <p:sp>
        <p:nvSpPr>
          <p:cNvPr id="3" name="Content Placeholder 2">
            <a:extLst>
              <a:ext uri="{FF2B5EF4-FFF2-40B4-BE49-F238E27FC236}">
                <a16:creationId xmlns:a16="http://schemas.microsoft.com/office/drawing/2014/main" id="{D853CBA7-95D7-4C35-86EE-380D466300B7}"/>
              </a:ext>
            </a:extLst>
          </p:cNvPr>
          <p:cNvSpPr>
            <a:spLocks noGrp="1"/>
          </p:cNvSpPr>
          <p:nvPr>
            <p:ph idx="1"/>
          </p:nvPr>
        </p:nvSpPr>
        <p:spPr/>
        <p:txBody>
          <a:bodyPr>
            <a:normAutofit/>
          </a:bodyPr>
          <a:lstStyle/>
          <a:p>
            <a:r>
              <a:rPr lang="en-IN" dirty="0">
                <a:solidFill>
                  <a:srgbClr val="1A1A1A"/>
                </a:solidFill>
                <a:effectLst/>
                <a:latin typeface="Times New Roman" panose="02020603050405020304" pitchFamily="18" charset="0"/>
                <a:ea typeface="Calibri" panose="020F0502020204030204" pitchFamily="34" charset="0"/>
                <a:cs typeface="Times New Roman" panose="02020603050405020304" pitchFamily="18" charset="0"/>
              </a:rPr>
              <a:t>Flower Petals:</a:t>
            </a:r>
          </a:p>
          <a:p>
            <a:pPr marL="457200" lvl="1" indent="0">
              <a:buNone/>
            </a:pPr>
            <a:r>
              <a:rPr lang="en-IN" sz="2000" dirty="0">
                <a:solidFill>
                  <a:srgbClr val="1A1A1A"/>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rPr>
              <a:t>The number of petals in a flower consistently follows the Fibonacci sequence. Famous examples include the lily, which has three petals, buttercups, which have five (pictured at left), the chicory's 21, the daisy's 34, and so on. </a:t>
            </a:r>
          </a:p>
          <a:p>
            <a:pPr marL="457200" lvl="1"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4512FA5-1F0D-4BE4-B7C5-6971539C7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796" y="3741038"/>
            <a:ext cx="3732407" cy="2209800"/>
          </a:xfrm>
          <a:prstGeom prst="rect">
            <a:avLst/>
          </a:prstGeom>
        </p:spPr>
      </p:pic>
    </p:spTree>
    <p:extLst>
      <p:ext uri="{BB962C8B-B14F-4D97-AF65-F5344CB8AC3E}">
        <p14:creationId xmlns:p14="http://schemas.microsoft.com/office/powerpoint/2010/main" val="77299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154D-0A4A-4F1F-80C1-72E051FDA22C}"/>
              </a:ext>
            </a:extLst>
          </p:cNvPr>
          <p:cNvSpPr>
            <a:spLocks noGrp="1"/>
          </p:cNvSpPr>
          <p:nvPr>
            <p:ph type="title"/>
          </p:nvPr>
        </p:nvSpPr>
        <p:spPr>
          <a:xfrm>
            <a:off x="933451" y="804519"/>
            <a:ext cx="10121404" cy="1049235"/>
          </a:xfrm>
        </p:spPr>
        <p:txBody>
          <a:bodyPr/>
          <a:lstStyle/>
          <a:p>
            <a:r>
              <a:rPr lang="en-IN" dirty="0">
                <a:solidFill>
                  <a:schemeClr val="bg1"/>
                </a:solidFill>
              </a:rPr>
              <a:t>Spiral Galaxies:</a:t>
            </a:r>
          </a:p>
        </p:txBody>
      </p:sp>
      <p:sp>
        <p:nvSpPr>
          <p:cNvPr id="3" name="Content Placeholder 2">
            <a:extLst>
              <a:ext uri="{FF2B5EF4-FFF2-40B4-BE49-F238E27FC236}">
                <a16:creationId xmlns:a16="http://schemas.microsoft.com/office/drawing/2014/main" id="{8EA9B99F-D9C3-49F8-9DD8-8CB332D2CBA4}"/>
              </a:ext>
            </a:extLst>
          </p:cNvPr>
          <p:cNvSpPr>
            <a:spLocks noGrp="1"/>
          </p:cNvSpPr>
          <p:nvPr>
            <p:ph idx="1"/>
          </p:nvPr>
        </p:nvSpPr>
        <p:spPr>
          <a:xfrm>
            <a:off x="838200" y="1852258"/>
            <a:ext cx="10515600" cy="4351338"/>
          </a:xfrm>
        </p:spPr>
        <p:txBody>
          <a:bodyPr>
            <a:normAutofit/>
          </a:bodyPr>
          <a:lstStyle/>
          <a:p>
            <a:r>
              <a:rPr lang="en-IN" b="0" dirty="0">
                <a:solidFill>
                  <a:schemeClr val="bg1"/>
                </a:solidFill>
                <a:effectLst/>
                <a:latin typeface="Times New Roman" panose="02020603050405020304" pitchFamily="18" charset="0"/>
                <a:ea typeface="Times New Roman" panose="02020603050405020304" pitchFamily="18" charset="0"/>
              </a:rPr>
              <a:t>Not surprisingly, spiral galaxies also follow the familiar Fibonacci pattern. The Milky Way has several spiral arms, each of them a logarithmic spiral of about 12 degrees. As an interesting aside, spiral galaxies appear to defy Newtonian physics. As early as 1925, astronomers realized that, since the angular speed of rotation of the galactic disk varies with distance from the </a:t>
            </a:r>
            <a:r>
              <a:rPr lang="en-IN" b="0" dirty="0" err="1">
                <a:solidFill>
                  <a:schemeClr val="bg1"/>
                </a:solidFill>
                <a:effectLst/>
                <a:latin typeface="Times New Roman" panose="02020603050405020304" pitchFamily="18" charset="0"/>
                <a:ea typeface="Times New Roman" panose="02020603050405020304" pitchFamily="18" charset="0"/>
              </a:rPr>
              <a:t>center</a:t>
            </a:r>
            <a:r>
              <a:rPr lang="en-IN" b="0" dirty="0">
                <a:solidFill>
                  <a:schemeClr val="bg1"/>
                </a:solidFill>
                <a:effectLst/>
                <a:latin typeface="Times New Roman" panose="02020603050405020304" pitchFamily="18" charset="0"/>
                <a:ea typeface="Times New Roman" panose="02020603050405020304" pitchFamily="18" charset="0"/>
              </a:rPr>
              <a:t>, the radial arms should become curved as galaxies rotate. Subsequently, after a few rotations, spiral arms should start to wind around a galaxy. But they don't — hence the so-called winding problem. The stars on the outside, it would seem, move at a velocity higher than expected — a unique trait of the cosmos that helps preserve its shape.</a:t>
            </a:r>
            <a:endParaRPr lang="en-IN"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596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3108-C52D-4825-8DAE-2F7F7F135121}"/>
              </a:ext>
            </a:extLst>
          </p:cNvPr>
          <p:cNvSpPr>
            <a:spLocks noGrp="1"/>
          </p:cNvSpPr>
          <p:nvPr>
            <p:ph type="title"/>
          </p:nvPr>
        </p:nvSpPr>
        <p:spPr/>
        <p:txBody>
          <a:bodyPr/>
          <a:lstStyle/>
          <a:p>
            <a:r>
              <a:rPr lang="en-IN" dirty="0"/>
              <a:t>Fractal Geometry:</a:t>
            </a:r>
          </a:p>
        </p:txBody>
      </p:sp>
      <p:sp>
        <p:nvSpPr>
          <p:cNvPr id="3" name="Content Placeholder 2">
            <a:extLst>
              <a:ext uri="{FF2B5EF4-FFF2-40B4-BE49-F238E27FC236}">
                <a16:creationId xmlns:a16="http://schemas.microsoft.com/office/drawing/2014/main" id="{0BB9C58C-5B52-414C-9020-ED90B11FBBAB}"/>
              </a:ext>
            </a:extLst>
          </p:cNvPr>
          <p:cNvSpPr>
            <a:spLocks noGrp="1"/>
          </p:cNvSpPr>
          <p:nvPr>
            <p:ph idx="1"/>
          </p:nvPr>
        </p:nvSpPr>
        <p:spPr/>
        <p:txBody>
          <a:bodyPr>
            <a:normAutofit/>
          </a:bodyPr>
          <a:lstStyle/>
          <a:p>
            <a:r>
              <a:rPr lang="en-IN" sz="1800" dirty="0">
                <a:solidFill>
                  <a:srgbClr val="000000"/>
                </a:solidFill>
                <a:effectLst/>
                <a:latin typeface="Times New Roman" panose="02020603050405020304" pitchFamily="18" charset="0"/>
                <a:ea typeface="Calibri" panose="020F0502020204030204" pitchFamily="34" charset="0"/>
              </a:rPr>
              <a:t>Fractal geometry is a field of maths born in the 1970’s and mainly developed by Benoit Mandelbrot.</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 geometry is no different from the classical geometry that we learnt in school, the difference being that the shapes that we drew were smooth like say a circle or a triangle while in fractal geometry the shapes are rough and infinitely complex.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Fractals can be seen everywhere around us. We can find fractals in our circulatory and respiratory systems, the trees that are around us (the branching of the trees and also the venation in the leaves), etc.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4" name="Group 3">
            <a:extLst>
              <a:ext uri="{FF2B5EF4-FFF2-40B4-BE49-F238E27FC236}">
                <a16:creationId xmlns:a16="http://schemas.microsoft.com/office/drawing/2014/main" id="{3BD8FB5A-ECA4-43CD-B5C6-67D7EA497E6C}"/>
              </a:ext>
            </a:extLst>
          </p:cNvPr>
          <p:cNvGrpSpPr/>
          <p:nvPr/>
        </p:nvGrpSpPr>
        <p:grpSpPr>
          <a:xfrm>
            <a:off x="4432547" y="4330611"/>
            <a:ext cx="2532392" cy="1898739"/>
            <a:chOff x="0" y="0"/>
            <a:chExt cx="5731510" cy="4642485"/>
          </a:xfrm>
        </p:grpSpPr>
        <p:pic>
          <p:nvPicPr>
            <p:cNvPr id="5" name="Picture 4">
              <a:extLst>
                <a:ext uri="{FF2B5EF4-FFF2-40B4-BE49-F238E27FC236}">
                  <a16:creationId xmlns:a16="http://schemas.microsoft.com/office/drawing/2014/main" id="{7CBF06F1-A909-4BE6-A1FE-3986E99A74F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731510" cy="4298950"/>
            </a:xfrm>
            <a:prstGeom prst="rect">
              <a:avLst/>
            </a:prstGeom>
          </p:spPr>
        </p:pic>
        <p:sp>
          <p:nvSpPr>
            <p:cNvPr id="6" name="Text Box 21">
              <a:extLst>
                <a:ext uri="{FF2B5EF4-FFF2-40B4-BE49-F238E27FC236}">
                  <a16:creationId xmlns:a16="http://schemas.microsoft.com/office/drawing/2014/main" id="{7F66D518-0F31-4958-9770-C8843F6B8E46}"/>
                </a:ext>
              </a:extLst>
            </p:cNvPr>
            <p:cNvSpPr txBox="1"/>
            <p:nvPr/>
          </p:nvSpPr>
          <p:spPr>
            <a:xfrm>
              <a:off x="0" y="4298950"/>
              <a:ext cx="5731510" cy="343535"/>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9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980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6C89C1-A852-449A-AE03-CDE7A6FD8EC0}"/>
              </a:ext>
            </a:extLst>
          </p:cNvPr>
          <p:cNvSpPr>
            <a:spLocks noGrp="1"/>
          </p:cNvSpPr>
          <p:nvPr>
            <p:ph type="title"/>
          </p:nvPr>
        </p:nvSpPr>
        <p:spPr/>
        <p:txBody>
          <a:bodyPr/>
          <a:lstStyle/>
          <a:p>
            <a:r>
              <a:rPr lang="en-IN" dirty="0"/>
              <a:t>Fractals around us</a:t>
            </a:r>
          </a:p>
        </p:txBody>
      </p:sp>
      <p:sp>
        <p:nvSpPr>
          <p:cNvPr id="5" name="Content Placeholder 4">
            <a:extLst>
              <a:ext uri="{FF2B5EF4-FFF2-40B4-BE49-F238E27FC236}">
                <a16:creationId xmlns:a16="http://schemas.microsoft.com/office/drawing/2014/main" id="{C2007D55-513B-4398-80A6-7346F8305F2F}"/>
              </a:ext>
            </a:extLst>
          </p:cNvPr>
          <p:cNvSpPr>
            <a:spLocks noGrp="1"/>
          </p:cNvSpPr>
          <p:nvPr>
            <p:ph sz="half" idx="1"/>
          </p:nvPr>
        </p:nvSpPr>
        <p:spPr/>
        <p:txBody>
          <a:bodyPr>
            <a:normAutofit lnSpcReduction="10000"/>
          </a:bodyPr>
          <a:lstStyle/>
          <a:p>
            <a:r>
              <a:rPr lang="en-IN" dirty="0"/>
              <a:t>Fractals in Animal Body</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observe fractals in animal bodies. A very good example for this is the respiratory system. The respiratory system begins with a trachea and then goes on to branch into a network of fine-grained cavities.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bronchi undergoes division to form secondary and tertiary bronchi which further divide to form primary, secondary and tertiary bronchioles.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93E57585-B383-4D4C-AEA9-F82B487EF6FC}"/>
              </a:ext>
            </a:extLst>
          </p:cNvPr>
          <p:cNvSpPr>
            <a:spLocks noGrp="1"/>
          </p:cNvSpPr>
          <p:nvPr>
            <p:ph sz="half" idx="2"/>
          </p:nvPr>
        </p:nvSpPr>
        <p:spPr/>
        <p:txBody>
          <a:bodyPr>
            <a:normAutofit lnSpcReduction="10000"/>
          </a:bodyPr>
          <a:lstStyle/>
          <a:p>
            <a:r>
              <a:rPr lang="en-IN" dirty="0"/>
              <a:t>Fractals in Snowflakes</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Koch snowflake is a fractal curve and one of the earliest fractals to be described.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EA8AA6D1-2590-4E79-8E0D-0D99D29FEBFD}"/>
              </a:ext>
            </a:extLst>
          </p:cNvPr>
          <p:cNvPicPr/>
          <p:nvPr/>
        </p:nvPicPr>
        <p:blipFill>
          <a:blip r:embed="rId2">
            <a:extLst>
              <a:ext uri="{28A0092B-C50C-407E-A947-70E740481C1C}">
                <a14:useLocalDpi xmlns:a14="http://schemas.microsoft.com/office/drawing/2010/main" val="0"/>
              </a:ext>
            </a:extLst>
          </a:blip>
          <a:stretch>
            <a:fillRect/>
          </a:stretch>
        </p:blipFill>
        <p:spPr>
          <a:xfrm>
            <a:off x="6536083" y="3271748"/>
            <a:ext cx="1932040" cy="2233104"/>
          </a:xfrm>
          <a:prstGeom prst="rect">
            <a:avLst/>
          </a:prstGeom>
        </p:spPr>
      </p:pic>
      <p:pic>
        <p:nvPicPr>
          <p:cNvPr id="8" name="Picture 7">
            <a:extLst>
              <a:ext uri="{FF2B5EF4-FFF2-40B4-BE49-F238E27FC236}">
                <a16:creationId xmlns:a16="http://schemas.microsoft.com/office/drawing/2014/main" id="{773DE964-2025-4AE4-902C-78EB0600AD38}"/>
              </a:ext>
            </a:extLst>
          </p:cNvPr>
          <p:cNvPicPr/>
          <p:nvPr/>
        </p:nvPicPr>
        <p:blipFill>
          <a:blip r:embed="rId3">
            <a:extLst>
              <a:ext uri="{28A0092B-C50C-407E-A947-70E740481C1C}">
                <a14:useLocalDpi xmlns:a14="http://schemas.microsoft.com/office/drawing/2010/main" val="0"/>
              </a:ext>
            </a:extLst>
          </a:blip>
          <a:stretch>
            <a:fillRect/>
          </a:stretch>
        </p:blipFill>
        <p:spPr>
          <a:xfrm>
            <a:off x="9332040" y="3271748"/>
            <a:ext cx="2590800" cy="2653030"/>
          </a:xfrm>
          <a:prstGeom prst="rect">
            <a:avLst/>
          </a:prstGeom>
        </p:spPr>
      </p:pic>
    </p:spTree>
    <p:extLst>
      <p:ext uri="{BB962C8B-B14F-4D97-AF65-F5344CB8AC3E}">
        <p14:creationId xmlns:p14="http://schemas.microsoft.com/office/powerpoint/2010/main" val="9401226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391</TotalTime>
  <Words>1439</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Bell MT</vt:lpstr>
      <vt:lpstr>Brush Script MT</vt:lpstr>
      <vt:lpstr>Calibri</vt:lpstr>
      <vt:lpstr>Gill Sans MT</vt:lpstr>
      <vt:lpstr>Symbol</vt:lpstr>
      <vt:lpstr>Times New Roman</vt:lpstr>
      <vt:lpstr>Gallery</vt:lpstr>
      <vt:lpstr>Welcome  to  Math in Nature Seminar.</vt:lpstr>
      <vt:lpstr>Contents:</vt:lpstr>
      <vt:lpstr>Introduction:</vt:lpstr>
      <vt:lpstr>History of  math:</vt:lpstr>
      <vt:lpstr>Fibonacci Series:</vt:lpstr>
      <vt:lpstr>Fibonacci series in Nature:</vt:lpstr>
      <vt:lpstr>Spiral Galaxies:</vt:lpstr>
      <vt:lpstr>Fractal Geometry:</vt:lpstr>
      <vt:lpstr>Fractals around us</vt:lpstr>
      <vt:lpstr>Fractals in Nature</vt:lpstr>
      <vt:lpstr>Golden Ratio:</vt:lpstr>
      <vt:lpstr>Golden Ratio in Architecture</vt:lpstr>
      <vt:lpstr>Golden Ratio In Biology </vt:lpstr>
      <vt:lpstr>Golden Ratio in Shells: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Math in Nature Seminar.</dc:title>
  <dc:creator>shradhapatil2002@gmail.com</dc:creator>
  <cp:lastModifiedBy>shradhapatil2002@gmail.com</cp:lastModifiedBy>
  <cp:revision>29</cp:revision>
  <dcterms:created xsi:type="dcterms:W3CDTF">2021-03-13T08:53:16Z</dcterms:created>
  <dcterms:modified xsi:type="dcterms:W3CDTF">2021-03-15T06:02:33Z</dcterms:modified>
</cp:coreProperties>
</file>