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7"/>
  </p:handoutMasterIdLst>
  <p:sldIdLst>
    <p:sldId id="270" r:id="rId3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7" r:id="rId17"/>
    <p:sldId id="358" r:id="rId18"/>
    <p:sldId id="383" r:id="rId19"/>
    <p:sldId id="384" r:id="rId20"/>
    <p:sldId id="361" r:id="rId21"/>
    <p:sldId id="362" r:id="rId22"/>
    <p:sldId id="363" r:id="rId23"/>
    <p:sldId id="364" r:id="rId24"/>
    <p:sldId id="365" r:id="rId25"/>
    <p:sldId id="366" r:id="rId26"/>
    <p:sldId id="385" r:id="rId27"/>
    <p:sldId id="386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82" r:id="rId3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5" autoAdjust="0"/>
    <p:restoredTop sz="95274" autoAdjust="0"/>
  </p:normalViewPr>
  <p:slideViewPr>
    <p:cSldViewPr>
      <p:cViewPr varScale="1">
        <p:scale>
          <a:sx n="70" d="100"/>
          <a:sy n="70" d="100"/>
        </p:scale>
        <p:origin x="666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en-US"/>
              <a:t>Department of Information Science and Engineering                                                                                                                                 K.S.Mathad</a:t>
            </a:r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Department of Information Science and Engineering                                                                                                                                          K.S.Mathad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transition spd="med">
    <p:fade/>
  </p:transition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368A-C9BC-4DF9-837A-791DF5ED1415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Science and Engineering                                                                                                                                          K.S.Mathad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8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8"/>
            <a:ext cx="806847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034F-806F-4073-AF9E-DF2F567E3CB4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Science and Engineering                                                                                                                                          K.S.Mathad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6E8F-C792-4D86-BD68-0C8CAAD4E104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Science and Engineering                                                                                                                                          K.S.Mathad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4" y="1709738"/>
            <a:ext cx="10512862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4" y="4589463"/>
            <a:ext cx="10512862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0620-DDD9-459B-87F9-75B805A83DB6}" type="datetime1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Science and Engineering                                                                                                                                          K.S.Mathad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0"/>
            <a:ext cx="53752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4112" y="1600200"/>
            <a:ext cx="53752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0CB8-828E-4A9C-AFD2-1E32966B89C0}" type="datetime1">
              <a:rPr lang="en-US" smtClean="0"/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Science and Engineering                                                                                                                                          K.S.Mathad</a:t>
            </a:r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5"/>
            <a:ext cx="105128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69" y="1681163"/>
            <a:ext cx="51564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69" y="2505075"/>
            <a:ext cx="5156443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DF61-FD01-409F-807F-334E958F0CC9}" type="datetime1">
              <a:rPr lang="en-US" smtClean="0"/>
            </a:fld>
            <a:endParaRPr lang="en-US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Science and Engineering                                                                                                                                          K.S.Mathad</a:t>
            </a:r>
            <a:endParaRPr lang="en-US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3A42-72FA-4F39-BE10-C2AF1643B338}" type="datetime1">
              <a:rPr lang="en-US" smtClean="0"/>
            </a:fld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Science and Engineering                                                                                                                                          K.S.Mathad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DB3B-FF6F-4566-9E2A-5A00486A7E01}" type="datetime1">
              <a:rPr lang="en-US" smtClean="0"/>
            </a:fld>
            <a:endParaRPr lang="en-US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Science and Engineering                                                                                                                                          K.S.Mathad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457200"/>
            <a:ext cx="3931213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5"/>
            <a:ext cx="617059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69" y="2057400"/>
            <a:ext cx="3931213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B4BA-CF07-4468-9ED2-06E7848D5580}" type="datetime1">
              <a:rPr lang="en-US" smtClean="0"/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Science and Engineering                                                                                                                                          K.S.Mathad</a:t>
            </a:r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457200"/>
            <a:ext cx="3931213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5"/>
            <a:ext cx="6170593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69" y="2057400"/>
            <a:ext cx="3931213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24A2-F7E4-4755-821D-93A20DB65571}" type="datetime1">
              <a:rPr lang="en-US" smtClean="0"/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Science and Engineering                                                                                                                                          K.S.Mathad</a:t>
            </a:r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441" y="1600200"/>
            <a:ext cx="10969943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441" y="6245225"/>
            <a:ext cx="2844059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3193CAD5-4AC1-4CFE-885B-C59D7098A38A}" type="datetime1">
              <a:rPr lang="en-US" smtClean="0"/>
            </a:fld>
            <a:endParaRPr lang="en-US" smtClean="0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4515" y="6245225"/>
            <a:ext cx="385979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r>
              <a:rPr lang="en-US" smtClean="0"/>
              <a:t>Department of Information Science and Engineering                                                                                                                                          K.S.Mathad</a:t>
            </a:r>
            <a:endParaRPr lang="en-US" smtClean="0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5325" y="6245225"/>
            <a:ext cx="2844059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F36C87F6-986D-49E6-AF40-1B3A1EE8064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hf sldNum="0" hd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altLang="en-US" dirty="0"/>
              <a:t>Object Oriented Programming using C++ 18AIS28</a:t>
            </a:r>
            <a:br>
              <a:rPr lang="en-IN" altLang="en-US" dirty="0"/>
            </a:br>
            <a:r>
              <a:rPr lang="en-IN" altLang="en-US" dirty="0"/>
              <a:t>Unit-IV</a:t>
            </a:r>
            <a:endParaRPr lang="en-IN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27095" y="6096000"/>
            <a:ext cx="5334000" cy="300355"/>
          </a:xfrm>
        </p:spPr>
        <p:txBody>
          <a:bodyPr/>
          <a:p>
            <a:r>
              <a:rPr lang="en-US"/>
              <a:t>Department of Information Science and Engineering                                                                                                                                          K.S.Mathad</a:t>
            </a:r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15962"/>
          </a:xfrm>
        </p:spPr>
        <p:txBody>
          <a:bodyPr/>
          <a:lstStyle/>
          <a:p>
            <a:r>
              <a:rPr lang="en-US" b="1" dirty="0" smtClean="0"/>
              <a:t>Multiple Inheritance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2" y="1219200"/>
            <a:ext cx="9753600" cy="4343400"/>
          </a:xfrm>
        </p:spPr>
        <p:txBody>
          <a:bodyPr/>
          <a:lstStyle/>
          <a:p>
            <a:pPr algn="just"/>
            <a:r>
              <a:rPr lang="en-US" b="1" dirty="0" smtClean="0"/>
              <a:t>In this type of inheritance a single derived class may inherit from two or more than two base classes.</a:t>
            </a:r>
            <a:endParaRPr lang="en-US" b="1" dirty="0"/>
          </a:p>
        </p:txBody>
      </p:sp>
      <p:pic>
        <p:nvPicPr>
          <p:cNvPr id="3074" name="Picture 2" descr="C:\Users\John Blesswin\Desktop\multiple-inheritance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561012" y="2438400"/>
            <a:ext cx="4053840" cy="28956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0"/>
            <a:ext cx="9753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31813" y="609600"/>
            <a:ext cx="5029199" cy="624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class student</a:t>
            </a:r>
            <a:endParaRPr lang="en-US" sz="1600" b="1" dirty="0" smtClean="0"/>
          </a:p>
          <a:p>
            <a:r>
              <a:rPr lang="en-US" sz="1600" b="1" dirty="0" smtClean="0"/>
              <a:t>{</a:t>
            </a:r>
            <a:endParaRPr lang="en-US" sz="1600" b="1" dirty="0" smtClean="0"/>
          </a:p>
          <a:p>
            <a:r>
              <a:rPr lang="en-US" sz="1600" b="1" dirty="0" smtClean="0"/>
              <a:t>    protected:</a:t>
            </a:r>
            <a:endParaRPr lang="en-US" sz="1600" b="1" dirty="0" smtClean="0"/>
          </a:p>
          <a:p>
            <a:r>
              <a:rPr lang="en-US" sz="1600" b="1" dirty="0" smtClean="0"/>
              <a:t>       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rno,m1,m2;</a:t>
            </a:r>
            <a:endParaRPr lang="en-US" sz="1600" b="1" dirty="0" smtClean="0"/>
          </a:p>
          <a:p>
            <a:r>
              <a:rPr lang="en-US" sz="1600" b="1" dirty="0" smtClean="0"/>
              <a:t>    public:</a:t>
            </a:r>
            <a:endParaRPr lang="en-US" sz="1600" b="1" dirty="0" smtClean="0"/>
          </a:p>
          <a:p>
            <a:r>
              <a:rPr lang="en-US" sz="1600" b="1" dirty="0" smtClean="0"/>
              <a:t>                void get()</a:t>
            </a:r>
            <a:endParaRPr lang="en-US" sz="1600" b="1" dirty="0" smtClean="0"/>
          </a:p>
          <a:p>
            <a:r>
              <a:rPr lang="en-US" sz="1600" b="1" dirty="0" smtClean="0"/>
              <a:t>              {</a:t>
            </a:r>
            <a:endParaRPr lang="en-US" sz="1600" b="1" dirty="0" smtClean="0"/>
          </a:p>
          <a:p>
            <a:r>
              <a:rPr lang="en-US" sz="1600" b="1" dirty="0" smtClean="0"/>
              <a:t>                            </a:t>
            </a:r>
            <a:r>
              <a:rPr lang="en-US" sz="1600" b="1" dirty="0" err="1" smtClean="0"/>
              <a:t>cout</a:t>
            </a:r>
            <a:r>
              <a:rPr lang="en-US" sz="1600" b="1" dirty="0" smtClean="0"/>
              <a:t>&lt;&lt;"Enter the Roll no :";</a:t>
            </a:r>
            <a:endParaRPr lang="en-US" sz="1600" b="1" dirty="0" smtClean="0"/>
          </a:p>
          <a:p>
            <a:r>
              <a:rPr lang="en-US" sz="1600" b="1" dirty="0" smtClean="0"/>
              <a:t>                            </a:t>
            </a:r>
            <a:r>
              <a:rPr lang="en-US" sz="1600" b="1" dirty="0" err="1" smtClean="0"/>
              <a:t>cin</a:t>
            </a:r>
            <a:r>
              <a:rPr lang="en-US" sz="1600" b="1" dirty="0" smtClean="0"/>
              <a:t>&gt;&gt;</a:t>
            </a:r>
            <a:r>
              <a:rPr lang="en-US" sz="1600" b="1" dirty="0" err="1" smtClean="0"/>
              <a:t>rno</a:t>
            </a:r>
            <a:r>
              <a:rPr lang="en-US" sz="1600" b="1" dirty="0" smtClean="0"/>
              <a:t>;</a:t>
            </a:r>
            <a:endParaRPr lang="en-US" sz="1600" b="1" dirty="0" smtClean="0"/>
          </a:p>
          <a:p>
            <a:r>
              <a:rPr lang="en-US" sz="1600" b="1" dirty="0" smtClean="0"/>
              <a:t>                            </a:t>
            </a:r>
            <a:r>
              <a:rPr lang="en-US" sz="1600" b="1" dirty="0" err="1" smtClean="0"/>
              <a:t>cout</a:t>
            </a:r>
            <a:r>
              <a:rPr lang="en-US" sz="1600" b="1" dirty="0" smtClean="0"/>
              <a:t>&lt;&lt;"Enter the two marks   :";</a:t>
            </a:r>
            <a:endParaRPr lang="en-US" sz="1600" b="1" dirty="0" smtClean="0"/>
          </a:p>
          <a:p>
            <a:r>
              <a:rPr lang="en-US" sz="1600" b="1" dirty="0" smtClean="0"/>
              <a:t>                            </a:t>
            </a:r>
            <a:r>
              <a:rPr lang="en-US" sz="1600" b="1" dirty="0" err="1" smtClean="0"/>
              <a:t>cin</a:t>
            </a:r>
            <a:r>
              <a:rPr lang="en-US" sz="1600" b="1" dirty="0" smtClean="0"/>
              <a:t>&gt;&gt;m1&gt;&gt;m2;</a:t>
            </a:r>
            <a:endParaRPr lang="en-US" sz="1600" b="1" dirty="0" smtClean="0"/>
          </a:p>
          <a:p>
            <a:r>
              <a:rPr lang="en-US" sz="1600" b="1" dirty="0" smtClean="0"/>
              <a:t>              }</a:t>
            </a:r>
            <a:endParaRPr lang="en-US" sz="1600" b="1" dirty="0" smtClean="0"/>
          </a:p>
          <a:p>
            <a:r>
              <a:rPr lang="en-US" sz="1600" b="1" dirty="0" smtClean="0"/>
              <a:t>};</a:t>
            </a:r>
            <a:endParaRPr lang="en-US" sz="1600" b="1" dirty="0" smtClean="0"/>
          </a:p>
          <a:p>
            <a:r>
              <a:rPr lang="en-US" sz="1600" b="1" dirty="0" smtClean="0"/>
              <a:t>class sports</a:t>
            </a:r>
            <a:endParaRPr lang="en-US" sz="1600" b="1" dirty="0" smtClean="0"/>
          </a:p>
          <a:p>
            <a:r>
              <a:rPr lang="en-US" sz="1600" b="1" dirty="0" smtClean="0"/>
              <a:t>{</a:t>
            </a:r>
            <a:endParaRPr lang="en-US" sz="1600" b="1" dirty="0" smtClean="0"/>
          </a:p>
          <a:p>
            <a:r>
              <a:rPr lang="en-US" sz="1600" b="1" dirty="0" smtClean="0"/>
              <a:t>    protected:</a:t>
            </a:r>
            <a:endParaRPr lang="en-US" sz="1600" b="1" dirty="0" smtClean="0"/>
          </a:p>
          <a:p>
            <a:r>
              <a:rPr lang="en-US" sz="1600" b="1" dirty="0" smtClean="0"/>
              <a:t>       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sm</a:t>
            </a:r>
            <a:r>
              <a:rPr lang="en-US" sz="1600" b="1" dirty="0" smtClean="0"/>
              <a:t>;                   // </a:t>
            </a:r>
            <a:r>
              <a:rPr lang="en-US" sz="1600" b="1" dirty="0" err="1" smtClean="0"/>
              <a:t>sm</a:t>
            </a:r>
            <a:r>
              <a:rPr lang="en-US" sz="1600" b="1" dirty="0" smtClean="0"/>
              <a:t> = Sports mark</a:t>
            </a:r>
            <a:endParaRPr lang="en-US" sz="1600" b="1" dirty="0" smtClean="0"/>
          </a:p>
          <a:p>
            <a:r>
              <a:rPr lang="en-US" sz="1600" b="1" dirty="0" smtClean="0"/>
              <a:t>    public:</a:t>
            </a:r>
            <a:endParaRPr lang="en-US" sz="1600" b="1" dirty="0" smtClean="0"/>
          </a:p>
          <a:p>
            <a:r>
              <a:rPr lang="en-US" sz="1600" b="1" dirty="0" smtClean="0"/>
              <a:t>                void </a:t>
            </a:r>
            <a:r>
              <a:rPr lang="en-US" sz="1600" b="1" dirty="0" err="1" smtClean="0"/>
              <a:t>getsm</a:t>
            </a:r>
            <a:r>
              <a:rPr lang="en-US" sz="1600" b="1" dirty="0" smtClean="0"/>
              <a:t>()</a:t>
            </a:r>
            <a:endParaRPr lang="en-US" sz="1600" b="1" dirty="0" smtClean="0"/>
          </a:p>
          <a:p>
            <a:r>
              <a:rPr lang="en-US" sz="1600" b="1" dirty="0" smtClean="0"/>
              <a:t>              {</a:t>
            </a:r>
            <a:endParaRPr lang="en-US" sz="1600" b="1" dirty="0" smtClean="0"/>
          </a:p>
          <a:p>
            <a:r>
              <a:rPr lang="en-US" sz="1600" b="1" dirty="0" smtClean="0"/>
              <a:t>                 </a:t>
            </a:r>
            <a:r>
              <a:rPr lang="en-US" sz="1600" b="1" dirty="0" err="1" smtClean="0"/>
              <a:t>cout</a:t>
            </a:r>
            <a:r>
              <a:rPr lang="en-US" sz="1600" b="1" dirty="0" smtClean="0"/>
              <a:t>&lt;&lt;"\</a:t>
            </a:r>
            <a:r>
              <a:rPr lang="en-US" sz="1600" b="1" dirty="0" err="1" smtClean="0"/>
              <a:t>nEnter</a:t>
            </a:r>
            <a:r>
              <a:rPr lang="en-US" sz="1600" b="1" dirty="0" smtClean="0"/>
              <a:t> the sports mark</a:t>
            </a:r>
            <a:r>
              <a:rPr lang="en-IN" altLang="en-US" sz="1600" b="1" dirty="0" smtClean="0"/>
              <a:t>s</a:t>
            </a:r>
            <a:r>
              <a:rPr lang="en-US" sz="1600" b="1" dirty="0" smtClean="0"/>
              <a:t> :";</a:t>
            </a:r>
            <a:endParaRPr lang="en-US" sz="1600" b="1" dirty="0" smtClean="0"/>
          </a:p>
          <a:p>
            <a:r>
              <a:rPr lang="en-US" sz="1600" b="1" dirty="0" smtClean="0"/>
              <a:t>                 </a:t>
            </a:r>
            <a:r>
              <a:rPr lang="en-US" sz="1600" b="1" dirty="0" err="1" smtClean="0"/>
              <a:t>cin</a:t>
            </a:r>
            <a:r>
              <a:rPr lang="en-US" sz="1600" b="1" dirty="0" smtClean="0"/>
              <a:t>&gt;&gt;</a:t>
            </a:r>
            <a:r>
              <a:rPr lang="en-US" sz="1600" b="1" dirty="0" err="1" smtClean="0"/>
              <a:t>sm</a:t>
            </a:r>
            <a:r>
              <a:rPr lang="en-US" sz="1600" b="1" dirty="0" smtClean="0"/>
              <a:t>;</a:t>
            </a:r>
            <a:endParaRPr lang="en-US" sz="1600" b="1" dirty="0" smtClean="0"/>
          </a:p>
          <a:p>
            <a:r>
              <a:rPr lang="en-US" sz="1600" b="1" dirty="0" smtClean="0"/>
              <a:t> </a:t>
            </a:r>
            <a:endParaRPr lang="en-US" sz="1600" b="1" dirty="0" smtClean="0"/>
          </a:p>
          <a:p>
            <a:r>
              <a:rPr lang="en-US" sz="1600" b="1" dirty="0" smtClean="0"/>
              <a:t>              }</a:t>
            </a:r>
            <a:endParaRPr lang="en-US" sz="1600" b="1" dirty="0" smtClean="0"/>
          </a:p>
          <a:p>
            <a:r>
              <a:rPr lang="en-US" sz="1600" b="1" dirty="0" smtClean="0"/>
              <a:t>};</a:t>
            </a:r>
            <a:endParaRPr lang="en-US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5637212" y="381000"/>
            <a:ext cx="655161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class </a:t>
            </a:r>
            <a:r>
              <a:rPr lang="en-US" sz="1600" b="1" dirty="0" err="1" smtClean="0"/>
              <a:t>statement:public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student,public</a:t>
            </a:r>
            <a:r>
              <a:rPr lang="en-US" sz="1600" b="1" dirty="0" smtClean="0"/>
              <a:t> sports</a:t>
            </a:r>
            <a:endParaRPr lang="en-US" sz="1600" b="1" dirty="0" smtClean="0"/>
          </a:p>
          <a:p>
            <a:r>
              <a:rPr lang="en-US" sz="1600" b="1" dirty="0" smtClean="0"/>
              <a:t>{</a:t>
            </a:r>
            <a:endParaRPr lang="en-US" sz="1600" b="1" dirty="0" smtClean="0"/>
          </a:p>
          <a:p>
            <a:r>
              <a:rPr lang="en-US" sz="1600" b="1" dirty="0" smtClean="0"/>
              <a:t>    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tot,avg</a:t>
            </a:r>
            <a:r>
              <a:rPr lang="en-US" sz="1600" b="1" dirty="0" smtClean="0"/>
              <a:t>;</a:t>
            </a:r>
            <a:endParaRPr lang="en-US" sz="1600" b="1" dirty="0" smtClean="0"/>
          </a:p>
          <a:p>
            <a:r>
              <a:rPr lang="en-US" sz="1600" b="1" dirty="0" smtClean="0"/>
              <a:t>    public:</a:t>
            </a:r>
            <a:endParaRPr lang="en-US" sz="1600" b="1" dirty="0" smtClean="0"/>
          </a:p>
          <a:p>
            <a:r>
              <a:rPr lang="en-US" sz="1600" b="1" dirty="0" smtClean="0"/>
              <a:t>    void display()</a:t>
            </a:r>
            <a:endParaRPr lang="en-US" sz="1600" b="1" dirty="0" smtClean="0"/>
          </a:p>
          <a:p>
            <a:r>
              <a:rPr lang="en-US" sz="1600" b="1" dirty="0" smtClean="0"/>
              <a:t>              {</a:t>
            </a:r>
            <a:endParaRPr lang="en-US" sz="1600" b="1" dirty="0" smtClean="0"/>
          </a:p>
          <a:p>
            <a:r>
              <a:rPr lang="en-US" sz="1600" b="1" dirty="0" smtClean="0"/>
              <a:t>                 tot=(m1+m2+sm);</a:t>
            </a:r>
            <a:endParaRPr lang="en-US" sz="1600" b="1" dirty="0" smtClean="0"/>
          </a:p>
          <a:p>
            <a:r>
              <a:rPr lang="en-US" sz="1600" b="1" dirty="0" smtClean="0"/>
              <a:t>                 </a:t>
            </a:r>
            <a:r>
              <a:rPr lang="en-US" sz="1600" b="1" dirty="0" err="1" smtClean="0"/>
              <a:t>avg</a:t>
            </a:r>
            <a:r>
              <a:rPr lang="en-US" sz="1600" b="1" dirty="0" smtClean="0"/>
              <a:t>=tot/3;</a:t>
            </a:r>
            <a:endParaRPr lang="en-US" sz="1600" b="1" dirty="0" smtClean="0"/>
          </a:p>
          <a:p>
            <a:r>
              <a:rPr lang="en-US" sz="1600" b="1" dirty="0" smtClean="0"/>
              <a:t>                 </a:t>
            </a:r>
            <a:r>
              <a:rPr lang="en-US" sz="1600" b="1" dirty="0" err="1" smtClean="0"/>
              <a:t>cout</a:t>
            </a:r>
            <a:r>
              <a:rPr lang="en-US" sz="1600" b="1" dirty="0" smtClean="0"/>
              <a:t>&lt;&lt;"\n\n\</a:t>
            </a:r>
            <a:r>
              <a:rPr lang="en-US" sz="1600" b="1" dirty="0" err="1" smtClean="0"/>
              <a:t>tRoll</a:t>
            </a:r>
            <a:r>
              <a:rPr lang="en-US" sz="1600" b="1" dirty="0" smtClean="0"/>
              <a:t> No    : "&lt;&lt;</a:t>
            </a:r>
            <a:r>
              <a:rPr lang="en-US" sz="1600" b="1" dirty="0" err="1" smtClean="0"/>
              <a:t>rno</a:t>
            </a:r>
            <a:r>
              <a:rPr lang="en-US" sz="1600" b="1" dirty="0" smtClean="0"/>
              <a:t>&lt;&lt;"\n\</a:t>
            </a:r>
            <a:r>
              <a:rPr lang="en-US" sz="1600" b="1" dirty="0" err="1" smtClean="0"/>
              <a:t>tTotal</a:t>
            </a:r>
            <a:r>
              <a:rPr lang="en-US" sz="1600" b="1" dirty="0" smtClean="0"/>
              <a:t>    : "&lt;&lt;tot;</a:t>
            </a:r>
            <a:endParaRPr lang="en-US" sz="1600" b="1" dirty="0" smtClean="0"/>
          </a:p>
          <a:p>
            <a:r>
              <a:rPr lang="en-US" sz="1600" b="1" dirty="0" smtClean="0"/>
              <a:t>               </a:t>
            </a:r>
            <a:r>
              <a:rPr lang="en-US" sz="1600" b="1" dirty="0" err="1" smtClean="0"/>
              <a:t>cout</a:t>
            </a:r>
            <a:r>
              <a:rPr lang="en-US" sz="1600" b="1" dirty="0" smtClean="0"/>
              <a:t>&lt;&lt;"\n\</a:t>
            </a:r>
            <a:r>
              <a:rPr lang="en-US" sz="1600" b="1" dirty="0" err="1" smtClean="0"/>
              <a:t>tAverage</a:t>
            </a:r>
            <a:r>
              <a:rPr lang="en-US" sz="1600" b="1" dirty="0" smtClean="0"/>
              <a:t>    : "&lt;&lt;</a:t>
            </a:r>
            <a:r>
              <a:rPr lang="en-US" sz="1600" b="1" dirty="0" err="1" smtClean="0"/>
              <a:t>avg</a:t>
            </a:r>
            <a:r>
              <a:rPr lang="en-US" sz="1600" b="1" dirty="0" smtClean="0"/>
              <a:t>;</a:t>
            </a:r>
            <a:endParaRPr lang="en-US" sz="1600" b="1" dirty="0" smtClean="0"/>
          </a:p>
          <a:p>
            <a:r>
              <a:rPr lang="en-US" sz="1600" b="1" dirty="0" smtClean="0"/>
              <a:t>              }</a:t>
            </a:r>
            <a:endParaRPr lang="en-US" sz="1600" b="1" dirty="0" smtClean="0"/>
          </a:p>
          <a:p>
            <a:r>
              <a:rPr lang="en-US" sz="1600" b="1" dirty="0" smtClean="0"/>
              <a:t>};</a:t>
            </a:r>
            <a:endParaRPr lang="en-US" sz="1600" b="1" dirty="0" smtClean="0"/>
          </a:p>
          <a:p>
            <a:r>
              <a:rPr lang="en-US" sz="1600" b="1" dirty="0" smtClean="0"/>
              <a:t>void main()</a:t>
            </a:r>
            <a:endParaRPr lang="en-US" sz="1600" b="1" dirty="0" smtClean="0"/>
          </a:p>
          <a:p>
            <a:r>
              <a:rPr lang="en-US" sz="1600" b="1" dirty="0" smtClean="0"/>
              <a:t>{</a:t>
            </a:r>
            <a:endParaRPr lang="en-US" sz="1600" b="1" dirty="0" smtClean="0"/>
          </a:p>
          <a:p>
            <a:r>
              <a:rPr lang="en-US" sz="1600" b="1" dirty="0" smtClean="0"/>
              <a:t>   </a:t>
            </a:r>
            <a:r>
              <a:rPr lang="en-US" sz="1600" b="1" dirty="0" err="1" smtClean="0"/>
              <a:t>clrscr</a:t>
            </a:r>
            <a:r>
              <a:rPr lang="en-US" sz="1600" b="1" dirty="0" smtClean="0"/>
              <a:t>();</a:t>
            </a:r>
            <a:endParaRPr lang="en-US" sz="1600" b="1" dirty="0" smtClean="0"/>
          </a:p>
          <a:p>
            <a:r>
              <a:rPr lang="en-US" sz="1600" b="1" dirty="0" smtClean="0"/>
              <a:t>   statement </a:t>
            </a:r>
            <a:r>
              <a:rPr lang="en-US" sz="1600" b="1" dirty="0" err="1" smtClean="0"/>
              <a:t>obj</a:t>
            </a:r>
            <a:r>
              <a:rPr lang="en-US" sz="1600" b="1" dirty="0" smtClean="0"/>
              <a:t>;</a:t>
            </a:r>
            <a:endParaRPr lang="en-US" sz="1600" b="1" dirty="0" smtClean="0"/>
          </a:p>
          <a:p>
            <a:r>
              <a:rPr lang="en-US" sz="1600" b="1" dirty="0" smtClean="0"/>
              <a:t>   </a:t>
            </a:r>
            <a:r>
              <a:rPr lang="en-US" sz="1600" b="1" dirty="0" err="1" smtClean="0"/>
              <a:t>obj.get</a:t>
            </a:r>
            <a:r>
              <a:rPr lang="en-US" sz="1600" b="1" dirty="0" smtClean="0"/>
              <a:t>();</a:t>
            </a:r>
            <a:endParaRPr lang="en-US" sz="1600" b="1" dirty="0" smtClean="0"/>
          </a:p>
          <a:p>
            <a:r>
              <a:rPr lang="en-US" sz="1600" b="1" dirty="0" smtClean="0"/>
              <a:t>   </a:t>
            </a:r>
            <a:r>
              <a:rPr lang="en-US" sz="1600" b="1" dirty="0" err="1" smtClean="0"/>
              <a:t>obj.getsm</a:t>
            </a:r>
            <a:r>
              <a:rPr lang="en-US" sz="1600" b="1" dirty="0" smtClean="0"/>
              <a:t>();</a:t>
            </a:r>
            <a:endParaRPr lang="en-US" sz="1600" b="1" dirty="0" smtClean="0"/>
          </a:p>
          <a:p>
            <a:r>
              <a:rPr lang="en-US" sz="1600" b="1" dirty="0" smtClean="0"/>
              <a:t>   </a:t>
            </a:r>
            <a:r>
              <a:rPr lang="en-US" sz="1600" b="1" dirty="0" err="1" smtClean="0"/>
              <a:t>obj.display</a:t>
            </a:r>
            <a:r>
              <a:rPr lang="en-US" sz="1600" b="1" dirty="0" smtClean="0"/>
              <a:t>();</a:t>
            </a:r>
            <a:endParaRPr lang="en-US" sz="1600" b="1" dirty="0" smtClean="0"/>
          </a:p>
          <a:p>
            <a:r>
              <a:rPr lang="en-US" sz="1600" b="1" dirty="0" smtClean="0"/>
              <a:t>   </a:t>
            </a:r>
            <a:r>
              <a:rPr lang="en-US" sz="1600" b="1" dirty="0" err="1" smtClean="0"/>
              <a:t>getch</a:t>
            </a:r>
            <a:r>
              <a:rPr lang="en-US" sz="1600" b="1" dirty="0" smtClean="0"/>
              <a:t>();</a:t>
            </a:r>
            <a:endParaRPr lang="en-US" sz="1600" b="1" dirty="0" smtClean="0"/>
          </a:p>
          <a:p>
            <a:r>
              <a:rPr lang="en-US" sz="1600" b="1" dirty="0" smtClean="0"/>
              <a:t>}</a:t>
            </a:r>
            <a:endParaRPr lang="en-US" sz="16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15962"/>
          </a:xfrm>
        </p:spPr>
        <p:txBody>
          <a:bodyPr/>
          <a:lstStyle/>
          <a:p>
            <a:r>
              <a:rPr lang="en-US" b="1" dirty="0" smtClean="0"/>
              <a:t>Multilevel Inheritance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2" y="1066800"/>
            <a:ext cx="9753600" cy="4343400"/>
          </a:xfrm>
        </p:spPr>
        <p:txBody>
          <a:bodyPr/>
          <a:lstStyle/>
          <a:p>
            <a:pPr algn="just"/>
            <a:r>
              <a:rPr lang="en-US" b="1" dirty="0" smtClean="0"/>
              <a:t>In this type of inheritance the derived class inherits from a class, which in turn inherits from some other class. The Super class for one, is sub class for the other.</a:t>
            </a:r>
            <a:endParaRPr lang="en-US" b="1" dirty="0"/>
          </a:p>
        </p:txBody>
      </p:sp>
      <p:pic>
        <p:nvPicPr>
          <p:cNvPr id="2050" name="Picture 2" descr="C:\Users\John Blesswin\Desktop\multilevel-inheritance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246812" y="3429000"/>
            <a:ext cx="4724400" cy="337457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228600"/>
            <a:ext cx="9753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760412" y="990600"/>
            <a:ext cx="6092825" cy="50158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smtClean="0"/>
              <a:t>using namespace std;</a:t>
            </a:r>
            <a:endParaRPr lang="en-US" sz="1600" b="1" dirty="0" smtClean="0"/>
          </a:p>
          <a:p>
            <a:r>
              <a:rPr lang="en-US" sz="1600" b="1" dirty="0" smtClean="0"/>
              <a:t>class base //single base class</a:t>
            </a:r>
            <a:endParaRPr lang="en-US" sz="1600" b="1" dirty="0" smtClean="0"/>
          </a:p>
          <a:p>
            <a:r>
              <a:rPr lang="en-US" sz="1600" b="1" dirty="0" smtClean="0"/>
              <a:t>{</a:t>
            </a:r>
            <a:endParaRPr lang="en-US" sz="1600" b="1" dirty="0" smtClean="0"/>
          </a:p>
          <a:p>
            <a:r>
              <a:rPr lang="en-US" sz="1600" b="1" dirty="0" smtClean="0"/>
              <a:t> 	public:</a:t>
            </a:r>
            <a:endParaRPr lang="en-US" sz="1600" b="1" dirty="0" smtClean="0"/>
          </a:p>
          <a:p>
            <a:r>
              <a:rPr lang="en-US" sz="1600" b="1" dirty="0" smtClean="0"/>
              <a:t> 	int x;</a:t>
            </a:r>
            <a:endParaRPr lang="en-US" sz="1600" b="1" dirty="0" smtClean="0"/>
          </a:p>
          <a:p>
            <a:r>
              <a:rPr lang="en-US" sz="1600" b="1" dirty="0" smtClean="0"/>
              <a:t> 	void getdata()</a:t>
            </a:r>
            <a:endParaRPr lang="en-US" sz="1600" b="1" dirty="0" smtClean="0"/>
          </a:p>
          <a:p>
            <a:r>
              <a:rPr lang="en-US" sz="1600" b="1" dirty="0" smtClean="0"/>
              <a:t> 	{</a:t>
            </a:r>
            <a:endParaRPr lang="en-US" sz="1600" b="1" dirty="0" smtClean="0"/>
          </a:p>
          <a:p>
            <a:r>
              <a:rPr lang="en-US" sz="1600" b="1" dirty="0" smtClean="0"/>
              <a:t>    	cout &lt;&lt; "Enter value of x= "; cin &gt;&gt; x;</a:t>
            </a:r>
            <a:endParaRPr lang="en-US" sz="1600" b="1" dirty="0" smtClean="0"/>
          </a:p>
          <a:p>
            <a:r>
              <a:rPr lang="en-US" sz="1600" b="1" dirty="0" smtClean="0"/>
              <a:t> 	}</a:t>
            </a:r>
            <a:endParaRPr lang="en-US" sz="1600" b="1" dirty="0" smtClean="0"/>
          </a:p>
          <a:p>
            <a:r>
              <a:rPr lang="en-US" sz="1600" b="1" dirty="0" smtClean="0"/>
              <a:t>};</a:t>
            </a:r>
            <a:endParaRPr lang="en-US" sz="1600" b="1" dirty="0" smtClean="0"/>
          </a:p>
          <a:p>
            <a:r>
              <a:rPr lang="en-US" sz="1600" b="1" dirty="0" smtClean="0"/>
              <a:t>class derive1 : public base // derived class from base class</a:t>
            </a:r>
            <a:endParaRPr lang="en-US" sz="1600" b="1" dirty="0" smtClean="0"/>
          </a:p>
          <a:p>
            <a:r>
              <a:rPr lang="en-US" sz="1600" b="1" dirty="0" smtClean="0"/>
              <a:t>{</a:t>
            </a:r>
            <a:endParaRPr lang="en-US" sz="1600" b="1" dirty="0" smtClean="0"/>
          </a:p>
          <a:p>
            <a:r>
              <a:rPr lang="en-US" sz="1600" b="1" dirty="0" smtClean="0"/>
              <a:t> 	public:</a:t>
            </a:r>
            <a:endParaRPr lang="en-US" sz="1600" b="1" dirty="0" smtClean="0"/>
          </a:p>
          <a:p>
            <a:r>
              <a:rPr lang="en-US" sz="1600" b="1" dirty="0" smtClean="0"/>
              <a:t> 	int y;</a:t>
            </a:r>
            <a:endParaRPr lang="en-US" sz="1600" b="1" dirty="0" smtClean="0"/>
          </a:p>
          <a:p>
            <a:r>
              <a:rPr lang="en-US" sz="1600" b="1" dirty="0" smtClean="0"/>
              <a:t> 	void readdata()</a:t>
            </a:r>
            <a:endParaRPr lang="en-US" sz="1600" b="1" dirty="0" smtClean="0"/>
          </a:p>
          <a:p>
            <a:r>
              <a:rPr lang="en-US" sz="1600" b="1" dirty="0" smtClean="0"/>
              <a:t> 	{</a:t>
            </a:r>
            <a:endParaRPr lang="en-US" sz="1600" b="1" dirty="0" smtClean="0"/>
          </a:p>
          <a:p>
            <a:r>
              <a:rPr lang="en-US" sz="1600" b="1" dirty="0" smtClean="0"/>
              <a:t> 	    cout &lt;&lt; "\nEnter value of y= "; cin &gt;&gt; y;</a:t>
            </a:r>
            <a:endParaRPr lang="en-US" sz="1600" b="1" dirty="0" smtClean="0"/>
          </a:p>
          <a:p>
            <a:r>
              <a:rPr lang="en-US" sz="1600" b="1" dirty="0" smtClean="0"/>
              <a:t> 	}</a:t>
            </a:r>
            <a:endParaRPr lang="en-US" sz="1600" b="1" dirty="0" smtClean="0"/>
          </a:p>
          <a:p>
            <a:r>
              <a:rPr lang="en-US" sz="1600" b="1" dirty="0" smtClean="0"/>
              <a:t>};</a:t>
            </a:r>
            <a:endParaRPr lang="en-US" sz="1600" b="1" dirty="0" smtClean="0"/>
          </a:p>
          <a:p>
            <a:endParaRPr lang="en-US" sz="16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6856096" y="990600"/>
            <a:ext cx="4799012" cy="624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ym typeface="+mn-ea"/>
              </a:rPr>
              <a:t>class derive2 : public derive1   // derived from class derive1</a:t>
            </a:r>
            <a:endParaRPr lang="en-US" sz="1600" b="1" dirty="0" smtClean="0"/>
          </a:p>
          <a:p>
            <a:r>
              <a:rPr lang="en-US" sz="1600" b="1" dirty="0" smtClean="0">
                <a:sym typeface="+mn-ea"/>
              </a:rPr>
              <a:t>{</a:t>
            </a:r>
            <a:endParaRPr lang="en-US" sz="1600" b="1" dirty="0" smtClean="0"/>
          </a:p>
          <a:p>
            <a:r>
              <a:rPr lang="en-US" sz="1600" b="1" dirty="0" smtClean="0">
                <a:sym typeface="+mn-ea"/>
              </a:rPr>
              <a:t> 	private:</a:t>
            </a:r>
            <a:endParaRPr lang="en-US" sz="1600" b="1" dirty="0" smtClean="0"/>
          </a:p>
          <a:p>
            <a:r>
              <a:rPr lang="en-US" sz="1600" b="1" dirty="0" smtClean="0">
                <a:sym typeface="+mn-ea"/>
              </a:rPr>
              <a:t> 	int z;</a:t>
            </a:r>
            <a:endParaRPr lang="en-US" sz="1600" b="1" dirty="0" smtClean="0"/>
          </a:p>
          <a:p>
            <a:r>
              <a:rPr lang="en-US" sz="1600" b="1" dirty="0" smtClean="0">
                <a:sym typeface="+mn-ea"/>
              </a:rPr>
              <a:t> 	public:</a:t>
            </a:r>
            <a:endParaRPr lang="en-US" sz="1600" b="1" dirty="0" smtClean="0"/>
          </a:p>
          <a:p>
            <a:r>
              <a:rPr lang="en-US" sz="1600" b="1" dirty="0" smtClean="0">
                <a:sym typeface="+mn-ea"/>
              </a:rPr>
              <a:t> 	void indata()</a:t>
            </a:r>
            <a:endParaRPr lang="en-US" sz="1600" b="1" dirty="0" smtClean="0"/>
          </a:p>
          <a:p>
            <a:r>
              <a:rPr lang="en-US" sz="1600" b="1" dirty="0" smtClean="0">
                <a:sym typeface="+mn-ea"/>
              </a:rPr>
              <a:t> 	{</a:t>
            </a:r>
            <a:endParaRPr lang="en-US" sz="1600" b="1" dirty="0" smtClean="0"/>
          </a:p>
          <a:p>
            <a:r>
              <a:rPr lang="en-US" sz="1600" b="1" dirty="0" smtClean="0">
                <a:sym typeface="+mn-ea"/>
              </a:rPr>
              <a:t>    cout &lt;&lt; "\nEnter value of z= "; cin &gt;&gt; z;</a:t>
            </a:r>
            <a:endParaRPr lang="en-US" sz="1600" b="1" dirty="0" smtClean="0"/>
          </a:p>
          <a:p>
            <a:r>
              <a:rPr lang="en-US" sz="1600" b="1" dirty="0" smtClean="0">
                <a:sym typeface="+mn-ea"/>
              </a:rPr>
              <a:t> 	}</a:t>
            </a:r>
            <a:endParaRPr lang="en-US" sz="1600" b="1" dirty="0" smtClean="0"/>
          </a:p>
          <a:p>
            <a:r>
              <a:rPr lang="en-US" sz="1600" b="1" dirty="0" smtClean="0">
                <a:sym typeface="+mn-ea"/>
              </a:rPr>
              <a:t> 	void product()</a:t>
            </a:r>
            <a:endParaRPr lang="en-US" sz="1600" b="1" dirty="0" smtClean="0"/>
          </a:p>
          <a:p>
            <a:r>
              <a:rPr lang="en-US" sz="1600" b="1" dirty="0" smtClean="0">
                <a:sym typeface="+mn-ea"/>
              </a:rPr>
              <a:t> 	{</a:t>
            </a:r>
            <a:endParaRPr lang="en-US" sz="1600" b="1" dirty="0" smtClean="0"/>
          </a:p>
          <a:p>
            <a:r>
              <a:rPr lang="en-US" sz="1600" b="1" dirty="0" smtClean="0">
                <a:sym typeface="+mn-ea"/>
              </a:rPr>
              <a:t> 	    cout &lt;&lt; "\nProduct= " &lt;&lt; x * y * z;</a:t>
            </a:r>
            <a:endParaRPr lang="en-US" sz="1600" b="1" dirty="0" smtClean="0"/>
          </a:p>
          <a:p>
            <a:r>
              <a:rPr lang="en-US" sz="1600" b="1" dirty="0" smtClean="0">
                <a:sym typeface="+mn-ea"/>
              </a:rPr>
              <a:t> 	}</a:t>
            </a:r>
            <a:endParaRPr lang="en-US" sz="1600" b="1" dirty="0" smtClean="0"/>
          </a:p>
          <a:p>
            <a:r>
              <a:rPr lang="en-US" sz="1600" b="1" dirty="0" smtClean="0">
                <a:sym typeface="+mn-ea"/>
              </a:rPr>
              <a:t>};</a:t>
            </a:r>
            <a:endParaRPr lang="en-US" sz="1600" b="1" dirty="0" smtClean="0">
              <a:sym typeface="+mn-ea"/>
            </a:endParaRPr>
          </a:p>
          <a:p>
            <a:r>
              <a:rPr lang="en-US" sz="1600" b="1" dirty="0" smtClean="0">
                <a:sym typeface="+mn-ea"/>
              </a:rPr>
              <a:t>int main()</a:t>
            </a:r>
            <a:endParaRPr lang="en-US" sz="1600" b="1" dirty="0" smtClean="0">
              <a:sym typeface="+mn-ea"/>
            </a:endParaRPr>
          </a:p>
          <a:p>
            <a:r>
              <a:rPr lang="en-US" sz="1600" b="1" dirty="0" smtClean="0">
                <a:sym typeface="+mn-ea"/>
              </a:rPr>
              <a:t>{</a:t>
            </a:r>
            <a:endParaRPr lang="en-US" sz="1600" b="1" dirty="0" smtClean="0">
              <a:sym typeface="+mn-ea"/>
            </a:endParaRPr>
          </a:p>
          <a:p>
            <a:r>
              <a:rPr lang="en-US" sz="1600" b="1" dirty="0" smtClean="0">
                <a:sym typeface="+mn-ea"/>
              </a:rPr>
              <a:t>     derive2 a;      //object of derived class</a:t>
            </a:r>
            <a:endParaRPr lang="en-US" sz="1600" b="1" dirty="0" smtClean="0">
              <a:sym typeface="+mn-ea"/>
            </a:endParaRPr>
          </a:p>
          <a:p>
            <a:r>
              <a:rPr lang="en-US" sz="1600" b="1" dirty="0" smtClean="0">
                <a:sym typeface="+mn-ea"/>
              </a:rPr>
              <a:t>     a.getdata();</a:t>
            </a:r>
            <a:endParaRPr lang="en-US" sz="1600" b="1" dirty="0" smtClean="0">
              <a:sym typeface="+mn-ea"/>
            </a:endParaRPr>
          </a:p>
          <a:p>
            <a:r>
              <a:rPr lang="en-US" sz="1600" b="1" dirty="0" smtClean="0">
                <a:sym typeface="+mn-ea"/>
              </a:rPr>
              <a:t>     a.readdata();</a:t>
            </a:r>
            <a:endParaRPr lang="en-US" sz="1600" b="1" dirty="0" smtClean="0">
              <a:sym typeface="+mn-ea"/>
            </a:endParaRPr>
          </a:p>
          <a:p>
            <a:r>
              <a:rPr lang="en-US" sz="1600" b="1" dirty="0" smtClean="0">
                <a:sym typeface="+mn-ea"/>
              </a:rPr>
              <a:t>     a.indata();</a:t>
            </a:r>
            <a:endParaRPr lang="en-US" sz="1600" b="1" dirty="0" smtClean="0">
              <a:sym typeface="+mn-ea"/>
            </a:endParaRPr>
          </a:p>
          <a:p>
            <a:r>
              <a:rPr lang="en-US" sz="1600" b="1" dirty="0" smtClean="0">
                <a:sym typeface="+mn-ea"/>
              </a:rPr>
              <a:t>     a.product();</a:t>
            </a:r>
            <a:endParaRPr lang="en-US" sz="1600" b="1" dirty="0" smtClean="0">
              <a:sym typeface="+mn-ea"/>
            </a:endParaRPr>
          </a:p>
          <a:p>
            <a:r>
              <a:rPr lang="en-US" sz="1600" b="1" dirty="0" smtClean="0">
                <a:sym typeface="+mn-ea"/>
              </a:rPr>
              <a:t>     return 0;</a:t>
            </a:r>
            <a:endParaRPr lang="en-US" sz="1600" b="1" dirty="0" smtClean="0">
              <a:sym typeface="+mn-ea"/>
            </a:endParaRPr>
          </a:p>
          <a:p>
            <a:r>
              <a:rPr lang="en-US" sz="1600" b="1" dirty="0" smtClean="0">
                <a:sym typeface="+mn-ea"/>
              </a:rPr>
              <a:t>}              	//end of program</a:t>
            </a:r>
            <a:endParaRPr lang="en-US" sz="1600" b="1" dirty="0" smtClean="0">
              <a:sym typeface="+mn-ea"/>
            </a:endParaRPr>
          </a:p>
          <a:p>
            <a:endParaRPr lang="en-US" sz="16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868362"/>
          </a:xfrm>
        </p:spPr>
        <p:txBody>
          <a:bodyPr/>
          <a:lstStyle/>
          <a:p>
            <a:r>
              <a:rPr lang="en-US" b="1" dirty="0" smtClean="0"/>
              <a:t>Virtual base 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295400"/>
            <a:ext cx="9753600" cy="4876800"/>
          </a:xfrm>
        </p:spPr>
        <p:txBody>
          <a:bodyPr/>
          <a:lstStyle/>
          <a:p>
            <a:pPr algn="just"/>
            <a:r>
              <a:rPr lang="en-US" b="1" dirty="0" smtClean="0"/>
              <a:t>Multip</a:t>
            </a:r>
            <a:r>
              <a:rPr lang="en-IN" altLang="en-US" b="1" dirty="0" smtClean="0"/>
              <a:t>le</a:t>
            </a:r>
            <a:r>
              <a:rPr lang="en-US" b="1" dirty="0" smtClean="0"/>
              <a:t> inheritance may lead to duplication of inherited members from a grandparent base class. This may be avoided by making the common base class a virtual base class. When a class is made a virtual base class, C++ takes necessary care to see that only one copy of that class is inherited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76200"/>
            <a:ext cx="9753600" cy="792162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296987" y="990600"/>
            <a:ext cx="6092825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class A</a:t>
            </a:r>
            <a:endParaRPr lang="en-US" b="1" dirty="0" smtClean="0"/>
          </a:p>
          <a:p>
            <a:r>
              <a:rPr lang="en-US" b="1" dirty="0" smtClean="0"/>
              <a:t>{</a:t>
            </a:r>
            <a:endParaRPr lang="en-US" b="1" dirty="0" smtClean="0"/>
          </a:p>
          <a:p>
            <a:r>
              <a:rPr lang="en-US" b="1" dirty="0" smtClean="0"/>
              <a:t>	.....</a:t>
            </a:r>
            <a:endParaRPr lang="en-US" b="1" dirty="0" smtClean="0"/>
          </a:p>
          <a:p>
            <a:r>
              <a:rPr lang="en-US" b="1" dirty="0" smtClean="0"/>
              <a:t>};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class B1 : virtual public A </a:t>
            </a:r>
            <a:endParaRPr lang="en-US" b="1" dirty="0" smtClean="0"/>
          </a:p>
          <a:p>
            <a:r>
              <a:rPr lang="en-US" b="1" dirty="0" smtClean="0"/>
              <a:t>{</a:t>
            </a:r>
            <a:endParaRPr lang="en-US" b="1" dirty="0" smtClean="0"/>
          </a:p>
          <a:p>
            <a:r>
              <a:rPr lang="en-US" b="1" dirty="0" smtClean="0"/>
              <a:t>	.....</a:t>
            </a:r>
            <a:endParaRPr lang="en-US" b="1" dirty="0" smtClean="0"/>
          </a:p>
          <a:p>
            <a:r>
              <a:rPr lang="en-US" b="1" dirty="0" smtClean="0"/>
              <a:t>};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class B2 : virtual public A</a:t>
            </a:r>
            <a:endParaRPr lang="en-US" b="1" dirty="0" smtClean="0"/>
          </a:p>
          <a:p>
            <a:r>
              <a:rPr lang="en-US" b="1" dirty="0" smtClean="0"/>
              <a:t>{</a:t>
            </a:r>
            <a:endParaRPr lang="en-US" b="1" dirty="0" smtClean="0"/>
          </a:p>
          <a:p>
            <a:r>
              <a:rPr lang="en-US" b="1" dirty="0" smtClean="0"/>
              <a:t>	.....</a:t>
            </a:r>
            <a:endParaRPr lang="en-US" b="1" dirty="0" smtClean="0"/>
          </a:p>
          <a:p>
            <a:r>
              <a:rPr lang="en-US" b="1" dirty="0" smtClean="0"/>
              <a:t>};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class C : public B1, public B2</a:t>
            </a:r>
            <a:endParaRPr lang="en-US" b="1" dirty="0" smtClean="0"/>
          </a:p>
          <a:p>
            <a:r>
              <a:rPr lang="en-US" b="1" dirty="0" smtClean="0"/>
              <a:t>{</a:t>
            </a:r>
            <a:endParaRPr lang="en-US" b="1" dirty="0" smtClean="0"/>
          </a:p>
          <a:p>
            <a:r>
              <a:rPr lang="en-US" b="1" dirty="0" smtClean="0"/>
              <a:t>	.....// only one copy of A</a:t>
            </a:r>
            <a:endParaRPr lang="en-US" b="1" dirty="0" smtClean="0"/>
          </a:p>
          <a:p>
            <a:r>
              <a:rPr lang="en-US" b="1" dirty="0" smtClean="0"/>
              <a:t>	.....// will be inherited</a:t>
            </a:r>
            <a:endParaRPr lang="en-US" b="1" dirty="0" smtClean="0"/>
          </a:p>
          <a:p>
            <a:r>
              <a:rPr lang="en-US" b="1" dirty="0" smtClean="0"/>
              <a:t>};</a:t>
            </a:r>
            <a:endParaRPr lang="en-US" b="1" dirty="0"/>
          </a:p>
        </p:txBody>
      </p:sp>
      <p:pic>
        <p:nvPicPr>
          <p:cNvPr id="6146" name="Picture 2" descr="C:\Users\John Blesswin\Desktop\virtual-base-class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399212" y="1828800"/>
            <a:ext cx="3175000" cy="3175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82270"/>
            <a:ext cx="4799330" cy="5744210"/>
          </a:xfrm>
        </p:spPr>
        <p:txBody>
          <a:bodyPr/>
          <a:p>
            <a:pPr marL="0" indent="0">
              <a:buNone/>
            </a:pPr>
            <a:r>
              <a:rPr lang="en-US" sz="1400" b="1"/>
              <a:t>class student {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 int rno;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public:</a:t>
            </a:r>
            <a:endParaRPr lang="en-US" sz="1400" b="1"/>
          </a:p>
          <a:p>
            <a:pPr marL="0" indent="0">
              <a:buNone/>
            </a:pPr>
            <a:endParaRPr lang="en-US" sz="1400" b="1"/>
          </a:p>
          <a:p>
            <a:pPr marL="0" indent="0">
              <a:buNone/>
            </a:pPr>
            <a:r>
              <a:rPr lang="en-US" sz="1400" b="1"/>
              <a:t>    void getnumber() {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     cout &lt;&lt; "Enter Roll No:";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     cin&gt;&gt;rno;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 }</a:t>
            </a:r>
            <a:endParaRPr lang="en-US" sz="1400" b="1"/>
          </a:p>
          <a:p>
            <a:pPr marL="0" indent="0">
              <a:buNone/>
            </a:pPr>
            <a:endParaRPr lang="en-US" sz="1400" b="1"/>
          </a:p>
          <a:p>
            <a:pPr marL="0" indent="0">
              <a:buNone/>
            </a:pPr>
            <a:r>
              <a:rPr lang="en-US" sz="1400" b="1"/>
              <a:t>    void putnumber() {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     cout &lt;&lt; "\n\n\tRoll No:" &lt;&lt; rno &lt;&lt; "\n";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 }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};</a:t>
            </a:r>
            <a:endParaRPr lang="en-US" sz="1400" b="1"/>
          </a:p>
          <a:p>
            <a:pPr marL="0" indent="0">
              <a:buNone/>
            </a:pPr>
            <a:endParaRPr lang="en-US" sz="1400" b="1"/>
          </a:p>
          <a:p>
            <a:pPr marL="0" indent="0">
              <a:buNone/>
            </a:pPr>
            <a:r>
              <a:rPr lang="en-US" sz="1400" b="1"/>
              <a:t>class test : public</a:t>
            </a:r>
            <a:r>
              <a:rPr lang="en-IN" altLang="en-US" sz="1400" b="1"/>
              <a:t> virtual</a:t>
            </a:r>
            <a:r>
              <a:rPr lang="en-US" sz="1400" b="1"/>
              <a:t> student {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public: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 int part1, part2;</a:t>
            </a:r>
            <a:endParaRPr lang="en-US" sz="1400" b="1"/>
          </a:p>
          <a:p>
            <a:pPr marL="0" indent="0">
              <a:buNone/>
            </a:pPr>
            <a:endParaRPr lang="en-US" sz="1400" b="1"/>
          </a:p>
          <a:p>
            <a:pPr marL="0" indent="0">
              <a:buNone/>
            </a:pPr>
            <a:r>
              <a:rPr lang="en-US" sz="1400" b="1"/>
              <a:t>    void getmarks() {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     cout &lt;&lt; "Enter Marks\n";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     cout &lt;&lt; "Part1:";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     cin&gt;&gt;part1;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     cout &lt;&lt; "Part2:";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     cin&gt;&gt;part2;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 }</a:t>
            </a:r>
            <a:endParaRPr lang="en-US" sz="1400" b="1"/>
          </a:p>
          <a:p>
            <a:pPr marL="0" indent="0">
              <a:buNone/>
            </a:pPr>
            <a:endParaRPr lang="en-US" sz="1400" b="1"/>
          </a:p>
          <a:p>
            <a:pPr marL="0" indent="0">
              <a:buNone/>
            </a:pPr>
            <a:r>
              <a:rPr lang="en-US" sz="1400" b="1"/>
              <a:t>    </a:t>
            </a:r>
            <a:endParaRPr lang="en-US" sz="14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330" y="6245225"/>
            <a:ext cx="5111115" cy="476250"/>
          </a:xfrm>
        </p:spPr>
        <p:txBody>
          <a:bodyPr/>
          <a:p>
            <a:r>
              <a:rPr lang="en-US" smtClean="0"/>
              <a:t>Department of Information Science and Engineering                                                                                                                                          K.S.Mathad</a:t>
            </a:r>
            <a:endParaRPr lang="en-US" smtClean="0"/>
          </a:p>
        </p:txBody>
      </p:sp>
      <p:sp>
        <p:nvSpPr>
          <p:cNvPr id="5" name="Text Box 4"/>
          <p:cNvSpPr txBox="1"/>
          <p:nvPr/>
        </p:nvSpPr>
        <p:spPr>
          <a:xfrm>
            <a:off x="6266815" y="553085"/>
            <a:ext cx="554228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b="1">
                <a:sym typeface="+mn-ea"/>
              </a:rPr>
              <a:t>void putmarks() {</a:t>
            </a:r>
            <a:endParaRPr lang="en-US" b="1"/>
          </a:p>
          <a:p>
            <a:pPr marL="0" indent="0">
              <a:buNone/>
            </a:pPr>
            <a:r>
              <a:rPr lang="en-US" b="1">
                <a:sym typeface="+mn-ea"/>
              </a:rPr>
              <a:t>        cout &lt;&lt; "\tMarks Obtained\n";</a:t>
            </a:r>
            <a:endParaRPr lang="en-US" b="1"/>
          </a:p>
          <a:p>
            <a:pPr marL="0" indent="0">
              <a:buNone/>
            </a:pPr>
            <a:r>
              <a:rPr lang="en-US" b="1">
                <a:sym typeface="+mn-ea"/>
              </a:rPr>
              <a:t>        cout &lt;&lt; "\n\tPart1:" &lt;&lt; part1;</a:t>
            </a:r>
            <a:endParaRPr lang="en-US" b="1"/>
          </a:p>
          <a:p>
            <a:pPr marL="0" indent="0">
              <a:buNone/>
            </a:pPr>
            <a:r>
              <a:rPr lang="en-US" b="1">
                <a:sym typeface="+mn-ea"/>
              </a:rPr>
              <a:t>        cout &lt;&lt; "\n\tPart2:" &lt;&lt; part2;</a:t>
            </a:r>
            <a:endParaRPr lang="en-US" b="1"/>
          </a:p>
          <a:p>
            <a:pPr marL="0" indent="0">
              <a:buNone/>
            </a:pPr>
            <a:r>
              <a:rPr lang="en-US" b="1">
                <a:sym typeface="+mn-ea"/>
              </a:rPr>
              <a:t>    }</a:t>
            </a:r>
            <a:endParaRPr lang="en-US" b="1"/>
          </a:p>
          <a:p>
            <a:pPr marL="0" indent="0">
              <a:buNone/>
            </a:pPr>
            <a:r>
              <a:rPr lang="en-US" b="1">
                <a:sym typeface="+mn-ea"/>
              </a:rPr>
              <a:t>};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>
                <a:sym typeface="+mn-ea"/>
              </a:rPr>
              <a:t>class sports : public virtual student {</a:t>
            </a:r>
            <a:endParaRPr lang="en-US" b="1"/>
          </a:p>
          <a:p>
            <a:pPr marL="0" indent="0">
              <a:buNone/>
            </a:pPr>
            <a:r>
              <a:rPr lang="en-US" b="1">
                <a:sym typeface="+mn-ea"/>
              </a:rPr>
              <a:t>public:</a:t>
            </a:r>
            <a:endParaRPr lang="en-US" b="1"/>
          </a:p>
          <a:p>
            <a:pPr marL="0" indent="0">
              <a:buNone/>
            </a:pPr>
            <a:r>
              <a:rPr lang="en-US" b="1">
                <a:sym typeface="+mn-ea"/>
              </a:rPr>
              <a:t>    int score;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>
                <a:sym typeface="+mn-ea"/>
              </a:rPr>
              <a:t>    void getscore() {</a:t>
            </a:r>
            <a:endParaRPr lang="en-US" b="1"/>
          </a:p>
          <a:p>
            <a:pPr marL="0" indent="0">
              <a:buNone/>
            </a:pPr>
            <a:r>
              <a:rPr lang="en-US" b="1">
                <a:sym typeface="+mn-ea"/>
              </a:rPr>
              <a:t>        cout &lt;&lt; "Enter Sports Score:";</a:t>
            </a:r>
            <a:endParaRPr lang="en-US" b="1"/>
          </a:p>
          <a:p>
            <a:pPr marL="0" indent="0">
              <a:buNone/>
            </a:pPr>
            <a:r>
              <a:rPr lang="en-US" b="1">
                <a:sym typeface="+mn-ea"/>
              </a:rPr>
              <a:t>        cin&gt;&gt;score;</a:t>
            </a:r>
            <a:endParaRPr lang="en-US" b="1"/>
          </a:p>
          <a:p>
            <a:pPr marL="0" indent="0">
              <a:buNone/>
            </a:pPr>
            <a:r>
              <a:rPr lang="en-US" b="1">
                <a:sym typeface="+mn-ea"/>
              </a:rPr>
              <a:t>    }</a:t>
            </a:r>
            <a:endParaRPr lang="en-US" b="1">
              <a:sym typeface="+mn-ea"/>
            </a:endParaRPr>
          </a:p>
          <a:p>
            <a:pPr marL="0" indent="0">
              <a:buNone/>
            </a:pPr>
            <a:r>
              <a:rPr lang="en-US" b="1"/>
              <a:t>void putscore() {</a:t>
            </a:r>
            <a:endParaRPr lang="en-US" b="1"/>
          </a:p>
          <a:p>
            <a:pPr marL="0" indent="0">
              <a:buNone/>
            </a:pPr>
            <a:r>
              <a:rPr lang="en-US" b="1"/>
              <a:t>        cout &lt;&lt; "\n\tSports Score is:" &lt;&lt; score;</a:t>
            </a:r>
            <a:endParaRPr lang="en-US" b="1"/>
          </a:p>
          <a:p>
            <a:pPr marL="0" indent="0">
              <a:buNone/>
            </a:pPr>
            <a:r>
              <a:rPr lang="en-US" b="1"/>
              <a:t>    }</a:t>
            </a:r>
            <a:endParaRPr lang="en-US" b="1"/>
          </a:p>
          <a:p>
            <a:pPr marL="0" indent="0">
              <a:buNone/>
            </a:pPr>
            <a:r>
              <a:rPr lang="en-US" b="1"/>
              <a:t>};</a:t>
            </a:r>
            <a:endParaRPr lang="en-US" b="1"/>
          </a:p>
          <a:p>
            <a:endParaRPr lang="en-US" b="1"/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85445"/>
            <a:ext cx="5596890" cy="5741035"/>
          </a:xfrm>
        </p:spPr>
        <p:txBody>
          <a:bodyPr/>
          <a:p>
            <a:pPr marL="0" indent="0">
              <a:buNone/>
            </a:pPr>
            <a:r>
              <a:rPr lang="en-US" sz="1400" b="1"/>
              <a:t>class result : public test, public sports {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 int total;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public:</a:t>
            </a:r>
            <a:endParaRPr lang="en-US" sz="1400" b="1"/>
          </a:p>
          <a:p>
            <a:pPr marL="0" indent="0">
              <a:buNone/>
            </a:pPr>
            <a:endParaRPr lang="en-US" sz="1400" b="1"/>
          </a:p>
          <a:p>
            <a:pPr marL="0" indent="0">
              <a:buNone/>
            </a:pPr>
            <a:r>
              <a:rPr lang="en-US" sz="1400" b="1"/>
              <a:t>    void display() {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     total = part1 + part2 + score;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     putnumber();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     putmarks();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     putscore();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     cout &lt;&lt; "\n\tTotal Score:" &lt;&lt; total;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 }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};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void main() {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 result obj;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 clrscr();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 obj.getnumber();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 obj.getmarks();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 obj.getscore();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 obj.display();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 getch();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}</a:t>
            </a:r>
            <a:endParaRPr lang="en-US" sz="14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38855" y="6245225"/>
            <a:ext cx="4485005" cy="476250"/>
          </a:xfrm>
        </p:spPr>
        <p:txBody>
          <a:bodyPr/>
          <a:p>
            <a:r>
              <a:rPr lang="en-US" smtClean="0"/>
              <a:t>Department of Information Science and Engineering                                                                                                                                          K.S.Mathad</a:t>
            </a:r>
            <a:endParaRPr lang="en-US" smtClean="0"/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POINTERS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b="1" dirty="0" smtClean="0">
                <a:ea typeface="PMingLiU" pitchFamily="18" charset="-120"/>
              </a:rPr>
              <a:t>A pointer is a variable used to store the address of a memory cell.  We can use the pointer to reference this memory cell</a:t>
            </a:r>
            <a:endParaRPr lang="en-US" altLang="zh-TW" b="1" dirty="0" smtClean="0">
              <a:ea typeface="PMingLiU" pitchFamily="18" charset="-120"/>
            </a:endParaRPr>
          </a:p>
          <a:p>
            <a:pPr algn="just"/>
            <a:endParaRPr lang="en-US" b="1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287962" y="4267200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rPr>
              <a:t>100</a:t>
            </a:r>
            <a:endParaRPr kumimoji="1" lang="en-US" altLang="zh-TW" sz="2400" b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00512" y="4267200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rPr>
              <a:t>…</a:t>
            </a:r>
            <a:endParaRPr kumimoji="1" lang="en-US" altLang="zh-TW" sz="480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475412" y="4267200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rPr>
              <a:t>…</a:t>
            </a:r>
            <a:endParaRPr kumimoji="1" lang="en-US" altLang="zh-TW" sz="480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662862" y="4267200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rPr>
              <a:t>1024</a:t>
            </a:r>
            <a:endParaRPr kumimoji="1" lang="en-US" altLang="zh-TW" sz="2400" b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8850312" y="4267200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rPr>
              <a:t>…</a:t>
            </a:r>
            <a:endParaRPr kumimoji="1" lang="en-US" altLang="zh-TW" sz="480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808162" y="3827462"/>
            <a:ext cx="2121093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b="1" dirty="0">
                <a:ea typeface="PMingLiU" pitchFamily="18" charset="-120"/>
              </a:rPr>
              <a:t>Memory address:</a:t>
            </a:r>
            <a:endParaRPr lang="en-US" altLang="zh-TW" b="1" dirty="0">
              <a:ea typeface="PMingLiU" pitchFamily="18" charset="-12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365750" y="3827462"/>
            <a:ext cx="97313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zh-TW" altLang="en-US" b="1">
                <a:ea typeface="PMingLiU" pitchFamily="18" charset="-120"/>
              </a:rPr>
              <a:t>1024</a:t>
            </a:r>
            <a:endParaRPr lang="zh-TW" altLang="en-US" b="1">
              <a:ea typeface="PMingLiU" pitchFamily="18" charset="-12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662862" y="3827462"/>
            <a:ext cx="70403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zh-TW" altLang="en-US" b="1">
                <a:ea typeface="PMingLiU" pitchFamily="18" charset="-120"/>
              </a:rPr>
              <a:t>1032</a:t>
            </a:r>
            <a:endParaRPr lang="zh-TW" altLang="en-US" b="1">
              <a:ea typeface="PMingLiU" pitchFamily="18" charset="-12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951162" y="4267200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4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rPr>
              <a:t>…</a:t>
            </a:r>
            <a:endParaRPr kumimoji="1" lang="en-US" altLang="zh-TW" sz="48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094162" y="3827462"/>
            <a:ext cx="97313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zh-TW" altLang="en-US" b="1">
                <a:ea typeface="PMingLiU" pitchFamily="18" charset="-120"/>
              </a:rPr>
              <a:t>1020</a:t>
            </a:r>
            <a:endParaRPr lang="zh-TW" altLang="en-US" b="1">
              <a:ea typeface="PMingLiU" pitchFamily="18" charset="-120"/>
            </a:endParaRP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V="1">
            <a:off x="5910262" y="4894262"/>
            <a:ext cx="0" cy="45720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5910262" y="5351462"/>
            <a:ext cx="2362200" cy="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8272462" y="4894262"/>
            <a:ext cx="0" cy="45720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3776662" y="5046662"/>
            <a:ext cx="1524000" cy="609600"/>
          </a:xfrm>
          <a:prstGeom prst="wedgeEllipseCallout">
            <a:avLst>
              <a:gd name="adj1" fmla="val 90208"/>
              <a:gd name="adj2" fmla="val -101042"/>
            </a:avLst>
          </a:prstGeom>
          <a:solidFill>
            <a:srgbClr val="FFFF00"/>
          </a:solidFill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 algn="ctr">
              <a:buFont typeface="Monotype Sorts" pitchFamily="2" charset="2"/>
              <a:buNone/>
            </a:pPr>
            <a:r>
              <a:rPr lang="en-US" altLang="zh-TW" b="1">
                <a:solidFill>
                  <a:srgbClr val="3366CC"/>
                </a:solidFill>
                <a:ea typeface="PMingLiU" pitchFamily="18" charset="-120"/>
              </a:rPr>
              <a:t>integer</a:t>
            </a:r>
            <a:endParaRPr lang="en-US" altLang="zh-TW" b="1">
              <a:solidFill>
                <a:srgbClr val="3366CC"/>
              </a:solidFill>
              <a:ea typeface="PMingLiU" pitchFamily="18" charset="-120"/>
            </a:endParaRPr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7739062" y="5199062"/>
            <a:ext cx="2209800" cy="533400"/>
          </a:xfrm>
          <a:prstGeom prst="wedgeEllipseCallout">
            <a:avLst>
              <a:gd name="adj1" fmla="val -19398"/>
              <a:gd name="adj2" fmla="val -130954"/>
            </a:avLst>
          </a:prstGeom>
          <a:solidFill>
            <a:srgbClr val="FFFF00"/>
          </a:solidFill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 algn="ctr">
              <a:buFont typeface="Monotype Sorts" pitchFamily="2" charset="2"/>
              <a:buNone/>
            </a:pPr>
            <a:r>
              <a:rPr lang="en-US" altLang="zh-TW" b="1" dirty="0">
                <a:solidFill>
                  <a:srgbClr val="3366CC"/>
                </a:solidFill>
                <a:ea typeface="PMingLiU" pitchFamily="18" charset="-120"/>
              </a:rPr>
              <a:t>pointer</a:t>
            </a:r>
            <a:endParaRPr lang="en-US" altLang="zh-TW" b="1" dirty="0">
              <a:solidFill>
                <a:srgbClr val="3366CC"/>
              </a:solidFill>
              <a:ea typeface="PMingLiU" pitchFamily="18" charset="-12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46612" y="2819400"/>
            <a:ext cx="33457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datatype</a:t>
            </a:r>
            <a:r>
              <a:rPr lang="en-US" sz="2400" b="1" dirty="0" smtClean="0"/>
              <a:t> *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-name;</a:t>
            </a:r>
            <a:endParaRPr lang="en-US" sz="2400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38855" y="6245225"/>
            <a:ext cx="4485005" cy="476250"/>
          </a:xfrm>
        </p:spPr>
        <p:txBody>
          <a:bodyPr/>
          <a:p>
            <a:r>
              <a:rPr lang="en-US" smtClean="0"/>
              <a:t>Department of Information Science and Engineering                                                                                                                                          K.S.Mathad</a:t>
            </a:r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operations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  <a:tabLst>
                <a:tab pos="0" algn="l"/>
              </a:tabLst>
            </a:pPr>
            <a:r>
              <a:rPr lang="en-US" b="1" dirty="0" smtClean="0"/>
              <a:t>we define a pointer variables </a:t>
            </a:r>
            <a:endParaRPr lang="en-US" b="1" dirty="0" smtClean="0"/>
          </a:p>
          <a:p>
            <a:pPr marL="457200" indent="-457200" algn="just">
              <a:buFont typeface="+mj-lt"/>
              <a:buAutoNum type="arabicPeriod"/>
              <a:tabLst>
                <a:tab pos="0" algn="l"/>
              </a:tabLst>
            </a:pPr>
            <a:r>
              <a:rPr lang="en-US" b="1" dirty="0" smtClean="0"/>
              <a:t>assign the address of a variable to a pointer and </a:t>
            </a:r>
            <a:endParaRPr lang="en-US" b="1" dirty="0" smtClean="0"/>
          </a:p>
          <a:p>
            <a:pPr marL="457200" indent="-457200" algn="just">
              <a:buFont typeface="+mj-lt"/>
              <a:buAutoNum type="arabicPeriod"/>
              <a:tabLst>
                <a:tab pos="0" algn="l"/>
              </a:tabLst>
            </a:pPr>
            <a:r>
              <a:rPr lang="en-US" b="1" dirty="0" smtClean="0"/>
              <a:t>finally access the value at the address available in the pointer variable. This is done by using unary operator * that returns the value of the variable located at the address specified by its operand</a:t>
            </a:r>
            <a:endParaRPr lang="en-US" b="1" dirty="0" smtClean="0"/>
          </a:p>
          <a:p>
            <a:pPr marL="0" indent="44450" algn="just">
              <a:buNone/>
              <a:tabLst>
                <a:tab pos="0" algn="l"/>
              </a:tabLst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38855" y="6245225"/>
            <a:ext cx="4485005" cy="476250"/>
          </a:xfrm>
        </p:spPr>
        <p:txBody>
          <a:bodyPr/>
          <a:p>
            <a:r>
              <a:rPr lang="en-US" smtClean="0"/>
              <a:t>Department of Information Science and Engineering                                                                                                                                          K.S.Mathad</a:t>
            </a:r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 variable</a:t>
            </a:r>
            <a:endParaRPr lang="en-US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 b="1" dirty="0" smtClean="0">
                <a:ea typeface="PMingLiU" pitchFamily="18" charset="-120"/>
              </a:rPr>
              <a:t>Declaration </a:t>
            </a:r>
            <a:r>
              <a:rPr lang="en-US" altLang="zh-TW" b="1" dirty="0">
                <a:ea typeface="PMingLiU" pitchFamily="18" charset="-120"/>
              </a:rPr>
              <a:t>of Pointer variables</a:t>
            </a:r>
            <a:endParaRPr lang="en-US" altLang="zh-TW" b="1" dirty="0">
              <a:ea typeface="PMingLiU" pitchFamily="18" charset="-120"/>
            </a:endParaRP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b="1" dirty="0">
                <a:ea typeface="PMingLiU" pitchFamily="18" charset="-120"/>
              </a:rPr>
              <a:t> </a:t>
            </a:r>
            <a:r>
              <a:rPr lang="en-US" altLang="zh-TW" sz="2400" b="1" dirty="0">
                <a:latin typeface="Courier New" panose="02070309020205020404" pitchFamily="49" charset="0"/>
                <a:ea typeface="PMingLiU" pitchFamily="18" charset="-120"/>
              </a:rPr>
              <a:t>	</a:t>
            </a:r>
            <a:r>
              <a:rPr lang="en-US" altLang="zh-TW" sz="2400" b="1" i="1" dirty="0">
                <a:latin typeface="Courier New" panose="02070309020205020404" pitchFamily="49" charset="0"/>
                <a:ea typeface="PMingLiU" pitchFamily="18" charset="-120"/>
              </a:rPr>
              <a:t>type</a:t>
            </a:r>
            <a:r>
              <a:rPr lang="en-US" altLang="zh-TW" sz="2400" b="1" dirty="0">
                <a:latin typeface="Courier New" panose="02070309020205020404" pitchFamily="49" charset="0"/>
                <a:ea typeface="PMingLiU" pitchFamily="18" charset="-120"/>
              </a:rPr>
              <a:t>* </a:t>
            </a:r>
            <a:r>
              <a:rPr lang="en-US" altLang="zh-TW" sz="2400" b="1" dirty="0" err="1">
                <a:latin typeface="Courier New" panose="02070309020205020404" pitchFamily="49" charset="0"/>
                <a:ea typeface="PMingLiU" pitchFamily="18" charset="-120"/>
              </a:rPr>
              <a:t>pointer_name</a:t>
            </a:r>
            <a:r>
              <a:rPr lang="en-US" altLang="zh-TW" sz="2400" b="1" dirty="0">
                <a:latin typeface="Courier New" panose="02070309020205020404" pitchFamily="49" charset="0"/>
                <a:ea typeface="PMingLiU" pitchFamily="18" charset="-120"/>
              </a:rPr>
              <a:t>;</a:t>
            </a:r>
            <a:endParaRPr lang="en-US" altLang="zh-TW" sz="2400" b="1" dirty="0">
              <a:latin typeface="Courier New" panose="02070309020205020404" pitchFamily="49" charset="0"/>
              <a:ea typeface="PMingLiU" pitchFamily="18" charset="-120"/>
            </a:endParaRP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b="1" dirty="0">
                <a:latin typeface="Courier New" panose="02070309020205020404" pitchFamily="49" charset="0"/>
                <a:ea typeface="PMingLiU" pitchFamily="18" charset="-120"/>
              </a:rPr>
              <a:t>  //or </a:t>
            </a:r>
            <a:endParaRPr lang="en-US" altLang="zh-TW" sz="2400" b="1" dirty="0">
              <a:latin typeface="Courier New" panose="02070309020205020404" pitchFamily="49" charset="0"/>
              <a:ea typeface="PMingLiU" pitchFamily="18" charset="-120"/>
            </a:endParaRP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b="1" dirty="0">
                <a:latin typeface="Courier New" panose="02070309020205020404" pitchFamily="49" charset="0"/>
                <a:ea typeface="PMingLiU" pitchFamily="18" charset="-120"/>
              </a:rPr>
              <a:t>	type *</a:t>
            </a:r>
            <a:r>
              <a:rPr lang="en-US" altLang="zh-TW" sz="2400" b="1" dirty="0" err="1">
                <a:latin typeface="Courier New" panose="02070309020205020404" pitchFamily="49" charset="0"/>
                <a:ea typeface="PMingLiU" pitchFamily="18" charset="-120"/>
              </a:rPr>
              <a:t>pointer_name</a:t>
            </a:r>
            <a:r>
              <a:rPr lang="en-US" altLang="zh-TW" sz="2400" b="1" dirty="0">
                <a:latin typeface="Courier New" panose="02070309020205020404" pitchFamily="49" charset="0"/>
                <a:ea typeface="PMingLiU" pitchFamily="18" charset="-120"/>
              </a:rPr>
              <a:t>;</a:t>
            </a:r>
            <a:endParaRPr lang="en-US" altLang="zh-TW" sz="2400" b="1" dirty="0">
              <a:latin typeface="Courier New" panose="02070309020205020404" pitchFamily="49" charset="0"/>
              <a:ea typeface="PMingLiU" pitchFamily="18" charset="-120"/>
            </a:endParaRP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b="1" dirty="0">
                <a:ea typeface="PMingLiU" pitchFamily="18" charset="-120"/>
              </a:rPr>
              <a:t>where </a:t>
            </a:r>
            <a:r>
              <a:rPr lang="en-US" altLang="zh-TW" sz="2400" b="1" i="1" dirty="0">
                <a:ea typeface="PMingLiU" pitchFamily="18" charset="-120"/>
              </a:rPr>
              <a:t>type </a:t>
            </a:r>
            <a:r>
              <a:rPr lang="en-US" altLang="zh-TW" sz="2400" b="1" dirty="0">
                <a:ea typeface="PMingLiU" pitchFamily="18" charset="-120"/>
              </a:rPr>
              <a:t>is the type of data pointed to (e.g. </a:t>
            </a:r>
            <a:r>
              <a:rPr lang="en-US" altLang="zh-TW" sz="2400" b="1" dirty="0" err="1">
                <a:ea typeface="PMingLiU" pitchFamily="18" charset="-120"/>
              </a:rPr>
              <a:t>int</a:t>
            </a:r>
            <a:r>
              <a:rPr lang="en-US" altLang="zh-TW" sz="2400" b="1" dirty="0">
                <a:ea typeface="PMingLiU" pitchFamily="18" charset="-120"/>
              </a:rPr>
              <a:t>, char, double)</a:t>
            </a:r>
            <a:endParaRPr lang="en-US" altLang="zh-TW" sz="2400" b="1" dirty="0">
              <a:ea typeface="PMingLiU" pitchFamily="18" charset="-120"/>
            </a:endParaRP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endParaRPr lang="en-US" altLang="zh-TW" sz="2400" b="1" dirty="0">
              <a:ea typeface="PMingLiU" pitchFamily="18" charset="-120"/>
            </a:endParaRP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b="1" dirty="0">
                <a:ea typeface="PMingLiU" pitchFamily="18" charset="-120"/>
              </a:rPr>
              <a:t>Examples:</a:t>
            </a:r>
            <a:endParaRPr lang="en-US" altLang="zh-TW" sz="2400" b="1" dirty="0">
              <a:ea typeface="PMingLiU" pitchFamily="18" charset="-120"/>
            </a:endParaRP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b="1" dirty="0">
                <a:ea typeface="PMingLiU" pitchFamily="18" charset="-120"/>
              </a:rPr>
              <a:t>    </a:t>
            </a:r>
            <a:r>
              <a:rPr lang="en-US" altLang="zh-TW" sz="2400" b="1" dirty="0" err="1">
                <a:latin typeface="Courier New" panose="02070309020205020404" pitchFamily="49" charset="0"/>
                <a:ea typeface="PMingLiU" pitchFamily="18" charset="-12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  <a:ea typeface="PMingLiU" pitchFamily="18" charset="-120"/>
              </a:rPr>
              <a:t> *n;</a:t>
            </a:r>
            <a:endParaRPr lang="en-US" altLang="zh-TW" sz="2400" b="1" dirty="0">
              <a:latin typeface="Courier New" panose="02070309020205020404" pitchFamily="49" charset="0"/>
              <a:ea typeface="PMingLiU" pitchFamily="18" charset="-120"/>
            </a:endParaRP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b="1" dirty="0">
                <a:latin typeface="Courier New" panose="02070309020205020404" pitchFamily="49" charset="0"/>
                <a:ea typeface="PMingLiU" pitchFamily="18" charset="-120"/>
              </a:rPr>
              <a:t>  </a:t>
            </a:r>
            <a:r>
              <a:rPr lang="en-US" altLang="zh-TW" sz="2400" b="1" dirty="0" err="1">
                <a:latin typeface="Courier New" panose="02070309020205020404" pitchFamily="49" charset="0"/>
                <a:ea typeface="PMingLiU" pitchFamily="18" charset="-120"/>
              </a:rPr>
              <a:t>RationalNumber</a:t>
            </a:r>
            <a:r>
              <a:rPr lang="en-US" altLang="zh-TW" sz="2400" b="1" dirty="0">
                <a:latin typeface="Courier New" panose="02070309020205020404" pitchFamily="49" charset="0"/>
                <a:ea typeface="PMingLiU" pitchFamily="18" charset="-120"/>
              </a:rPr>
              <a:t> *r;</a:t>
            </a:r>
            <a:endParaRPr lang="en-US" altLang="zh-TW" sz="2400" b="1" dirty="0">
              <a:latin typeface="Courier New" panose="02070309020205020404" pitchFamily="49" charset="0"/>
              <a:ea typeface="PMingLiU" pitchFamily="18" charset="-120"/>
            </a:endParaRP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b="1" dirty="0" smtClean="0">
                <a:ea typeface="PMingLiU" pitchFamily="18" charset="-120"/>
              </a:rPr>
              <a:t>     </a:t>
            </a:r>
            <a:endParaRPr lang="en-US" altLang="zh-TW" sz="2400" b="1" dirty="0">
              <a:ea typeface="PMingLiU" pitchFamily="18" charset="-120"/>
            </a:endParaRP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endParaRPr lang="en-US" altLang="zh-TW" sz="2400" b="1" i="1" dirty="0">
              <a:ea typeface="PMingLiU" pitchFamily="18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38855" y="6245225"/>
            <a:ext cx="4485005" cy="476250"/>
          </a:xfrm>
        </p:spPr>
        <p:txBody>
          <a:bodyPr/>
          <a:p>
            <a:r>
              <a:rPr lang="en-US" smtClean="0"/>
              <a:t>Department of Information Science and Engineering                                                                                                                                          K.S.Mathad</a:t>
            </a:r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Address operator &amp;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dirty="0" smtClean="0">
                <a:latin typeface="Tahoma" panose="020B0604030504040204" pitchFamily="34" charset="0"/>
                <a:ea typeface="PMingLiU" pitchFamily="18" charset="-120"/>
              </a:rPr>
              <a:t>The </a:t>
            </a:r>
            <a:r>
              <a:rPr lang="en-US" altLang="zh-TW" sz="2000" b="1" dirty="0" smtClean="0">
                <a:latin typeface="Tahoma" panose="020B0604030504040204" pitchFamily="34" charset="0"/>
                <a:ea typeface="PMingLiU" pitchFamily="18" charset="-120"/>
              </a:rPr>
              <a:t>"</a:t>
            </a:r>
            <a:r>
              <a:rPr lang="en-US" altLang="zh-TW" b="1" i="1" dirty="0" smtClean="0">
                <a:latin typeface="Tahoma" panose="020B0604030504040204" pitchFamily="34" charset="0"/>
                <a:ea typeface="PMingLiU" pitchFamily="18" charset="-120"/>
              </a:rPr>
              <a:t>address of </a:t>
            </a:r>
            <a:r>
              <a:rPr lang="en-US" altLang="zh-TW" sz="2000" b="1" dirty="0" smtClean="0">
                <a:latin typeface="Tahoma" panose="020B0604030504040204" pitchFamily="34" charset="0"/>
                <a:ea typeface="PMingLiU" pitchFamily="18" charset="-120"/>
              </a:rPr>
              <a:t>"</a:t>
            </a:r>
            <a:r>
              <a:rPr lang="en-US" altLang="zh-TW" b="1" i="1" dirty="0" smtClean="0">
                <a:latin typeface="Tahoma" panose="020B0604030504040204" pitchFamily="34" charset="0"/>
                <a:ea typeface="PMingLiU" pitchFamily="18" charset="-120"/>
              </a:rPr>
              <a:t> operator</a:t>
            </a:r>
            <a:r>
              <a:rPr lang="en-US" altLang="zh-TW" b="1" dirty="0" smtClean="0">
                <a:latin typeface="Tahoma" panose="020B0604030504040204" pitchFamily="34" charset="0"/>
                <a:ea typeface="PMingLiU" pitchFamily="18" charset="-120"/>
              </a:rPr>
              <a:t> (</a:t>
            </a:r>
            <a:r>
              <a:rPr lang="en-US" altLang="zh-TW" b="1" dirty="0" smtClean="0">
                <a:solidFill>
                  <a:schemeClr val="hlink"/>
                </a:solidFill>
                <a:latin typeface="Courier New" panose="02070309020205020404" pitchFamily="49" charset="0"/>
                <a:ea typeface="PMingLiU" pitchFamily="18" charset="-120"/>
              </a:rPr>
              <a:t>&amp;</a:t>
            </a:r>
            <a:r>
              <a:rPr lang="en-US" altLang="zh-TW" b="1" dirty="0" smtClean="0">
                <a:latin typeface="Tahoma" panose="020B0604030504040204" pitchFamily="34" charset="0"/>
                <a:ea typeface="PMingLiU" pitchFamily="18" charset="-120"/>
              </a:rPr>
              <a:t>) gives the memory address of the variable</a:t>
            </a:r>
            <a:endParaRPr lang="en-US" altLang="zh-TW" b="1" dirty="0" smtClean="0">
              <a:latin typeface="Tahoma" panose="020B0604030504040204" pitchFamily="34" charset="0"/>
              <a:ea typeface="PMingLiU" pitchFamily="18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2412" y="4343400"/>
            <a:ext cx="609282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400" b="1" dirty="0" err="1" smtClean="0">
                <a:latin typeface="Courier New" panose="02070309020205020404" pitchFamily="49" charset="0"/>
                <a:ea typeface="PMingLiU" pitchFamily="18" charset="-120"/>
              </a:rPr>
              <a:t>int</a:t>
            </a:r>
            <a:r>
              <a:rPr lang="en-US" altLang="zh-TW" sz="2400" b="1" dirty="0" smtClean="0">
                <a:latin typeface="Courier New" panose="02070309020205020404" pitchFamily="49" charset="0"/>
                <a:ea typeface="PMingLiU" pitchFamily="18" charset="-120"/>
              </a:rPr>
              <a:t> a = 100;</a:t>
            </a:r>
            <a:endParaRPr lang="en-US" altLang="zh-TW" sz="2400" b="1" dirty="0" smtClean="0">
              <a:latin typeface="Courier New" panose="02070309020205020404" pitchFamily="49" charset="0"/>
              <a:ea typeface="PMingLiU" pitchFamily="18" charset="-120"/>
            </a:endParaRP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2400" b="1" dirty="0" smtClean="0">
                <a:latin typeface="Courier New" panose="02070309020205020404" pitchFamily="49" charset="0"/>
                <a:ea typeface="PMingLiU" pitchFamily="18" charset="-120"/>
              </a:rPr>
              <a:t>//get the value, </a:t>
            </a:r>
            <a:endParaRPr lang="en-US" altLang="zh-TW" sz="2400" b="1" dirty="0" smtClean="0">
              <a:latin typeface="Courier New" panose="02070309020205020404" pitchFamily="49" charset="0"/>
              <a:ea typeface="PMingLiU" pitchFamily="18" charset="-120"/>
            </a:endParaRP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2400" b="1" dirty="0" err="1" smtClean="0">
                <a:latin typeface="Courier New" panose="02070309020205020404" pitchFamily="49" charset="0"/>
                <a:ea typeface="PMingLiU" pitchFamily="18" charset="-120"/>
              </a:rPr>
              <a:t>cout</a:t>
            </a:r>
            <a:r>
              <a:rPr lang="en-US" altLang="zh-TW" sz="2400" b="1" dirty="0" smtClean="0">
                <a:latin typeface="Courier New" panose="02070309020205020404" pitchFamily="49" charset="0"/>
                <a:ea typeface="PMingLiU" pitchFamily="18" charset="-120"/>
              </a:rPr>
              <a:t> &lt;&lt; a;	  //prints 100</a:t>
            </a:r>
            <a:endParaRPr lang="en-US" altLang="zh-TW" sz="2400" b="1" dirty="0" smtClean="0">
              <a:latin typeface="Courier New" panose="02070309020205020404" pitchFamily="49" charset="0"/>
              <a:ea typeface="PMingLiU" pitchFamily="18" charset="-120"/>
            </a:endParaRP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2400" b="1" dirty="0" smtClean="0">
                <a:latin typeface="Courier New" panose="02070309020205020404" pitchFamily="49" charset="0"/>
                <a:ea typeface="PMingLiU" pitchFamily="18" charset="-120"/>
              </a:rPr>
              <a:t>//get the memory address</a:t>
            </a:r>
            <a:endParaRPr lang="en-US" altLang="zh-TW" sz="2400" b="1" dirty="0" smtClean="0">
              <a:latin typeface="Courier New" panose="02070309020205020404" pitchFamily="49" charset="0"/>
              <a:ea typeface="PMingLiU" pitchFamily="18" charset="-120"/>
            </a:endParaRP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2400" b="1" dirty="0" err="1" smtClean="0">
                <a:latin typeface="Courier New" panose="02070309020205020404" pitchFamily="49" charset="0"/>
                <a:ea typeface="PMingLiU" pitchFamily="18" charset="-120"/>
              </a:rPr>
              <a:t>cout</a:t>
            </a:r>
            <a:r>
              <a:rPr lang="en-US" altLang="zh-TW" sz="2400" b="1" dirty="0" smtClean="0">
                <a:latin typeface="Courier New" panose="02070309020205020404" pitchFamily="49" charset="0"/>
                <a:ea typeface="PMingLiU" pitchFamily="18" charset="-120"/>
              </a:rPr>
              <a:t> &lt;&lt; &amp;a;   //prints 1024</a:t>
            </a:r>
            <a:endParaRPr lang="en-US" altLang="zh-TW" sz="2400" b="1" dirty="0">
              <a:latin typeface="Courier New" panose="02070309020205020404" pitchFamily="49" charset="0"/>
              <a:ea typeface="PMingLiU" pitchFamily="18" charset="-120"/>
            </a:endParaRPr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5167312" y="3276600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rPr>
              <a:t>100</a:t>
            </a:r>
            <a:endParaRPr kumimoji="1" lang="en-US" altLang="zh-TW" sz="2000" b="1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3979862" y="3276600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rPr>
              <a:t>…</a:t>
            </a:r>
            <a:endParaRPr kumimoji="1" lang="en-US" altLang="zh-TW" sz="2000" b="1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6354762" y="3276600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rPr>
              <a:t>…</a:t>
            </a:r>
            <a:endParaRPr kumimoji="1" lang="en-US" altLang="zh-TW" sz="2000" b="1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7542212" y="3276600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rPr>
              <a:t>…</a:t>
            </a:r>
            <a:endParaRPr kumimoji="1" lang="en-US" altLang="zh-TW" sz="2000" b="1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8729662" y="3276600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rPr>
              <a:t>…</a:t>
            </a:r>
            <a:endParaRPr kumimoji="1" lang="en-US" altLang="zh-TW" sz="2000" b="1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1687512" y="2836862"/>
            <a:ext cx="2337499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000" b="1">
                <a:ea typeface="PMingLiU" pitchFamily="18" charset="-120"/>
              </a:rPr>
              <a:t>Memory address:</a:t>
            </a:r>
            <a:endParaRPr lang="en-US" altLang="zh-TW" sz="2000" b="1">
              <a:ea typeface="PMingLiU" pitchFamily="18" charset="-120"/>
            </a:endParaRPr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5245100" y="2836862"/>
            <a:ext cx="97313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zh-TW" altLang="en-US" sz="2000" b="1">
                <a:ea typeface="PMingLiU" pitchFamily="18" charset="-120"/>
              </a:rPr>
              <a:t>1024</a:t>
            </a:r>
            <a:endParaRPr lang="zh-TW" altLang="en-US" sz="2000" b="1">
              <a:ea typeface="PMingLiU" pitchFamily="18" charset="-120"/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2830512" y="3276600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0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rPr>
              <a:t>…</a:t>
            </a:r>
            <a:endParaRPr kumimoji="1" lang="en-US" altLang="zh-TW" sz="2000" b="1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3973512" y="2836862"/>
            <a:ext cx="97313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zh-TW" altLang="en-US" sz="2000" b="1">
                <a:ea typeface="PMingLiU" pitchFamily="18" charset="-120"/>
              </a:rPr>
              <a:t>1020</a:t>
            </a:r>
            <a:endParaRPr lang="zh-TW" altLang="en-US" sz="2000" b="1">
              <a:ea typeface="PMingLiU" pitchFamily="18" charset="-120"/>
            </a:endParaRPr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5629964" y="3810000"/>
            <a:ext cx="388248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400" b="1" dirty="0">
                <a:ea typeface="PMingLiU" pitchFamily="18" charset="-120"/>
              </a:rPr>
              <a:t>a</a:t>
            </a:r>
            <a:endParaRPr lang="en-US" altLang="zh-TW" sz="2400" b="1" dirty="0">
              <a:ea typeface="PMingLiU" pitchFamily="18" charset="-12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538855" y="6245225"/>
            <a:ext cx="4485005" cy="476250"/>
          </a:xfrm>
        </p:spPr>
        <p:txBody>
          <a:bodyPr/>
          <a:p>
            <a:r>
              <a:rPr lang="en-US" smtClean="0"/>
              <a:t>Department of Information Science and Engineering                                                                                                                                          K.S.Mathad</a:t>
            </a:r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buNone/>
            </a:pPr>
            <a:r>
              <a:rPr lang="en-US" altLang="zh-TW" sz="2400" b="1" dirty="0" err="1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ea typeface="PMingLiU" pitchFamily="18" charset="-120"/>
              </a:rPr>
              <a:t>int</a:t>
            </a:r>
            <a:r>
              <a:rPr lang="en-US" altLang="zh-TW" sz="2400" b="1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ea typeface="PMingLiU" pitchFamily="18" charset="-120"/>
              </a:rPr>
              <a:t> a = 100, b = 88, c = 8;</a:t>
            </a:r>
            <a:endParaRPr lang="en-US" altLang="zh-TW" sz="2400" b="1" dirty="0" smtClean="0">
              <a:solidFill>
                <a:schemeClr val="tx1">
                  <a:lumMod val="75000"/>
                </a:schemeClr>
              </a:solidFill>
              <a:latin typeface="Courier New" panose="02070309020205020404" pitchFamily="49" charset="0"/>
              <a:ea typeface="PMingLiU" pitchFamily="18" charset="-120"/>
            </a:endParaRPr>
          </a:p>
          <a:p>
            <a:pPr lvl="1">
              <a:lnSpc>
                <a:spcPct val="100000"/>
              </a:lnSpc>
              <a:buNone/>
            </a:pPr>
            <a:r>
              <a:rPr lang="en-US" altLang="zh-TW" sz="2400" b="1" dirty="0" err="1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ea typeface="PMingLiU" pitchFamily="18" charset="-120"/>
              </a:rPr>
              <a:t>int</a:t>
            </a:r>
            <a:r>
              <a:rPr lang="en-US" altLang="zh-TW" sz="2400" b="1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ea typeface="PMingLiU" pitchFamily="18" charset="-120"/>
              </a:rPr>
              <a:t> *p1 = &amp;a, *p2, *p3 = &amp;c;</a:t>
            </a:r>
            <a:endParaRPr lang="en-US" altLang="zh-TW" sz="2400" b="1" dirty="0" smtClean="0">
              <a:solidFill>
                <a:schemeClr val="tx1">
                  <a:lumMod val="75000"/>
                </a:schemeClr>
              </a:solidFill>
              <a:latin typeface="Courier New" panose="02070309020205020404" pitchFamily="49" charset="0"/>
              <a:ea typeface="PMingLiU" pitchFamily="18" charset="-120"/>
            </a:endParaRPr>
          </a:p>
          <a:p>
            <a:pPr lvl="1">
              <a:lnSpc>
                <a:spcPct val="100000"/>
              </a:lnSpc>
              <a:buNone/>
            </a:pPr>
            <a:r>
              <a:rPr lang="en-US" altLang="zh-TW" sz="2400" b="1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ea typeface="PMingLiU" pitchFamily="18" charset="-120"/>
              </a:rPr>
              <a:t>p2 = &amp;b;		// p2 points to b</a:t>
            </a:r>
            <a:endParaRPr lang="en-US" altLang="zh-TW" sz="2400" b="1" dirty="0" smtClean="0">
              <a:solidFill>
                <a:schemeClr val="tx1">
                  <a:lumMod val="75000"/>
                </a:schemeClr>
              </a:solidFill>
              <a:latin typeface="Courier New" panose="02070309020205020404" pitchFamily="49" charset="0"/>
              <a:ea typeface="PMingLiU" pitchFamily="18" charset="-120"/>
            </a:endParaRPr>
          </a:p>
          <a:p>
            <a:pPr lvl="1">
              <a:lnSpc>
                <a:spcPct val="100000"/>
              </a:lnSpc>
              <a:buNone/>
            </a:pPr>
            <a:r>
              <a:rPr lang="en-US" altLang="zh-TW" sz="2400" b="1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ea typeface="PMingLiU" pitchFamily="18" charset="-120"/>
              </a:rPr>
              <a:t>p2 = p1; 	// p2 points to a</a:t>
            </a:r>
            <a:endParaRPr lang="en-US" altLang="zh-TW" sz="2400" b="1" dirty="0" smtClean="0">
              <a:solidFill>
                <a:schemeClr val="tx1">
                  <a:lumMod val="75000"/>
                </a:schemeClr>
              </a:solidFill>
              <a:latin typeface="Courier New" panose="02070309020205020404" pitchFamily="49" charset="0"/>
              <a:ea typeface="PMingLiU" pitchFamily="18" charset="-120"/>
            </a:endParaRPr>
          </a:p>
          <a:p>
            <a:pPr lvl="1">
              <a:lnSpc>
                <a:spcPct val="100000"/>
              </a:lnSpc>
              <a:buNone/>
            </a:pPr>
            <a:r>
              <a:rPr lang="en-US" altLang="zh-TW" sz="2400" b="1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ea typeface="PMingLiU" pitchFamily="18" charset="-120"/>
              </a:rPr>
              <a:t>b = *p3;		//assign c to b</a:t>
            </a:r>
            <a:endParaRPr lang="en-US" altLang="zh-TW" sz="2400" b="1" dirty="0" smtClean="0">
              <a:solidFill>
                <a:schemeClr val="tx1">
                  <a:lumMod val="75000"/>
                </a:schemeClr>
              </a:solidFill>
              <a:latin typeface="Courier New" panose="02070309020205020404" pitchFamily="49" charset="0"/>
              <a:ea typeface="PMingLiU" pitchFamily="18" charset="-120"/>
            </a:endParaRPr>
          </a:p>
          <a:p>
            <a:pPr lvl="1">
              <a:lnSpc>
                <a:spcPct val="100000"/>
              </a:lnSpc>
              <a:buNone/>
            </a:pPr>
            <a:r>
              <a:rPr lang="en-US" altLang="zh-TW" sz="2400" b="1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ea typeface="PMingLiU" pitchFamily="18" charset="-120"/>
              </a:rPr>
              <a:t>*p2 = *p3;	//assign c to a</a:t>
            </a:r>
            <a:endParaRPr lang="en-US" altLang="zh-TW" sz="2400" b="1" dirty="0" smtClean="0">
              <a:solidFill>
                <a:schemeClr val="tx1">
                  <a:lumMod val="75000"/>
                </a:schemeClr>
              </a:solidFill>
              <a:latin typeface="Courier New" panose="02070309020205020404" pitchFamily="49" charset="0"/>
              <a:ea typeface="PMingLiU" pitchFamily="18" charset="-120"/>
            </a:endParaRPr>
          </a:p>
          <a:p>
            <a:pPr lvl="1">
              <a:lnSpc>
                <a:spcPct val="100000"/>
              </a:lnSpc>
              <a:buNone/>
            </a:pPr>
            <a:r>
              <a:rPr lang="en-US" altLang="zh-TW" sz="2400" b="1" dirty="0" err="1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ea typeface="PMingLiU" pitchFamily="18" charset="-120"/>
              </a:rPr>
              <a:t>cout</a:t>
            </a:r>
            <a:r>
              <a:rPr lang="en-US" altLang="zh-TW" sz="2400" b="1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ea typeface="PMingLiU" pitchFamily="18" charset="-120"/>
              </a:rPr>
              <a:t> &lt;&lt; a &lt;&lt; b &lt;&lt; c;</a:t>
            </a:r>
            <a:endParaRPr lang="en-US" altLang="zh-TW" sz="2400" b="1" dirty="0" smtClean="0">
              <a:solidFill>
                <a:schemeClr val="tx1">
                  <a:lumMod val="75000"/>
                </a:schemeClr>
              </a:solidFill>
              <a:latin typeface="Courier New" panose="02070309020205020404" pitchFamily="49" charset="0"/>
              <a:ea typeface="PMingLiU" pitchFamily="18" charset="-120"/>
            </a:endParaRPr>
          </a:p>
          <a:p>
            <a:pPr lvl="1">
              <a:lnSpc>
                <a:spcPct val="100000"/>
              </a:lnSpc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PMingLiU" pitchFamily="18" charset="-120"/>
              </a:rPr>
              <a:t>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38855" y="6245225"/>
            <a:ext cx="4485005" cy="476250"/>
          </a:xfrm>
        </p:spPr>
        <p:txBody>
          <a:bodyPr/>
          <a:p>
            <a:r>
              <a:rPr lang="en-US" smtClean="0"/>
              <a:t>Department of Information Science and Engineering                                                                                                                                          K.S.Mathad</a:t>
            </a:r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0260" cy="578485"/>
          </a:xfrm>
        </p:spPr>
        <p:txBody>
          <a:bodyPr/>
          <a:p>
            <a:r>
              <a:rPr lang="en-IN" altLang="en-US"/>
              <a:t>pointer to object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52805"/>
            <a:ext cx="5531485" cy="5273675"/>
          </a:xfrm>
        </p:spPr>
        <p:txBody>
          <a:bodyPr/>
          <a:p>
            <a:pPr marL="0" indent="0">
              <a:buNone/>
            </a:pPr>
            <a:r>
              <a:rPr lang="en-US" sz="1400" b="1"/>
              <a:t>class myclass 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{ 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        int i; 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        public: 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               void read(int j) 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            { 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                   i= j; 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            } 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               int getint() 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         {     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                   return i; 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         } 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}; 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void main() 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         { 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             clrscr(); 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             myclass ob, *objectPointer; 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             objectPointer = &amp;ob; // get address of ob 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             objectPointer-&gt;read(10); 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       cout&lt;&lt;objectPointer-&gt;getint();       // use -&gt; to call getlnt() 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             getch(); 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        } </a:t>
            </a:r>
            <a:endParaRPr lang="en-US" sz="14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30495" y="6245225"/>
            <a:ext cx="4393565" cy="476250"/>
          </a:xfrm>
        </p:spPr>
        <p:txBody>
          <a:bodyPr/>
          <a:p>
            <a:r>
              <a:rPr lang="en-US" smtClean="0"/>
              <a:t>Department of Information Science and Engineering                                                                                                                                          K.S.Mathad</a:t>
            </a:r>
            <a:endParaRPr lang="en-US" smtClean="0"/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0260" cy="401955"/>
          </a:xfrm>
        </p:spPr>
        <p:txBody>
          <a:bodyPr/>
          <a:p>
            <a:r>
              <a:rPr lang="en-IN" altLang="en-US"/>
              <a:t>this pointer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23595"/>
            <a:ext cx="10970260" cy="5302885"/>
          </a:xfrm>
        </p:spPr>
        <p:txBody>
          <a:bodyPr/>
          <a:p>
            <a:pPr marL="0" indent="0">
              <a:buNone/>
            </a:pPr>
            <a:r>
              <a:rPr lang="en-US" sz="1400" b="1"/>
              <a:t>class Test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{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private: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int x;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public: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void setX (int x)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{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    // The 'this' pointer is used to retrieve the object's x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    // hidden by the local variable 'x'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    this-&gt;x = x;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}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void print() { cout &lt;&lt; "x = " &lt;&lt; x &lt;&lt; endl; }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};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int main()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{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Test obj;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int x = 20;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obj.setX(x);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obj.print();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   return 0;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}</a:t>
            </a:r>
            <a:endParaRPr lang="en-US" sz="14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330" y="6245225"/>
            <a:ext cx="4845050" cy="476250"/>
          </a:xfrm>
        </p:spPr>
        <p:txBody>
          <a:bodyPr/>
          <a:p>
            <a:r>
              <a:rPr lang="en-US" smtClean="0"/>
              <a:t>Department of Information Science and Engineering                                                                                                                                          K.S.Mathad</a:t>
            </a:r>
            <a:endParaRPr lang="en-US" smtClean="0"/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 functions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304800"/>
            <a:ext cx="9753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Virtual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838200"/>
            <a:ext cx="11353800" cy="838200"/>
          </a:xfrm>
        </p:spPr>
        <p:txBody>
          <a:bodyPr>
            <a:noAutofit/>
          </a:bodyPr>
          <a:lstStyle/>
          <a:p>
            <a:pPr algn="just"/>
            <a:r>
              <a:rPr lang="en-US" b="1" dirty="0" smtClean="0"/>
              <a:t>Virtual Function is a function in base class, which is </a:t>
            </a:r>
            <a:r>
              <a:rPr lang="en-US" b="1" dirty="0" err="1" smtClean="0"/>
              <a:t>overrided</a:t>
            </a:r>
            <a:r>
              <a:rPr lang="en-US" b="1" dirty="0" smtClean="0"/>
              <a:t> in the derived class</a:t>
            </a:r>
            <a:endParaRPr lang="en-US" b="1" dirty="0" smtClean="0"/>
          </a:p>
          <a:p>
            <a:pPr algn="just"/>
            <a:r>
              <a:rPr lang="en-US" b="1" dirty="0" smtClean="0"/>
              <a:t>Virtual Keyword is used to make a member function of the base class Virtual.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Problem without Virtual Keyword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293812" y="1219200"/>
            <a:ext cx="48006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class Base</a:t>
            </a:r>
            <a:endParaRPr lang="en-US" sz="2000" b="1" dirty="0" smtClean="0"/>
          </a:p>
          <a:p>
            <a:r>
              <a:rPr lang="en-US" sz="2000" b="1" dirty="0" smtClean="0"/>
              <a:t>{</a:t>
            </a:r>
            <a:endParaRPr lang="en-US" sz="2000" b="1" dirty="0" smtClean="0"/>
          </a:p>
          <a:p>
            <a:r>
              <a:rPr lang="en-US" sz="2000" b="1" dirty="0" smtClean="0"/>
              <a:t> public:</a:t>
            </a:r>
            <a:endParaRPr lang="en-US" sz="2000" b="1" dirty="0" smtClean="0"/>
          </a:p>
          <a:p>
            <a:r>
              <a:rPr lang="en-US" sz="2000" b="1" dirty="0" smtClean="0"/>
              <a:t> void show()</a:t>
            </a:r>
            <a:endParaRPr lang="en-US" sz="2000" b="1" dirty="0" smtClean="0"/>
          </a:p>
          <a:p>
            <a:r>
              <a:rPr lang="en-US" sz="2000" b="1" dirty="0" smtClean="0"/>
              <a:t> {</a:t>
            </a:r>
            <a:endParaRPr lang="en-US" sz="2000" b="1" dirty="0" smtClean="0"/>
          </a:p>
          <a:p>
            <a:r>
              <a:rPr lang="en-US" sz="2000" b="1" dirty="0" smtClean="0"/>
              <a:t>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"Base class";</a:t>
            </a:r>
            <a:endParaRPr lang="en-US" sz="2000" b="1" dirty="0" smtClean="0"/>
          </a:p>
          <a:p>
            <a:r>
              <a:rPr lang="en-US" sz="2000" b="1" dirty="0" smtClean="0"/>
              <a:t> }</a:t>
            </a:r>
            <a:endParaRPr lang="en-US" sz="2000" b="1" dirty="0" smtClean="0"/>
          </a:p>
          <a:p>
            <a:r>
              <a:rPr lang="en-US" sz="2000" b="1" dirty="0" smtClean="0"/>
              <a:t>};</a:t>
            </a:r>
            <a:endParaRPr lang="en-US" sz="2000" b="1" dirty="0" smtClean="0"/>
          </a:p>
          <a:p>
            <a:r>
              <a:rPr lang="en-US" sz="2000" b="1" dirty="0" smtClean="0"/>
              <a:t>class </a:t>
            </a:r>
            <a:r>
              <a:rPr lang="en-US" sz="2000" b="1" dirty="0" err="1" smtClean="0"/>
              <a:t>Derived:public</a:t>
            </a:r>
            <a:r>
              <a:rPr lang="en-US" sz="2000" b="1" dirty="0" smtClean="0"/>
              <a:t> Base</a:t>
            </a:r>
            <a:endParaRPr lang="en-US" sz="2000" b="1" dirty="0" smtClean="0"/>
          </a:p>
          <a:p>
            <a:r>
              <a:rPr lang="en-US" sz="2000" b="1" dirty="0" smtClean="0"/>
              <a:t>{</a:t>
            </a:r>
            <a:endParaRPr lang="en-US" sz="2000" b="1" dirty="0" smtClean="0"/>
          </a:p>
          <a:p>
            <a:r>
              <a:rPr lang="en-US" sz="2000" b="1" dirty="0" smtClean="0"/>
              <a:t> public:</a:t>
            </a:r>
            <a:endParaRPr lang="en-US" sz="2000" b="1" dirty="0" smtClean="0"/>
          </a:p>
          <a:p>
            <a:r>
              <a:rPr lang="en-US" sz="2000" b="1" dirty="0" smtClean="0"/>
              <a:t> void show()</a:t>
            </a:r>
            <a:endParaRPr lang="en-US" sz="2000" b="1" dirty="0" smtClean="0"/>
          </a:p>
          <a:p>
            <a:r>
              <a:rPr lang="en-US" sz="2000" b="1" dirty="0" smtClean="0"/>
              <a:t> {</a:t>
            </a:r>
            <a:endParaRPr lang="en-US" sz="2000" b="1" dirty="0" smtClean="0"/>
          </a:p>
          <a:p>
            <a:r>
              <a:rPr lang="en-US" sz="2000" b="1" dirty="0" smtClean="0"/>
              <a:t>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"Derived Class";</a:t>
            </a:r>
            <a:endParaRPr lang="en-US" sz="2000" b="1" dirty="0" smtClean="0"/>
          </a:p>
          <a:p>
            <a:r>
              <a:rPr lang="en-US" sz="2000" b="1" dirty="0" smtClean="0"/>
              <a:t> }</a:t>
            </a:r>
            <a:endParaRPr lang="en-US" sz="2000" b="1" dirty="0" smtClean="0"/>
          </a:p>
          <a:p>
            <a:r>
              <a:rPr lang="en-US" sz="2000" b="1" dirty="0" smtClean="0"/>
              <a:t>};</a:t>
            </a:r>
            <a:endParaRPr lang="en-US" sz="2000" b="1" dirty="0" smtClean="0"/>
          </a:p>
          <a:p>
            <a:endParaRPr lang="en-US" sz="20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5561012" y="1371600"/>
            <a:ext cx="6092825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err="1" smtClean="0"/>
              <a:t>int</a:t>
            </a:r>
            <a:r>
              <a:rPr lang="en-US" sz="2000" b="1" dirty="0" smtClean="0"/>
              <a:t> main()</a:t>
            </a:r>
            <a:endParaRPr lang="en-US" sz="2000" b="1" dirty="0" smtClean="0"/>
          </a:p>
          <a:p>
            <a:r>
              <a:rPr lang="en-US" sz="2000" b="1" dirty="0" smtClean="0"/>
              <a:t>{</a:t>
            </a:r>
            <a:endParaRPr lang="en-US" sz="2000" b="1" dirty="0" smtClean="0"/>
          </a:p>
          <a:p>
            <a:r>
              <a:rPr lang="en-US" sz="2000" b="1" dirty="0" smtClean="0"/>
              <a:t> Base* b;       //Base class pointer</a:t>
            </a:r>
            <a:endParaRPr lang="en-US" sz="2000" b="1" dirty="0" smtClean="0"/>
          </a:p>
          <a:p>
            <a:r>
              <a:rPr lang="en-US" sz="2000" b="1" dirty="0" smtClean="0"/>
              <a:t> Derived d;     //Derived class object</a:t>
            </a:r>
            <a:endParaRPr lang="en-US" sz="2000" b="1" dirty="0" smtClean="0"/>
          </a:p>
          <a:p>
            <a:r>
              <a:rPr lang="en-US" sz="2000" b="1" dirty="0" smtClean="0"/>
              <a:t> b-&gt;display();</a:t>
            </a:r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    b = &amp;d;  </a:t>
            </a:r>
            <a:endParaRPr lang="en-US" sz="2000" b="1" dirty="0" smtClean="0"/>
          </a:p>
          <a:p>
            <a:r>
              <a:rPr lang="en-US" sz="2000" b="1" dirty="0" smtClean="0"/>
              <a:t>    b-&gt;display();</a:t>
            </a:r>
            <a:endParaRPr lang="en-US" sz="2000" b="1" dirty="0" smtClean="0"/>
          </a:p>
          <a:p>
            <a:r>
              <a:rPr lang="en-US" sz="2000" b="1" dirty="0" smtClean="0"/>
              <a:t>    return 0;     </a:t>
            </a:r>
            <a:endParaRPr lang="en-US" sz="2000" b="1" dirty="0" smtClean="0"/>
          </a:p>
          <a:p>
            <a:r>
              <a:rPr lang="en-US" sz="2000" b="1" dirty="0" smtClean="0"/>
              <a:t>}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5637212" y="4800600"/>
            <a:ext cx="6092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 smtClean="0"/>
              <a:t>Output:</a:t>
            </a:r>
            <a:endParaRPr lang="en-US" b="1" u="sng" dirty="0" smtClean="0"/>
          </a:p>
          <a:p>
            <a:endParaRPr lang="en-US" b="1" dirty="0" smtClean="0"/>
          </a:p>
          <a:p>
            <a:r>
              <a:rPr lang="en-US" b="1" dirty="0" smtClean="0"/>
              <a:t>Base class</a:t>
            </a:r>
            <a:endParaRPr lang="en-US" b="1" dirty="0" smtClean="0"/>
          </a:p>
          <a:p>
            <a:r>
              <a:rPr lang="en-US" b="1" dirty="0" smtClean="0"/>
              <a:t>Base class</a:t>
            </a:r>
            <a:endParaRPr lang="en-US" b="1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using Virtual Keyword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293812" y="1219200"/>
            <a:ext cx="48006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class Base</a:t>
            </a:r>
            <a:endParaRPr lang="en-US" sz="2000" b="1" dirty="0" smtClean="0"/>
          </a:p>
          <a:p>
            <a:r>
              <a:rPr lang="en-US" sz="2000" b="1" dirty="0" smtClean="0"/>
              <a:t>{</a:t>
            </a:r>
            <a:endParaRPr lang="en-US" sz="2000" b="1" dirty="0" smtClean="0"/>
          </a:p>
          <a:p>
            <a:r>
              <a:rPr lang="en-US" sz="2000" b="1" dirty="0" smtClean="0"/>
              <a:t> public:</a:t>
            </a:r>
            <a:endParaRPr lang="en-US" sz="2000" b="1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virtual </a:t>
            </a:r>
            <a:r>
              <a:rPr lang="en-US" sz="2000" b="1" dirty="0" smtClean="0"/>
              <a:t>void show()</a:t>
            </a:r>
            <a:endParaRPr lang="en-US" sz="2000" b="1" dirty="0" smtClean="0"/>
          </a:p>
          <a:p>
            <a:r>
              <a:rPr lang="en-US" sz="2000" b="1" dirty="0" smtClean="0"/>
              <a:t> {</a:t>
            </a:r>
            <a:endParaRPr lang="en-US" sz="2000" b="1" dirty="0" smtClean="0"/>
          </a:p>
          <a:p>
            <a:r>
              <a:rPr lang="en-US" sz="2000" b="1" dirty="0" smtClean="0"/>
              <a:t>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"Base class";</a:t>
            </a:r>
            <a:endParaRPr lang="en-US" sz="2000" b="1" dirty="0" smtClean="0"/>
          </a:p>
          <a:p>
            <a:r>
              <a:rPr lang="en-US" sz="2000" b="1" dirty="0" smtClean="0"/>
              <a:t> }</a:t>
            </a:r>
            <a:endParaRPr lang="en-US" sz="2000" b="1" dirty="0" smtClean="0"/>
          </a:p>
          <a:p>
            <a:r>
              <a:rPr lang="en-US" sz="2000" b="1" dirty="0" smtClean="0"/>
              <a:t>};</a:t>
            </a:r>
            <a:endParaRPr lang="en-US" sz="2000" b="1" dirty="0" smtClean="0"/>
          </a:p>
          <a:p>
            <a:r>
              <a:rPr lang="en-US" sz="2000" b="1" dirty="0" smtClean="0"/>
              <a:t>class </a:t>
            </a:r>
            <a:r>
              <a:rPr lang="en-US" sz="2000" b="1" dirty="0" err="1" smtClean="0"/>
              <a:t>Derived:public</a:t>
            </a:r>
            <a:r>
              <a:rPr lang="en-US" sz="2000" b="1" dirty="0" smtClean="0"/>
              <a:t> Base</a:t>
            </a:r>
            <a:endParaRPr lang="en-US" sz="2000" b="1" dirty="0" smtClean="0"/>
          </a:p>
          <a:p>
            <a:r>
              <a:rPr lang="en-US" sz="2000" b="1" dirty="0" smtClean="0"/>
              <a:t>{</a:t>
            </a:r>
            <a:endParaRPr lang="en-US" sz="2000" b="1" dirty="0" smtClean="0"/>
          </a:p>
          <a:p>
            <a:r>
              <a:rPr lang="en-US" sz="2000" b="1" dirty="0" smtClean="0"/>
              <a:t> public:</a:t>
            </a:r>
            <a:endParaRPr lang="en-US" sz="2000" b="1" dirty="0" smtClean="0"/>
          </a:p>
          <a:p>
            <a:r>
              <a:rPr lang="en-US" sz="2000" b="1" dirty="0" smtClean="0"/>
              <a:t> void show()</a:t>
            </a:r>
            <a:endParaRPr lang="en-US" sz="2000" b="1" dirty="0" smtClean="0"/>
          </a:p>
          <a:p>
            <a:r>
              <a:rPr lang="en-US" sz="2000" b="1" dirty="0" smtClean="0"/>
              <a:t> {</a:t>
            </a:r>
            <a:endParaRPr lang="en-US" sz="2000" b="1" dirty="0" smtClean="0"/>
          </a:p>
          <a:p>
            <a:r>
              <a:rPr lang="en-US" sz="2000" b="1" dirty="0" smtClean="0"/>
              <a:t>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"Derived Class";</a:t>
            </a:r>
            <a:endParaRPr lang="en-US" sz="2000" b="1" dirty="0" smtClean="0"/>
          </a:p>
          <a:p>
            <a:r>
              <a:rPr lang="en-US" sz="2000" b="1" dirty="0" smtClean="0"/>
              <a:t> }</a:t>
            </a:r>
            <a:endParaRPr lang="en-US" sz="2000" b="1" dirty="0" smtClean="0"/>
          </a:p>
          <a:p>
            <a:r>
              <a:rPr lang="en-US" sz="2000" b="1" dirty="0" smtClean="0"/>
              <a:t>};</a:t>
            </a:r>
            <a:endParaRPr lang="en-US" sz="2000" b="1" dirty="0" smtClean="0"/>
          </a:p>
          <a:p>
            <a:endParaRPr lang="en-US" sz="20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5561012" y="1371600"/>
            <a:ext cx="6092825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err="1" smtClean="0"/>
              <a:t>int</a:t>
            </a:r>
            <a:r>
              <a:rPr lang="en-US" sz="2000" b="1" dirty="0" smtClean="0"/>
              <a:t> main()</a:t>
            </a:r>
            <a:endParaRPr lang="en-US" sz="2000" b="1" dirty="0" smtClean="0"/>
          </a:p>
          <a:p>
            <a:r>
              <a:rPr lang="en-US" sz="2000" b="1" dirty="0" smtClean="0"/>
              <a:t>{</a:t>
            </a:r>
            <a:endParaRPr lang="en-US" sz="2000" b="1" dirty="0" smtClean="0"/>
          </a:p>
          <a:p>
            <a:r>
              <a:rPr lang="en-US" sz="2000" b="1" dirty="0" smtClean="0"/>
              <a:t> Base* b;       //Base class pointer</a:t>
            </a:r>
            <a:endParaRPr lang="en-US" sz="2000" b="1" dirty="0" smtClean="0"/>
          </a:p>
          <a:p>
            <a:r>
              <a:rPr lang="en-US" sz="2000" b="1" dirty="0" smtClean="0"/>
              <a:t> Derived d;     //Derived class object</a:t>
            </a:r>
            <a:endParaRPr lang="en-US" sz="2000" b="1" dirty="0" smtClean="0"/>
          </a:p>
          <a:p>
            <a:r>
              <a:rPr lang="en-US" sz="2000" b="1" dirty="0" smtClean="0"/>
              <a:t> b = &amp;d;</a:t>
            </a:r>
            <a:endParaRPr lang="en-US" sz="2000" b="1" dirty="0" smtClean="0"/>
          </a:p>
          <a:p>
            <a:r>
              <a:rPr lang="en-US" sz="2000" b="1" dirty="0" smtClean="0"/>
              <a:t> b-&gt;show();    </a:t>
            </a:r>
            <a:endParaRPr lang="en-US" sz="2000" b="1" dirty="0" smtClean="0"/>
          </a:p>
          <a:p>
            <a:r>
              <a:rPr lang="en-US" sz="2000" b="1" dirty="0" smtClean="0"/>
              <a:t>return 0; </a:t>
            </a:r>
            <a:endParaRPr lang="en-US" sz="2000" b="1" dirty="0" smtClean="0"/>
          </a:p>
          <a:p>
            <a:r>
              <a:rPr lang="en-US" sz="2000" b="1" dirty="0" smtClean="0"/>
              <a:t>}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5561012" y="4267200"/>
            <a:ext cx="609282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 smtClean="0"/>
              <a:t>Output</a:t>
            </a:r>
            <a:r>
              <a:rPr lang="en-US" b="1" dirty="0" smtClean="0"/>
              <a:t>:</a:t>
            </a:r>
            <a:endParaRPr lang="en-US" b="1" dirty="0" smtClean="0"/>
          </a:p>
          <a:p>
            <a:endParaRPr lang="en-US" b="1" u="sng" dirty="0" smtClean="0"/>
          </a:p>
          <a:p>
            <a:r>
              <a:rPr lang="en-US" b="1" dirty="0" smtClean="0"/>
              <a:t>Derived  Class</a:t>
            </a:r>
            <a:endParaRPr lang="en-US" b="1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Inheritance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Inherit the members of an existing class. This existing class is called the base class, and the new class is referred to as the derived class.</a:t>
            </a:r>
            <a:endParaRPr lang="en-US" b="1" dirty="0" smtClean="0"/>
          </a:p>
          <a:p>
            <a:pPr algn="just"/>
            <a:r>
              <a:rPr lang="en-US" b="1" dirty="0" smtClean="0"/>
              <a:t>Reuse the code functionality and fast implementation time.</a:t>
            </a:r>
            <a:endParaRPr lang="en-US" b="1" dirty="0" smtClean="0"/>
          </a:p>
          <a:p>
            <a:pPr algn="just"/>
            <a:endParaRPr lang="en-US" b="1" dirty="0" smtClean="0"/>
          </a:p>
          <a:p>
            <a:pPr algn="just">
              <a:buNone/>
            </a:pPr>
            <a:r>
              <a:rPr lang="en-US" b="1" dirty="0" smtClean="0"/>
              <a:t>NOTE : All members of a class except Private, are inherited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Abstract 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 If a base class contains at least one virtual function then, that class is known as abstract class.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28600"/>
            <a:ext cx="9753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31812" y="838200"/>
            <a:ext cx="6092825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class Shape   //Abstract class</a:t>
            </a:r>
            <a:endParaRPr lang="en-US" b="1" dirty="0" smtClean="0"/>
          </a:p>
          <a:p>
            <a:r>
              <a:rPr lang="en-US" b="1" dirty="0" smtClean="0"/>
              <a:t>{</a:t>
            </a:r>
            <a:endParaRPr lang="en-US" b="1" dirty="0" smtClean="0"/>
          </a:p>
          <a:p>
            <a:r>
              <a:rPr lang="en-US" b="1" dirty="0" smtClean="0"/>
              <a:t>    protected:</a:t>
            </a:r>
            <a:endParaRPr lang="en-US" b="1" dirty="0" smtClean="0"/>
          </a:p>
          <a:p>
            <a:r>
              <a:rPr lang="en-US" b="1" dirty="0" smtClean="0"/>
              <a:t>       float l;</a:t>
            </a:r>
            <a:endParaRPr lang="en-US" b="1" dirty="0" smtClean="0"/>
          </a:p>
          <a:p>
            <a:r>
              <a:rPr lang="en-US" b="1" dirty="0" smtClean="0"/>
              <a:t>    public:</a:t>
            </a:r>
            <a:endParaRPr lang="en-US" b="1" dirty="0" smtClean="0"/>
          </a:p>
          <a:p>
            <a:r>
              <a:rPr lang="en-US" b="1" dirty="0" smtClean="0"/>
              <a:t>       void </a:t>
            </a:r>
            <a:r>
              <a:rPr lang="en-US" b="1" dirty="0" err="1" smtClean="0"/>
              <a:t>get_data</a:t>
            </a:r>
            <a:r>
              <a:rPr lang="en-US" b="1" dirty="0" smtClean="0"/>
              <a:t>() //Note: this fn is not virtual </a:t>
            </a:r>
            <a:endParaRPr lang="en-US" b="1" dirty="0" smtClean="0"/>
          </a:p>
          <a:p>
            <a:r>
              <a:rPr lang="en-US" b="1" dirty="0" smtClean="0"/>
              <a:t>       {</a:t>
            </a:r>
            <a:endParaRPr lang="en-US" b="1" dirty="0" smtClean="0"/>
          </a:p>
          <a:p>
            <a:r>
              <a:rPr lang="en-US" b="1" dirty="0" smtClean="0"/>
              <a:t>           </a:t>
            </a:r>
            <a:r>
              <a:rPr lang="en-US" b="1" dirty="0" err="1" smtClean="0"/>
              <a:t>cin</a:t>
            </a:r>
            <a:r>
              <a:rPr lang="en-US" b="1" dirty="0" smtClean="0"/>
              <a:t>&gt;&gt;l;</a:t>
            </a:r>
            <a:endParaRPr lang="en-US" b="1" dirty="0" smtClean="0"/>
          </a:p>
          <a:p>
            <a:r>
              <a:rPr lang="en-US" b="1" dirty="0" smtClean="0"/>
              <a:t>       }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  virtual float area()  // virtual function</a:t>
            </a:r>
            <a:endParaRPr lang="en-US" b="1" dirty="0" smtClean="0"/>
          </a:p>
          <a:p>
            <a:r>
              <a:rPr lang="en-US" b="1" dirty="0" smtClean="0"/>
              <a:t>};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class Square : public Shape</a:t>
            </a:r>
            <a:endParaRPr lang="en-US" b="1" dirty="0" smtClean="0"/>
          </a:p>
          <a:p>
            <a:r>
              <a:rPr lang="en-US" b="1" dirty="0" smtClean="0"/>
              <a:t>{</a:t>
            </a:r>
            <a:endParaRPr lang="en-US" b="1" dirty="0" smtClean="0"/>
          </a:p>
          <a:p>
            <a:r>
              <a:rPr lang="en-US" b="1" dirty="0" smtClean="0"/>
              <a:t>    public:</a:t>
            </a:r>
            <a:endParaRPr lang="en-US" b="1" dirty="0" smtClean="0"/>
          </a:p>
          <a:p>
            <a:r>
              <a:rPr lang="en-US" b="1" dirty="0" smtClean="0"/>
              <a:t>       float area()</a:t>
            </a:r>
            <a:endParaRPr lang="en-US" b="1" dirty="0" smtClean="0"/>
          </a:p>
          <a:p>
            <a:r>
              <a:rPr lang="en-US" b="1" dirty="0" smtClean="0"/>
              <a:t>       {   return l*l;  }</a:t>
            </a:r>
            <a:endParaRPr lang="en-US" b="1" dirty="0" smtClean="0"/>
          </a:p>
          <a:p>
            <a:r>
              <a:rPr lang="en-US" b="1" dirty="0" smtClean="0"/>
              <a:t>};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323012" y="381000"/>
            <a:ext cx="6092825" cy="729430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1" dirty="0" smtClean="0"/>
          </a:p>
          <a:p>
            <a:r>
              <a:rPr lang="en-US" b="1" dirty="0" smtClean="0"/>
              <a:t>class Circle : public Shape</a:t>
            </a:r>
            <a:endParaRPr lang="en-US" b="1" dirty="0" smtClean="0"/>
          </a:p>
          <a:p>
            <a:r>
              <a:rPr lang="en-US" b="1" dirty="0" smtClean="0"/>
              <a:t>{</a:t>
            </a:r>
            <a:endParaRPr lang="en-US" b="1" dirty="0" smtClean="0"/>
          </a:p>
          <a:p>
            <a:r>
              <a:rPr lang="en-US" b="1" dirty="0" smtClean="0"/>
              <a:t>    public:</a:t>
            </a:r>
            <a:endParaRPr lang="en-US" b="1" dirty="0" smtClean="0"/>
          </a:p>
          <a:p>
            <a:r>
              <a:rPr lang="en-US" b="1" dirty="0" smtClean="0"/>
              <a:t>       float area()</a:t>
            </a:r>
            <a:endParaRPr lang="en-US" b="1" dirty="0" smtClean="0"/>
          </a:p>
          <a:p>
            <a:r>
              <a:rPr lang="en-US" b="1" dirty="0" smtClean="0"/>
              <a:t>       { return 3.14*l*l; }</a:t>
            </a:r>
            <a:endParaRPr lang="en-US" b="1" dirty="0" smtClean="0"/>
          </a:p>
          <a:p>
            <a:r>
              <a:rPr lang="en-US" b="1" dirty="0" smtClean="0"/>
              <a:t>};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err="1" smtClean="0"/>
              <a:t>int</a:t>
            </a:r>
            <a:r>
              <a:rPr lang="en-US" b="1" dirty="0" smtClean="0"/>
              <a:t> main()</a:t>
            </a:r>
            <a:endParaRPr lang="en-US" b="1" dirty="0" smtClean="0"/>
          </a:p>
          <a:p>
            <a:r>
              <a:rPr lang="en-US" b="1" dirty="0" smtClean="0"/>
              <a:t>{</a:t>
            </a:r>
            <a:endParaRPr lang="en-US" b="1" dirty="0" smtClean="0"/>
          </a:p>
          <a:p>
            <a:r>
              <a:rPr lang="en-US" b="1" dirty="0" smtClean="0"/>
              <a:t>    Square s;</a:t>
            </a:r>
            <a:endParaRPr lang="en-US" b="1" dirty="0" smtClean="0"/>
          </a:p>
          <a:p>
            <a:r>
              <a:rPr lang="en-US" b="1" dirty="0" smtClean="0"/>
              <a:t>    Circle c;</a:t>
            </a:r>
            <a:endParaRPr lang="en-US" b="1" dirty="0" smtClean="0"/>
          </a:p>
          <a:p>
            <a:r>
              <a:rPr lang="en-US" b="1" dirty="0" smtClean="0"/>
              <a:t>    </a:t>
            </a:r>
            <a:r>
              <a:rPr lang="en-US" b="1" dirty="0" err="1" smtClean="0"/>
              <a:t>cout</a:t>
            </a:r>
            <a:r>
              <a:rPr lang="en-US" b="1" dirty="0" smtClean="0"/>
              <a:t>&lt;&lt;"Enter length to cal. area of a square: ";</a:t>
            </a:r>
            <a:endParaRPr lang="en-US" b="1" dirty="0" smtClean="0"/>
          </a:p>
          <a:p>
            <a:r>
              <a:rPr lang="en-US" b="1" dirty="0" smtClean="0"/>
              <a:t>    </a:t>
            </a:r>
            <a:r>
              <a:rPr lang="en-US" b="1" dirty="0" err="1" smtClean="0"/>
              <a:t>s.get_data</a:t>
            </a:r>
            <a:r>
              <a:rPr lang="en-US" b="1" dirty="0" smtClean="0"/>
              <a:t>();</a:t>
            </a:r>
            <a:endParaRPr lang="en-US" b="1" dirty="0" smtClean="0"/>
          </a:p>
          <a:p>
            <a:r>
              <a:rPr lang="en-US" b="1" dirty="0" smtClean="0"/>
              <a:t>    </a:t>
            </a:r>
            <a:r>
              <a:rPr lang="en-US" b="1" dirty="0" err="1" smtClean="0"/>
              <a:t>cout</a:t>
            </a:r>
            <a:r>
              <a:rPr lang="en-US" b="1" dirty="0" smtClean="0"/>
              <a:t>&lt;&lt;"Area of square: "&lt;&lt;</a:t>
            </a:r>
            <a:r>
              <a:rPr lang="en-US" b="1" dirty="0" err="1" smtClean="0"/>
              <a:t>s.area</a:t>
            </a:r>
            <a:r>
              <a:rPr lang="en-US" b="1" dirty="0" smtClean="0"/>
              <a:t>();</a:t>
            </a:r>
            <a:endParaRPr lang="en-US" b="1" dirty="0" smtClean="0"/>
          </a:p>
          <a:p>
            <a:r>
              <a:rPr lang="en-US" b="1" dirty="0" smtClean="0"/>
              <a:t>    </a:t>
            </a:r>
            <a:r>
              <a:rPr lang="en-US" b="1" dirty="0" err="1" smtClean="0"/>
              <a:t>cout</a:t>
            </a:r>
            <a:r>
              <a:rPr lang="en-US" b="1" dirty="0" smtClean="0"/>
              <a:t>&lt;&lt;"\</a:t>
            </a:r>
            <a:r>
              <a:rPr lang="en-US" b="1" dirty="0" err="1" smtClean="0"/>
              <a:t>nEnter</a:t>
            </a:r>
            <a:r>
              <a:rPr lang="en-US" b="1" dirty="0" smtClean="0"/>
              <a:t> radius to </a:t>
            </a:r>
            <a:r>
              <a:rPr lang="en-US" b="1" dirty="0" err="1" smtClean="0"/>
              <a:t>calcuate</a:t>
            </a:r>
            <a:r>
              <a:rPr lang="en-US" b="1" dirty="0" smtClean="0"/>
              <a:t> area of a circle:";</a:t>
            </a:r>
            <a:endParaRPr lang="en-US" b="1" dirty="0" smtClean="0"/>
          </a:p>
          <a:p>
            <a:r>
              <a:rPr lang="en-US" b="1" dirty="0" smtClean="0"/>
              <a:t>    </a:t>
            </a:r>
            <a:r>
              <a:rPr lang="en-US" b="1" dirty="0" err="1" smtClean="0"/>
              <a:t>c.get_data</a:t>
            </a:r>
            <a:r>
              <a:rPr lang="en-US" b="1" dirty="0" smtClean="0"/>
              <a:t>();</a:t>
            </a:r>
            <a:endParaRPr lang="en-US" b="1" dirty="0" smtClean="0"/>
          </a:p>
          <a:p>
            <a:r>
              <a:rPr lang="en-US" b="1" dirty="0" smtClean="0"/>
              <a:t>    </a:t>
            </a:r>
            <a:r>
              <a:rPr lang="en-US" b="1" dirty="0" err="1" smtClean="0"/>
              <a:t>cout</a:t>
            </a:r>
            <a:r>
              <a:rPr lang="en-US" b="1" dirty="0" smtClean="0"/>
              <a:t>&lt;&lt;"Area of circle: "&lt;&lt;</a:t>
            </a:r>
            <a:r>
              <a:rPr lang="en-US" b="1" dirty="0" err="1" smtClean="0"/>
              <a:t>c.area</a:t>
            </a:r>
            <a:r>
              <a:rPr lang="en-US" b="1" dirty="0" smtClean="0"/>
              <a:t>();</a:t>
            </a:r>
            <a:endParaRPr lang="en-US" b="1" dirty="0" smtClean="0"/>
          </a:p>
          <a:p>
            <a:r>
              <a:rPr lang="en-US" b="1" dirty="0" smtClean="0"/>
              <a:t>    return 0;</a:t>
            </a:r>
            <a:endParaRPr lang="en-US" b="1" dirty="0" smtClean="0"/>
          </a:p>
          <a:p>
            <a:r>
              <a:rPr lang="en-US" b="1" dirty="0" smtClean="0"/>
              <a:t>}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.</a:t>
            </a:r>
            <a:endParaRPr lang="en-US" b="1" dirty="0" smtClean="0"/>
          </a:p>
          <a:p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PURE VIRTUAL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If expression =0 is added to a virtual function then, that function</a:t>
            </a:r>
            <a:r>
              <a:rPr lang="en-IN" altLang="en-US" b="1" dirty="0" smtClean="0"/>
              <a:t> </a:t>
            </a:r>
            <a:r>
              <a:rPr lang="en-US" b="1" dirty="0" smtClean="0"/>
              <a:t>becomes pure virtual function. </a:t>
            </a:r>
            <a:endParaRPr lang="en-US" b="1" dirty="0" smtClean="0"/>
          </a:p>
          <a:p>
            <a:pPr algn="just"/>
            <a:r>
              <a:rPr lang="en-US" b="1" dirty="0" smtClean="0"/>
              <a:t>Note that, adding =0 to virtual function does not assign value, it simply indicates the virtual function is a pure function. </a:t>
            </a:r>
            <a:endParaRPr lang="en-US" b="1" dirty="0" smtClean="0"/>
          </a:p>
          <a:p>
            <a:pPr algn="just"/>
            <a:r>
              <a:rPr lang="en-US" b="1" dirty="0" smtClean="0"/>
              <a:t>If a base class contains at least one virtual function then, that class is known as abstract class.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28600"/>
            <a:ext cx="9753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79412" y="740688"/>
            <a:ext cx="6092825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class Shape   //Abstract class</a:t>
            </a:r>
            <a:endParaRPr lang="en-US" b="1" dirty="0" smtClean="0"/>
          </a:p>
          <a:p>
            <a:r>
              <a:rPr lang="en-US" b="1" dirty="0" smtClean="0"/>
              <a:t>{</a:t>
            </a:r>
            <a:endParaRPr lang="en-US" b="1" dirty="0" smtClean="0"/>
          </a:p>
          <a:p>
            <a:r>
              <a:rPr lang="en-US" b="1" dirty="0" smtClean="0"/>
              <a:t>    protected:</a:t>
            </a:r>
            <a:endParaRPr lang="en-US" b="1" dirty="0" smtClean="0"/>
          </a:p>
          <a:p>
            <a:r>
              <a:rPr lang="en-US" b="1" dirty="0" smtClean="0"/>
              <a:t>       float l;</a:t>
            </a:r>
            <a:endParaRPr lang="en-US" b="1" dirty="0" smtClean="0"/>
          </a:p>
          <a:p>
            <a:r>
              <a:rPr lang="en-US" b="1" dirty="0" smtClean="0"/>
              <a:t>    public:</a:t>
            </a:r>
            <a:endParaRPr lang="en-US" b="1" dirty="0" smtClean="0"/>
          </a:p>
          <a:p>
            <a:r>
              <a:rPr lang="en-US" b="1" dirty="0" smtClean="0"/>
              <a:t>       void </a:t>
            </a:r>
            <a:r>
              <a:rPr lang="en-US" b="1" dirty="0" err="1" smtClean="0"/>
              <a:t>get_data</a:t>
            </a:r>
            <a:r>
              <a:rPr lang="en-US" b="1" dirty="0" smtClean="0"/>
              <a:t>() //Note: this fn is not virtual </a:t>
            </a:r>
            <a:endParaRPr lang="en-US" b="1" dirty="0" smtClean="0"/>
          </a:p>
          <a:p>
            <a:r>
              <a:rPr lang="en-US" b="1" dirty="0" smtClean="0"/>
              <a:t>       {</a:t>
            </a:r>
            <a:endParaRPr lang="en-US" b="1" dirty="0" smtClean="0"/>
          </a:p>
          <a:p>
            <a:r>
              <a:rPr lang="en-US" b="1" dirty="0" smtClean="0"/>
              <a:t>           </a:t>
            </a:r>
            <a:r>
              <a:rPr lang="en-US" b="1" dirty="0" err="1" smtClean="0"/>
              <a:t>cin</a:t>
            </a:r>
            <a:r>
              <a:rPr lang="en-US" b="1" dirty="0" smtClean="0"/>
              <a:t>&gt;&gt;l;</a:t>
            </a:r>
            <a:endParaRPr lang="en-US" b="1" dirty="0" smtClean="0"/>
          </a:p>
          <a:p>
            <a:r>
              <a:rPr lang="en-US" b="1" dirty="0" smtClean="0"/>
              <a:t>       }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  virtual float area() = 0 ;  //  </a:t>
            </a:r>
            <a:r>
              <a:rPr lang="en-US" b="1" dirty="0" smtClean="0">
                <a:solidFill>
                  <a:srgbClr val="FF0000"/>
                </a:solidFill>
              </a:rPr>
              <a:t>PURE virtual function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};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class Square : public Shape</a:t>
            </a:r>
            <a:endParaRPr lang="en-US" b="1" dirty="0" smtClean="0"/>
          </a:p>
          <a:p>
            <a:r>
              <a:rPr lang="en-US" b="1" dirty="0" smtClean="0"/>
              <a:t>{</a:t>
            </a:r>
            <a:endParaRPr lang="en-US" b="1" dirty="0" smtClean="0"/>
          </a:p>
          <a:p>
            <a:r>
              <a:rPr lang="en-US" b="1" dirty="0" smtClean="0"/>
              <a:t>    public:</a:t>
            </a:r>
            <a:endParaRPr lang="en-US" b="1" dirty="0" smtClean="0"/>
          </a:p>
          <a:p>
            <a:r>
              <a:rPr lang="en-US" b="1" dirty="0" smtClean="0"/>
              <a:t>       float area()</a:t>
            </a:r>
            <a:endParaRPr lang="en-US" b="1" dirty="0" smtClean="0"/>
          </a:p>
          <a:p>
            <a:r>
              <a:rPr lang="en-US" b="1" dirty="0" smtClean="0"/>
              <a:t>       {   return l*l;  }</a:t>
            </a:r>
            <a:endParaRPr lang="en-US" b="1" dirty="0" smtClean="0"/>
          </a:p>
          <a:p>
            <a:r>
              <a:rPr lang="en-US" b="1" dirty="0" smtClean="0"/>
              <a:t>};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323012" y="381000"/>
            <a:ext cx="6092825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class Circle : public Shape</a:t>
            </a:r>
            <a:endParaRPr lang="en-US" b="1" dirty="0" smtClean="0"/>
          </a:p>
          <a:p>
            <a:r>
              <a:rPr lang="en-US" b="1" dirty="0" smtClean="0"/>
              <a:t>{</a:t>
            </a:r>
            <a:endParaRPr lang="en-US" b="1" dirty="0" smtClean="0"/>
          </a:p>
          <a:p>
            <a:r>
              <a:rPr lang="en-US" b="1" dirty="0" smtClean="0"/>
              <a:t>    public:</a:t>
            </a:r>
            <a:endParaRPr lang="en-US" b="1" dirty="0" smtClean="0"/>
          </a:p>
          <a:p>
            <a:r>
              <a:rPr lang="en-US" b="1" dirty="0" smtClean="0"/>
              <a:t>       float area()</a:t>
            </a:r>
            <a:endParaRPr lang="en-US" b="1" dirty="0" smtClean="0"/>
          </a:p>
          <a:p>
            <a:r>
              <a:rPr lang="en-US" b="1" dirty="0" smtClean="0"/>
              <a:t>       { return 3.14*l*l; }</a:t>
            </a:r>
            <a:endParaRPr lang="en-US" b="1" dirty="0" smtClean="0"/>
          </a:p>
          <a:p>
            <a:r>
              <a:rPr lang="en-US" b="1" dirty="0" smtClean="0"/>
              <a:t>};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err="1" smtClean="0"/>
              <a:t>int</a:t>
            </a:r>
            <a:r>
              <a:rPr lang="en-US" b="1" dirty="0" smtClean="0"/>
              <a:t> main()</a:t>
            </a:r>
            <a:endParaRPr lang="en-US" b="1" dirty="0" smtClean="0"/>
          </a:p>
          <a:p>
            <a:r>
              <a:rPr lang="en-US" b="1" dirty="0" smtClean="0"/>
              <a:t>{</a:t>
            </a:r>
            <a:endParaRPr lang="en-US" b="1" dirty="0" smtClean="0"/>
          </a:p>
          <a:p>
            <a:r>
              <a:rPr lang="en-US" b="1" dirty="0" smtClean="0"/>
              <a:t>    Square s;</a:t>
            </a:r>
            <a:endParaRPr lang="en-US" b="1" dirty="0" smtClean="0"/>
          </a:p>
          <a:p>
            <a:r>
              <a:rPr lang="en-US" b="1" dirty="0" smtClean="0"/>
              <a:t>    Circle c;</a:t>
            </a:r>
            <a:endParaRPr lang="en-US" b="1" dirty="0" smtClean="0"/>
          </a:p>
          <a:p>
            <a:r>
              <a:rPr lang="en-US" b="1" dirty="0" smtClean="0"/>
              <a:t>    </a:t>
            </a:r>
            <a:r>
              <a:rPr lang="en-US" b="1" dirty="0" err="1" smtClean="0"/>
              <a:t>cout</a:t>
            </a:r>
            <a:r>
              <a:rPr lang="en-US" b="1" dirty="0" smtClean="0"/>
              <a:t>&lt;&lt;"Enter length to cal. area of a square: ";</a:t>
            </a:r>
            <a:endParaRPr lang="en-US" b="1" dirty="0" smtClean="0"/>
          </a:p>
          <a:p>
            <a:r>
              <a:rPr lang="en-US" b="1" dirty="0" smtClean="0"/>
              <a:t>    </a:t>
            </a:r>
            <a:r>
              <a:rPr lang="en-US" b="1" dirty="0" err="1" smtClean="0"/>
              <a:t>s.get_data</a:t>
            </a:r>
            <a:r>
              <a:rPr lang="en-US" b="1" dirty="0" smtClean="0"/>
              <a:t>();</a:t>
            </a:r>
            <a:endParaRPr lang="en-US" b="1" dirty="0" smtClean="0"/>
          </a:p>
          <a:p>
            <a:r>
              <a:rPr lang="en-US" b="1" dirty="0" smtClean="0"/>
              <a:t>    </a:t>
            </a:r>
            <a:r>
              <a:rPr lang="en-US" b="1" dirty="0" err="1" smtClean="0"/>
              <a:t>cout</a:t>
            </a:r>
            <a:r>
              <a:rPr lang="en-US" b="1" dirty="0" smtClean="0"/>
              <a:t>&lt;&lt;"Area of square: "&lt;&lt;</a:t>
            </a:r>
            <a:r>
              <a:rPr lang="en-US" b="1" dirty="0" err="1" smtClean="0"/>
              <a:t>s.area</a:t>
            </a:r>
            <a:r>
              <a:rPr lang="en-US" b="1" dirty="0" smtClean="0"/>
              <a:t>();</a:t>
            </a:r>
            <a:endParaRPr lang="en-US" b="1" dirty="0" smtClean="0"/>
          </a:p>
          <a:p>
            <a:r>
              <a:rPr lang="en-US" b="1" dirty="0" smtClean="0"/>
              <a:t>    </a:t>
            </a:r>
            <a:r>
              <a:rPr lang="en-US" b="1" dirty="0" err="1" smtClean="0"/>
              <a:t>cout</a:t>
            </a:r>
            <a:r>
              <a:rPr lang="en-US" b="1" dirty="0" smtClean="0"/>
              <a:t>&lt;&lt;"\</a:t>
            </a:r>
            <a:r>
              <a:rPr lang="en-US" b="1" dirty="0" err="1" smtClean="0"/>
              <a:t>nEnter</a:t>
            </a:r>
            <a:r>
              <a:rPr lang="en-US" b="1" dirty="0" smtClean="0"/>
              <a:t> radius to </a:t>
            </a:r>
            <a:r>
              <a:rPr lang="en-US" b="1" dirty="0" err="1" smtClean="0"/>
              <a:t>calcuate</a:t>
            </a:r>
            <a:r>
              <a:rPr lang="en-US" b="1" dirty="0" smtClean="0"/>
              <a:t> area of a circle:";</a:t>
            </a:r>
            <a:endParaRPr lang="en-US" b="1" dirty="0" smtClean="0"/>
          </a:p>
          <a:p>
            <a:r>
              <a:rPr lang="en-US" b="1" dirty="0" smtClean="0"/>
              <a:t>    </a:t>
            </a:r>
            <a:r>
              <a:rPr lang="en-US" b="1" dirty="0" err="1" smtClean="0"/>
              <a:t>c.get_data</a:t>
            </a:r>
            <a:r>
              <a:rPr lang="en-US" b="1" dirty="0" smtClean="0"/>
              <a:t>();</a:t>
            </a:r>
            <a:endParaRPr lang="en-US" b="1" dirty="0" smtClean="0"/>
          </a:p>
          <a:p>
            <a:r>
              <a:rPr lang="en-US" b="1" dirty="0" smtClean="0"/>
              <a:t>    </a:t>
            </a:r>
            <a:r>
              <a:rPr lang="en-US" b="1" dirty="0" err="1" smtClean="0"/>
              <a:t>cout</a:t>
            </a:r>
            <a:r>
              <a:rPr lang="en-US" b="1" dirty="0" smtClean="0"/>
              <a:t>&lt;&lt;"Area of circle: "&lt;&lt;</a:t>
            </a:r>
            <a:r>
              <a:rPr lang="en-US" b="1" dirty="0" err="1" smtClean="0"/>
              <a:t>c.area</a:t>
            </a:r>
            <a:r>
              <a:rPr lang="en-US" b="1" dirty="0" smtClean="0"/>
              <a:t>();</a:t>
            </a:r>
            <a:endParaRPr lang="en-US" b="1" dirty="0" smtClean="0"/>
          </a:p>
          <a:p>
            <a:r>
              <a:rPr lang="en-US" b="1" dirty="0" smtClean="0"/>
              <a:t>    return 0;</a:t>
            </a:r>
            <a:endParaRPr lang="en-US" b="1" dirty="0" smtClean="0"/>
          </a:p>
          <a:p>
            <a:r>
              <a:rPr lang="en-US" b="1" dirty="0" smtClean="0"/>
              <a:t>}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.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836612" y="6211669"/>
            <a:ext cx="1082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 this program, pure virtual function virtual float area() = 0; is defined inside class Shape, so this class is an abstract class and you cannot create object of class Shape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Syntax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class </a:t>
            </a:r>
            <a:r>
              <a:rPr lang="en-US" b="1" dirty="0" err="1" smtClean="0"/>
              <a:t>Subclass_name</a:t>
            </a:r>
            <a:r>
              <a:rPr lang="en-US" b="1" dirty="0" smtClean="0"/>
              <a:t> : </a:t>
            </a:r>
            <a:r>
              <a:rPr lang="en-US" b="1" dirty="0" err="1" smtClean="0"/>
              <a:t>access_mode</a:t>
            </a:r>
            <a:r>
              <a:rPr lang="en-US" b="1" dirty="0" smtClean="0"/>
              <a:t> </a:t>
            </a:r>
            <a:r>
              <a:rPr lang="en-US" b="1" dirty="0" err="1" smtClean="0"/>
              <a:t>Superclass_name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 algn="just"/>
            <a:r>
              <a:rPr lang="en-US" b="1" dirty="0" smtClean="0"/>
              <a:t>Access Mode is used to specify, the mode in which the properties of </a:t>
            </a:r>
            <a:r>
              <a:rPr lang="en-US" b="1" dirty="0" err="1" smtClean="0"/>
              <a:t>superclass</a:t>
            </a:r>
            <a:r>
              <a:rPr lang="en-US" b="1" dirty="0" smtClean="0"/>
              <a:t> will be inherited into subclass, public, </a:t>
            </a:r>
            <a:r>
              <a:rPr lang="en-US" b="1" dirty="0" err="1" smtClean="0"/>
              <a:t>private</a:t>
            </a:r>
            <a:r>
              <a:rPr lang="en-US" b="1" dirty="0" smtClean="0"/>
              <a:t> or protected.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15962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293812" y="1066800"/>
            <a:ext cx="6092825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/>
              <a:t>class Animal // base class</a:t>
            </a:r>
            <a:endParaRPr lang="en-US" sz="2000" b="1" dirty="0" smtClean="0"/>
          </a:p>
          <a:p>
            <a:r>
              <a:rPr lang="en-US" sz="2000" b="1" dirty="0" smtClean="0"/>
              <a:t>{ public:</a:t>
            </a:r>
            <a:endParaRPr lang="en-US" sz="2000" b="1" dirty="0" smtClean="0"/>
          </a:p>
          <a:p>
            <a:r>
              <a:rPr lang="en-US" sz="2000" b="1" dirty="0" smtClean="0"/>
              <a:t> 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legs = 4;</a:t>
            </a:r>
            <a:endParaRPr lang="en-US" sz="2000" b="1" dirty="0" smtClean="0"/>
          </a:p>
          <a:p>
            <a:r>
              <a:rPr lang="en-US" sz="2000" b="1" dirty="0" smtClean="0"/>
              <a:t>};</a:t>
            </a:r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class Dog : public Animal // derived class</a:t>
            </a:r>
            <a:endParaRPr lang="en-US" sz="2000" b="1" dirty="0" smtClean="0"/>
          </a:p>
          <a:p>
            <a:r>
              <a:rPr lang="en-US" sz="2000" b="1" dirty="0" smtClean="0"/>
              <a:t>{ public:</a:t>
            </a:r>
            <a:endParaRPr lang="en-US" sz="2000" b="1" dirty="0" smtClean="0"/>
          </a:p>
          <a:p>
            <a:r>
              <a:rPr lang="en-US" sz="2000" b="1" dirty="0" smtClean="0"/>
              <a:t> 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tail = 1;</a:t>
            </a:r>
            <a:endParaRPr lang="en-US" sz="2000" b="1" dirty="0" smtClean="0"/>
          </a:p>
          <a:p>
            <a:r>
              <a:rPr lang="en-US" sz="2000" b="1" dirty="0" smtClean="0"/>
              <a:t>};</a:t>
            </a:r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err="1" smtClean="0"/>
              <a:t>int</a:t>
            </a:r>
            <a:r>
              <a:rPr lang="en-US" sz="2000" b="1" dirty="0" smtClean="0"/>
              <a:t> main()</a:t>
            </a:r>
            <a:endParaRPr lang="en-US" sz="2000" b="1" dirty="0" smtClean="0"/>
          </a:p>
          <a:p>
            <a:r>
              <a:rPr lang="en-US" sz="2000" b="1" dirty="0" smtClean="0"/>
              <a:t>{</a:t>
            </a:r>
            <a:endParaRPr lang="en-US" sz="2000" b="1" dirty="0" smtClean="0"/>
          </a:p>
          <a:p>
            <a:r>
              <a:rPr lang="en-US" sz="2000" b="1" dirty="0" smtClean="0"/>
              <a:t> Dog d;</a:t>
            </a:r>
            <a:endParaRPr lang="en-US" sz="2000" b="1" dirty="0" smtClean="0"/>
          </a:p>
          <a:p>
            <a:r>
              <a:rPr lang="en-US" sz="2000" b="1" dirty="0" smtClean="0"/>
              <a:t>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</a:t>
            </a:r>
            <a:r>
              <a:rPr lang="en-US" sz="2000" b="1" dirty="0" err="1" smtClean="0"/>
              <a:t>d.legs</a:t>
            </a:r>
            <a:r>
              <a:rPr lang="en-US" sz="2000" b="1" dirty="0" smtClean="0"/>
              <a:t>;</a:t>
            </a:r>
            <a:endParaRPr lang="en-US" sz="2000" b="1" dirty="0" smtClean="0"/>
          </a:p>
          <a:p>
            <a:r>
              <a:rPr lang="en-US" sz="2000" b="1" dirty="0" smtClean="0"/>
              <a:t>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</a:t>
            </a:r>
            <a:r>
              <a:rPr lang="en-US" sz="2000" b="1" dirty="0" err="1" smtClean="0"/>
              <a:t>d.tail</a:t>
            </a:r>
            <a:r>
              <a:rPr lang="en-US" sz="2000" b="1" dirty="0" smtClean="0"/>
              <a:t>;</a:t>
            </a:r>
            <a:endParaRPr lang="en-US" sz="2000" b="1" dirty="0" smtClean="0"/>
          </a:p>
          <a:p>
            <a:r>
              <a:rPr lang="en-US" sz="2000" b="1" dirty="0" smtClean="0"/>
              <a:t>}</a:t>
            </a:r>
            <a:endParaRPr lang="en-US" sz="2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 derived class inherits all base class methods with the following exceptions: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Constructors, destructors and copy constructors of the base class.</a:t>
            </a:r>
            <a:endParaRPr lang="en-US" b="1" dirty="0" smtClean="0"/>
          </a:p>
          <a:p>
            <a:pPr algn="just"/>
            <a:r>
              <a:rPr lang="en-US" b="1" dirty="0" smtClean="0"/>
              <a:t>Overloaded operators of the base class.</a:t>
            </a:r>
            <a:endParaRPr lang="en-US" b="1" dirty="0" smtClean="0"/>
          </a:p>
          <a:p>
            <a:pPr algn="just"/>
            <a:r>
              <a:rPr lang="en-US" b="1" dirty="0" smtClean="0"/>
              <a:t>The friend functions of the base class</a:t>
            </a:r>
            <a:endParaRPr lang="en-US" b="1" dirty="0" smtClean="0"/>
          </a:p>
          <a:p>
            <a:pPr algn="just"/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inheritance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b="1" dirty="0" smtClean="0"/>
              <a:t>Single Inheritance</a:t>
            </a:r>
            <a:endParaRPr lang="en-US" b="1" dirty="0" smtClean="0"/>
          </a:p>
          <a:p>
            <a:pPr marL="502920" indent="-457200">
              <a:buFont typeface="+mj-lt"/>
              <a:buAutoNum type="arabicPeriod"/>
            </a:pPr>
            <a:r>
              <a:rPr lang="en-US" b="1" dirty="0" smtClean="0"/>
              <a:t>Multiple Inheritance</a:t>
            </a:r>
            <a:endParaRPr lang="en-US" b="1" dirty="0" smtClean="0"/>
          </a:p>
          <a:p>
            <a:pPr marL="502920" indent="-457200">
              <a:buFont typeface="+mj-lt"/>
              <a:buAutoNum type="arabicPeriod"/>
            </a:pPr>
            <a:r>
              <a:rPr lang="en-US" b="1" dirty="0" smtClean="0"/>
              <a:t>Hierarchical Inheritance</a:t>
            </a:r>
            <a:endParaRPr lang="en-US" b="1" dirty="0" smtClean="0"/>
          </a:p>
          <a:p>
            <a:pPr marL="502920" indent="-457200">
              <a:buFont typeface="+mj-lt"/>
              <a:buAutoNum type="arabicPeriod"/>
            </a:pPr>
            <a:r>
              <a:rPr lang="en-US" b="1" dirty="0" smtClean="0"/>
              <a:t>Multilevel Inheritance</a:t>
            </a:r>
            <a:endParaRPr lang="en-US" b="1" dirty="0" smtClean="0"/>
          </a:p>
          <a:p>
            <a:pPr marL="502920" indent="-457200">
              <a:buFont typeface="+mj-lt"/>
              <a:buAutoNum type="arabicPeriod"/>
            </a:pPr>
            <a:r>
              <a:rPr lang="en-US" b="1" dirty="0" smtClean="0"/>
              <a:t>Hybrid Inheritance</a:t>
            </a:r>
            <a:endParaRPr lang="en-US" b="1" dirty="0" smtClean="0"/>
          </a:p>
          <a:p>
            <a:pPr marL="502920" indent="-457200">
              <a:buFont typeface="+mj-lt"/>
              <a:buAutoNum type="arabicPeriod"/>
            </a:pP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92162"/>
          </a:xfrm>
        </p:spPr>
        <p:txBody>
          <a:bodyPr/>
          <a:lstStyle/>
          <a:p>
            <a:r>
              <a:rPr lang="en-US" b="1" dirty="0" smtClean="0"/>
              <a:t>Single inheritance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2" y="1219200"/>
            <a:ext cx="9753600" cy="4343400"/>
          </a:xfrm>
        </p:spPr>
        <p:txBody>
          <a:bodyPr/>
          <a:lstStyle/>
          <a:p>
            <a:pPr algn="just"/>
            <a:r>
              <a:rPr lang="en-US" b="1" dirty="0" smtClean="0"/>
              <a:t>In this type of inheritance one derived class inherits from only one base class. It is the most simplest form of Inheritance.</a:t>
            </a:r>
            <a:endParaRPr lang="en-US" b="1" dirty="0"/>
          </a:p>
        </p:txBody>
      </p:sp>
      <p:pic>
        <p:nvPicPr>
          <p:cNvPr id="1026" name="Picture 2" descr="C:\Users\John Blesswin\Desktop\single-inheritance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865812" y="2971800"/>
            <a:ext cx="4267200" cy="3048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3600" cy="715962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217613" y="948690"/>
            <a:ext cx="4724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class Shape</a:t>
            </a:r>
            <a:endParaRPr lang="en-US" b="1" dirty="0" smtClean="0"/>
          </a:p>
          <a:p>
            <a:r>
              <a:rPr lang="en-US" b="1" dirty="0" smtClean="0"/>
              <a:t>{</a:t>
            </a:r>
            <a:endParaRPr lang="en-US" b="1" dirty="0" smtClean="0"/>
          </a:p>
          <a:p>
            <a:r>
              <a:rPr lang="en-US" b="1" dirty="0" smtClean="0"/>
              <a:t>protected:</a:t>
            </a:r>
            <a:endParaRPr lang="en-US" b="1" dirty="0" smtClean="0"/>
          </a:p>
          <a:p>
            <a:r>
              <a:rPr lang="en-US" b="1" dirty="0" smtClean="0"/>
              <a:t>	float width, height;</a:t>
            </a:r>
            <a:endParaRPr lang="en-US" b="1" dirty="0" smtClean="0"/>
          </a:p>
          <a:p>
            <a:r>
              <a:rPr lang="en-US" b="1" dirty="0" smtClean="0"/>
              <a:t>public:</a:t>
            </a:r>
            <a:endParaRPr lang="en-US" b="1" dirty="0" smtClean="0"/>
          </a:p>
          <a:p>
            <a:r>
              <a:rPr lang="en-US" b="1" dirty="0" smtClean="0"/>
              <a:t>	void </a:t>
            </a:r>
            <a:r>
              <a:rPr lang="en-US" b="1" dirty="0" err="1" smtClean="0"/>
              <a:t>set_data</a:t>
            </a:r>
            <a:r>
              <a:rPr lang="en-US" b="1" dirty="0" smtClean="0"/>
              <a:t> (float a, float b)</a:t>
            </a:r>
            <a:endParaRPr lang="en-US" b="1" dirty="0" smtClean="0"/>
          </a:p>
          <a:p>
            <a:r>
              <a:rPr lang="en-US" b="1" dirty="0" smtClean="0"/>
              <a:t>	{</a:t>
            </a:r>
            <a:endParaRPr lang="en-US" b="1" dirty="0" smtClean="0"/>
          </a:p>
          <a:p>
            <a:r>
              <a:rPr lang="en-US" b="1" dirty="0" smtClean="0"/>
              <a:t>		width = a;</a:t>
            </a:r>
            <a:endParaRPr lang="en-US" b="1" dirty="0" smtClean="0"/>
          </a:p>
          <a:p>
            <a:r>
              <a:rPr lang="en-US" b="1" dirty="0" smtClean="0"/>
              <a:t>		height = b;</a:t>
            </a:r>
            <a:endParaRPr lang="en-US" b="1" dirty="0" smtClean="0"/>
          </a:p>
          <a:p>
            <a:r>
              <a:rPr lang="en-US" b="1" dirty="0" smtClean="0"/>
              <a:t>	}</a:t>
            </a:r>
            <a:endParaRPr lang="en-US" b="1" dirty="0" smtClean="0"/>
          </a:p>
          <a:p>
            <a:r>
              <a:rPr lang="en-US" b="1" dirty="0" smtClean="0"/>
              <a:t>};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class Rectangle: public Shape</a:t>
            </a:r>
            <a:endParaRPr lang="en-US" b="1" dirty="0" smtClean="0"/>
          </a:p>
          <a:p>
            <a:r>
              <a:rPr lang="en-US" b="1" dirty="0" smtClean="0"/>
              <a:t>{</a:t>
            </a:r>
            <a:endParaRPr lang="en-US" b="1" dirty="0" smtClean="0"/>
          </a:p>
          <a:p>
            <a:r>
              <a:rPr lang="en-US" b="1" dirty="0" smtClean="0"/>
              <a:t>public:</a:t>
            </a:r>
            <a:endParaRPr lang="en-US" b="1" dirty="0" smtClean="0"/>
          </a:p>
          <a:p>
            <a:r>
              <a:rPr lang="en-US" b="1" dirty="0" smtClean="0"/>
              <a:t>	float area ()</a:t>
            </a:r>
            <a:endParaRPr lang="en-US" b="1" dirty="0" smtClean="0"/>
          </a:p>
          <a:p>
            <a:r>
              <a:rPr lang="en-US" b="1" dirty="0" smtClean="0"/>
              <a:t>	{</a:t>
            </a:r>
            <a:endParaRPr lang="en-US" b="1" dirty="0" smtClean="0"/>
          </a:p>
          <a:p>
            <a:r>
              <a:rPr lang="en-US" b="1" dirty="0" smtClean="0"/>
              <a:t>		return (width * height);</a:t>
            </a:r>
            <a:endParaRPr lang="en-US" b="1" dirty="0" smtClean="0"/>
          </a:p>
          <a:p>
            <a:r>
              <a:rPr lang="en-US" b="1" dirty="0" smtClean="0"/>
              <a:t>	}</a:t>
            </a:r>
            <a:endParaRPr lang="en-US" b="1" dirty="0" smtClean="0"/>
          </a:p>
          <a:p>
            <a:r>
              <a:rPr lang="en-US" b="1" dirty="0" smtClean="0"/>
              <a:t>};</a:t>
            </a:r>
            <a:endParaRPr lang="en-US" b="1" dirty="0" smtClean="0"/>
          </a:p>
          <a:p>
            <a:endParaRPr lang="en-US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96000" y="990600"/>
            <a:ext cx="6092825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main ()</a:t>
            </a:r>
            <a:endParaRPr lang="en-US" b="1" dirty="0" smtClean="0"/>
          </a:p>
          <a:p>
            <a:r>
              <a:rPr lang="en-US" b="1" dirty="0" smtClean="0"/>
              <a:t>{</a:t>
            </a:r>
            <a:endParaRPr lang="en-US" b="1" dirty="0" smtClean="0"/>
          </a:p>
          <a:p>
            <a:r>
              <a:rPr lang="en-US" b="1" dirty="0" smtClean="0"/>
              <a:t>	Rectangle </a:t>
            </a:r>
            <a:r>
              <a:rPr lang="en-US" b="1" dirty="0" err="1" smtClean="0"/>
              <a:t>rect</a:t>
            </a:r>
            <a:r>
              <a:rPr lang="en-US" b="1" dirty="0" smtClean="0"/>
              <a:t>;</a:t>
            </a:r>
            <a:endParaRPr lang="en-US" b="1" dirty="0" smtClean="0"/>
          </a:p>
          <a:p>
            <a:r>
              <a:rPr lang="en-US" b="1" dirty="0" smtClean="0"/>
              <a:t>	</a:t>
            </a:r>
            <a:r>
              <a:rPr lang="en-US" b="1" dirty="0" err="1" smtClean="0"/>
              <a:t>rect.set_data</a:t>
            </a:r>
            <a:r>
              <a:rPr lang="en-US" b="1" dirty="0" smtClean="0"/>
              <a:t> (5,3);</a:t>
            </a:r>
            <a:endParaRPr lang="en-US" b="1" dirty="0" smtClean="0"/>
          </a:p>
          <a:p>
            <a:r>
              <a:rPr lang="en-US" b="1" dirty="0" smtClean="0"/>
              <a:t>	</a:t>
            </a:r>
            <a:r>
              <a:rPr lang="en-US" b="1" dirty="0" err="1" smtClean="0"/>
              <a:t>cout</a:t>
            </a:r>
            <a:r>
              <a:rPr lang="en-US" b="1" dirty="0" smtClean="0"/>
              <a:t> &lt;&lt; </a:t>
            </a:r>
            <a:r>
              <a:rPr lang="en-US" b="1" dirty="0" err="1" smtClean="0"/>
              <a:t>rect.area</a:t>
            </a:r>
            <a:r>
              <a:rPr lang="en-US" b="1" dirty="0" smtClean="0"/>
              <a:t>() &lt;&lt; 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  <a:endParaRPr lang="en-US" b="1" dirty="0" smtClean="0"/>
          </a:p>
          <a:p>
            <a:r>
              <a:rPr lang="en-US" b="1" dirty="0" smtClean="0"/>
              <a:t>	return 0;</a:t>
            </a:r>
            <a:endParaRPr lang="en-US" b="1" dirty="0" smtClean="0"/>
          </a:p>
          <a:p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11836</Words>
  <Application>WPS Presentation</Application>
  <PresentationFormat>Custom</PresentationFormat>
  <Paragraphs>647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7" baseType="lpstr">
      <vt:lpstr>Arial</vt:lpstr>
      <vt:lpstr>SimSun</vt:lpstr>
      <vt:lpstr>Wingdings</vt:lpstr>
      <vt:lpstr>Microsoft YaHei</vt:lpstr>
      <vt:lpstr>Arial Unicode MS</vt:lpstr>
      <vt:lpstr>Century Gothic</vt:lpstr>
      <vt:lpstr>PMingLiU</vt:lpstr>
      <vt:lpstr>MingLiU-ExtB</vt:lpstr>
      <vt:lpstr>Times New Roman</vt:lpstr>
      <vt:lpstr>Monotype Sorts</vt:lpstr>
      <vt:lpstr>Courier New</vt:lpstr>
      <vt:lpstr>Tahoma</vt:lpstr>
      <vt:lpstr>Wingdings</vt:lpstr>
      <vt:lpstr>Default Design</vt:lpstr>
      <vt:lpstr>Object Oriented Programming using C++ 18AIS28 Unit-IV</vt:lpstr>
      <vt:lpstr>Inheritance</vt:lpstr>
      <vt:lpstr>Inheritance</vt:lpstr>
      <vt:lpstr>Syntax</vt:lpstr>
      <vt:lpstr>EXAMPLE</vt:lpstr>
      <vt:lpstr>A derived class inherits all base class methods with the following exceptions:</vt:lpstr>
      <vt:lpstr>Types of inheritance</vt:lpstr>
      <vt:lpstr>Single inheritance</vt:lpstr>
      <vt:lpstr>Example</vt:lpstr>
      <vt:lpstr>Multiple Inheritance</vt:lpstr>
      <vt:lpstr>Example</vt:lpstr>
      <vt:lpstr>Multilevel Inheritance</vt:lpstr>
      <vt:lpstr>example</vt:lpstr>
      <vt:lpstr>Virtual base class</vt:lpstr>
      <vt:lpstr>EXAMPLE</vt:lpstr>
      <vt:lpstr>PowerPoint 演示文稿</vt:lpstr>
      <vt:lpstr>PowerPoint 演示文稿</vt:lpstr>
      <vt:lpstr>POINTERS</vt:lpstr>
      <vt:lpstr>pointers</vt:lpstr>
      <vt:lpstr>operations</vt:lpstr>
      <vt:lpstr>Pointer variable</vt:lpstr>
      <vt:lpstr>Address operator &amp;</vt:lpstr>
      <vt:lpstr>example</vt:lpstr>
      <vt:lpstr>pointer to object</vt:lpstr>
      <vt:lpstr>this pointer</vt:lpstr>
      <vt:lpstr>Virtual functions</vt:lpstr>
      <vt:lpstr>Virtual functions</vt:lpstr>
      <vt:lpstr>Problem without Virtual Keyword</vt:lpstr>
      <vt:lpstr>using Virtual Keyword</vt:lpstr>
      <vt:lpstr>Abstract Class</vt:lpstr>
      <vt:lpstr>EXAMPLE</vt:lpstr>
      <vt:lpstr>PURE VIRTUAL FUNCTION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Manjula Ramannavar</dc:creator>
  <cp:lastModifiedBy>KSMathad</cp:lastModifiedBy>
  <cp:revision>74</cp:revision>
  <dcterms:created xsi:type="dcterms:W3CDTF">2014-04-17T22:21:00Z</dcterms:created>
  <dcterms:modified xsi:type="dcterms:W3CDTF">2021-09-02T06:30:22Z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1033-11.2.0.10223</vt:lpwstr>
  </property>
</Properties>
</file>