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9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12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3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15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50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4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9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9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7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9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0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4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E493-AC5D-4AC4-B23C-B8F6CFDBA60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3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188029" y="1712685"/>
            <a:ext cx="8915400" cy="3778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UNIT 3</a:t>
            </a:r>
            <a:endParaRPr lang="en-US" sz="4400" b="1" dirty="0" smtClean="0"/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2800" b="1" dirty="0" smtClean="0"/>
              <a:t>Constructors</a:t>
            </a:r>
            <a:r>
              <a:rPr lang="en-US" sz="2800" b="1" dirty="0"/>
              <a:t>, Destructors and </a:t>
            </a:r>
            <a:endParaRPr lang="en-US" sz="2800" b="1" dirty="0" smtClean="0"/>
          </a:p>
          <a:p>
            <a:pPr marL="0" indent="0" algn="ctr">
              <a:buNone/>
            </a:pPr>
            <a:r>
              <a:rPr lang="en-US" sz="2800" b="1" dirty="0" smtClean="0"/>
              <a:t>Operator overloading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180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Constructors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382" y="1905000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Default Constructor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Zero-argument Constructor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Parameterized Constructor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Copy Constructor</a:t>
            </a:r>
          </a:p>
          <a:p>
            <a:endParaRPr lang="en-US" sz="2400" b="1" dirty="0"/>
          </a:p>
          <a:p>
            <a:r>
              <a:rPr lang="en-US" sz="2400" b="1" dirty="0" smtClean="0"/>
              <a:t>Dynamic Constructor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259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Constructors in a class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Overloaded Constructors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Example – Develop a class called Complex with multiple constructors and a friend function to add two complex numbers. The constructors are zero-</a:t>
            </a:r>
            <a:r>
              <a:rPr lang="en-US" sz="2000" dirty="0" err="1" smtClean="0"/>
              <a:t>arg</a:t>
            </a:r>
            <a:r>
              <a:rPr lang="en-US" sz="2000" dirty="0" smtClean="0"/>
              <a:t>, one-</a:t>
            </a:r>
            <a:r>
              <a:rPr lang="en-US" sz="2000" dirty="0" err="1" smtClean="0"/>
              <a:t>arg</a:t>
            </a:r>
            <a:r>
              <a:rPr lang="en-US" sz="2000" dirty="0" smtClean="0"/>
              <a:t> and two-</a:t>
            </a:r>
            <a:r>
              <a:rPr lang="en-US" sz="2000" dirty="0" err="1" smtClean="0"/>
              <a:t>arg</a:t>
            </a:r>
            <a:r>
              <a:rPr lang="en-US" sz="2000" dirty="0" smtClean="0"/>
              <a:t> constructors. Also include a member function to display a complex number.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4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Copy Constructor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51463"/>
            <a:ext cx="8915400" cy="37776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A copy constructor is used to declare and initialize an object from another existing object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Copy Initialization – It is the process of initializing an object through copy constructor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 copy constructor takes a reference to an object of the same class as itself as a parameter.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When no copy constructor is defined, the compiler supplies its own copy constructor.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707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When is copy constructor called?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Declare </a:t>
            </a:r>
            <a:r>
              <a:rPr lang="en-US" sz="2000" dirty="0"/>
              <a:t>and initialize an object from another existing object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Object passed as a parameter to a function</a:t>
            </a:r>
          </a:p>
          <a:p>
            <a:pPr>
              <a:lnSpc>
                <a:spcPct val="150000"/>
              </a:lnSpc>
            </a:pP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smtClean="0"/>
              <a:t>A </a:t>
            </a:r>
            <a:r>
              <a:rPr lang="en-US" sz="2000" dirty="0" smtClean="0"/>
              <a:t>function returns an object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946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937" y="668740"/>
            <a:ext cx="8911687" cy="723332"/>
          </a:xfrm>
        </p:spPr>
        <p:txBody>
          <a:bodyPr/>
          <a:lstStyle/>
          <a:p>
            <a:r>
              <a:rPr lang="en-US" b="1" dirty="0" smtClean="0"/>
              <a:t>Dynamic Constructor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094" y="2033515"/>
            <a:ext cx="10242695" cy="23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Destructors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367169"/>
            <a:ext cx="8911687" cy="3312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3" y="5679659"/>
            <a:ext cx="1988398" cy="2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473" y="216147"/>
            <a:ext cx="8911687" cy="712321"/>
          </a:xfrm>
        </p:spPr>
        <p:txBody>
          <a:bodyPr/>
          <a:lstStyle/>
          <a:p>
            <a:r>
              <a:rPr lang="en-US" b="1" dirty="0" smtClean="0"/>
              <a:t>Operator Overloading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73" y="1075007"/>
            <a:ext cx="5791420" cy="3415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72" y="5287935"/>
            <a:ext cx="4950707" cy="1295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5472" y="4899085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operators cannot </a:t>
            </a:r>
            <a:r>
              <a:rPr lang="en-US" smtClean="0"/>
              <a:t>be overloaded: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7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42" y="281355"/>
            <a:ext cx="9448432" cy="339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42" y="3680512"/>
            <a:ext cx="9384496" cy="227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69" y="520506"/>
            <a:ext cx="9845147" cy="2482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35" y="3949861"/>
            <a:ext cx="9725813" cy="17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0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5" y="534571"/>
            <a:ext cx="9690076" cy="56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742" y="323859"/>
            <a:ext cx="8911687" cy="1280890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029" y="1604749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To justify the use of Constructors, Multiple </a:t>
            </a:r>
            <a:r>
              <a:rPr lang="en-US" sz="2000" b="1" dirty="0"/>
              <a:t>constructors in a </a:t>
            </a:r>
            <a:r>
              <a:rPr lang="en-US" sz="2000" b="1" dirty="0" smtClean="0"/>
              <a:t>class, Copy constructor and Dynamic </a:t>
            </a:r>
            <a:r>
              <a:rPr lang="en-US" sz="2000" b="1" dirty="0"/>
              <a:t>constructor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To bring out the significance of Destructors</a:t>
            </a:r>
            <a:endParaRPr 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To explain the importance of overloading </a:t>
            </a:r>
            <a:r>
              <a:rPr lang="en-US" sz="2000" b="1" dirty="0"/>
              <a:t>Unary and binary </a:t>
            </a:r>
            <a:r>
              <a:rPr lang="en-US" sz="2000" b="1" dirty="0" smtClean="0"/>
              <a:t>operators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6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4460" y="1924333"/>
            <a:ext cx="91849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73239"/>
                </a:solidFill>
                <a:latin typeface="urw-din"/>
              </a:rPr>
              <a:t>In C++, stream insertion operator “&lt;&lt;” is used for output and extraction operator “&gt;&gt;” is used for input. 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>
                <a:solidFill>
                  <a:srgbClr val="273239"/>
                </a:solidFill>
                <a:latin typeface="urw-din"/>
              </a:rPr>
              <a:t>We must know the following things before we start overloading these operators. 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dirty="0">
                <a:solidFill>
                  <a:srgbClr val="273239"/>
                </a:solidFill>
                <a:latin typeface="urw-din"/>
              </a:rPr>
              <a:t>1) </a:t>
            </a:r>
            <a:r>
              <a:rPr lang="en-IN" sz="2000" dirty="0" err="1">
                <a:solidFill>
                  <a:srgbClr val="273239"/>
                </a:solidFill>
                <a:latin typeface="urw-din"/>
              </a:rPr>
              <a:t>cout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 is an object of </a:t>
            </a:r>
            <a:r>
              <a:rPr lang="en-IN" sz="2000" dirty="0" err="1">
                <a:solidFill>
                  <a:srgbClr val="273239"/>
                </a:solidFill>
                <a:latin typeface="urw-din"/>
              </a:rPr>
              <a:t>ostream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 class and </a:t>
            </a:r>
            <a:r>
              <a:rPr lang="en-IN" sz="2000" dirty="0" err="1">
                <a:solidFill>
                  <a:srgbClr val="273239"/>
                </a:solidFill>
                <a:latin typeface="urw-din"/>
              </a:rPr>
              <a:t>cin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 is an object of </a:t>
            </a:r>
            <a:r>
              <a:rPr lang="en-IN" sz="2000" dirty="0" err="1">
                <a:solidFill>
                  <a:srgbClr val="273239"/>
                </a:solidFill>
                <a:latin typeface="urw-din"/>
              </a:rPr>
              <a:t>istream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 class 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dirty="0">
                <a:solidFill>
                  <a:srgbClr val="273239"/>
                </a:solidFill>
                <a:latin typeface="urw-din"/>
              </a:rPr>
              <a:t>2) 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These operators must be overloaded as a global function. And if we want to allow them to access private data members of the class, we must make them friend. 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074460" y="477671"/>
            <a:ext cx="5253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Overloading</a:t>
            </a:r>
            <a:r>
              <a:rPr lang="en-US" sz="2800" b="1" dirty="0" smtClean="0"/>
              <a:t> </a:t>
            </a:r>
            <a:r>
              <a:rPr lang="en-US" sz="3200" b="1" dirty="0" smtClean="0"/>
              <a:t>I/O</a:t>
            </a:r>
            <a:r>
              <a:rPr lang="en-US" sz="2800" b="1" dirty="0" smtClean="0"/>
              <a:t> Operators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563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7687" y="131634"/>
            <a:ext cx="1014938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273239"/>
                </a:solidFill>
                <a:latin typeface="urw-din"/>
              </a:rPr>
              <a:t>Why these operators must be overloaded as global?</a:t>
            </a:r>
            <a:r>
              <a:rPr lang="en-IN" sz="2400" dirty="0">
                <a:solidFill>
                  <a:srgbClr val="273239"/>
                </a:solidFill>
                <a:latin typeface="urw-din"/>
              </a:rPr>
              <a:t> 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>
                <a:solidFill>
                  <a:srgbClr val="273239"/>
                </a:solidFill>
                <a:latin typeface="urw-din"/>
              </a:rPr>
              <a:t>In operator overloading, if an operator is overloaded as a member, then it must be a member of the object on the left side of the operator. For example, consider the statement “ob1 + ob2” (let ob1 and ob2 be objects of two different classes). To make this statement compile, we must overload ‘+’ in a class of ‘ob1’ or make ‘+’ a global function. 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>
                <a:solidFill>
                  <a:srgbClr val="273239"/>
                </a:solidFill>
                <a:latin typeface="urw-din"/>
              </a:rPr>
              <a:t>The operators ‘&lt;&lt;‘ and ‘&gt;&gt;’ are called like ‘</a:t>
            </a:r>
            <a:r>
              <a:rPr lang="en-IN" sz="2400" dirty="0" err="1">
                <a:solidFill>
                  <a:srgbClr val="273239"/>
                </a:solidFill>
                <a:latin typeface="urw-din"/>
              </a:rPr>
              <a:t>cout</a:t>
            </a:r>
            <a:r>
              <a:rPr lang="en-IN" sz="2400" dirty="0">
                <a:solidFill>
                  <a:srgbClr val="273239"/>
                </a:solidFill>
                <a:latin typeface="urw-din"/>
              </a:rPr>
              <a:t> &lt;&lt; ob1’ and ‘</a:t>
            </a:r>
            <a:r>
              <a:rPr lang="en-IN" sz="2400" dirty="0" err="1">
                <a:solidFill>
                  <a:srgbClr val="273239"/>
                </a:solidFill>
                <a:latin typeface="urw-din"/>
              </a:rPr>
              <a:t>cin</a:t>
            </a:r>
            <a:r>
              <a:rPr lang="en-IN" sz="2400" dirty="0">
                <a:solidFill>
                  <a:srgbClr val="273239"/>
                </a:solidFill>
                <a:latin typeface="urw-din"/>
              </a:rPr>
              <a:t> &gt;&gt; ob1’. So if we want to make them a member method, then they must be made members of </a:t>
            </a:r>
            <a:r>
              <a:rPr lang="en-IN" sz="2400" dirty="0" err="1">
                <a:solidFill>
                  <a:srgbClr val="273239"/>
                </a:solidFill>
                <a:latin typeface="urw-din"/>
              </a:rPr>
              <a:t>ostream</a:t>
            </a:r>
            <a:r>
              <a:rPr lang="en-IN" sz="2400" dirty="0">
                <a:solidFill>
                  <a:srgbClr val="273239"/>
                </a:solidFill>
                <a:latin typeface="urw-din"/>
              </a:rPr>
              <a:t> and </a:t>
            </a:r>
            <a:r>
              <a:rPr lang="en-IN" sz="2400" dirty="0" err="1">
                <a:solidFill>
                  <a:srgbClr val="273239"/>
                </a:solidFill>
                <a:latin typeface="urw-din"/>
              </a:rPr>
              <a:t>istream</a:t>
            </a:r>
            <a:r>
              <a:rPr lang="en-IN" sz="2400" dirty="0">
                <a:solidFill>
                  <a:srgbClr val="273239"/>
                </a:solidFill>
                <a:latin typeface="urw-din"/>
              </a:rPr>
              <a:t> classes, which is not a good option most of the time. Therefore, these operators are overloaded as global functions with two parameters, </a:t>
            </a:r>
            <a:r>
              <a:rPr lang="en-IN" sz="2400" dirty="0" err="1">
                <a:solidFill>
                  <a:srgbClr val="273239"/>
                </a:solidFill>
                <a:latin typeface="urw-din"/>
              </a:rPr>
              <a:t>cout</a:t>
            </a:r>
            <a:r>
              <a:rPr lang="en-IN" sz="2400" dirty="0">
                <a:solidFill>
                  <a:srgbClr val="273239"/>
                </a:solidFill>
                <a:latin typeface="urw-din"/>
              </a:rPr>
              <a:t> and object of user-defined class.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325" y="522510"/>
            <a:ext cx="8911687" cy="1280890"/>
          </a:xfrm>
        </p:spPr>
        <p:txBody>
          <a:bodyPr/>
          <a:lstStyle/>
          <a:p>
            <a:r>
              <a:rPr lang="en-US" b="1" dirty="0" smtClean="0"/>
              <a:t>Outcomes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926" y="1661886"/>
            <a:ext cx="9617302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At the end of this unit, the student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Demonstrate </a:t>
            </a:r>
            <a:r>
              <a:rPr lang="en-US" sz="2000" b="1" dirty="0"/>
              <a:t>Constructors, Multiple constructors in a class, Copy constructor and Dynamic </a:t>
            </a:r>
            <a:r>
              <a:rPr lang="en-US" sz="2000" b="1" dirty="0" smtClean="0"/>
              <a:t>constructor and Destructor.  </a:t>
            </a:r>
            <a:r>
              <a:rPr lang="en-US" sz="2000" b="1" dirty="0"/>
              <a:t>[</a:t>
            </a:r>
            <a:r>
              <a:rPr lang="en-US" sz="2000" b="1" dirty="0" smtClean="0"/>
              <a:t>L 3, CO 1,3, PO 3]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Demonstrate </a:t>
            </a:r>
            <a:r>
              <a:rPr lang="en-US" sz="2000" b="1" dirty="0"/>
              <a:t>overloading Unary and binary </a:t>
            </a:r>
            <a:r>
              <a:rPr lang="en-US" sz="2000" b="1" dirty="0" smtClean="0"/>
              <a:t>operators. </a:t>
            </a:r>
            <a:r>
              <a:rPr lang="en-US" sz="2000" b="1" dirty="0"/>
              <a:t>[</a:t>
            </a:r>
            <a:r>
              <a:rPr lang="en-US" sz="2000" b="1" dirty="0" smtClean="0"/>
              <a:t>L 3, CO1, 3, PO 3]</a:t>
            </a:r>
            <a:endParaRPr 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924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683" y="583167"/>
            <a:ext cx="8911687" cy="1280890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970" y="2010337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Constructors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Multiple </a:t>
            </a:r>
            <a:r>
              <a:rPr lang="en-US" sz="2000" b="1" dirty="0"/>
              <a:t>constructors in a </a:t>
            </a:r>
            <a:r>
              <a:rPr lang="en-US" sz="2000" b="1" dirty="0" smtClean="0"/>
              <a:t>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Copy constructor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Dynamic constructor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Destructors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Overloading </a:t>
            </a:r>
            <a:r>
              <a:rPr lang="en-US" sz="2000" b="1" dirty="0"/>
              <a:t>Unary and binary </a:t>
            </a:r>
            <a:r>
              <a:rPr lang="en-US" sz="2000" b="1" dirty="0" smtClean="0"/>
              <a:t>operators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787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07" y="0"/>
            <a:ext cx="8911687" cy="641445"/>
          </a:xfrm>
        </p:spPr>
        <p:txBody>
          <a:bodyPr/>
          <a:lstStyle/>
          <a:p>
            <a:r>
              <a:rPr lang="en-US" b="1" dirty="0" smtClean="0"/>
              <a:t>Constructors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214" y="891128"/>
            <a:ext cx="8815072" cy="526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96" y="695975"/>
            <a:ext cx="10010550" cy="50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45" y="0"/>
            <a:ext cx="7449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82" y="576972"/>
            <a:ext cx="7154505" cy="29276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1382" y="3811012"/>
            <a:ext cx="68542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Initializer List</a:t>
            </a:r>
          </a:p>
          <a:p>
            <a:endParaRPr lang="en-US" sz="2000" b="1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lass integer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m, n;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public:</a:t>
            </a:r>
          </a:p>
          <a:p>
            <a:r>
              <a:rPr lang="en-US" dirty="0" smtClean="0"/>
              <a:t>	integer(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y): m(x), n(y) {   }</a:t>
            </a:r>
          </a:p>
          <a:p>
            <a:endParaRPr lang="en-US" dirty="0"/>
          </a:p>
          <a:p>
            <a:r>
              <a:rPr lang="en-US" dirty="0" smtClean="0"/>
              <a:t>       ……</a:t>
            </a:r>
          </a:p>
          <a:p>
            <a:r>
              <a:rPr lang="en-US" dirty="0" smtClean="0"/>
              <a:t>};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09" y="77537"/>
            <a:ext cx="9062113" cy="67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1402</TotalTime>
  <Words>334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urw-din</vt:lpstr>
      <vt:lpstr>Wingdings</vt:lpstr>
      <vt:lpstr>Wingdings 3</vt:lpstr>
      <vt:lpstr>Wisp</vt:lpstr>
      <vt:lpstr>PowerPoint Presentation</vt:lpstr>
      <vt:lpstr>Objectives</vt:lpstr>
      <vt:lpstr>Outcomes</vt:lpstr>
      <vt:lpstr>Contents</vt:lpstr>
      <vt:lpstr>Constructors</vt:lpstr>
      <vt:lpstr>PowerPoint Presentation</vt:lpstr>
      <vt:lpstr>PowerPoint Presentation</vt:lpstr>
      <vt:lpstr>PowerPoint Presentation</vt:lpstr>
      <vt:lpstr>PowerPoint Presentation</vt:lpstr>
      <vt:lpstr>Types of Constructors</vt:lpstr>
      <vt:lpstr>Multiple Constructors in a class </vt:lpstr>
      <vt:lpstr>Copy Constructor</vt:lpstr>
      <vt:lpstr>When is copy constructor called?</vt:lpstr>
      <vt:lpstr>Dynamic Constructor</vt:lpstr>
      <vt:lpstr>Destructors</vt:lpstr>
      <vt:lpstr>Operator Overloading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Manjula Ramannavar</dc:creator>
  <cp:lastModifiedBy>Manjula Ramannavar</cp:lastModifiedBy>
  <cp:revision>74</cp:revision>
  <dcterms:created xsi:type="dcterms:W3CDTF">2021-06-03T05:33:22Z</dcterms:created>
  <dcterms:modified xsi:type="dcterms:W3CDTF">2021-08-19T08:51:32Z</dcterms:modified>
</cp:coreProperties>
</file>