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2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9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12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3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15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50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4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4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E493-AC5D-4AC4-B23C-B8F6CFDBA60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3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188029" y="1712685"/>
            <a:ext cx="8915400" cy="3778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UNIT </a:t>
            </a:r>
            <a:r>
              <a:rPr lang="en-US" sz="4400" b="1" dirty="0" smtClean="0"/>
              <a:t>4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/>
              <a:t>Inheritance, Pointers, Virtual Functions, Polymorphism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18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04" y="2864912"/>
            <a:ext cx="6687483" cy="3381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51200" y="427473"/>
            <a:ext cx="6096000" cy="2540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&amp;quot"/>
              </a:rPr>
              <a:t>Hybrid (Virtual) Inheritance</a:t>
            </a:r>
            <a:r>
              <a:rPr lang="en-IN" dirty="0">
                <a:latin typeface="Roboto"/>
              </a:rPr>
              <a:t>: Hybrid Inheritance is implemented by combining more than one type of inheritance. For example: Combining Hierarchical inheritance and Multiple Inheritance.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latin typeface="Roboto"/>
              </a:rPr>
              <a:t>Below image shows the combination of hierarchical and multiple inheritance: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9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68" y="269503"/>
            <a:ext cx="5950136" cy="63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06" y="0"/>
            <a:ext cx="8911687" cy="675249"/>
          </a:xfrm>
        </p:spPr>
        <p:txBody>
          <a:bodyPr/>
          <a:lstStyle/>
          <a:p>
            <a:r>
              <a:rPr lang="en-US" b="1" dirty="0" smtClean="0"/>
              <a:t>Syntax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993" y="898795"/>
            <a:ext cx="8915400" cy="5593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dirty="0" smtClean="0"/>
              <a:t>lass derived-class-name: visibility-mode base-class-name</a:t>
            </a:r>
          </a:p>
          <a:p>
            <a:pPr marL="0" indent="0"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//Members of derived class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};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   </a:t>
            </a:r>
          </a:p>
          <a:p>
            <a:pPr marL="0" indent="0">
              <a:buNone/>
            </a:pPr>
            <a:r>
              <a:rPr lang="en-US" sz="1600" b="1" dirty="0" smtClean="0"/>
              <a:t>class derived : private base        //private derivation (by default)</a:t>
            </a:r>
          </a:p>
          <a:p>
            <a:pPr marL="0" indent="0">
              <a:buNone/>
            </a:pPr>
            <a:r>
              <a:rPr lang="en-US" sz="1600" b="1" dirty="0" smtClean="0"/>
              <a:t>{    // Members of derived class</a:t>
            </a:r>
          </a:p>
          <a:p>
            <a:pPr marL="0" indent="0">
              <a:buNone/>
            </a:pPr>
            <a:r>
              <a:rPr lang="en-US" sz="1600" b="1" dirty="0" smtClean="0"/>
              <a:t>};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class derived : </a:t>
            </a:r>
            <a:r>
              <a:rPr lang="en-US" sz="1600" b="1" dirty="0" smtClean="0"/>
              <a:t>protected </a:t>
            </a:r>
            <a:r>
              <a:rPr lang="en-US" sz="1600" b="1" dirty="0"/>
              <a:t>base        //</a:t>
            </a:r>
            <a:r>
              <a:rPr lang="en-US" sz="1600" b="1" dirty="0" smtClean="0"/>
              <a:t>protected </a:t>
            </a:r>
            <a:r>
              <a:rPr lang="en-US" sz="1600" b="1" dirty="0"/>
              <a:t>derivation</a:t>
            </a:r>
          </a:p>
          <a:p>
            <a:pPr marL="0" indent="0">
              <a:buNone/>
            </a:pPr>
            <a:r>
              <a:rPr lang="en-US" sz="1600" b="1" dirty="0" smtClean="0"/>
              <a:t>{    </a:t>
            </a:r>
            <a:r>
              <a:rPr lang="en-US" sz="1600" b="1" dirty="0"/>
              <a:t>// Members of derived class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  <a:endParaRPr lang="en-IN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b="1" dirty="0"/>
              <a:t>derived : </a:t>
            </a:r>
            <a:r>
              <a:rPr lang="en-US" sz="1600" b="1" dirty="0" smtClean="0"/>
              <a:t>public </a:t>
            </a:r>
            <a:r>
              <a:rPr lang="en-US" sz="1600" b="1" dirty="0"/>
              <a:t>base        //</a:t>
            </a:r>
            <a:r>
              <a:rPr lang="en-US" sz="1600" b="1" dirty="0" smtClean="0"/>
              <a:t>public </a:t>
            </a:r>
            <a:r>
              <a:rPr lang="en-US" sz="1600" b="1" dirty="0"/>
              <a:t>derivation</a:t>
            </a:r>
          </a:p>
          <a:p>
            <a:pPr marL="0" indent="0">
              <a:buNone/>
            </a:pPr>
            <a:r>
              <a:rPr lang="en-US" sz="1600" b="1" dirty="0" smtClean="0"/>
              <a:t>{   </a:t>
            </a:r>
            <a:r>
              <a:rPr lang="en-US" sz="1600" b="1" dirty="0"/>
              <a:t>// Members of derived class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  <a:endParaRPr lang="en-IN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190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4585" y="627797"/>
            <a:ext cx="90621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sz="2000" b="1" u="sng" dirty="0">
                <a:latin typeface="&amp;quot"/>
              </a:rPr>
              <a:t>Modes of </a:t>
            </a:r>
            <a:r>
              <a:rPr lang="en-IN" sz="2000" b="1" u="sng" dirty="0" smtClean="0">
                <a:latin typeface="&amp;quot"/>
              </a:rPr>
              <a:t>Inheritance</a:t>
            </a:r>
          </a:p>
          <a:p>
            <a:pPr algn="just" fontAlgn="base"/>
            <a:endParaRPr lang="en-IN" sz="2000" dirty="0">
              <a:latin typeface="&amp;quot"/>
            </a:endParaRPr>
          </a:p>
          <a:p>
            <a:pPr algn="just" fontAlgn="base"/>
            <a:r>
              <a:rPr lang="en-IN" sz="2000" b="1" dirty="0" smtClean="0">
                <a:latin typeface="&amp;quot"/>
              </a:rPr>
              <a:t>1) Public </a:t>
            </a:r>
            <a:r>
              <a:rPr lang="en-IN" sz="2000" b="1" dirty="0">
                <a:latin typeface="&amp;quot"/>
              </a:rPr>
              <a:t>mode</a:t>
            </a:r>
            <a:r>
              <a:rPr lang="en-IN" sz="2000" dirty="0">
                <a:latin typeface="&amp;quot"/>
              </a:rPr>
              <a:t>: If we derive a sub class from a public base </a:t>
            </a:r>
            <a:r>
              <a:rPr lang="en-IN" sz="2000" dirty="0" smtClean="0">
                <a:latin typeface="&amp;quot"/>
              </a:rPr>
              <a:t>class, then </a:t>
            </a:r>
            <a:r>
              <a:rPr lang="en-IN" sz="2000" dirty="0">
                <a:latin typeface="&amp;quot"/>
              </a:rPr>
              <a:t>the public member of the base class will become public in the derived class and protected members of the base class will become protected in derived class. </a:t>
            </a:r>
            <a:endParaRPr lang="en-IN" sz="2000" dirty="0" smtClean="0">
              <a:latin typeface="&amp;quot"/>
            </a:endParaRPr>
          </a:p>
          <a:p>
            <a:pPr algn="just" fontAlgn="base"/>
            <a:endParaRPr lang="en-IN" sz="2000" dirty="0" smtClean="0">
              <a:latin typeface="&amp;quot"/>
            </a:endParaRPr>
          </a:p>
          <a:p>
            <a:pPr algn="just" fontAlgn="base"/>
            <a:r>
              <a:rPr lang="en-IN" sz="2000" b="1" dirty="0" smtClean="0">
                <a:latin typeface="&amp;quot"/>
              </a:rPr>
              <a:t>2) Protected </a:t>
            </a:r>
            <a:r>
              <a:rPr lang="en-IN" sz="2000" b="1" dirty="0">
                <a:latin typeface="&amp;quot"/>
              </a:rPr>
              <a:t>mode</a:t>
            </a:r>
            <a:r>
              <a:rPr lang="en-IN" sz="2000" dirty="0">
                <a:latin typeface="&amp;quot"/>
              </a:rPr>
              <a:t>: If we derive a sub class from a Protected base </a:t>
            </a:r>
            <a:r>
              <a:rPr lang="en-IN" sz="2000" dirty="0" smtClean="0">
                <a:latin typeface="&amp;quot"/>
              </a:rPr>
              <a:t>class, then </a:t>
            </a:r>
            <a:r>
              <a:rPr lang="en-IN" sz="2000" dirty="0">
                <a:latin typeface="&amp;quot"/>
              </a:rPr>
              <a:t>both public </a:t>
            </a:r>
            <a:r>
              <a:rPr lang="en-IN" sz="2000" dirty="0" smtClean="0">
                <a:latin typeface="&amp;quot"/>
              </a:rPr>
              <a:t>members </a:t>
            </a:r>
            <a:r>
              <a:rPr lang="en-IN" sz="2000" dirty="0">
                <a:latin typeface="&amp;quot"/>
              </a:rPr>
              <a:t>and protected members of the base class will become protected in derived class. </a:t>
            </a:r>
            <a:endParaRPr lang="en-IN" sz="2000" dirty="0" smtClean="0">
              <a:latin typeface="&amp;quot"/>
            </a:endParaRPr>
          </a:p>
          <a:p>
            <a:pPr algn="just" fontAlgn="base"/>
            <a:endParaRPr lang="en-IN" sz="2000" dirty="0" smtClean="0">
              <a:latin typeface="&amp;quot"/>
            </a:endParaRPr>
          </a:p>
          <a:p>
            <a:pPr algn="just" fontAlgn="base"/>
            <a:r>
              <a:rPr lang="en-IN" sz="2000" b="1" dirty="0" smtClean="0">
                <a:latin typeface="&amp;quot"/>
              </a:rPr>
              <a:t>3) Private </a:t>
            </a:r>
            <a:r>
              <a:rPr lang="en-IN" sz="2000" b="1" dirty="0">
                <a:latin typeface="&amp;quot"/>
              </a:rPr>
              <a:t>mode</a:t>
            </a:r>
            <a:r>
              <a:rPr lang="en-IN" sz="2000" dirty="0">
                <a:latin typeface="&amp;quot"/>
              </a:rPr>
              <a:t>: If we derive a sub class from a Private base </a:t>
            </a:r>
            <a:r>
              <a:rPr lang="en-IN" sz="2000" dirty="0" smtClean="0">
                <a:latin typeface="&amp;quot"/>
              </a:rPr>
              <a:t>class, then </a:t>
            </a:r>
            <a:r>
              <a:rPr lang="en-IN" sz="2000" dirty="0">
                <a:latin typeface="&amp;quot"/>
              </a:rPr>
              <a:t>both public </a:t>
            </a:r>
            <a:r>
              <a:rPr lang="en-IN" sz="2000" dirty="0" smtClean="0">
                <a:latin typeface="&amp;quot"/>
              </a:rPr>
              <a:t>members </a:t>
            </a:r>
            <a:r>
              <a:rPr lang="en-IN" sz="2000" dirty="0">
                <a:latin typeface="&amp;quot"/>
              </a:rPr>
              <a:t>and protected members of the base class will become Private in derived class. </a:t>
            </a:r>
            <a:endParaRPr lang="en-IN" sz="2000" dirty="0" smtClean="0">
              <a:latin typeface="&amp;quot"/>
            </a:endParaRPr>
          </a:p>
          <a:p>
            <a:pPr algn="just" fontAlgn="base"/>
            <a:endParaRPr lang="en-US" sz="2000" b="0" i="0" u="none" strike="noStrike" dirty="0">
              <a:effectLst/>
              <a:latin typeface="&amp;quot"/>
            </a:endParaRPr>
          </a:p>
          <a:p>
            <a:pPr algn="just" fontAlgn="base"/>
            <a:r>
              <a:rPr lang="en-US" sz="2000" dirty="0" smtClean="0">
                <a:latin typeface="&amp;quot"/>
              </a:rPr>
              <a:t>Note: In all the above 3 modes, private members cannot be inherited.</a:t>
            </a:r>
            <a:endParaRPr lang="en-IN" sz="2000" b="0" i="0" u="none" strike="noStrike" dirty="0"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25984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21527" y="489788"/>
            <a:ext cx="61514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 below table summarizes the above </a:t>
            </a:r>
            <a:r>
              <a:rPr lang="en-US" altLang="en-US" sz="1600" dirty="0">
                <a:cs typeface="Arial" panose="020B0604020202020204" pitchFamily="34" charset="0"/>
              </a:rPr>
              <a:t>three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modes and shows the access specifier of the members of base class in the sub class when derived in public, protected and private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modes: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028" name="Picture 4" descr="https://media.geeksforgeeks.org/wp-content/cdn-uploads/table-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6" y="2336944"/>
            <a:ext cx="54864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974" y="150126"/>
            <a:ext cx="8653362" cy="6141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89" y="616026"/>
            <a:ext cx="5305922" cy="56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1" y="291655"/>
            <a:ext cx="6784414" cy="5508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32" y="291655"/>
            <a:ext cx="5115859" cy="55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5" y="433041"/>
            <a:ext cx="8911687" cy="1280890"/>
          </a:xfrm>
        </p:spPr>
        <p:txBody>
          <a:bodyPr/>
          <a:lstStyle/>
          <a:p>
            <a:r>
              <a:rPr lang="en-US" b="1" dirty="0" smtClean="0"/>
              <a:t>Multilevel Inheritance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13931"/>
            <a:ext cx="5664084" cy="44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33" y="213729"/>
            <a:ext cx="8911687" cy="864444"/>
          </a:xfrm>
        </p:spPr>
        <p:txBody>
          <a:bodyPr/>
          <a:lstStyle/>
          <a:p>
            <a:r>
              <a:rPr lang="en-US" b="1" dirty="0" smtClean="0"/>
              <a:t>Multiple Inheritance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832" y="1286396"/>
            <a:ext cx="6002359" cy="3149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87" y="3894023"/>
            <a:ext cx="5945822" cy="22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18" y="0"/>
            <a:ext cx="3490364" cy="573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17" y="464014"/>
            <a:ext cx="7234807" cy="63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683" y="583167"/>
            <a:ext cx="8911687" cy="1280890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970" y="2010337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Derived </a:t>
            </a:r>
            <a:r>
              <a:rPr lang="en-US" sz="2400" b="1" dirty="0" smtClean="0"/>
              <a:t>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Single</a:t>
            </a:r>
            <a:r>
              <a:rPr lang="en-US" sz="2400" b="1" dirty="0"/>
              <a:t>, multilevel, multiple </a:t>
            </a:r>
            <a:r>
              <a:rPr lang="en-US" sz="2400" b="1" dirty="0" smtClean="0"/>
              <a:t>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Pointers </a:t>
            </a:r>
            <a:r>
              <a:rPr lang="en-US" sz="2400" b="1" dirty="0"/>
              <a:t>to objects and derived </a:t>
            </a:r>
            <a:r>
              <a:rPr lang="en-US" sz="2400" b="1" dirty="0" smtClean="0"/>
              <a:t>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this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Virtual </a:t>
            </a:r>
            <a:r>
              <a:rPr lang="en-US" sz="2400" b="1" dirty="0"/>
              <a:t>and pure virtual functions.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78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32" y="272955"/>
            <a:ext cx="7270498" cy="3955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32" y="4228033"/>
            <a:ext cx="7270498" cy="20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13" y="4899286"/>
            <a:ext cx="9020496" cy="628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9176" y="1282888"/>
            <a:ext cx="8639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98950" indent="-4298950"/>
            <a:r>
              <a:rPr lang="en-US" sz="2400" b="1" dirty="0" smtClean="0"/>
              <a:t>item *</a:t>
            </a:r>
            <a:r>
              <a:rPr lang="en-US" sz="2400" b="1" dirty="0" err="1" smtClean="0"/>
              <a:t>ptr</a:t>
            </a:r>
            <a:r>
              <a:rPr lang="en-US" sz="2400" b="1" dirty="0" smtClean="0"/>
              <a:t> = new item[10];    // </a:t>
            </a:r>
            <a:r>
              <a:rPr lang="en-US" sz="2400" b="1" dirty="0" err="1" smtClean="0"/>
              <a:t>ptr</a:t>
            </a:r>
            <a:r>
              <a:rPr lang="en-US" sz="2400" b="1" dirty="0" smtClean="0"/>
              <a:t> is a pointer to an array of 10 item objects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pPr marL="2962275" indent="-2962275"/>
            <a:r>
              <a:rPr lang="en-US" sz="2400" b="1" dirty="0" smtClean="0"/>
              <a:t>item *</a:t>
            </a:r>
            <a:r>
              <a:rPr lang="en-US" sz="2400" b="1" dirty="0" err="1" smtClean="0"/>
              <a:t>ptr</a:t>
            </a:r>
            <a:r>
              <a:rPr lang="en-US" sz="2400" b="1" dirty="0" smtClean="0"/>
              <a:t>[10];        // </a:t>
            </a:r>
            <a:r>
              <a:rPr lang="en-US" sz="2400" b="1" dirty="0" err="1" smtClean="0"/>
              <a:t>ptr</a:t>
            </a:r>
            <a:r>
              <a:rPr lang="en-US" sz="2400" b="1" dirty="0" smtClean="0"/>
              <a:t> is an array of 10 pointers to item objects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282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18" y="968990"/>
            <a:ext cx="8546229" cy="55000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6418" y="173734"/>
            <a:ext cx="8911687" cy="69972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pointer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73" y="95535"/>
            <a:ext cx="3787518" cy="545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89" y="641444"/>
            <a:ext cx="8224052" cy="6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2030" y="195599"/>
            <a:ext cx="816756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u="sng" dirty="0" smtClean="0">
                <a:solidFill>
                  <a:srgbClr val="555555"/>
                </a:solidFill>
                <a:latin typeface="Open Sans"/>
              </a:rPr>
              <a:t>Polymorphism: </a:t>
            </a:r>
            <a:r>
              <a:rPr lang="en-IN" dirty="0" smtClean="0">
                <a:solidFill>
                  <a:srgbClr val="555555"/>
                </a:solidFill>
                <a:latin typeface="Open Sans"/>
              </a:rPr>
              <a:t>It is derived from the words: poly meaning many and morph meaning form. Polymorphism is characterized by the phrase: “One Interface Multiple Methods”.  It provides the advantage </a:t>
            </a:r>
            <a:r>
              <a:rPr lang="en-IN" dirty="0">
                <a:solidFill>
                  <a:srgbClr val="555555"/>
                </a:solidFill>
                <a:latin typeface="Open Sans"/>
              </a:rPr>
              <a:t>to re-use and extend code. </a:t>
            </a:r>
            <a:endParaRPr lang="en-IN" dirty="0" smtClean="0">
              <a:solidFill>
                <a:srgbClr val="555555"/>
              </a:solidFill>
              <a:latin typeface="Open Sans"/>
            </a:endParaRPr>
          </a:p>
          <a:p>
            <a:pPr algn="just"/>
            <a:endParaRPr lang="en-IN" dirty="0">
              <a:solidFill>
                <a:srgbClr val="555555"/>
              </a:solidFill>
              <a:latin typeface="Open Sans"/>
            </a:endParaRPr>
          </a:p>
          <a:p>
            <a:pPr algn="just"/>
            <a:r>
              <a:rPr lang="en-IN" b="1" u="sng" dirty="0" smtClean="0">
                <a:solidFill>
                  <a:srgbClr val="555555"/>
                </a:solidFill>
                <a:latin typeface="Open Sans"/>
              </a:rPr>
              <a:t>Types of Polymorphism</a:t>
            </a:r>
            <a:endParaRPr lang="en-IN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25" y="2559303"/>
            <a:ext cx="5433750" cy="33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2905" y="742849"/>
            <a:ext cx="912542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sz="2400" b="1" u="sng" dirty="0"/>
              <a:t>Virtual </a:t>
            </a:r>
            <a:r>
              <a:rPr lang="en-IN" sz="2400" b="1" u="sng" dirty="0" smtClean="0"/>
              <a:t>Function</a:t>
            </a:r>
          </a:p>
          <a:p>
            <a:pPr algn="just" fontAlgn="base"/>
            <a:endParaRPr lang="en-IN" sz="2400" b="1" u="sng" dirty="0"/>
          </a:p>
          <a:p>
            <a:pPr algn="just" fontAlgn="base">
              <a:lnSpc>
                <a:spcPct val="150000"/>
              </a:lnSpc>
            </a:pPr>
            <a:r>
              <a:rPr lang="en-IN" sz="2000" dirty="0">
                <a:latin typeface="&amp;quot"/>
              </a:rPr>
              <a:t>A virtual function is a member function which is declared within a base class and is re-defined(</a:t>
            </a:r>
            <a:r>
              <a:rPr lang="en-IN" sz="2000" dirty="0" err="1">
                <a:latin typeface="&amp;quot"/>
              </a:rPr>
              <a:t>Overriden</a:t>
            </a:r>
            <a:r>
              <a:rPr lang="en-IN" sz="2000" dirty="0">
                <a:latin typeface="&amp;quot"/>
              </a:rPr>
              <a:t>) by a derived class. </a:t>
            </a:r>
            <a:endParaRPr lang="en-IN" sz="2000" dirty="0" smtClean="0">
              <a:latin typeface="&amp;quot"/>
            </a:endParaRP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&amp;quot"/>
              </a:rPr>
              <a:t>Functions </a:t>
            </a:r>
            <a:r>
              <a:rPr lang="en-IN" sz="2000" dirty="0">
                <a:latin typeface="&amp;quot"/>
              </a:rPr>
              <a:t>are declared with </a:t>
            </a:r>
            <a:r>
              <a:rPr lang="en-IN" sz="2000" dirty="0" smtClean="0">
                <a:latin typeface="&amp;quot"/>
              </a:rPr>
              <a:t>the </a:t>
            </a:r>
            <a:r>
              <a:rPr lang="en-IN" sz="2000" b="1" dirty="0">
                <a:latin typeface="&amp;quot"/>
              </a:rPr>
              <a:t>virtual </a:t>
            </a:r>
            <a:r>
              <a:rPr lang="en-IN" sz="2000" dirty="0">
                <a:latin typeface="&amp;quot"/>
              </a:rPr>
              <a:t>keyword in base </a:t>
            </a:r>
            <a:r>
              <a:rPr lang="en-IN" sz="2000" dirty="0" smtClean="0">
                <a:latin typeface="&amp;quot"/>
              </a:rPr>
              <a:t>class</a:t>
            </a:r>
            <a:endParaRPr lang="en-IN" sz="2000" dirty="0">
              <a:latin typeface="&amp;quot"/>
            </a:endParaRP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&amp;quot"/>
              </a:rPr>
              <a:t>Virtual </a:t>
            </a:r>
            <a:r>
              <a:rPr lang="en-IN" sz="2000" dirty="0">
                <a:latin typeface="&amp;quot"/>
              </a:rPr>
              <a:t>functions ensure that the correct function is called for an object, regardless of the type of reference (or pointer) used for function call.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&amp;quot"/>
              </a:rPr>
              <a:t>They are mainly used to achieve</a:t>
            </a:r>
            <a:r>
              <a:rPr lang="en-IN" sz="2000" u="sng" dirty="0">
                <a:solidFill>
                  <a:srgbClr val="EC4E20"/>
                </a:solidFill>
                <a:latin typeface="&amp;quot"/>
                <a:hlinkClick r:id="rId2"/>
              </a:rPr>
              <a:t> </a:t>
            </a:r>
            <a:r>
              <a:rPr lang="en-IN" sz="2000" u="sng" dirty="0" smtClean="0">
                <a:solidFill>
                  <a:srgbClr val="EC4E20"/>
                </a:solidFill>
                <a:latin typeface="&amp;quot"/>
                <a:hlinkClick r:id="rId2"/>
              </a:rPr>
              <a:t>Runtime / Dynamic polymorphism</a:t>
            </a:r>
            <a:endParaRPr lang="en-IN" sz="2000" dirty="0">
              <a:latin typeface="&amp;quot"/>
            </a:endParaRP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&amp;quot"/>
              </a:rPr>
              <a:t>The </a:t>
            </a:r>
            <a:r>
              <a:rPr lang="en-IN" sz="2000" dirty="0">
                <a:latin typeface="&amp;quot"/>
              </a:rPr>
              <a:t>resolving of function call is done at Run-time.</a:t>
            </a:r>
            <a:endParaRPr lang="en-IN" sz="2000" b="0" i="0" u="none" strike="noStrike" dirty="0"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12673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9" y="300532"/>
            <a:ext cx="8391172" cy="929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9" y="1230380"/>
            <a:ext cx="8391172" cy="55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60" y="268093"/>
            <a:ext cx="3406844" cy="619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60" y="887104"/>
            <a:ext cx="9899891" cy="4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7835" y="857248"/>
            <a:ext cx="82582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u="sng" dirty="0"/>
              <a:t>10) Program on virtual </a:t>
            </a:r>
            <a:r>
              <a:rPr lang="en-IN" sz="2400" b="1" u="sng" dirty="0" smtClean="0"/>
              <a:t>functions</a:t>
            </a:r>
          </a:p>
          <a:p>
            <a:pPr algn="just"/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Create a base class called Student and derived classes </a:t>
            </a:r>
            <a:r>
              <a:rPr lang="en-IN" sz="2400" dirty="0" err="1"/>
              <a:t>UGStudent</a:t>
            </a:r>
            <a:r>
              <a:rPr lang="en-IN" sz="2400" dirty="0"/>
              <a:t> and </a:t>
            </a:r>
            <a:r>
              <a:rPr lang="en-IN" sz="2400" dirty="0" err="1"/>
              <a:t>PGStudent</a:t>
            </a:r>
            <a:r>
              <a:rPr lang="en-IN" sz="2400" dirty="0"/>
              <a:t>. Demonstrate polymorphism using virtual functions to compute the total score as follows: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    </a:t>
            </a:r>
            <a:r>
              <a:rPr lang="en-IN" sz="2400" dirty="0" err="1"/>
              <a:t>UGStudent</a:t>
            </a:r>
            <a:r>
              <a:rPr lang="en-IN" sz="2400" dirty="0"/>
              <a:t> - average of best two scores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    </a:t>
            </a:r>
            <a:r>
              <a:rPr lang="en-IN" sz="2400" dirty="0" err="1"/>
              <a:t>PGStudent</a:t>
            </a:r>
            <a:r>
              <a:rPr lang="en-IN" sz="2400" dirty="0"/>
              <a:t> - addition of two scores</a:t>
            </a:r>
          </a:p>
        </p:txBody>
      </p:sp>
    </p:spTree>
    <p:extLst>
      <p:ext uri="{BB962C8B-B14F-4D97-AF65-F5344CB8AC3E}">
        <p14:creationId xmlns:p14="http://schemas.microsoft.com/office/powerpoint/2010/main" val="40968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61" y="400651"/>
            <a:ext cx="5854890" cy="56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57" y="783772"/>
            <a:ext cx="6226627" cy="4669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07" y="928008"/>
            <a:ext cx="3200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66"/>
    </mc:Choice>
    <mc:Fallback xmlns="">
      <p:transition spd="slow" advTm="7476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Inheritance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44068" lvl="1" indent="-342900">
              <a:buFont typeface="+mj-lt"/>
              <a:buAutoNum type="arabicParenR"/>
            </a:pPr>
            <a:r>
              <a:rPr lang="en-US" sz="2800" dirty="0" smtClean="0"/>
              <a:t>Single Inheritance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sz="2800" dirty="0" smtClean="0"/>
              <a:t>Multiple Inheritance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sz="2800" dirty="0" smtClean="0"/>
              <a:t>Multilevel Inheritance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sz="2800" dirty="0" smtClean="0"/>
              <a:t>Hierarchical Inheritance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sz="2800" dirty="0" smtClean="0"/>
              <a:t>Hybrid Inheritance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43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3055" y="898389"/>
            <a:ext cx="6096000" cy="1294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&amp;quot"/>
              </a:rPr>
              <a:t>Single Inheritance</a:t>
            </a:r>
            <a:r>
              <a:rPr lang="en-IN" dirty="0">
                <a:latin typeface="Roboto"/>
              </a:rPr>
              <a:t>: In single inheritance, a class is allowed to inherit from only one class. i.e. one sub class is inherited by one base class only.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65" y="2716802"/>
            <a:ext cx="299126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geeksforgeeks.org/wp-content/uploads/multiple-inheri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77" y="3319317"/>
            <a:ext cx="76866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29527" y="806071"/>
            <a:ext cx="6096000" cy="1709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&amp;quot"/>
              </a:rPr>
              <a:t>Multiple Inheritance:</a:t>
            </a:r>
            <a:r>
              <a:rPr lang="en-IN" dirty="0">
                <a:latin typeface="Roboto"/>
              </a:rPr>
              <a:t> Multiple Inheritance is a feature of C++ where a class can inherit from more than one classes. </a:t>
            </a:r>
            <a:r>
              <a:rPr lang="en-IN" dirty="0" err="1">
                <a:latin typeface="Roboto"/>
              </a:rPr>
              <a:t>i.e</a:t>
            </a:r>
            <a:r>
              <a:rPr lang="en-IN" dirty="0">
                <a:latin typeface="Roboto"/>
              </a:rPr>
              <a:t> one </a:t>
            </a:r>
            <a:r>
              <a:rPr lang="en-IN" b="1" dirty="0">
                <a:latin typeface="&amp;quot"/>
              </a:rPr>
              <a:t>sub class</a:t>
            </a:r>
            <a:r>
              <a:rPr lang="en-IN" dirty="0">
                <a:latin typeface="Roboto"/>
              </a:rPr>
              <a:t> is inherited from more than one </a:t>
            </a:r>
            <a:r>
              <a:rPr lang="en-IN" b="1" dirty="0">
                <a:latin typeface="&amp;quot"/>
              </a:rPr>
              <a:t>base classes</a:t>
            </a:r>
            <a:r>
              <a:rPr lang="en-IN" dirty="0">
                <a:latin typeface="Robot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3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28" y="2337569"/>
            <a:ext cx="4610743" cy="34390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6399" y="815217"/>
            <a:ext cx="6096000" cy="8785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&amp;quot"/>
              </a:rPr>
              <a:t>Multilevel Inheritance</a:t>
            </a:r>
            <a:r>
              <a:rPr lang="en-IN" dirty="0">
                <a:latin typeface="Roboto"/>
              </a:rPr>
              <a:t>: In this type of inheritance, a derived class is created from another derived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7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32" y="2370622"/>
            <a:ext cx="8002117" cy="3391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0290" y="492036"/>
            <a:ext cx="6096000" cy="1709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&amp;quot"/>
              </a:rPr>
              <a:t>Hierarchical Inheritance</a:t>
            </a:r>
            <a:r>
              <a:rPr lang="en-IN" dirty="0">
                <a:latin typeface="Roboto"/>
              </a:rPr>
              <a:t>: In this type of inheritance, more than one sub class is inherited from a single base class. i.e. more than one derived class is created from a single base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8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2168</TotalTime>
  <Words>627</Words>
  <Application>Microsoft Office PowerPoint</Application>
  <PresentationFormat>Widescreen</PresentationFormat>
  <Paragraphs>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&amp;quot</vt:lpstr>
      <vt:lpstr>Arial</vt:lpstr>
      <vt:lpstr>Century Gothic</vt:lpstr>
      <vt:lpstr>Open Sans</vt:lpstr>
      <vt:lpstr>Roboto</vt:lpstr>
      <vt:lpstr>Times New Roman</vt:lpstr>
      <vt:lpstr>Wingdings</vt:lpstr>
      <vt:lpstr>Wingdings 3</vt:lpstr>
      <vt:lpstr>Wisp</vt:lpstr>
      <vt:lpstr>PowerPoint Presentation</vt:lpstr>
      <vt:lpstr>Contents</vt:lpstr>
      <vt:lpstr>PowerPoint Presentation</vt:lpstr>
      <vt:lpstr>PowerPoint Presentation</vt:lpstr>
      <vt:lpstr>Types of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</vt:lpstr>
      <vt:lpstr>PowerPoint Presentation</vt:lpstr>
      <vt:lpstr>PowerPoint Presentation</vt:lpstr>
      <vt:lpstr>PowerPoint Presentation</vt:lpstr>
      <vt:lpstr>PowerPoint Presentation</vt:lpstr>
      <vt:lpstr>Multilevel Inheritance</vt:lpstr>
      <vt:lpstr>Multiple Inheritance</vt:lpstr>
      <vt:lpstr>PowerPoint Presentation</vt:lpstr>
      <vt:lpstr>PowerPoint Presentation</vt:lpstr>
      <vt:lpstr>PowerPoint Presentation</vt:lpstr>
      <vt:lpstr>this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Manjula Ramannavar</dc:creator>
  <cp:lastModifiedBy>Manjula Ramannavar</cp:lastModifiedBy>
  <cp:revision>110</cp:revision>
  <dcterms:created xsi:type="dcterms:W3CDTF">2021-06-03T05:33:22Z</dcterms:created>
  <dcterms:modified xsi:type="dcterms:W3CDTF">2021-09-09T04:21:38Z</dcterms:modified>
</cp:coreProperties>
</file>