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323" r:id="rId2"/>
    <p:sldId id="334" r:id="rId3"/>
    <p:sldId id="260" r:id="rId4"/>
    <p:sldId id="320" r:id="rId5"/>
    <p:sldId id="333" r:id="rId6"/>
    <p:sldId id="258" r:id="rId7"/>
    <p:sldId id="261" r:id="rId8"/>
    <p:sldId id="262" r:id="rId9"/>
    <p:sldId id="330" r:id="rId10"/>
    <p:sldId id="331" r:id="rId11"/>
    <p:sldId id="332" r:id="rId12"/>
    <p:sldId id="257" r:id="rId13"/>
    <p:sldId id="325" r:id="rId14"/>
    <p:sldId id="326" r:id="rId15"/>
    <p:sldId id="327" r:id="rId16"/>
    <p:sldId id="328" r:id="rId17"/>
    <p:sldId id="32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5F4"/>
    <a:srgbClr val="F4B400"/>
    <a:srgbClr val="0F9D58"/>
    <a:srgbClr val="B4AEE8"/>
    <a:srgbClr val="00F6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EB24A-6CC9-402D-A0D9-66540CA7EA9D}" type="datetimeFigureOut">
              <a:rPr lang="en-IN" smtClean="0"/>
              <a:t>14-07-2021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44675-C6DE-416F-BB86-436ABE25E5E2}" type="slidenum">
              <a:rPr lang="en-IN" smtClean="0"/>
              <a:t>‹#›</a:t>
            </a:fld>
            <a:endParaRPr lang="en-IN"/>
          </a:p>
        </p:txBody>
      </p:sp>
    </p:spTree>
    <p:extLst>
      <p:ext uri="{BB962C8B-B14F-4D97-AF65-F5344CB8AC3E}">
        <p14:creationId xmlns:p14="http://schemas.microsoft.com/office/powerpoint/2010/main" val="587558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F3FC25-3986-4987-B390-84076A40C9DC}" type="datetime1">
              <a:rPr lang="en-US" smtClean="0"/>
              <a:t>7/14/2021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2D4FE-F3DF-44DC-970A-CDF33D7FE624}" type="datetime1">
              <a:rPr lang="en-US" smtClean="0"/>
              <a:t>7/14/2021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1724C3-56DD-45DF-8353-617DEC05DC05}" type="datetime1">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8A403A-B904-4145-B34B-E5976E758F76}" type="datetime1">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451B0-71E1-4F76-A4DC-A0229A9675B1}" type="datetime1">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049E54-1D1E-48B0-9197-BF7A98F88C08}" type="datetime1">
              <a:rPr lang="en-US" smtClean="0"/>
              <a:t>7/14/2021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E25B7D-11B7-4639-84BF-0965B4AE1031}" type="datetime1">
              <a:rPr lang="en-US" smtClean="0"/>
              <a:t>7/14/2021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24CC58C-C425-4C7F-8DAA-9D39CACC3032}" type="datetime1">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8FE846-9607-4CF3-881B-4366ED9D65BD}" type="datetime1">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A8ECE-E7E3-432C-843D-B9AE7C52C92C}" type="datetime1">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36C57-E79E-405E-8BFE-9F54FCE337FD}" type="datetime1">
              <a:rPr lang="en-US" smtClean="0"/>
              <a:t>7/14/2021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27DD9B-B627-4D5A-BA18-0EE08FB74A79}" type="datetime1">
              <a:rPr lang="en-US" smtClean="0"/>
              <a:t>7/14/2021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F921A7-733B-4D41-A84E-D2D5549EC6A4}" type="datetime1">
              <a:rPr lang="en-US" smtClean="0"/>
              <a:t>7/14/2021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45BC6-B899-4E35-9578-D9CBA7C15CD5}" type="datetime1">
              <a:rPr lang="en-US" smtClean="0"/>
              <a:t>7/14/2021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72B4D-1D80-475E-BA7B-F7E9E2FB8957}" type="datetime1">
              <a:rPr lang="en-US" smtClean="0"/>
              <a:t>7/14/2021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3B33F-FFF1-4CA2-A5F4-960460307530}" type="datetime1">
              <a:rPr lang="en-US" smtClean="0"/>
              <a:t>7/14/2021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3A270-47F4-4495-92D2-C595C2C78362}" type="datetime1">
              <a:rPr lang="en-US" smtClean="0"/>
              <a:t>7/14/2021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DCD1CF8-D654-4F6A-B72D-DBDBF8B72BDA}" type="datetime1">
              <a:rPr lang="en-US" smtClean="0"/>
              <a:t>7/14/2021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099CCF-1331-419A-90B4-D41C67A66C7A}"/>
              </a:ext>
            </a:extLst>
          </p:cNvPr>
          <p:cNvSpPr>
            <a:spLocks noGrp="1"/>
          </p:cNvSpPr>
          <p:nvPr>
            <p:ph type="ctrTitle"/>
          </p:nvPr>
        </p:nvSpPr>
        <p:spPr>
          <a:xfrm>
            <a:off x="1473692" y="1034413"/>
            <a:ext cx="9507986" cy="1958123"/>
          </a:xfrm>
        </p:spPr>
        <p:txBody>
          <a:bodyPr/>
          <a:lstStyle/>
          <a:p>
            <a:pPr algn="ctr"/>
            <a:r>
              <a:rPr lang="en-US" dirty="0">
                <a:latin typeface="Times New Roman" panose="02020603050405020304" pitchFamily="18" charset="0"/>
                <a:cs typeface="Times New Roman" panose="02020603050405020304" pitchFamily="18" charset="0"/>
              </a:rPr>
              <a:t>Marketing Strategies to Launch a New Product</a:t>
            </a:r>
            <a:endParaRPr lang="en-IN"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7239908-05AB-4DFA-923B-96AB06EFF5AC}"/>
              </a:ext>
            </a:extLst>
          </p:cNvPr>
          <p:cNvSpPr>
            <a:spLocks noGrp="1"/>
          </p:cNvSpPr>
          <p:nvPr>
            <p:ph type="subTitle" idx="1"/>
          </p:nvPr>
        </p:nvSpPr>
        <p:spPr>
          <a:xfrm>
            <a:off x="6329779" y="4296792"/>
            <a:ext cx="3027285" cy="1526795"/>
          </a:xfrm>
        </p:spPr>
        <p:txBody>
          <a:bodyPr>
            <a:normAutofit fontScale="92500" lnSpcReduction="20000"/>
          </a:bodyPr>
          <a:lstStyle/>
          <a:p>
            <a:pPr marL="0" lvl="0" indent="0" algn="l" rtl="0">
              <a:spcBef>
                <a:spcPts val="0"/>
              </a:spcBef>
              <a:spcAft>
                <a:spcPts val="0"/>
              </a:spcAft>
              <a:buNone/>
            </a:pPr>
            <a:r>
              <a:rPr lang="en-IN" sz="1800" dirty="0">
                <a:solidFill>
                  <a:schemeClr val="bg1"/>
                </a:solidFill>
                <a:latin typeface="Cambria Math" panose="02040503050406030204" pitchFamily="18" charset="0"/>
                <a:ea typeface="Cambria Math" panose="02040503050406030204" pitchFamily="18" charset="0"/>
              </a:rPr>
              <a:t>By: Team A</a:t>
            </a:r>
          </a:p>
          <a:p>
            <a:pPr lvl="1" algn="l">
              <a:spcBef>
                <a:spcPts val="0"/>
              </a:spcBef>
            </a:pPr>
            <a:r>
              <a:rPr lang="en-IN" dirty="0">
                <a:solidFill>
                  <a:schemeClr val="bg1"/>
                </a:solidFill>
                <a:latin typeface="Cambria Math" panose="02040503050406030204" pitchFamily="18" charset="0"/>
                <a:ea typeface="Cambria Math" panose="02040503050406030204" pitchFamily="18" charset="0"/>
              </a:rPr>
              <a:t>Prajwal  </a:t>
            </a:r>
            <a:r>
              <a:rPr lang="en-IN" dirty="0" err="1">
                <a:solidFill>
                  <a:schemeClr val="bg1"/>
                </a:solidFill>
                <a:latin typeface="Cambria Math" panose="02040503050406030204" pitchFamily="18" charset="0"/>
                <a:ea typeface="Cambria Math" panose="02040503050406030204" pitchFamily="18" charset="0"/>
              </a:rPr>
              <a:t>Ghotage</a:t>
            </a:r>
            <a:r>
              <a:rPr lang="en-IN" dirty="0">
                <a:solidFill>
                  <a:schemeClr val="bg1"/>
                </a:solidFill>
                <a:latin typeface="Cambria Math" panose="02040503050406030204" pitchFamily="18" charset="0"/>
                <a:ea typeface="Cambria Math" panose="02040503050406030204" pitchFamily="18" charset="0"/>
              </a:rPr>
              <a:t>   I1</a:t>
            </a:r>
          </a:p>
          <a:p>
            <a:pPr lvl="1" algn="l">
              <a:spcBef>
                <a:spcPts val="0"/>
              </a:spcBef>
            </a:pPr>
            <a:r>
              <a:rPr lang="en-IN"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Shradha</a:t>
            </a:r>
            <a:r>
              <a:rPr lang="en-IN" dirty="0">
                <a:solidFill>
                  <a:schemeClr val="bg1"/>
                </a:solidFill>
                <a:latin typeface="Cambria Math" panose="02040503050406030204" pitchFamily="18" charset="0"/>
                <a:ea typeface="Cambria Math" panose="02040503050406030204" pitchFamily="18" charset="0"/>
              </a:rPr>
              <a:t>  Patil I2</a:t>
            </a:r>
          </a:p>
          <a:p>
            <a:pPr lvl="1" algn="l">
              <a:spcBef>
                <a:spcPts val="0"/>
              </a:spcBef>
            </a:pPr>
            <a:r>
              <a:rPr lang="en-IN" dirty="0">
                <a:solidFill>
                  <a:schemeClr val="bg1"/>
                </a:solidFill>
                <a:latin typeface="Cambria Math" panose="02040503050406030204" pitchFamily="18" charset="0"/>
                <a:ea typeface="Cambria Math" panose="02040503050406030204" pitchFamily="18" charset="0"/>
              </a:rPr>
              <a:t>Rahul  Patil I3</a:t>
            </a:r>
          </a:p>
          <a:p>
            <a:pPr lvl="1" algn="l">
              <a:spcBef>
                <a:spcPts val="0"/>
              </a:spcBef>
            </a:pPr>
            <a:r>
              <a:rPr lang="en-IN" dirty="0">
                <a:solidFill>
                  <a:schemeClr val="bg1"/>
                </a:solidFill>
                <a:latin typeface="Cambria Math" panose="02040503050406030204" pitchFamily="18" charset="0"/>
                <a:ea typeface="Cambria Math" panose="02040503050406030204" pitchFamily="18" charset="0"/>
              </a:rPr>
              <a:t>Sakshi  Jadhav I4</a:t>
            </a:r>
          </a:p>
          <a:p>
            <a:pPr lvl="1" algn="l">
              <a:spcBef>
                <a:spcPts val="0"/>
              </a:spcBef>
            </a:pPr>
            <a:r>
              <a:rPr lang="en-IN" dirty="0">
                <a:solidFill>
                  <a:schemeClr val="bg1"/>
                </a:solidFill>
                <a:latin typeface="Cambria Math" panose="02040503050406030204" pitchFamily="18" charset="0"/>
                <a:ea typeface="Cambria Math" panose="02040503050406030204" pitchFamily="18" charset="0"/>
              </a:rPr>
              <a:t>Rachana  </a:t>
            </a:r>
            <a:r>
              <a:rPr lang="en-IN" dirty="0" err="1">
                <a:solidFill>
                  <a:schemeClr val="bg1"/>
                </a:solidFill>
                <a:latin typeface="Cambria Math" panose="02040503050406030204" pitchFamily="18" charset="0"/>
                <a:ea typeface="Cambria Math" panose="02040503050406030204" pitchFamily="18" charset="0"/>
              </a:rPr>
              <a:t>Narvekar</a:t>
            </a:r>
            <a:r>
              <a:rPr lang="en-IN" dirty="0">
                <a:solidFill>
                  <a:schemeClr val="bg1"/>
                </a:solidFill>
                <a:latin typeface="Cambria Math" panose="02040503050406030204" pitchFamily="18" charset="0"/>
                <a:ea typeface="Cambria Math" panose="02040503050406030204" pitchFamily="18" charset="0"/>
              </a:rPr>
              <a:t>  I5</a:t>
            </a:r>
          </a:p>
          <a:p>
            <a:pPr lvl="1" algn="l">
              <a:spcBef>
                <a:spcPts val="0"/>
              </a:spcBef>
            </a:pPr>
            <a:r>
              <a:rPr lang="en-IN" dirty="0" err="1">
                <a:solidFill>
                  <a:schemeClr val="bg1"/>
                </a:solidFill>
                <a:latin typeface="Cambria Math" panose="02040503050406030204" pitchFamily="18" charset="0"/>
                <a:ea typeface="Cambria Math" panose="02040503050406030204" pitchFamily="18" charset="0"/>
              </a:rPr>
              <a:t>Navjeet</a:t>
            </a:r>
            <a:r>
              <a:rPr lang="en-IN" dirty="0">
                <a:solidFill>
                  <a:schemeClr val="bg1"/>
                </a:solidFill>
                <a:latin typeface="Cambria Math" panose="02040503050406030204" pitchFamily="18" charset="0"/>
                <a:ea typeface="Cambria Math" panose="02040503050406030204" pitchFamily="18" charset="0"/>
              </a:rPr>
              <a:t>  Kohli I6</a:t>
            </a:r>
          </a:p>
        </p:txBody>
      </p:sp>
      <p:sp>
        <p:nvSpPr>
          <p:cNvPr id="3" name="Footer Placeholder 2">
            <a:extLst>
              <a:ext uri="{FF2B5EF4-FFF2-40B4-BE49-F238E27FC236}">
                <a16:creationId xmlns:a16="http://schemas.microsoft.com/office/drawing/2014/main" id="{AB5F549E-6FF5-4686-8622-7D0B14B2EE8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B80D04D-E692-40B3-87B4-7B82141CA24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894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8CB41C-3004-4933-BF81-6F1A61E9E9D9}"/>
              </a:ext>
            </a:extLst>
          </p:cNvPr>
          <p:cNvPicPr>
            <a:picLocks noChangeAspect="1"/>
          </p:cNvPicPr>
          <p:nvPr/>
        </p:nvPicPr>
        <p:blipFill>
          <a:blip r:embed="rId2"/>
          <a:stretch>
            <a:fillRect/>
          </a:stretch>
        </p:blipFill>
        <p:spPr>
          <a:xfrm>
            <a:off x="1597981" y="837043"/>
            <a:ext cx="7963270" cy="5747950"/>
          </a:xfrm>
          <a:prstGeom prst="rect">
            <a:avLst/>
          </a:prstGeom>
        </p:spPr>
      </p:pic>
      <p:sp>
        <p:nvSpPr>
          <p:cNvPr id="2" name="Footer Placeholder 1">
            <a:extLst>
              <a:ext uri="{FF2B5EF4-FFF2-40B4-BE49-F238E27FC236}">
                <a16:creationId xmlns:a16="http://schemas.microsoft.com/office/drawing/2014/main" id="{3194F30C-0B8F-4801-9B6E-15ABDDD78630}"/>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2E32125-132B-40CD-B290-15D2F65CA25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28722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BCCE-DF9D-4053-AC90-3A25C399F283}"/>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Website</a:t>
            </a:r>
          </a:p>
        </p:txBody>
      </p:sp>
      <p:sp>
        <p:nvSpPr>
          <p:cNvPr id="3" name="Content Placeholder 2">
            <a:extLst>
              <a:ext uri="{FF2B5EF4-FFF2-40B4-BE49-F238E27FC236}">
                <a16:creationId xmlns:a16="http://schemas.microsoft.com/office/drawing/2014/main" id="{42A97C1D-AA63-4C48-9017-E658C1B5AA1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24/7 customer support</a:t>
            </a:r>
          </a:p>
          <a:p>
            <a:r>
              <a:rPr lang="en-US" sz="2000" dirty="0">
                <a:latin typeface="Times New Roman" panose="02020603050405020304" pitchFamily="18" charset="0"/>
                <a:cs typeface="Times New Roman" panose="02020603050405020304" pitchFamily="18" charset="0"/>
              </a:rPr>
              <a:t> Information exchange </a:t>
            </a:r>
          </a:p>
          <a:p>
            <a:r>
              <a:rPr lang="en-US" sz="2000" dirty="0">
                <a:latin typeface="Times New Roman" panose="02020603050405020304" pitchFamily="18" charset="0"/>
                <a:cs typeface="Times New Roman" panose="02020603050405020304" pitchFamily="18" charset="0"/>
              </a:rPr>
              <a:t> Designing website</a:t>
            </a:r>
          </a:p>
          <a:p>
            <a:r>
              <a:rPr lang="en-US" sz="2000" dirty="0">
                <a:latin typeface="Times New Roman" panose="02020603050405020304" pitchFamily="18" charset="0"/>
                <a:cs typeface="Times New Roman" panose="02020603050405020304" pitchFamily="18" charset="0"/>
              </a:rPr>
              <a:t> Portfolio </a:t>
            </a:r>
          </a:p>
          <a:p>
            <a:r>
              <a:rPr lang="en-US" sz="2000" dirty="0">
                <a:latin typeface="Times New Roman" panose="02020603050405020304" pitchFamily="18" charset="0"/>
                <a:cs typeface="Times New Roman" panose="02020603050405020304" pitchFamily="18" charset="0"/>
              </a:rPr>
              <a:t> Feedback</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E9FBAF-16B1-49CF-BAD5-E0DF0677E139}"/>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071A36E5-0298-4F56-B75C-51EEB2D4BDF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3261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5DA7-58A9-7A45-A6BD-A0539AE41A43}"/>
              </a:ext>
            </a:extLst>
          </p:cNvPr>
          <p:cNvSpPr>
            <a:spLocks noGrp="1"/>
          </p:cNvSpPr>
          <p:nvPr>
            <p:ph type="title"/>
          </p:nvPr>
        </p:nvSpPr>
        <p:spPr>
          <a:xfrm>
            <a:off x="715285" y="679572"/>
            <a:ext cx="9905998" cy="1246141"/>
          </a:xfrm>
        </p:spPr>
        <p:txBody>
          <a:bodyPr/>
          <a:lstStyle/>
          <a:p>
            <a:r>
              <a:rPr lang="en-IN" sz="4800" dirty="0">
                <a:latin typeface="Times New Roman" panose="02020603050405020304" pitchFamily="18" charset="0"/>
                <a:cs typeface="Times New Roman" panose="02020603050405020304" pitchFamily="18" charset="0"/>
              </a:rPr>
              <a:t>Marketing through Advertisements and videos on YouTube</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44EEF7-2F61-7F45-89F6-DCC22A11F4EC}"/>
              </a:ext>
            </a:extLst>
          </p:cNvPr>
          <p:cNvSpPr>
            <a:spLocks noGrp="1"/>
          </p:cNvSpPr>
          <p:nvPr>
            <p:ph idx="1"/>
          </p:nvPr>
        </p:nvSpPr>
        <p:spPr>
          <a:xfrm>
            <a:off x="1141412" y="2558452"/>
            <a:ext cx="9905999" cy="5160682"/>
          </a:xfrm>
        </p:spPr>
        <p:txBody>
          <a:bodyPr>
            <a:normAutofit/>
          </a:bodyPr>
          <a:lstStyle/>
          <a:p>
            <a:r>
              <a:rPr lang="en-IN" sz="2000" dirty="0">
                <a:latin typeface="Times New Roman" panose="02020603050405020304" pitchFamily="18" charset="0"/>
                <a:cs typeface="Times New Roman" panose="02020603050405020304" pitchFamily="18" charset="0"/>
              </a:rPr>
              <a:t>YouTube video marketing needs to appeal to your audience on an emotional level.</a:t>
            </a:r>
          </a:p>
          <a:p>
            <a:r>
              <a:rPr lang="en-IN" sz="2000" dirty="0">
                <a:latin typeface="Times New Roman" panose="02020603050405020304" pitchFamily="18" charset="0"/>
                <a:cs typeface="Times New Roman" panose="02020603050405020304" pitchFamily="18" charset="0"/>
              </a:rPr>
              <a:t>The ad should capture the attention of audience in the first 5 seconds or they will lose interest.</a:t>
            </a:r>
          </a:p>
          <a:p>
            <a:r>
              <a:rPr lang="en-IN" sz="2000" dirty="0">
                <a:latin typeface="Times New Roman" panose="02020603050405020304" pitchFamily="18" charset="0"/>
                <a:cs typeface="Times New Roman" panose="02020603050405020304" pitchFamily="18" charset="0"/>
              </a:rPr>
              <a:t>Effective marketing can also be done by creating viral YouTube videos, although it is easier said than done.</a:t>
            </a:r>
          </a:p>
          <a:p>
            <a:r>
              <a:rPr lang="en-IN" sz="2000" dirty="0">
                <a:latin typeface="Times New Roman" panose="02020603050405020304" pitchFamily="18" charset="0"/>
                <a:cs typeface="Times New Roman" panose="02020603050405020304" pitchFamily="18" charset="0"/>
              </a:rPr>
              <a:t>The videos can be small, funny or be emotional. But it must be something that the audience can connect to and hence be interested in the product.</a:t>
            </a:r>
          </a:p>
        </p:txBody>
      </p:sp>
      <p:sp>
        <p:nvSpPr>
          <p:cNvPr id="4" name="Footer Placeholder 3">
            <a:extLst>
              <a:ext uri="{FF2B5EF4-FFF2-40B4-BE49-F238E27FC236}">
                <a16:creationId xmlns:a16="http://schemas.microsoft.com/office/drawing/2014/main" id="{1B66C264-5AD6-407C-BF35-DCF1A9034025}"/>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1A70B2BF-5160-4D8A-9204-564C7B342E7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270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18FD-C317-F840-974C-DD43D4D8BE4E}"/>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Sponsoring major Youtubers and </a:t>
            </a:r>
            <a:r>
              <a:rPr lang="en-IN" sz="4800" dirty="0" err="1">
                <a:latin typeface="Times New Roman" panose="02020603050405020304" pitchFamily="18" charset="0"/>
                <a:cs typeface="Times New Roman" panose="02020603050405020304" pitchFamily="18" charset="0"/>
              </a:rPr>
              <a:t>TechTubers</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D80622-3504-9A46-A57F-F8CFA7414276}"/>
              </a:ext>
            </a:extLst>
          </p:cNvPr>
          <p:cNvSpPr>
            <a:spLocks noGrp="1"/>
          </p:cNvSpPr>
          <p:nvPr>
            <p:ph idx="1"/>
          </p:nvPr>
        </p:nvSpPr>
        <p:spPr>
          <a:xfrm>
            <a:off x="1154954" y="2631554"/>
            <a:ext cx="9905999" cy="4103348"/>
          </a:xfrm>
        </p:spPr>
        <p:txBody>
          <a:bodyPr>
            <a:normAutofit/>
          </a:bodyPr>
          <a:lstStyle/>
          <a:p>
            <a:r>
              <a:rPr lang="en-IN" sz="2000" dirty="0">
                <a:latin typeface="Times New Roman" panose="02020603050405020304" pitchFamily="18" charset="0"/>
                <a:cs typeface="Times New Roman" panose="02020603050405020304" pitchFamily="18" charset="0"/>
              </a:rPr>
              <a:t>Sponsoring big and influential YouTubers for product promotion.</a:t>
            </a:r>
          </a:p>
          <a:p>
            <a:r>
              <a:rPr lang="en-IN" sz="2000" dirty="0">
                <a:latin typeface="Times New Roman" panose="02020603050405020304" pitchFamily="18" charset="0"/>
                <a:cs typeface="Times New Roman" panose="02020603050405020304" pitchFamily="18" charset="0"/>
              </a:rPr>
              <a:t>Providing free review units to major </a:t>
            </a:r>
            <a:r>
              <a:rPr lang="en-IN" sz="2000" dirty="0" err="1">
                <a:latin typeface="Times New Roman" panose="02020603050405020304" pitchFamily="18" charset="0"/>
                <a:cs typeface="Times New Roman" panose="02020603050405020304" pitchFamily="18" charset="0"/>
              </a:rPr>
              <a:t>TechTubers</a:t>
            </a:r>
            <a:r>
              <a:rPr lang="en-IN" sz="2000" dirty="0">
                <a:latin typeface="Times New Roman" panose="02020603050405020304" pitchFamily="18" charset="0"/>
                <a:cs typeface="Times New Roman" panose="02020603050405020304" pitchFamily="18" charset="0"/>
              </a:rPr>
              <a:t> to rouse interest in both the product and company.</a:t>
            </a:r>
          </a:p>
          <a:p>
            <a:r>
              <a:rPr lang="en-IN" sz="2000" dirty="0">
                <a:latin typeface="Times New Roman" panose="02020603050405020304" pitchFamily="18" charset="0"/>
                <a:cs typeface="Times New Roman" panose="02020603050405020304" pitchFamily="18" charset="0"/>
              </a:rPr>
              <a:t>This can involve incorporating the product in some way into their videos to promote it in their audience.</a:t>
            </a:r>
          </a:p>
          <a:p>
            <a:r>
              <a:rPr lang="en-IN" sz="2000" dirty="0">
                <a:latin typeface="Times New Roman" panose="02020603050405020304" pitchFamily="18" charset="0"/>
                <a:cs typeface="Times New Roman" panose="02020603050405020304" pitchFamily="18" charset="0"/>
              </a:rPr>
              <a:t>Providing affiliate links to purchase the product with a discount, out of which for each purchase a small amount is transferred to the YouTuber.</a:t>
            </a:r>
          </a:p>
          <a:p>
            <a:endParaRPr lang="en-IN" dirty="0"/>
          </a:p>
          <a:p>
            <a:endParaRPr lang="en-US" dirty="0"/>
          </a:p>
        </p:txBody>
      </p:sp>
      <p:sp>
        <p:nvSpPr>
          <p:cNvPr id="4" name="Footer Placeholder 3">
            <a:extLst>
              <a:ext uri="{FF2B5EF4-FFF2-40B4-BE49-F238E27FC236}">
                <a16:creationId xmlns:a16="http://schemas.microsoft.com/office/drawing/2014/main" id="{252F9004-FC1D-4B94-90F3-3F3DB25D7257}"/>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EB19113C-C1CA-4506-B115-BE6B139F191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7038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0702-AC74-4CFB-B73F-1367248FB192}"/>
              </a:ext>
            </a:extLst>
          </p:cNvPr>
          <p:cNvSpPr>
            <a:spLocks noGrp="1"/>
          </p:cNvSpPr>
          <p:nvPr>
            <p:ph type="title"/>
          </p:nvPr>
        </p:nvSpPr>
        <p:spPr>
          <a:xfrm>
            <a:off x="1377518" y="568172"/>
            <a:ext cx="9436963" cy="1171852"/>
          </a:xfrm>
        </p:spPr>
        <p:txBody>
          <a:bodyPr/>
          <a:lstStyle/>
          <a:p>
            <a:r>
              <a:rPr lang="en-US" sz="4800" dirty="0">
                <a:latin typeface="Times New Roman" panose="02020603050405020304" pitchFamily="18" charset="0"/>
                <a:cs typeface="Times New Roman" panose="02020603050405020304" pitchFamily="18" charset="0"/>
              </a:rPr>
              <a:t>Search</a:t>
            </a:r>
            <a:r>
              <a:rPr lang="en-US" sz="4000" dirty="0">
                <a:latin typeface="Times New Roman" panose="02020603050405020304" pitchFamily="18" charset="0"/>
                <a:cs typeface="Times New Roman" panose="02020603050405020304" pitchFamily="18" charset="0"/>
              </a:rPr>
              <a:t> Engine Optimization [SEO]</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82856F-BD20-4040-8182-6A0E9D78FB7A}"/>
              </a:ext>
            </a:extLst>
          </p:cNvPr>
          <p:cNvSpPr>
            <a:spLocks noGrp="1"/>
          </p:cNvSpPr>
          <p:nvPr>
            <p:ph idx="1"/>
          </p:nvPr>
        </p:nvSpPr>
        <p:spPr>
          <a:xfrm>
            <a:off x="585926" y="2352584"/>
            <a:ext cx="11222115" cy="4780502"/>
          </a:xfrm>
        </p:spPr>
        <p:txBody>
          <a:bodyPr/>
          <a:lstStyle/>
          <a:p>
            <a:endParaRPr lang="en-US" b="0" i="0" dirty="0">
              <a:effectLst/>
              <a:latin typeface="Century Gothic" panose="020B0502020202020204" pitchFamily="34" charset="0"/>
            </a:endParaRPr>
          </a:p>
          <a:p>
            <a:r>
              <a:rPr lang="en-US" sz="2000" b="0" i="0" dirty="0">
                <a:effectLst/>
                <a:latin typeface="Times New Roman" panose="02020603050405020304" pitchFamily="18" charset="0"/>
                <a:cs typeface="Times New Roman" panose="02020603050405020304" pitchFamily="18" charset="0"/>
              </a:rPr>
              <a:t>SEO is a fundamental part of digital marketing and it is</a:t>
            </a:r>
            <a:r>
              <a:rPr lang="en-US" sz="2000" dirty="0">
                <a:latin typeface="Times New Roman" panose="02020603050405020304" pitchFamily="18" charset="0"/>
                <a:cs typeface="Times New Roman" panose="02020603050405020304" pitchFamily="18" charset="0"/>
              </a:rPr>
              <a:t> the one which helps us in improving  our site to increase its visibility when people search for products or services related to our business in Google, Bing, and other search engines. </a:t>
            </a: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In sum, SEO is the foundation of a holistic marketing ecosystem. When we understand what our website users want, </a:t>
            </a:r>
            <a:r>
              <a:rPr lang="en-US" sz="2000" dirty="0">
                <a:latin typeface="Times New Roman" panose="02020603050405020304" pitchFamily="18" charset="0"/>
                <a:cs typeface="Times New Roman" panose="02020603050405020304" pitchFamily="18" charset="0"/>
              </a:rPr>
              <a:t>we </a:t>
            </a:r>
            <a:r>
              <a:rPr lang="en-US" sz="2000" b="0" i="0" dirty="0">
                <a:effectLst/>
                <a:latin typeface="Times New Roman" panose="02020603050405020304" pitchFamily="18" charset="0"/>
                <a:cs typeface="Times New Roman" panose="02020603050405020304" pitchFamily="18" charset="0"/>
              </a:rPr>
              <a:t>can then implement that knowledge across our campaigns (paid and organic), across our website, across our social media properties, and more.</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C870F750-20A3-4D68-8603-034827066AE0}"/>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B26A4773-2362-4FD8-A58F-217156377A4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0460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100D-3189-40F1-B71A-E11924BC15DB}"/>
              </a:ext>
            </a:extLst>
          </p:cNvPr>
          <p:cNvSpPr>
            <a:spLocks noGrp="1"/>
          </p:cNvSpPr>
          <p:nvPr>
            <p:ph type="title"/>
          </p:nvPr>
        </p:nvSpPr>
        <p:spPr>
          <a:xfrm>
            <a:off x="1935333" y="470517"/>
            <a:ext cx="11506200" cy="1562470"/>
          </a:xfrm>
        </p:spPr>
        <p:txBody>
          <a:bodyPr/>
          <a:lstStyle/>
          <a:p>
            <a:pPr algn="l"/>
            <a:r>
              <a:rPr lang="en-US" sz="4800" dirty="0">
                <a:latin typeface="Times New Roman" panose="02020603050405020304" pitchFamily="18" charset="0"/>
                <a:cs typeface="Times New Roman" panose="02020603050405020304" pitchFamily="18" charset="0"/>
              </a:rPr>
              <a:t>Pay Per Click [PPC]</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35CD2-CB4F-4785-9AF8-86DFC7FF2060}"/>
              </a:ext>
            </a:extLst>
          </p:cNvPr>
          <p:cNvSpPr>
            <a:spLocks noGrp="1"/>
          </p:cNvSpPr>
          <p:nvPr>
            <p:ph idx="1"/>
          </p:nvPr>
        </p:nvSpPr>
        <p:spPr/>
        <p:txBody>
          <a:bodyPr>
            <a:normAutofit lnSpcReduction="10000"/>
          </a:bodyPr>
          <a:lstStyle/>
          <a:p>
            <a:pPr marL="0" indent="0">
              <a:buNone/>
            </a:pPr>
            <a:r>
              <a:rPr lang="en-US" sz="2000" b="0" i="0" dirty="0">
                <a:effectLst/>
                <a:latin typeface="Times New Roman" panose="02020603050405020304" pitchFamily="18" charset="0"/>
                <a:cs typeface="Times New Roman" panose="02020603050405020304" pitchFamily="18" charset="0"/>
              </a:rPr>
              <a:t>PPC marketing is a way of using search engine advertising to generate clicks to our website, rather than “earning” those clicks organically. You know those sponsored ads we often see at the top of Google’s search results page, marked with a yellow label ; That’s pay-per-click advertising (specifically </a:t>
            </a:r>
            <a:r>
              <a:rPr lang="en-US" sz="2000" dirty="0">
                <a:latin typeface="Times New Roman" panose="02020603050405020304" pitchFamily="18" charset="0"/>
                <a:cs typeface="Times New Roman" panose="02020603050405020304" pitchFamily="18" charset="0"/>
              </a:rPr>
              <a:t>Google Ads PPC</a:t>
            </a:r>
            <a:r>
              <a:rPr lang="en-US" sz="2000" u="none" strike="noStrike"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 Pay-per-click marketing is good for everyone:</a:t>
            </a:r>
          </a:p>
          <a:p>
            <a:pPr marL="457200" indent="-457200">
              <a:buFont typeface="+mj-lt"/>
              <a:buAutoNum type="arabicPeriod"/>
            </a:pPr>
            <a:r>
              <a:rPr lang="en-IN" sz="2000" b="1" i="0" dirty="0">
                <a:effectLst/>
                <a:latin typeface="Times New Roman" panose="02020603050405020304" pitchFamily="18" charset="0"/>
                <a:cs typeface="Times New Roman" panose="02020603050405020304" pitchFamily="18" charset="0"/>
              </a:rPr>
              <a:t>It’s good for searchers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i="0" dirty="0">
                <a:effectLst/>
                <a:latin typeface="Times New Roman" panose="02020603050405020304" pitchFamily="18" charset="0"/>
                <a:cs typeface="Times New Roman" panose="02020603050405020304" pitchFamily="18" charset="0"/>
              </a:rPr>
              <a:t>It’s good for advertisers </a:t>
            </a:r>
            <a:endParaRPr lang="en-US" sz="2000" b="1" i="0"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It’s good for search engines</a:t>
            </a:r>
            <a:endParaRPr lang="en-US" sz="2000" u="none" strike="noStrike" dirty="0">
              <a:latin typeface="Times New Roman" panose="02020603050405020304" pitchFamily="18" charset="0"/>
              <a:cs typeface="Times New Roman" panose="02020603050405020304" pitchFamily="18" charset="0"/>
            </a:endParaRPr>
          </a:p>
          <a:p>
            <a:pPr marL="0" indent="0">
              <a:buNone/>
            </a:pPr>
            <a:endParaRPr lang="en-US" dirty="0">
              <a:latin typeface="+mj-lt"/>
            </a:endParaRPr>
          </a:p>
          <a:p>
            <a:pPr marL="0" indent="0">
              <a:buNone/>
            </a:pPr>
            <a:endParaRPr lang="en-US" u="none" strike="noStrike" dirty="0">
              <a:latin typeface="+mj-lt"/>
            </a:endParaRPr>
          </a:p>
          <a:p>
            <a:pPr marL="0" indent="0">
              <a:buNone/>
            </a:pPr>
            <a:endParaRPr lang="en-US" dirty="0">
              <a:latin typeface="+mj-lt"/>
            </a:endParaRPr>
          </a:p>
          <a:p>
            <a:pPr marL="0" indent="0">
              <a:buNone/>
            </a:pPr>
            <a:endParaRPr lang="en-IN" dirty="0">
              <a:latin typeface="+mj-lt"/>
            </a:endParaRPr>
          </a:p>
        </p:txBody>
      </p:sp>
      <p:sp>
        <p:nvSpPr>
          <p:cNvPr id="4" name="Footer Placeholder 3">
            <a:extLst>
              <a:ext uri="{FF2B5EF4-FFF2-40B4-BE49-F238E27FC236}">
                <a16:creationId xmlns:a16="http://schemas.microsoft.com/office/drawing/2014/main" id="{148922D6-1525-44FD-8FBC-343A24D781C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6C360442-A3D4-4209-8FE1-C836DFB1995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2451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3FD9-6591-44A9-BCA5-DCD916FB63E6}"/>
              </a:ext>
            </a:extLst>
          </p:cNvPr>
          <p:cNvSpPr>
            <a:spLocks noGrp="1"/>
          </p:cNvSpPr>
          <p:nvPr>
            <p:ph type="title"/>
          </p:nvPr>
        </p:nvSpPr>
        <p:spPr/>
        <p:txBody>
          <a:bodyPr/>
          <a:lstStyle/>
          <a:p>
            <a:r>
              <a:rPr lang="en-US" sz="4800" dirty="0">
                <a:solidFill>
                  <a:schemeClr val="bg1"/>
                </a:solidFill>
                <a:latin typeface="Times New Roman" panose="02020603050405020304" pitchFamily="18" charset="0"/>
                <a:cs typeface="Times New Roman" panose="02020603050405020304" pitchFamily="18" charset="0"/>
              </a:rPr>
              <a:t>Special Offers</a:t>
            </a:r>
            <a:endParaRPr lang="en-IN"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3BE7DC-8181-4413-82E9-17EF2243637C}"/>
              </a:ext>
            </a:extLst>
          </p:cNvPr>
          <p:cNvSpPr>
            <a:spLocks noGrp="1"/>
          </p:cNvSpPr>
          <p:nvPr>
            <p:ph idx="1"/>
          </p:nvPr>
        </p:nvSpPr>
        <p:spPr/>
        <p:txBody>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Credit card offer</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Points Card</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Extended warranty</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Cashback offer</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Referrals</a:t>
            </a:r>
          </a:p>
          <a:p>
            <a:endParaRPr lang="en-IN" dirty="0"/>
          </a:p>
        </p:txBody>
      </p:sp>
      <p:sp>
        <p:nvSpPr>
          <p:cNvPr id="4" name="Footer Placeholder 3">
            <a:extLst>
              <a:ext uri="{FF2B5EF4-FFF2-40B4-BE49-F238E27FC236}">
                <a16:creationId xmlns:a16="http://schemas.microsoft.com/office/drawing/2014/main" id="{468A3D7E-358E-4156-A067-CCD45E92A0A0}"/>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992FD02C-29A9-4BA9-A1A7-AE10D3881AC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19676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061" y="973668"/>
            <a:ext cx="8761413" cy="706964"/>
          </a:xfrm>
        </p:spPr>
        <p:txBody>
          <a:bodyPr>
            <a:noAutofit/>
          </a:body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US" sz="2000" dirty="0">
                <a:latin typeface="Times New Roman" panose="02020603050405020304" pitchFamily="18" charset="0"/>
                <a:cs typeface="Times New Roman" panose="02020603050405020304" pitchFamily="18" charset="0"/>
              </a:rPr>
              <a:t>	Launching a new product is always a challenge for any company no matter what it is. As long as we are creating something that will in turn help the customer and make their life a lot easier ; with the right marketing strategy it could possibly be a success.</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	It is like explosion of information,the expansion of technology,and the aggressiveness of competition,at all levels and everywhere.</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851494D-D7F2-4362-AF6A-18B9703CA82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43BD5654-C392-48EB-A102-E0355F05902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942A2-4FC0-4732-8AC0-BEE110CD63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r>
              <a:rPr lang="en-US" dirty="0"/>
              <a:t>:</a:t>
            </a:r>
            <a:br>
              <a:rPr lang="en-US" dirty="0"/>
            </a:br>
            <a:endParaRPr lang="en-IN" dirty="0"/>
          </a:p>
        </p:txBody>
      </p:sp>
      <p:sp>
        <p:nvSpPr>
          <p:cNvPr id="6" name="Content Placeholder 5">
            <a:extLst>
              <a:ext uri="{FF2B5EF4-FFF2-40B4-BE49-F238E27FC236}">
                <a16:creationId xmlns:a16="http://schemas.microsoft.com/office/drawing/2014/main" id="{68A80A09-B9A5-4AAD-98E7-2E64353E942C}"/>
              </a:ext>
            </a:extLst>
          </p:cNvPr>
          <p:cNvSpPr>
            <a:spLocks noGrp="1"/>
          </p:cNvSpPr>
          <p:nvPr>
            <p:ph idx="1"/>
          </p:nvPr>
        </p:nvSpPr>
        <p:spPr>
          <a:xfrm>
            <a:off x="719091" y="2299317"/>
            <a:ext cx="9261523" cy="4039339"/>
          </a:xfrm>
        </p:spPr>
        <p:txBody>
          <a:bodyPr>
            <a:normAutofit/>
          </a:bodyPr>
          <a:lstStyle/>
          <a:p>
            <a:r>
              <a:rPr lang="en-US" sz="2100" dirty="0">
                <a:latin typeface="Times New Roman" panose="02020603050405020304" pitchFamily="18" charset="0"/>
                <a:cs typeface="Times New Roman" panose="02020603050405020304" pitchFamily="18" charset="0"/>
              </a:rPr>
              <a:t>Product Features</a:t>
            </a:r>
          </a:p>
          <a:p>
            <a:r>
              <a:rPr lang="en-IN" sz="2100" dirty="0">
                <a:latin typeface="Times New Roman" panose="02020603050405020304" pitchFamily="18" charset="0"/>
                <a:cs typeface="Times New Roman" panose="02020603050405020304" pitchFamily="18" charset="0"/>
              </a:rPr>
              <a:t>Social Media Marketing</a:t>
            </a:r>
          </a:p>
          <a:p>
            <a:r>
              <a:rPr lang="en-IN" sz="2100" dirty="0">
                <a:latin typeface="Times New Roman" panose="02020603050405020304" pitchFamily="18" charset="0"/>
                <a:cs typeface="Times New Roman" panose="02020603050405020304" pitchFamily="18" charset="0"/>
              </a:rPr>
              <a:t>Digital Marketing</a:t>
            </a:r>
          </a:p>
          <a:p>
            <a:r>
              <a:rPr lang="en-US" sz="2100" dirty="0">
                <a:solidFill>
                  <a:schemeClr val="tx1"/>
                </a:solidFill>
                <a:latin typeface="Times New Roman" panose="02020603050405020304" pitchFamily="18" charset="0"/>
                <a:cs typeface="Times New Roman" panose="02020603050405020304" pitchFamily="18" charset="0"/>
              </a:rPr>
              <a:t>Special Offers</a:t>
            </a:r>
          </a:p>
          <a:p>
            <a:r>
              <a:rPr lang="en-US" sz="2100" dirty="0">
                <a:solidFill>
                  <a:schemeClr val="tx1"/>
                </a:solidFill>
                <a:latin typeface="Times New Roman" panose="02020603050405020304" pitchFamily="18" charset="0"/>
                <a:cs typeface="Times New Roman" panose="02020603050405020304" pitchFamily="18" charset="0"/>
              </a:rPr>
              <a:t>Conclusion</a:t>
            </a: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7" name="Footer Placeholder 6">
            <a:extLst>
              <a:ext uri="{FF2B5EF4-FFF2-40B4-BE49-F238E27FC236}">
                <a16:creationId xmlns:a16="http://schemas.microsoft.com/office/drawing/2014/main" id="{B68940B9-C693-4CF6-836F-BD0184107B32}"/>
              </a:ext>
            </a:extLst>
          </p:cNvPr>
          <p:cNvSpPr>
            <a:spLocks noGrp="1"/>
          </p:cNvSpPr>
          <p:nvPr>
            <p:ph type="ftr" sz="quarter" idx="11"/>
          </p:nvPr>
        </p:nvSpPr>
        <p:spPr/>
        <p:txBody>
          <a:bodyPr/>
          <a:lstStyle/>
          <a:p>
            <a:r>
              <a:rPr lang="en-US"/>
              <a:t>
              </a:t>
            </a:r>
            <a:endParaRPr lang="en-US" dirty="0"/>
          </a:p>
        </p:txBody>
      </p:sp>
      <p:sp>
        <p:nvSpPr>
          <p:cNvPr id="8" name="Slide Number Placeholder 7">
            <a:extLst>
              <a:ext uri="{FF2B5EF4-FFF2-40B4-BE49-F238E27FC236}">
                <a16:creationId xmlns:a16="http://schemas.microsoft.com/office/drawing/2014/main" id="{036D1D30-0719-4825-8C5E-EFD1F931EEC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40048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5B2E75-0579-4DFD-8047-6DF729B7997B}"/>
              </a:ext>
            </a:extLst>
          </p:cNvPr>
          <p:cNvPicPr>
            <a:picLocks noChangeAspect="1"/>
          </p:cNvPicPr>
          <p:nvPr/>
        </p:nvPicPr>
        <p:blipFill>
          <a:blip r:embed="rId2"/>
          <a:stretch>
            <a:fillRect/>
          </a:stretch>
        </p:blipFill>
        <p:spPr>
          <a:xfrm>
            <a:off x="4848871" y="1479241"/>
            <a:ext cx="2233844" cy="2233844"/>
          </a:xfrm>
          <a:prstGeom prst="rect">
            <a:avLst/>
          </a:prstGeom>
        </p:spPr>
      </p:pic>
      <p:sp>
        <p:nvSpPr>
          <p:cNvPr id="9" name="TextBox 8">
            <a:extLst>
              <a:ext uri="{FF2B5EF4-FFF2-40B4-BE49-F238E27FC236}">
                <a16:creationId xmlns:a16="http://schemas.microsoft.com/office/drawing/2014/main" id="{011A91F9-6361-4C97-A400-5BA5F2C011D7}"/>
              </a:ext>
            </a:extLst>
          </p:cNvPr>
          <p:cNvSpPr txBox="1"/>
          <p:nvPr/>
        </p:nvSpPr>
        <p:spPr>
          <a:xfrm>
            <a:off x="2876365" y="4048217"/>
            <a:ext cx="6178857" cy="1077218"/>
          </a:xfrm>
          <a:prstGeom prst="rect">
            <a:avLst/>
          </a:prstGeom>
          <a:no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Just A Rather Very </a:t>
            </a:r>
            <a:r>
              <a:rPr lang="en-IN" sz="3200" b="1" i="1" dirty="0">
                <a:solidFill>
                  <a:schemeClr val="bg1"/>
                </a:solidFill>
                <a:latin typeface="Times New Roman" panose="02020603050405020304" pitchFamily="18" charset="0"/>
                <a:cs typeface="Times New Roman" panose="02020603050405020304" pitchFamily="18" charset="0"/>
              </a:rPr>
              <a:t>Intelligent </a:t>
            </a:r>
            <a:r>
              <a:rPr lang="en-IN" sz="3200" dirty="0">
                <a:solidFill>
                  <a:schemeClr val="bg1"/>
                </a:solidFill>
                <a:latin typeface="Times New Roman" panose="02020603050405020304" pitchFamily="18" charset="0"/>
                <a:cs typeface="Times New Roman" panose="02020603050405020304" pitchFamily="18" charset="0"/>
              </a:rPr>
              <a:t>System</a:t>
            </a:r>
          </a:p>
        </p:txBody>
      </p:sp>
      <p:sp>
        <p:nvSpPr>
          <p:cNvPr id="2" name="Footer Placeholder 1">
            <a:extLst>
              <a:ext uri="{FF2B5EF4-FFF2-40B4-BE49-F238E27FC236}">
                <a16:creationId xmlns:a16="http://schemas.microsoft.com/office/drawing/2014/main" id="{644EA71A-FBEC-4815-A0DF-FD05CA2A5528}"/>
              </a:ext>
            </a:extLst>
          </p:cNvPr>
          <p:cNvSpPr>
            <a:spLocks noGrp="1"/>
          </p:cNvSpPr>
          <p:nvPr>
            <p:ph type="ftr" sz="quarter" idx="11"/>
          </p:nvPr>
        </p:nvSpPr>
        <p:spPr/>
        <p:txBody>
          <a:bodyPr/>
          <a:lstStyle/>
          <a:p>
            <a:r>
              <a:rPr lang="en-US"/>
              <a:t>
              </a:t>
            </a:r>
            <a:endParaRPr lang="en-US" dirty="0"/>
          </a:p>
        </p:txBody>
      </p:sp>
      <p:sp>
        <p:nvSpPr>
          <p:cNvPr id="3" name="Slide Number Placeholder 2">
            <a:extLst>
              <a:ext uri="{FF2B5EF4-FFF2-40B4-BE49-F238E27FC236}">
                <a16:creationId xmlns:a16="http://schemas.microsoft.com/office/drawing/2014/main" id="{9FB40069-61BE-4BEB-9F0F-9B865916AE0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59699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8A3B-AC2C-4299-8056-6489C9B240C1}"/>
              </a:ext>
            </a:extLst>
          </p:cNvPr>
          <p:cNvSpPr>
            <a:spLocks noGrp="1"/>
          </p:cNvSpPr>
          <p:nvPr>
            <p:ph type="ctrTitle"/>
          </p:nvPr>
        </p:nvSpPr>
        <p:spPr>
          <a:xfrm>
            <a:off x="955806" y="21397"/>
            <a:ext cx="10280388" cy="1406400"/>
          </a:xfrm>
        </p:spPr>
        <p:txBody>
          <a:bodyPr/>
          <a:lstStyle/>
          <a:p>
            <a:r>
              <a:rPr lang="en-IN" sz="4800" dirty="0">
                <a:latin typeface="Times New Roman" panose="02020603050405020304" pitchFamily="18" charset="0"/>
                <a:ea typeface="Microsoft JhengHei" panose="020B0604030504040204" pitchFamily="34" charset="-120"/>
                <a:cs typeface="Times New Roman" panose="02020603050405020304" pitchFamily="18" charset="0"/>
              </a:rPr>
              <a:t>What can JARVIS do for you?</a:t>
            </a:r>
          </a:p>
        </p:txBody>
      </p:sp>
      <p:sp>
        <p:nvSpPr>
          <p:cNvPr id="4" name="Oval 3">
            <a:extLst>
              <a:ext uri="{FF2B5EF4-FFF2-40B4-BE49-F238E27FC236}">
                <a16:creationId xmlns:a16="http://schemas.microsoft.com/office/drawing/2014/main" id="{9248A7E8-1614-4028-B032-C98A487B7E52}"/>
              </a:ext>
            </a:extLst>
          </p:cNvPr>
          <p:cNvSpPr/>
          <p:nvPr/>
        </p:nvSpPr>
        <p:spPr>
          <a:xfrm>
            <a:off x="6313278" y="2665224"/>
            <a:ext cx="1141825" cy="114389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2400" dirty="0"/>
          </a:p>
        </p:txBody>
      </p:sp>
      <p:sp>
        <p:nvSpPr>
          <p:cNvPr id="5" name="Oval 4">
            <a:extLst>
              <a:ext uri="{FF2B5EF4-FFF2-40B4-BE49-F238E27FC236}">
                <a16:creationId xmlns:a16="http://schemas.microsoft.com/office/drawing/2014/main" id="{B1BDD666-6EAD-4975-97EB-630840BA6B5D}"/>
              </a:ext>
            </a:extLst>
          </p:cNvPr>
          <p:cNvSpPr/>
          <p:nvPr/>
        </p:nvSpPr>
        <p:spPr>
          <a:xfrm>
            <a:off x="8290534" y="3650734"/>
            <a:ext cx="1040966" cy="9901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2400" dirty="0"/>
          </a:p>
        </p:txBody>
      </p:sp>
      <p:sp>
        <p:nvSpPr>
          <p:cNvPr id="6" name="Oval 5">
            <a:extLst>
              <a:ext uri="{FF2B5EF4-FFF2-40B4-BE49-F238E27FC236}">
                <a16:creationId xmlns:a16="http://schemas.microsoft.com/office/drawing/2014/main" id="{A8C3A670-AFCE-4C36-9A40-F83D3DA5EFE9}"/>
              </a:ext>
            </a:extLst>
          </p:cNvPr>
          <p:cNvSpPr/>
          <p:nvPr/>
        </p:nvSpPr>
        <p:spPr>
          <a:xfrm>
            <a:off x="4639341" y="3856077"/>
            <a:ext cx="1077432" cy="1039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2400" dirty="0"/>
          </a:p>
        </p:txBody>
      </p:sp>
      <p:sp>
        <p:nvSpPr>
          <p:cNvPr id="8" name="Oval 7">
            <a:extLst>
              <a:ext uri="{FF2B5EF4-FFF2-40B4-BE49-F238E27FC236}">
                <a16:creationId xmlns:a16="http://schemas.microsoft.com/office/drawing/2014/main" id="{825C2186-0875-4829-9D82-A55961DF31C9}"/>
              </a:ext>
            </a:extLst>
          </p:cNvPr>
          <p:cNvSpPr/>
          <p:nvPr/>
        </p:nvSpPr>
        <p:spPr>
          <a:xfrm>
            <a:off x="9543495" y="2514011"/>
            <a:ext cx="1138681" cy="10443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2400" dirty="0"/>
          </a:p>
        </p:txBody>
      </p:sp>
      <p:sp>
        <p:nvSpPr>
          <p:cNvPr id="9" name="Oval 8">
            <a:extLst>
              <a:ext uri="{FF2B5EF4-FFF2-40B4-BE49-F238E27FC236}">
                <a16:creationId xmlns:a16="http://schemas.microsoft.com/office/drawing/2014/main" id="{7C9DBD13-F0A7-4D17-BAC5-CEDD616F391B}"/>
              </a:ext>
            </a:extLst>
          </p:cNvPr>
          <p:cNvSpPr/>
          <p:nvPr/>
        </p:nvSpPr>
        <p:spPr>
          <a:xfrm>
            <a:off x="1684671" y="3558363"/>
            <a:ext cx="1077432" cy="109687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2400"/>
          </a:p>
        </p:txBody>
      </p:sp>
      <p:sp>
        <p:nvSpPr>
          <p:cNvPr id="10" name="Oval 9">
            <a:extLst>
              <a:ext uri="{FF2B5EF4-FFF2-40B4-BE49-F238E27FC236}">
                <a16:creationId xmlns:a16="http://schemas.microsoft.com/office/drawing/2014/main" id="{615908E7-82C8-4087-BF6F-BF605663DEF7}"/>
              </a:ext>
            </a:extLst>
          </p:cNvPr>
          <p:cNvSpPr/>
          <p:nvPr/>
        </p:nvSpPr>
        <p:spPr>
          <a:xfrm>
            <a:off x="3183940" y="2623584"/>
            <a:ext cx="1140283" cy="109687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2400" dirty="0"/>
          </a:p>
        </p:txBody>
      </p:sp>
      <p:pic>
        <p:nvPicPr>
          <p:cNvPr id="14" name="Picture 13">
            <a:extLst>
              <a:ext uri="{FF2B5EF4-FFF2-40B4-BE49-F238E27FC236}">
                <a16:creationId xmlns:a16="http://schemas.microsoft.com/office/drawing/2014/main" id="{C3EB8FFC-1E1C-4613-852C-089E981DC280}"/>
              </a:ext>
            </a:extLst>
          </p:cNvPr>
          <p:cNvPicPr>
            <a:picLocks noChangeAspect="1"/>
          </p:cNvPicPr>
          <p:nvPr/>
        </p:nvPicPr>
        <p:blipFill>
          <a:blip r:embed="rId2"/>
          <a:stretch>
            <a:fillRect/>
          </a:stretch>
        </p:blipFill>
        <p:spPr>
          <a:xfrm>
            <a:off x="1869498" y="3842657"/>
            <a:ext cx="633228" cy="633228"/>
          </a:xfrm>
          <a:prstGeom prst="rect">
            <a:avLst/>
          </a:prstGeom>
        </p:spPr>
      </p:pic>
      <p:pic>
        <p:nvPicPr>
          <p:cNvPr id="22" name="Picture 21">
            <a:extLst>
              <a:ext uri="{FF2B5EF4-FFF2-40B4-BE49-F238E27FC236}">
                <a16:creationId xmlns:a16="http://schemas.microsoft.com/office/drawing/2014/main" id="{DC315E5A-4009-4AC0-ABB0-F72FE1F66FFE}"/>
              </a:ext>
            </a:extLst>
          </p:cNvPr>
          <p:cNvPicPr>
            <a:picLocks noChangeAspect="1"/>
          </p:cNvPicPr>
          <p:nvPr/>
        </p:nvPicPr>
        <p:blipFill>
          <a:blip r:embed="rId3"/>
          <a:stretch>
            <a:fillRect/>
          </a:stretch>
        </p:blipFill>
        <p:spPr>
          <a:xfrm>
            <a:off x="3513209" y="2818559"/>
            <a:ext cx="560664" cy="560664"/>
          </a:xfrm>
          <a:prstGeom prst="rect">
            <a:avLst/>
          </a:prstGeom>
        </p:spPr>
      </p:pic>
      <p:pic>
        <p:nvPicPr>
          <p:cNvPr id="24" name="Picture 23">
            <a:extLst>
              <a:ext uri="{FF2B5EF4-FFF2-40B4-BE49-F238E27FC236}">
                <a16:creationId xmlns:a16="http://schemas.microsoft.com/office/drawing/2014/main" id="{7A1BF1CC-B63E-41DD-AA00-2543494DCAA0}"/>
              </a:ext>
            </a:extLst>
          </p:cNvPr>
          <p:cNvPicPr>
            <a:picLocks noChangeAspect="1"/>
          </p:cNvPicPr>
          <p:nvPr/>
        </p:nvPicPr>
        <p:blipFill>
          <a:blip r:embed="rId4"/>
          <a:stretch>
            <a:fillRect/>
          </a:stretch>
        </p:blipFill>
        <p:spPr>
          <a:xfrm>
            <a:off x="4862353" y="3993724"/>
            <a:ext cx="681367" cy="681367"/>
          </a:xfrm>
          <a:prstGeom prst="rect">
            <a:avLst/>
          </a:prstGeom>
        </p:spPr>
      </p:pic>
      <p:pic>
        <p:nvPicPr>
          <p:cNvPr id="26" name="Picture 25">
            <a:extLst>
              <a:ext uri="{FF2B5EF4-FFF2-40B4-BE49-F238E27FC236}">
                <a16:creationId xmlns:a16="http://schemas.microsoft.com/office/drawing/2014/main" id="{D615A57A-A5ED-4101-AEEA-2A171CBEB3E5}"/>
              </a:ext>
            </a:extLst>
          </p:cNvPr>
          <p:cNvPicPr>
            <a:picLocks noChangeAspect="1"/>
          </p:cNvPicPr>
          <p:nvPr/>
        </p:nvPicPr>
        <p:blipFill>
          <a:blip r:embed="rId5"/>
          <a:stretch>
            <a:fillRect/>
          </a:stretch>
        </p:blipFill>
        <p:spPr>
          <a:xfrm>
            <a:off x="6526958" y="2891384"/>
            <a:ext cx="666979" cy="666979"/>
          </a:xfrm>
          <a:prstGeom prst="rect">
            <a:avLst/>
          </a:prstGeom>
        </p:spPr>
      </p:pic>
      <p:pic>
        <p:nvPicPr>
          <p:cNvPr id="28" name="Picture 27">
            <a:extLst>
              <a:ext uri="{FF2B5EF4-FFF2-40B4-BE49-F238E27FC236}">
                <a16:creationId xmlns:a16="http://schemas.microsoft.com/office/drawing/2014/main" id="{F6BC2467-ACCA-4ADB-A3AB-D4A9E5D51221}"/>
              </a:ext>
            </a:extLst>
          </p:cNvPr>
          <p:cNvPicPr>
            <a:picLocks noChangeAspect="1"/>
          </p:cNvPicPr>
          <p:nvPr/>
        </p:nvPicPr>
        <p:blipFill>
          <a:blip r:embed="rId6"/>
          <a:stretch>
            <a:fillRect/>
          </a:stretch>
        </p:blipFill>
        <p:spPr>
          <a:xfrm>
            <a:off x="8490070" y="3856077"/>
            <a:ext cx="634593" cy="634593"/>
          </a:xfrm>
          <a:prstGeom prst="rect">
            <a:avLst/>
          </a:prstGeom>
        </p:spPr>
      </p:pic>
      <p:pic>
        <p:nvPicPr>
          <p:cNvPr id="30" name="Picture 29">
            <a:extLst>
              <a:ext uri="{FF2B5EF4-FFF2-40B4-BE49-F238E27FC236}">
                <a16:creationId xmlns:a16="http://schemas.microsoft.com/office/drawing/2014/main" id="{0C862C55-33C5-4B5D-A196-CF8AE9DE59E7}"/>
              </a:ext>
            </a:extLst>
          </p:cNvPr>
          <p:cNvPicPr>
            <a:picLocks noChangeAspect="1"/>
          </p:cNvPicPr>
          <p:nvPr/>
        </p:nvPicPr>
        <p:blipFill>
          <a:blip r:embed="rId7"/>
          <a:stretch>
            <a:fillRect/>
          </a:stretch>
        </p:blipFill>
        <p:spPr>
          <a:xfrm>
            <a:off x="9739513" y="2680567"/>
            <a:ext cx="746643" cy="746643"/>
          </a:xfrm>
          <a:prstGeom prst="rect">
            <a:avLst/>
          </a:prstGeom>
        </p:spPr>
      </p:pic>
      <p:cxnSp>
        <p:nvCxnSpPr>
          <p:cNvPr id="32" name="Straight Connector 31">
            <a:extLst>
              <a:ext uri="{FF2B5EF4-FFF2-40B4-BE49-F238E27FC236}">
                <a16:creationId xmlns:a16="http://schemas.microsoft.com/office/drawing/2014/main" id="{5DB6E7F7-C714-4083-B0CD-5A15D14B5337}"/>
              </a:ext>
            </a:extLst>
          </p:cNvPr>
          <p:cNvCxnSpPr>
            <a:cxnSpLocks/>
          </p:cNvCxnSpPr>
          <p:nvPr/>
        </p:nvCxnSpPr>
        <p:spPr>
          <a:xfrm flipH="1" flipV="1">
            <a:off x="3513209" y="2107757"/>
            <a:ext cx="280332" cy="535465"/>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50BD3E14-F4B4-41AB-85FB-AB85D96E0AC5}"/>
              </a:ext>
            </a:extLst>
          </p:cNvPr>
          <p:cNvCxnSpPr>
            <a:cxnSpLocks/>
          </p:cNvCxnSpPr>
          <p:nvPr/>
        </p:nvCxnSpPr>
        <p:spPr>
          <a:xfrm>
            <a:off x="3183941" y="2107756"/>
            <a:ext cx="329268"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FE7BF5B9-BCB4-445A-B045-5F20D3817A91}"/>
              </a:ext>
            </a:extLst>
          </p:cNvPr>
          <p:cNvCxnSpPr>
            <a:cxnSpLocks/>
          </p:cNvCxnSpPr>
          <p:nvPr/>
        </p:nvCxnSpPr>
        <p:spPr>
          <a:xfrm flipH="1">
            <a:off x="8807367" y="4751795"/>
            <a:ext cx="153581" cy="54587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CDEA8B6-E7F1-4280-AD54-6586B01EE478}"/>
              </a:ext>
            </a:extLst>
          </p:cNvPr>
          <p:cNvCxnSpPr>
            <a:cxnSpLocks/>
          </p:cNvCxnSpPr>
          <p:nvPr/>
        </p:nvCxnSpPr>
        <p:spPr>
          <a:xfrm flipV="1">
            <a:off x="8138187" y="5297673"/>
            <a:ext cx="669180" cy="1237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E4051A6-0779-4E2F-81CE-3810E93D0FBC}"/>
              </a:ext>
            </a:extLst>
          </p:cNvPr>
          <p:cNvCxnSpPr>
            <a:cxnSpLocks/>
            <a:stCxn id="4" idx="0"/>
          </p:cNvCxnSpPr>
          <p:nvPr/>
        </p:nvCxnSpPr>
        <p:spPr>
          <a:xfrm flipV="1">
            <a:off x="6884191" y="2032004"/>
            <a:ext cx="71865" cy="6332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65CFCAE-94C9-486F-810B-50FA29A9F637}"/>
              </a:ext>
            </a:extLst>
          </p:cNvPr>
          <p:cNvCxnSpPr/>
          <p:nvPr/>
        </p:nvCxnSpPr>
        <p:spPr>
          <a:xfrm>
            <a:off x="6956056" y="2054145"/>
            <a:ext cx="420931" cy="945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C205AB8-8879-4680-B496-C960D352025B}"/>
              </a:ext>
            </a:extLst>
          </p:cNvPr>
          <p:cNvCxnSpPr>
            <a:cxnSpLocks/>
          </p:cNvCxnSpPr>
          <p:nvPr/>
        </p:nvCxnSpPr>
        <p:spPr>
          <a:xfrm flipH="1" flipV="1">
            <a:off x="10028865" y="3720456"/>
            <a:ext cx="255183" cy="44750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9EB265C9-3373-47BF-A64A-F7E24FC7B66F}"/>
              </a:ext>
            </a:extLst>
          </p:cNvPr>
          <p:cNvCxnSpPr/>
          <p:nvPr/>
        </p:nvCxnSpPr>
        <p:spPr>
          <a:xfrm>
            <a:off x="10284047" y="4167963"/>
            <a:ext cx="26699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02B1CAB-D234-487B-A763-0030C6A8DE9A}"/>
              </a:ext>
            </a:extLst>
          </p:cNvPr>
          <p:cNvCxnSpPr>
            <a:cxnSpLocks/>
            <a:stCxn id="9" idx="4"/>
          </p:cNvCxnSpPr>
          <p:nvPr/>
        </p:nvCxnSpPr>
        <p:spPr>
          <a:xfrm flipH="1">
            <a:off x="1918587" y="4655233"/>
            <a:ext cx="304800" cy="5996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DB4D39F-9F95-41A7-AB8F-47509D50BB1E}"/>
              </a:ext>
            </a:extLst>
          </p:cNvPr>
          <p:cNvCxnSpPr/>
          <p:nvPr/>
        </p:nvCxnSpPr>
        <p:spPr>
          <a:xfrm>
            <a:off x="1542903" y="534935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FD094AB-CAE4-48A9-8BC1-B74DA7A4AAD0}"/>
              </a:ext>
            </a:extLst>
          </p:cNvPr>
          <p:cNvCxnSpPr/>
          <p:nvPr/>
        </p:nvCxnSpPr>
        <p:spPr>
          <a:xfrm flipH="1">
            <a:off x="1557078" y="5254847"/>
            <a:ext cx="36150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19CF19D4-8F7E-4F14-8C91-A6C197607B5F}"/>
              </a:ext>
            </a:extLst>
          </p:cNvPr>
          <p:cNvCxnSpPr>
            <a:stCxn id="6" idx="4"/>
          </p:cNvCxnSpPr>
          <p:nvPr/>
        </p:nvCxnSpPr>
        <p:spPr>
          <a:xfrm flipH="1">
            <a:off x="5009116" y="4895705"/>
            <a:ext cx="168941" cy="4063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1AEC67B-8ABF-4F22-8EA0-22F565EEA934}"/>
              </a:ext>
            </a:extLst>
          </p:cNvPr>
          <p:cNvCxnSpPr/>
          <p:nvPr/>
        </p:nvCxnSpPr>
        <p:spPr>
          <a:xfrm flipH="1">
            <a:off x="4810551" y="5302103"/>
            <a:ext cx="19856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CB66CDF9-1951-4D99-BB6E-BAAEC15955ED}"/>
              </a:ext>
            </a:extLst>
          </p:cNvPr>
          <p:cNvSpPr txBox="1"/>
          <p:nvPr/>
        </p:nvSpPr>
        <p:spPr>
          <a:xfrm>
            <a:off x="2089916" y="1815133"/>
            <a:ext cx="1219200" cy="748795"/>
          </a:xfrm>
          <a:prstGeom prst="rect">
            <a:avLst/>
          </a:prstGeom>
          <a:noFill/>
        </p:spPr>
        <p:txBody>
          <a:bodyPr wrap="square" rtlCol="0">
            <a:spAutoFit/>
          </a:bodyPr>
          <a:lstStyle/>
          <a:p>
            <a:r>
              <a:rPr lang="en-IN" sz="2133">
                <a:solidFill>
                  <a:schemeClr val="bg1"/>
                </a:solidFill>
                <a:latin typeface="Microsoft JhengHei" panose="020B0604030504040204" pitchFamily="34" charset="-120"/>
                <a:ea typeface="Microsoft JhengHei" panose="020B0604030504040204" pitchFamily="34" charset="-120"/>
              </a:rPr>
              <a:t>Make Calls</a:t>
            </a:r>
            <a:endParaRPr lang="en-IN" sz="2133" dirty="0">
              <a:solidFill>
                <a:schemeClr val="bg1"/>
              </a:solidFill>
              <a:latin typeface="Microsoft JhengHei" panose="020B0604030504040204" pitchFamily="34" charset="-120"/>
              <a:ea typeface="Microsoft JhengHei" panose="020B0604030504040204" pitchFamily="34" charset="-120"/>
            </a:endParaRPr>
          </a:p>
        </p:txBody>
      </p:sp>
      <p:sp>
        <p:nvSpPr>
          <p:cNvPr id="75" name="TextBox 74">
            <a:extLst>
              <a:ext uri="{FF2B5EF4-FFF2-40B4-BE49-F238E27FC236}">
                <a16:creationId xmlns:a16="http://schemas.microsoft.com/office/drawing/2014/main" id="{6EA6ED48-D2B0-4C53-A2E9-8B82B76A402E}"/>
              </a:ext>
            </a:extLst>
          </p:cNvPr>
          <p:cNvSpPr txBox="1"/>
          <p:nvPr/>
        </p:nvSpPr>
        <p:spPr>
          <a:xfrm>
            <a:off x="420858" y="5254849"/>
            <a:ext cx="2256602" cy="461665"/>
          </a:xfrm>
          <a:prstGeom prst="rect">
            <a:avLst/>
          </a:prstGeom>
          <a:noFill/>
        </p:spPr>
        <p:txBody>
          <a:bodyPr wrap="square" rtlCol="0">
            <a:spAutoFit/>
          </a:bodyPr>
          <a:lstStyle/>
          <a:p>
            <a:r>
              <a:rPr lang="en-IN" sz="2400">
                <a:solidFill>
                  <a:schemeClr val="bg1"/>
                </a:solidFill>
                <a:latin typeface="Microsoft JhengHei" panose="020B0604030504040204" pitchFamily="34" charset="-120"/>
                <a:ea typeface="Microsoft JhengHei" panose="020B0604030504040204" pitchFamily="34" charset="-120"/>
              </a:rPr>
              <a:t>Manage texts</a:t>
            </a:r>
            <a:endParaRPr lang="en-IN" sz="2400" dirty="0">
              <a:solidFill>
                <a:schemeClr val="bg1"/>
              </a:solidFill>
              <a:latin typeface="Microsoft JhengHei" panose="020B0604030504040204" pitchFamily="34" charset="-120"/>
              <a:ea typeface="Microsoft JhengHei" panose="020B0604030504040204" pitchFamily="34" charset="-120"/>
            </a:endParaRPr>
          </a:p>
        </p:txBody>
      </p:sp>
      <p:sp>
        <p:nvSpPr>
          <p:cNvPr id="76" name="TextBox 75">
            <a:extLst>
              <a:ext uri="{FF2B5EF4-FFF2-40B4-BE49-F238E27FC236}">
                <a16:creationId xmlns:a16="http://schemas.microsoft.com/office/drawing/2014/main" id="{4813338D-30AD-438F-810A-135F19F87B2C}"/>
              </a:ext>
            </a:extLst>
          </p:cNvPr>
          <p:cNvSpPr txBox="1"/>
          <p:nvPr/>
        </p:nvSpPr>
        <p:spPr>
          <a:xfrm>
            <a:off x="2988136" y="5111217"/>
            <a:ext cx="1999509" cy="748795"/>
          </a:xfrm>
          <a:prstGeom prst="rect">
            <a:avLst/>
          </a:prstGeom>
          <a:noFill/>
        </p:spPr>
        <p:txBody>
          <a:bodyPr wrap="square" rtlCol="0">
            <a:spAutoFit/>
          </a:bodyPr>
          <a:lstStyle/>
          <a:p>
            <a:r>
              <a:rPr lang="en-IN" sz="2133" dirty="0">
                <a:solidFill>
                  <a:schemeClr val="bg1"/>
                </a:solidFill>
                <a:latin typeface="Microsoft JhengHei" panose="020B0604030504040204" pitchFamily="34" charset="-120"/>
                <a:ea typeface="Microsoft JhengHei" panose="020B0604030504040204" pitchFamily="34" charset="-120"/>
              </a:rPr>
              <a:t>Voice control your home</a:t>
            </a:r>
          </a:p>
        </p:txBody>
      </p:sp>
      <p:sp>
        <p:nvSpPr>
          <p:cNvPr id="77" name="TextBox 76">
            <a:extLst>
              <a:ext uri="{FF2B5EF4-FFF2-40B4-BE49-F238E27FC236}">
                <a16:creationId xmlns:a16="http://schemas.microsoft.com/office/drawing/2014/main" id="{2A9D54DD-3B74-4723-891E-269518A8A312}"/>
              </a:ext>
            </a:extLst>
          </p:cNvPr>
          <p:cNvSpPr txBox="1"/>
          <p:nvPr/>
        </p:nvSpPr>
        <p:spPr>
          <a:xfrm>
            <a:off x="7334039" y="1767367"/>
            <a:ext cx="2737000" cy="913199"/>
          </a:xfrm>
          <a:prstGeom prst="rect">
            <a:avLst/>
          </a:prstGeom>
          <a:noFill/>
        </p:spPr>
        <p:txBody>
          <a:bodyPr wrap="square" rtlCol="0">
            <a:spAutoFit/>
          </a:bodyPr>
          <a:lstStyle/>
          <a:p>
            <a:r>
              <a:rPr lang="en-IN" sz="2667" dirty="0">
                <a:solidFill>
                  <a:schemeClr val="bg1"/>
                </a:solidFill>
              </a:rPr>
              <a:t>Navigate for you</a:t>
            </a:r>
          </a:p>
        </p:txBody>
      </p:sp>
      <p:sp>
        <p:nvSpPr>
          <p:cNvPr id="78" name="TextBox 77">
            <a:extLst>
              <a:ext uri="{FF2B5EF4-FFF2-40B4-BE49-F238E27FC236}">
                <a16:creationId xmlns:a16="http://schemas.microsoft.com/office/drawing/2014/main" id="{35A330E0-8889-4B70-8D57-C605D277AFB1}"/>
              </a:ext>
            </a:extLst>
          </p:cNvPr>
          <p:cNvSpPr txBox="1"/>
          <p:nvPr/>
        </p:nvSpPr>
        <p:spPr>
          <a:xfrm>
            <a:off x="10598640" y="3650733"/>
            <a:ext cx="1275907" cy="1323632"/>
          </a:xfrm>
          <a:prstGeom prst="rect">
            <a:avLst/>
          </a:prstGeom>
          <a:noFill/>
        </p:spPr>
        <p:txBody>
          <a:bodyPr wrap="square" rtlCol="0">
            <a:spAutoFit/>
          </a:bodyPr>
          <a:lstStyle/>
          <a:p>
            <a:r>
              <a:rPr lang="en-IN" sz="2667" dirty="0">
                <a:solidFill>
                  <a:schemeClr val="bg1"/>
                </a:solidFill>
              </a:rPr>
              <a:t>Book an uber</a:t>
            </a:r>
          </a:p>
        </p:txBody>
      </p:sp>
      <p:sp>
        <p:nvSpPr>
          <p:cNvPr id="79" name="TextBox 78">
            <a:extLst>
              <a:ext uri="{FF2B5EF4-FFF2-40B4-BE49-F238E27FC236}">
                <a16:creationId xmlns:a16="http://schemas.microsoft.com/office/drawing/2014/main" id="{DF582F2D-CF32-47CA-AF67-0A5F963E5A00}"/>
              </a:ext>
            </a:extLst>
          </p:cNvPr>
          <p:cNvSpPr txBox="1"/>
          <p:nvPr/>
        </p:nvSpPr>
        <p:spPr>
          <a:xfrm>
            <a:off x="5901425" y="5043310"/>
            <a:ext cx="2737000" cy="502766"/>
          </a:xfrm>
          <a:prstGeom prst="rect">
            <a:avLst/>
          </a:prstGeom>
          <a:noFill/>
        </p:spPr>
        <p:txBody>
          <a:bodyPr wrap="square" rtlCol="0">
            <a:spAutoFit/>
          </a:bodyPr>
          <a:lstStyle/>
          <a:p>
            <a:r>
              <a:rPr lang="en-IN" sz="2667" dirty="0">
                <a:solidFill>
                  <a:schemeClr val="bg1"/>
                </a:solidFill>
                <a:latin typeface="Microsoft JhengHei" panose="020B0604030504040204" pitchFamily="34" charset="-120"/>
                <a:ea typeface="Microsoft JhengHei" panose="020B0604030504040204" pitchFamily="34" charset="-120"/>
              </a:rPr>
              <a:t>Play it for you</a:t>
            </a:r>
          </a:p>
        </p:txBody>
      </p:sp>
      <p:sp>
        <p:nvSpPr>
          <p:cNvPr id="3" name="Footer Placeholder 2">
            <a:extLst>
              <a:ext uri="{FF2B5EF4-FFF2-40B4-BE49-F238E27FC236}">
                <a16:creationId xmlns:a16="http://schemas.microsoft.com/office/drawing/2014/main" id="{28E83EF4-2282-4008-9630-790F892A2F69}"/>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10912CE7-02F1-4FC1-8693-AB035757932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20613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8944-9D50-46B2-ABC0-9FD849EDDD0B}"/>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What Makes JARVIS Different?</a:t>
            </a:r>
          </a:p>
        </p:txBody>
      </p:sp>
      <p:sp>
        <p:nvSpPr>
          <p:cNvPr id="3" name="Content Placeholder 2">
            <a:extLst>
              <a:ext uri="{FF2B5EF4-FFF2-40B4-BE49-F238E27FC236}">
                <a16:creationId xmlns:a16="http://schemas.microsoft.com/office/drawing/2014/main" id="{E1BE87CC-B7FA-423E-9D41-5E7A6BC949CB}"/>
              </a:ext>
            </a:extLst>
          </p:cNvPr>
          <p:cNvSpPr>
            <a:spLocks noGrp="1"/>
          </p:cNvSpPr>
          <p:nvPr>
            <p:ph idx="1"/>
          </p:nvPr>
        </p:nvSpPr>
        <p:spPr/>
        <p:txBody>
          <a:bodyPr/>
          <a:lstStyle/>
          <a:p>
            <a:r>
              <a:rPr lang="en-US" dirty="0"/>
              <a:t>JARVIS Duplex: An AI system for accomplishing Real-World tasks over the phone.</a:t>
            </a:r>
          </a:p>
          <a:p>
            <a:r>
              <a:rPr lang="en-US" dirty="0"/>
              <a:t>It can essentially make calls for you, but with a natural-sounding human voice instead of a robotic one.</a:t>
            </a:r>
          </a:p>
          <a:p>
            <a:pPr marL="0" indent="0">
              <a:buNone/>
            </a:pPr>
            <a:endParaRPr lang="en-IN" dirty="0"/>
          </a:p>
        </p:txBody>
      </p:sp>
      <p:pic>
        <p:nvPicPr>
          <p:cNvPr id="5" name="Picture 4">
            <a:extLst>
              <a:ext uri="{FF2B5EF4-FFF2-40B4-BE49-F238E27FC236}">
                <a16:creationId xmlns:a16="http://schemas.microsoft.com/office/drawing/2014/main" id="{C4DD1D3F-B256-4E52-A617-4A692FE10C8F}"/>
              </a:ext>
            </a:extLst>
          </p:cNvPr>
          <p:cNvPicPr>
            <a:picLocks noChangeAspect="1"/>
          </p:cNvPicPr>
          <p:nvPr/>
        </p:nvPicPr>
        <p:blipFill rotWithShape="1">
          <a:blip r:embed="rId2"/>
          <a:srcRect t="2962" b="1"/>
          <a:stretch/>
        </p:blipFill>
        <p:spPr>
          <a:xfrm>
            <a:off x="0" y="4189891"/>
            <a:ext cx="12192000" cy="2326688"/>
          </a:xfrm>
          <a:prstGeom prst="rect">
            <a:avLst/>
          </a:prstGeom>
        </p:spPr>
      </p:pic>
      <p:pic>
        <p:nvPicPr>
          <p:cNvPr id="6" name="Picture 5">
            <a:extLst>
              <a:ext uri="{FF2B5EF4-FFF2-40B4-BE49-F238E27FC236}">
                <a16:creationId xmlns:a16="http://schemas.microsoft.com/office/drawing/2014/main" id="{987DB177-6E66-4A17-BDD8-A3214B80F948}"/>
              </a:ext>
            </a:extLst>
          </p:cNvPr>
          <p:cNvPicPr>
            <a:picLocks noChangeAspect="1"/>
          </p:cNvPicPr>
          <p:nvPr/>
        </p:nvPicPr>
        <p:blipFill>
          <a:blip r:embed="rId3"/>
          <a:stretch>
            <a:fillRect/>
          </a:stretch>
        </p:blipFill>
        <p:spPr>
          <a:xfrm>
            <a:off x="4079722" y="4865030"/>
            <a:ext cx="2911876" cy="976409"/>
          </a:xfrm>
          <a:prstGeom prst="rect">
            <a:avLst/>
          </a:prstGeom>
        </p:spPr>
      </p:pic>
      <p:sp>
        <p:nvSpPr>
          <p:cNvPr id="7" name="Rectangle: Rounded Corners 6">
            <a:extLst>
              <a:ext uri="{FF2B5EF4-FFF2-40B4-BE49-F238E27FC236}">
                <a16:creationId xmlns:a16="http://schemas.microsoft.com/office/drawing/2014/main" id="{4E36C2CA-4384-43C0-B675-AEE925D52CF8}"/>
              </a:ext>
            </a:extLst>
          </p:cNvPr>
          <p:cNvSpPr/>
          <p:nvPr/>
        </p:nvSpPr>
        <p:spPr>
          <a:xfrm>
            <a:off x="7821225" y="4793874"/>
            <a:ext cx="1546827" cy="1047565"/>
          </a:xfrm>
          <a:prstGeom prst="roundRect">
            <a:avLst/>
          </a:prstGeom>
          <a:solidFill>
            <a:srgbClr val="FABD03"/>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JARVIS Duplex</a:t>
            </a:r>
            <a:endParaRPr lang="en-IN" dirty="0"/>
          </a:p>
        </p:txBody>
      </p:sp>
      <p:sp>
        <p:nvSpPr>
          <p:cNvPr id="8" name="Rectangle 7">
            <a:extLst>
              <a:ext uri="{FF2B5EF4-FFF2-40B4-BE49-F238E27FC236}">
                <a16:creationId xmlns:a16="http://schemas.microsoft.com/office/drawing/2014/main" id="{BA0A6711-C46C-4E4D-BC8E-B3FBDABFF7AA}"/>
              </a:ext>
            </a:extLst>
          </p:cNvPr>
          <p:cNvSpPr/>
          <p:nvPr/>
        </p:nvSpPr>
        <p:spPr>
          <a:xfrm>
            <a:off x="4008701" y="5060204"/>
            <a:ext cx="71021" cy="781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35DC249C-41CF-41DF-9BAF-9BB1BD394C91}"/>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2F0A45D1-D6A7-4A41-951C-BE32B49E7A4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0128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BF7-932D-4F38-8053-C8E420098F3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Social</a:t>
            </a:r>
            <a:r>
              <a:rPr lang="en-US"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Media Marketing</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5DC460-9A33-4017-9036-1D0AE9FD0403}"/>
              </a:ext>
            </a:extLst>
          </p:cNvPr>
          <p:cNvSpPr>
            <a:spLocks noGrp="1"/>
          </p:cNvSpPr>
          <p:nvPr>
            <p:ph idx="1"/>
          </p:nvPr>
        </p:nvSpPr>
        <p:spPr/>
        <p:txBody>
          <a:bodyPr>
            <a:normAutofit lnSpcReduction="10000"/>
          </a:bodyPr>
          <a:lstStyle/>
          <a:p>
            <a:r>
              <a:rPr lang="en-IN" sz="2000" b="1"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rPr>
              <a:t>Social media marketing</a:t>
            </a:r>
            <a:r>
              <a:rPr lang="en-IN" sz="2000"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rPr>
              <a:t>, or SMM, is a form of internet marketing that involves creating and sharing content on social media networks in order to achieve your marketing and branding goals.</a:t>
            </a:r>
          </a:p>
          <a:p>
            <a:endParaRPr lang="en-IN" sz="2000"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rPr>
              <a:t>Social media marketing includes activities like posting text and image updates, videos, and other content that drives audience engagement, as well as paid social media advertising.</a:t>
            </a:r>
          </a:p>
          <a:p>
            <a:endParaRPr lang="en-IN" sz="2000" dirty="0">
              <a:solidFill>
                <a:srgbClr val="333745"/>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333745"/>
                </a:solidFill>
                <a:latin typeface="Times New Roman" panose="02020603050405020304" pitchFamily="18" charset="0"/>
                <a:ea typeface="Calibri" panose="020F0502020204030204" pitchFamily="34" charset="0"/>
                <a:cs typeface="Times New Roman" panose="02020603050405020304" pitchFamily="18" charset="0"/>
              </a:rPr>
              <a:t>Social media is a great tool to target the right audience and become a well known brand.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BADD0B5A-6148-4DAF-BEF5-17E265A4336C}"/>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85105E6-1F9D-4531-B11E-72774036FCB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2647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1E27-3BC2-46EF-866D-220D1F9612FC}"/>
              </a:ext>
            </a:extLst>
          </p:cNvPr>
          <p:cNvSpPr>
            <a:spLocks noGrp="1"/>
          </p:cNvSpPr>
          <p:nvPr>
            <p:ph type="title"/>
          </p:nvPr>
        </p:nvSpPr>
        <p:spPr>
          <a:xfrm>
            <a:off x="1154954" y="973668"/>
            <a:ext cx="9746825" cy="706964"/>
          </a:xfrm>
        </p:spPr>
        <p:txBody>
          <a:bodyPr/>
          <a:lstStyle/>
          <a:p>
            <a:r>
              <a:rPr lang="en-US" sz="4800" dirty="0">
                <a:latin typeface="Times New Roman" panose="02020603050405020304" pitchFamily="18" charset="0"/>
                <a:cs typeface="Times New Roman" panose="02020603050405020304" pitchFamily="18" charset="0"/>
              </a:rPr>
              <a:t>Goals to achieve through social media </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BA37F3-1E51-4C85-8574-DF49F471004E}"/>
              </a:ext>
            </a:extLst>
          </p:cNvPr>
          <p:cNvSpPr>
            <a:spLocks noGrp="1"/>
          </p:cNvSpPr>
          <p:nvPr>
            <p:ph idx="1"/>
          </p:nvPr>
        </p:nvSpPr>
        <p:spPr/>
        <p:txBody>
          <a:bodyPr/>
          <a:lstStyle/>
          <a:p>
            <a:r>
              <a:rPr lang="en-US" sz="2000" dirty="0">
                <a:solidFill>
                  <a:srgbClr val="333745"/>
                </a:solidFill>
                <a:latin typeface="Times New Roman" panose="02020603050405020304" pitchFamily="18" charset="0"/>
                <a:cs typeface="Times New Roman" panose="02020603050405020304" pitchFamily="18" charset="0"/>
              </a:rPr>
              <a:t>I</a:t>
            </a:r>
            <a:r>
              <a:rPr lang="en-US" sz="2000" b="0" i="0" dirty="0">
                <a:solidFill>
                  <a:srgbClr val="333745"/>
                </a:solidFill>
                <a:effectLst/>
                <a:latin typeface="Times New Roman" panose="02020603050405020304" pitchFamily="18" charset="0"/>
                <a:cs typeface="Times New Roman" panose="02020603050405020304" pitchFamily="18" charset="0"/>
              </a:rPr>
              <a:t>ncreasing website traffic</a:t>
            </a:r>
          </a:p>
          <a:p>
            <a:r>
              <a:rPr lang="en-US" sz="2000" b="0" i="0" dirty="0">
                <a:solidFill>
                  <a:srgbClr val="333745"/>
                </a:solidFill>
                <a:effectLst/>
                <a:latin typeface="Times New Roman" panose="02020603050405020304" pitchFamily="18" charset="0"/>
                <a:cs typeface="Times New Roman" panose="02020603050405020304" pitchFamily="18" charset="0"/>
              </a:rPr>
              <a:t>Raising brand awareness</a:t>
            </a:r>
          </a:p>
          <a:p>
            <a:r>
              <a:rPr lang="en-US" sz="2000" b="0" i="0" dirty="0">
                <a:solidFill>
                  <a:srgbClr val="333745"/>
                </a:solidFill>
                <a:effectLst/>
                <a:latin typeface="Times New Roman" panose="02020603050405020304" pitchFamily="18" charset="0"/>
                <a:cs typeface="Times New Roman" panose="02020603050405020304" pitchFamily="18" charset="0"/>
              </a:rPr>
              <a:t>Creating a brand identity and positive brand association</a:t>
            </a:r>
          </a:p>
          <a:p>
            <a:r>
              <a:rPr lang="en-US" sz="2000" b="0" i="0" dirty="0">
                <a:solidFill>
                  <a:srgbClr val="333745"/>
                </a:solidFill>
                <a:effectLst/>
                <a:latin typeface="Times New Roman" panose="02020603050405020304" pitchFamily="18" charset="0"/>
                <a:cs typeface="Times New Roman" panose="02020603050405020304" pitchFamily="18" charset="0"/>
              </a:rPr>
              <a:t>Improving communication and interaction with key audiences</a:t>
            </a:r>
          </a:p>
          <a:p>
            <a:endParaRPr lang="en-IN" dirty="0"/>
          </a:p>
        </p:txBody>
      </p:sp>
      <p:sp>
        <p:nvSpPr>
          <p:cNvPr id="4" name="Footer Placeholder 3">
            <a:extLst>
              <a:ext uri="{FF2B5EF4-FFF2-40B4-BE49-F238E27FC236}">
                <a16:creationId xmlns:a16="http://schemas.microsoft.com/office/drawing/2014/main" id="{4154146C-4FEE-440E-A983-5FCC09F971F4}"/>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79371A2-5E44-46A6-8A4A-3FD67CDAF0A3}"/>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5140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28EB-35A3-421E-B8B4-DEE0C4EB1422}"/>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Steps towards achieving the goals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3C0365-A370-49D6-BF0E-D112784E76E3}"/>
              </a:ext>
            </a:extLst>
          </p:cNvPr>
          <p:cNvSpPr>
            <a:spLocks noGrp="1"/>
          </p:cNvSpPr>
          <p:nvPr>
            <p:ph idx="1"/>
          </p:nvPr>
        </p:nvSpPr>
        <p:spPr/>
        <p:txBody>
          <a:bodyPr>
            <a:noAutofit/>
          </a:bodyPr>
          <a:lstStyle/>
          <a:p>
            <a:r>
              <a:rPr lang="en-US" sz="2000" dirty="0">
                <a:latin typeface="Times New Roman" panose="02020603050405020304" pitchFamily="18" charset="0"/>
                <a:ea typeface="Open Sans" panose="020B0606030504020204" pitchFamily="34" charset="0"/>
                <a:cs typeface="Times New Roman" panose="02020603050405020304" pitchFamily="18" charset="0"/>
              </a:rPr>
              <a:t>Creating profiles on the best and most famous social media platforms like-</a:t>
            </a:r>
          </a:p>
          <a:p>
            <a:pPr marL="800100" lvl="1" indent="-342900">
              <a:lnSpc>
                <a:spcPct val="107000"/>
              </a:lnSpc>
              <a:buFont typeface="Symbol" panose="05050102010706020507" pitchFamily="18" charset="2"/>
              <a:buChar char=""/>
            </a:pPr>
            <a:r>
              <a:rPr lang="en-IN" sz="2000"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rPr>
              <a:t>Facebook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2000"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rPr>
              <a:t>Instagram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2000"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rPr>
              <a:t>Twitter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IN" sz="2000" dirty="0">
                <a:solidFill>
                  <a:srgbClr val="333745"/>
                </a:solidFill>
                <a:effectLst/>
                <a:latin typeface="Times New Roman" panose="02020603050405020304" pitchFamily="18" charset="0"/>
                <a:ea typeface="Calibri" panose="020F0502020204030204" pitchFamily="34" charset="0"/>
                <a:cs typeface="Times New Roman" panose="02020603050405020304" pitchFamily="18" charset="0"/>
              </a:rPr>
              <a:t>Reddit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Open Sans" panose="020B0606030504020204" pitchFamily="34" charset="0"/>
                <a:cs typeface="Times New Roman" panose="02020603050405020304" pitchFamily="18" charset="0"/>
              </a:rPr>
              <a:t>Creating a huge and loyal following on all the social media platforms.</a:t>
            </a:r>
          </a:p>
          <a:p>
            <a:r>
              <a:rPr lang="en-IN" sz="2000" dirty="0">
                <a:latin typeface="Times New Roman" panose="02020603050405020304" pitchFamily="18" charset="0"/>
                <a:ea typeface="Open Sans" panose="020B0606030504020204" pitchFamily="34" charset="0"/>
                <a:cs typeface="Times New Roman" panose="02020603050405020304" pitchFamily="18" charset="0"/>
              </a:rPr>
              <a:t>Keeping track of our competitors.</a:t>
            </a:r>
          </a:p>
          <a:p>
            <a:r>
              <a:rPr lang="en-IN" sz="2000" dirty="0">
                <a:latin typeface="Times New Roman" panose="02020603050405020304" pitchFamily="18" charset="0"/>
                <a:ea typeface="Open Sans" panose="020B0606030504020204" pitchFamily="34" charset="0"/>
                <a:cs typeface="Times New Roman" panose="02020603050405020304" pitchFamily="18" charset="0"/>
              </a:rPr>
              <a:t>Measuring our products success through Analytics.</a:t>
            </a:r>
          </a:p>
        </p:txBody>
      </p:sp>
      <p:sp>
        <p:nvSpPr>
          <p:cNvPr id="4" name="Footer Placeholder 3">
            <a:extLst>
              <a:ext uri="{FF2B5EF4-FFF2-40B4-BE49-F238E27FC236}">
                <a16:creationId xmlns:a16="http://schemas.microsoft.com/office/drawing/2014/main" id="{70F6B306-9E9A-48EB-872D-D9D7D5D599EE}"/>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2BE1635D-FAAD-4E86-BA4B-CDB8A5B8133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4253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9190BA-A5D5-483A-BADE-BB96F4239BFB}"/>
              </a:ext>
            </a:extLst>
          </p:cNvPr>
          <p:cNvPicPr>
            <a:picLocks noChangeAspect="1"/>
          </p:cNvPicPr>
          <p:nvPr/>
        </p:nvPicPr>
        <p:blipFill>
          <a:blip r:embed="rId2"/>
          <a:stretch>
            <a:fillRect/>
          </a:stretch>
        </p:blipFill>
        <p:spPr>
          <a:xfrm>
            <a:off x="996138" y="1143352"/>
            <a:ext cx="10793408" cy="4884586"/>
          </a:xfrm>
          <a:prstGeom prst="rect">
            <a:avLst/>
          </a:prstGeom>
        </p:spPr>
      </p:pic>
      <p:sp>
        <p:nvSpPr>
          <p:cNvPr id="2" name="Footer Placeholder 1">
            <a:extLst>
              <a:ext uri="{FF2B5EF4-FFF2-40B4-BE49-F238E27FC236}">
                <a16:creationId xmlns:a16="http://schemas.microsoft.com/office/drawing/2014/main" id="{A7BF8B96-5576-4C8F-A597-40A1CF42814B}"/>
              </a:ext>
            </a:extLst>
          </p:cNvPr>
          <p:cNvSpPr>
            <a:spLocks noGrp="1"/>
          </p:cNvSpPr>
          <p:nvPr>
            <p:ph type="ftr" sz="quarter" idx="11"/>
          </p:nvPr>
        </p:nvSpPr>
        <p:spPr/>
        <p:txBody>
          <a:bodyPr/>
          <a:lstStyle/>
          <a:p>
            <a:r>
              <a:rPr lang="en-US"/>
              <a:t>
              </a:t>
            </a:r>
            <a:endParaRPr lang="en-US" dirty="0"/>
          </a:p>
        </p:txBody>
      </p:sp>
      <p:sp>
        <p:nvSpPr>
          <p:cNvPr id="3" name="Slide Number Placeholder 2">
            <a:extLst>
              <a:ext uri="{FF2B5EF4-FFF2-40B4-BE49-F238E27FC236}">
                <a16:creationId xmlns:a16="http://schemas.microsoft.com/office/drawing/2014/main" id="{E2D519F4-BE98-4561-955C-FE027BBFC7C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834740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tf00001237_wac</Template>
  <TotalTime>294</TotalTime>
  <Words>779</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Microsoft JhengHei</vt:lpstr>
      <vt:lpstr>Arial</vt:lpstr>
      <vt:lpstr>Calibri</vt:lpstr>
      <vt:lpstr>Cambria Math</vt:lpstr>
      <vt:lpstr>Century Gothic</vt:lpstr>
      <vt:lpstr>Symbol</vt:lpstr>
      <vt:lpstr>Times New Roman</vt:lpstr>
      <vt:lpstr>Wingdings</vt:lpstr>
      <vt:lpstr>Wingdings 3</vt:lpstr>
      <vt:lpstr>Ion Boardroom</vt:lpstr>
      <vt:lpstr>Marketing Strategies to Launch a New Product</vt:lpstr>
      <vt:lpstr>Contents: </vt:lpstr>
      <vt:lpstr>PowerPoint Presentation</vt:lpstr>
      <vt:lpstr>What can JARVIS do for you?</vt:lpstr>
      <vt:lpstr>What Makes JARVIS Different?</vt:lpstr>
      <vt:lpstr>Social Media Marketing</vt:lpstr>
      <vt:lpstr>Goals to achieve through social media </vt:lpstr>
      <vt:lpstr>Steps towards achieving the goals</vt:lpstr>
      <vt:lpstr>PowerPoint Presentation</vt:lpstr>
      <vt:lpstr>PowerPoint Presentation</vt:lpstr>
      <vt:lpstr>Website</vt:lpstr>
      <vt:lpstr>Marketing through Advertisements and videos on YouTube</vt:lpstr>
      <vt:lpstr>Sponsoring major Youtubers and TechTubers</vt:lpstr>
      <vt:lpstr>Search Engine Optimization [SEO]</vt:lpstr>
      <vt:lpstr>Pay Per Click [PPC]</vt:lpstr>
      <vt:lpstr>Special Offers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Strategies to Launch a New Product</dc:title>
  <dc:creator>shradhapatil2002@gmail.com</dc:creator>
  <cp:lastModifiedBy>shradhapatil2002@gmail.com</cp:lastModifiedBy>
  <cp:revision>35</cp:revision>
  <dcterms:created xsi:type="dcterms:W3CDTF">2021-07-14T01:52:44Z</dcterms:created>
  <dcterms:modified xsi:type="dcterms:W3CDTF">2021-07-14T17:15:58Z</dcterms:modified>
</cp:coreProperties>
</file>