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5908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4510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348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0208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4723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752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0488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8886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42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83840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07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F153-27EA-4323-A41C-7431C0399D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850334-0D75-4E35-9392-8B3B8A4300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0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8A8-B137-4C47-AB39-EBE043956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Force 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AF812-B125-4676-9A38-606485D5C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mechanics</a:t>
            </a:r>
          </a:p>
        </p:txBody>
      </p:sp>
    </p:spTree>
    <p:extLst>
      <p:ext uri="{BB962C8B-B14F-4D97-AF65-F5344CB8AC3E}">
        <p14:creationId xmlns:p14="http://schemas.microsoft.com/office/powerpoint/2010/main" val="7196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B4BB-5FCA-42C4-8874-01E9CC76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CARTESIAN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55A0E-F291-4050-83F4-532208D94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define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the co-ordinate angles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β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and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measured between the tail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the positive x, y, z axes</a:t>
                </a:r>
              </a:p>
              <a:p>
                <a:r>
                  <a:rPr lang="en-US" dirty="0"/>
                  <a:t> </a:t>
                </a:r>
                <a:r>
                  <a:rPr lang="el-GR" dirty="0"/>
                  <a:t>α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β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γ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55A0E-F291-4050-83F4-532208D94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vector in cartesian form">
            <a:extLst>
              <a:ext uri="{FF2B5EF4-FFF2-40B4-BE49-F238E27FC236}">
                <a16:creationId xmlns:a16="http://schemas.microsoft.com/office/drawing/2014/main" id="{28517649-BFF1-4E21-968D-3C219E17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429" y="2349107"/>
            <a:ext cx="3159387" cy="29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44482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C051-900E-4E0B-8174-B0BD7AAF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cartesian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7BC9A-727F-4E1B-AFC0-C3975D70C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addition(or subtraction) of two or more vectors are greatly simplified if the vectors are expressed in terms of their cartesian components.</a:t>
                </a:r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then the resultant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has components which are the scalar sums of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components of A and B 	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7BC9A-727F-4E1B-AFC0-C3975D70C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42157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F15C7E-5BD3-4FB0-8AAA-458F87F2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855661"/>
            <a:ext cx="10515600" cy="1325563"/>
          </a:xfrm>
        </p:spPr>
        <p:txBody>
          <a:bodyPr/>
          <a:lstStyle/>
          <a:p>
            <a:r>
              <a:rPr lang="en-US" dirty="0"/>
              <a:t>Coplanar Concurrent Forces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677506-B9A7-424A-BB7B-DCF63334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25" y="2105024"/>
            <a:ext cx="10515600" cy="40624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force system is said to be Coplanar and Concurrent , if the lines of action of all the forces lie in one plane and intersect at a common point</a:t>
            </a:r>
          </a:p>
        </p:txBody>
      </p:sp>
    </p:spTree>
    <p:extLst>
      <p:ext uri="{BB962C8B-B14F-4D97-AF65-F5344CB8AC3E}">
        <p14:creationId xmlns:p14="http://schemas.microsoft.com/office/powerpoint/2010/main" val="19846837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9F000C-C1DE-4278-A379-622C56C9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841375"/>
            <a:ext cx="10515600" cy="1325563"/>
          </a:xfrm>
        </p:spPr>
        <p:txBody>
          <a:bodyPr/>
          <a:lstStyle/>
          <a:p>
            <a:r>
              <a:rPr lang="en-US" dirty="0"/>
              <a:t>Non-coplanar Concurrent Forces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24D976-0048-4A55-B65E-441A70CF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4" y="2016125"/>
            <a:ext cx="11196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force system is said to be Non-coplanar and Concurrent , if the lines of action of all the forces lie different plane and intersect at a common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4989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12D9EE5-EA70-4ED9-AE38-EB08509553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962" y="228600"/>
                <a:ext cx="11514188" cy="6296025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lvl="7"/>
                <a:r>
                  <a:rPr lang="en-US" sz="2800" dirty="0"/>
                  <a:t>Determine the magnitude and direction of the resultant.	</a:t>
                </a:r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=65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=70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Cartesian vectors will be,</a:t>
                </a:r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=50(cos(30)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⁡(30)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43.30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smtClean="0">
                        <a:latin typeface="Cambria Math" panose="02040503050406030204" pitchFamily="18" charset="0"/>
                      </a:rPr>
                      <m:t>25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=65(-cos(45)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−45.96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45.96</m:t>
                    </m:r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=70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sz="2800" dirty="0"/>
                  <a:t>Resultant is given by cartesian vector addition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43.30−45.96+70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800" smtClean="0">
                            <a:latin typeface="Cambria Math" panose="02040503050406030204" pitchFamily="18" charset="0"/>
                          </a:rPr>
                          <m:t>−45.96</m:t>
                        </m:r>
                      </m:e>
                    </m:d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67.34</m:t>
                    </m:r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70.96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en-US" sz="2800" dirty="0"/>
                  <a:t> N</a:t>
                </a:r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67.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d>
                          </m:e>
                          <m:sup>
                            <m:r>
                              <a:rPr lang="en-US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e>
                            </m:d>
                          </m:e>
                          <m:sup>
                            <m:r>
                              <a:rPr lang="en-US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sz="2800" b="1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l-GR" sz="2800"/>
                  <a:t>θ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𝑐𝑜𝑚𝑝𝑜𝑛𝑒𝑛𝑡</m:t>
                                </m:r>
                              </m:num>
                              <m:den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𝑐𝑜𝑚𝑝𝑜𝑛𝑒𝑛𝑡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num>
                              <m:den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67.34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3200400" lvl="7" indent="0">
                  <a:buFont typeface="Arial" panose="020B0604020202020204" pitchFamily="34" charset="0"/>
                  <a:buNone/>
                </a:pPr>
                <a:r>
                  <a:rPr lang="en-US" dirty="0"/>
                  <a:t>			</a:t>
                </a: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12D9EE5-EA70-4ED9-AE38-EB0850955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2" y="228600"/>
                <a:ext cx="11514188" cy="6296025"/>
              </a:xfrm>
              <a:prstGeom prst="rect">
                <a:avLst/>
              </a:prstGeom>
              <a:blipFill>
                <a:blip r:embed="rId2"/>
                <a:stretch>
                  <a:fillRect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591389-A683-49D5-9C4F-C33E906F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228600"/>
            <a:ext cx="336065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08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1615F6-A7B7-4F67-A8D8-0A1E28BA95D1}"/>
                  </a:ext>
                </a:extLst>
              </p:cNvPr>
              <p:cNvSpPr/>
              <p:nvPr/>
            </p:nvSpPr>
            <p:spPr>
              <a:xfrm>
                <a:off x="238125" y="1710675"/>
                <a:ext cx="11763375" cy="390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=43.30+70−45.96=67.34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=−25−45.96=−70.96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dirty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67.34</m:t>
                                </m:r>
                              </m:e>
                            </m:d>
                          </m:e>
                          <m:sup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e>
                            </m:d>
                          </m:e>
                          <m:sup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𝟖𝟐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r>
                  <a:rPr lang="el-GR" sz="2400" dirty="0"/>
                  <a:t>θ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∑ </m:t>
                                </m:r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−70.96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67.34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1615F6-A7B7-4F67-A8D8-0A1E28BA9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" y="1710675"/>
                <a:ext cx="11763375" cy="3905108"/>
              </a:xfrm>
              <a:prstGeom prst="rect">
                <a:avLst/>
              </a:prstGeo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496D301-9ED6-4D29-9300-0CCD7013C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6512" b="6512"/>
          <a:stretch/>
        </p:blipFill>
        <p:spPr>
          <a:xfrm>
            <a:off x="5429250" y="201436"/>
            <a:ext cx="5665787" cy="3008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B360D-7ED0-456D-91CF-851BB8A5F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52734"/>
            <a:ext cx="3780328" cy="29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404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4CEAB33-B138-46B5-BB78-7FEEA93A7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5" y="114300"/>
                <a:ext cx="11306175" cy="627697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                                 	</a:t>
                </a:r>
                <a:r>
                  <a:rPr lang="en-US" b="1" dirty="0"/>
                  <a:t>Step 1: Find the Position vectors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			Position vector of A =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−0.75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                                             	Position vector of B = 1.532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−1.286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= 2cos(40)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= 2sin(40)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=0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			Position vector of C=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+0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dirty="0"/>
                  <a:t>				</a:t>
                </a:r>
                <a:r>
                  <a:rPr lang="en-US" b="1" dirty="0"/>
                  <a:t>Step 2: Find the unit vector along each force and express each 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b="1" dirty="0"/>
                  <a:t>				force in Cartesian form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			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= 1.532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−2.036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				[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] 	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1.532</m:t>
                                </m:r>
                              </m:e>
                            </m:d>
                          </m:e>
                          <m:sup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2.036</m:t>
                                </m:r>
                              </m:e>
                            </m:d>
                          </m:e>
                          <m:sup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 3.936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1.532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3.936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2.036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3.936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3.936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0.389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−0.517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0.762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=250(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0.389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−0.517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−0.762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𝟐𝟓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𝟐𝟓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𝟏𝟗𝟎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4CEAB33-B138-46B5-BB78-7FEEA93A7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114300"/>
                <a:ext cx="11306175" cy="6276975"/>
              </a:xfrm>
              <a:prstGeom prst="rect">
                <a:avLst/>
              </a:prstGeom>
              <a:blipFill>
                <a:blip r:embed="rId2"/>
                <a:stretch>
                  <a:fillRect t="-583" r="-3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08E7B5-E6B5-4109-9C8A-270393775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90513"/>
            <a:ext cx="3505201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4019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DF5599-AE96-45D6-B428-774A3C97BB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66675"/>
                <a:ext cx="13649324" cy="6219825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900" dirty="0"/>
                  <a:t>                                           	</a:t>
                </a:r>
                <a:r>
                  <a:rPr lang="en-US" sz="3300" dirty="0"/>
                  <a:t>	 	2.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sz="33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33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3300" dirty="0"/>
                  <a:t> = 2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300" i="1">
                        <a:latin typeface="Cambria Math" panose="02040503050406030204" pitchFamily="18" charset="0"/>
                      </a:rPr>
                      <m:t>−0.25</m:t>
                    </m:r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3300" i="1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3300" dirty="0"/>
              </a:p>
              <a:p>
                <a:pPr marL="0" indent="0">
                  <a:buNone/>
                </a:pPr>
                <a:r>
                  <a:rPr lang="en-US" sz="330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3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3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300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300" dirty="0"/>
                  <a:t>	 			</a:t>
                </a:r>
              </a:p>
              <a:p>
                <a:pPr marL="0" indent="0">
                  <a:buNone/>
                </a:pPr>
                <a:r>
                  <a:rPr lang="en-US" sz="3300" dirty="0"/>
                  <a:t>	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en-US" sz="330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33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dirty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d>
                          </m:e>
                          <m:sup>
                            <m:r>
                              <a:rPr lang="en-US" sz="33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3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33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300" dirty="0"/>
                  <a:t> = 3.614</a:t>
                </a:r>
              </a:p>
              <a:p>
                <a:pPr marL="0" indent="0">
                  <a:buNone/>
                </a:pPr>
                <a:r>
                  <a:rPr lang="en-US" sz="3300" dirty="0"/>
                  <a:t>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3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300" dirty="0"/>
                  <a:t> = (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614</m:t>
                        </m:r>
                      </m:den>
                    </m:f>
                    <m:r>
                      <a:rPr lang="en-US" sz="33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614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33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3.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614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3300" dirty="0"/>
                  <a:t>) =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553</m:t>
                    </m:r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300" i="1">
                        <a:latin typeface="Cambria Math" panose="02040503050406030204" pitchFamily="18" charset="0"/>
                      </a:rPr>
                      <m:t>−0.069</m:t>
                    </m:r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3300" i="1">
                        <a:latin typeface="Cambria Math" panose="02040503050406030204" pitchFamily="18" charset="0"/>
                      </a:rPr>
                      <m:t>−0.830</m:t>
                    </m:r>
                    <m:acc>
                      <m:accPr>
                        <m:chr m:val="̂"/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3300" dirty="0"/>
              </a:p>
              <a:p>
                <a:pPr marL="0" indent="0">
                  <a:buNone/>
                </a:pPr>
                <a:r>
                  <a:rPr lang="en-US" sz="3300" dirty="0"/>
                  <a:t>	   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300" dirty="0"/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𝐴𝑐</m:t>
                        </m:r>
                      </m:sub>
                    </m:sSub>
                    <m:r>
                      <a:rPr lang="en-US" sz="3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smtClean="0"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US" sz="3300" dirty="0"/>
                  <a:t>(</a:t>
                </a:r>
                <a14:m>
                  <m:oMath xmlns:m="http://schemas.openxmlformats.org/officeDocument/2006/math">
                    <m:r>
                      <a:rPr lang="en-US" sz="330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3300" i="1" smtClean="0">
                        <a:latin typeface="Cambria Math" panose="02040503050406030204" pitchFamily="18" charset="0"/>
                      </a:rPr>
                      <m:t>553</m:t>
                    </m:r>
                    <m:acc>
                      <m:accPr>
                        <m:chr m:val="̂"/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300" i="1" smtClean="0">
                        <a:latin typeface="Cambria Math" panose="02040503050406030204" pitchFamily="18" charset="0"/>
                      </a:rPr>
                      <m:t>−0.069</m:t>
                    </m:r>
                    <m:acc>
                      <m:accPr>
                        <m:chr m:val="̂"/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3300" i="1" smtClean="0">
                        <a:latin typeface="Cambria Math" panose="02040503050406030204" pitchFamily="18" charset="0"/>
                      </a:rPr>
                      <m:t>−0.830</m:t>
                    </m:r>
                    <m:acc>
                      <m:accPr>
                        <m:chr m:val="̂"/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3300" dirty="0"/>
                  <a:t>)</a:t>
                </a:r>
              </a:p>
              <a:p>
                <a:pPr marL="0" indent="0">
                  <a:buNone/>
                </a:pPr>
                <a:r>
                  <a:rPr lang="en-US" sz="3300" dirty="0"/>
                  <a:t>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1" i="1" dirty="0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3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3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3300" b="1" dirty="0"/>
                  <a:t>= </a:t>
                </a:r>
                <a14:m>
                  <m:oMath xmlns:m="http://schemas.openxmlformats.org/officeDocument/2006/math"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𝟐𝟐𝟏</m:t>
                    </m:r>
                    <m:r>
                      <a:rPr lang="en-US" sz="3300" b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𝟐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𝟔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𝟑𝟑𝟐</m:t>
                    </m:r>
                    <m:acc>
                      <m:accPr>
                        <m:chr m:val="̂"/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  <m:r>
                      <a:rPr lang="en-US" sz="33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3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dirty="0"/>
                  <a:t>					</a:t>
                </a:r>
                <a:r>
                  <a:rPr lang="en-US" sz="3300" b="1" dirty="0"/>
                  <a:t>Step 3: Calculation of Resultant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b="1" dirty="0"/>
                  <a:t>					</a:t>
                </a:r>
                <a:r>
                  <a:rPr lang="en-US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endParaRPr lang="en-US" sz="33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b="1" dirty="0"/>
                  <a:t>					</a:t>
                </a:r>
                <a:r>
                  <a:rPr lang="en-US" sz="3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300" b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300" dirty="0"/>
                  <a:t>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300" smtClean="0">
                        <a:latin typeface="Cambria Math" panose="02040503050406030204" pitchFamily="18" charset="0"/>
                      </a:rPr>
                      <m:t>18.5</m:t>
                    </m:r>
                    <m:acc>
                      <m:accPr>
                        <m:chr m:val="̂"/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300" i="1" smtClean="0">
                        <a:latin typeface="Cambria Math" panose="02040503050406030204" pitchFamily="18" charset="0"/>
                      </a:rPr>
                      <m:t>+101.7</m:t>
                    </m:r>
                    <m:acc>
                      <m:accPr>
                        <m:chr m:val="̂"/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sz="3300" i="1" smtClean="0">
                        <a:latin typeface="Cambria Math" panose="02040503050406030204" pitchFamily="18" charset="0"/>
                      </a:rPr>
                      <m:t>−522.7</m:t>
                    </m:r>
                    <m:acc>
                      <m:accPr>
                        <m:chr m:val="̂"/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33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3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dirty="0"/>
                  <a:t>	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3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3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33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3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dirty="0" smtClean="0">
                                    <a:latin typeface="Cambria Math" panose="02040503050406030204" pitchFamily="18" charset="0"/>
                                  </a:rPr>
                                  <m:t>318.5</m:t>
                                </m:r>
                              </m:e>
                            </m:d>
                          </m:e>
                          <m:sup>
                            <m:r>
                              <a:rPr lang="en-US" sz="33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dirty="0" smtClean="0">
                                    <a:latin typeface="Cambria Math" panose="02040503050406030204" pitchFamily="18" charset="0"/>
                                  </a:rPr>
                                  <m:t>101.7</m:t>
                                </m:r>
                              </m:e>
                            </m:d>
                          </m:e>
                          <m:sup>
                            <m:r>
                              <a:rPr lang="en-US" sz="33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3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3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dirty="0" smtClean="0">
                                    <a:latin typeface="Cambria Math" panose="02040503050406030204" pitchFamily="18" charset="0"/>
                                  </a:rPr>
                                  <m:t>522.7</m:t>
                                </m:r>
                              </m:e>
                            </m:d>
                          </m:e>
                          <m:sup>
                            <m:r>
                              <a:rPr lang="en-US" sz="33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300" dirty="0"/>
                  <a:t> =</a:t>
                </a:r>
                <a:r>
                  <a:rPr lang="en-US" sz="3300" b="1" u="sng" dirty="0"/>
                  <a:t>620.48N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dirty="0"/>
                  <a:t>Angle w.r.t x-axis= </a:t>
                </a:r>
                <a:r>
                  <a:rPr lang="el-GR" sz="3300" dirty="0"/>
                  <a:t>α</a:t>
                </a:r>
                <a:r>
                  <a:rPr lang="en-US" sz="33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3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𝑐𝑜𝑚𝑝𝑜𝑛𝑒𝑛𝑡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3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3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318.5</m:t>
                            </m:r>
                          </m:num>
                          <m:den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620.48</m:t>
                            </m:r>
                          </m:den>
                        </m:f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3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𝟓𝟗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  <m:sup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33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dirty="0"/>
                  <a:t>Angle w.r.t y-axis= </a:t>
                </a:r>
                <a:r>
                  <a:rPr lang="el-GR" sz="3300" dirty="0"/>
                  <a:t>β</a:t>
                </a:r>
                <a:r>
                  <a:rPr lang="en-US" sz="33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3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𝑐𝑜𝑚𝑝𝑜𝑛𝑒𝑛𝑡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3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3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101.7</m:t>
                            </m:r>
                          </m:num>
                          <m:den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620.48</m:t>
                            </m:r>
                          </m:den>
                        </m:f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3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𝟓𝟔</m:t>
                        </m:r>
                      </m:e>
                      <m:sup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33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300" dirty="0"/>
                  <a:t>Angle w.r.t z-axis= </a:t>
                </a:r>
                <a:r>
                  <a:rPr lang="el-GR" sz="3300" dirty="0"/>
                  <a:t>γ</a:t>
                </a:r>
                <a:r>
                  <a:rPr lang="en-US" sz="3300" dirty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3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𝑐𝑜𝑚𝑝𝑜𝑛𝑒𝑛𝑡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3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3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3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30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3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−522.7</m:t>
                            </m:r>
                          </m:num>
                          <m:den>
                            <m:r>
                              <a:rPr lang="en-US" sz="3300" i="1" smtClean="0">
                                <a:latin typeface="Cambria Math" panose="02040503050406030204" pitchFamily="18" charset="0"/>
                              </a:rPr>
                              <m:t>620.48</m:t>
                            </m:r>
                          </m:den>
                        </m:f>
                        <m:r>
                          <a:rPr lang="en-US" sz="33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3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𝟏𝟒𝟕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𝟑𝟗</m:t>
                        </m:r>
                      </m:e>
                      <m:sup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sz="33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BDF5599-AE96-45D6-B428-774A3C97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6675"/>
                <a:ext cx="13649324" cy="6219825"/>
              </a:xfrm>
              <a:prstGeom prst="rect">
                <a:avLst/>
              </a:prstGeom>
              <a:blipFill>
                <a:blip r:embed="rId2"/>
                <a:stretch>
                  <a:fillRect l="-357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FC8C10-DDFD-45B1-94B0-5717B7614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08036"/>
            <a:ext cx="4307865" cy="40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365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8AF2E-B890-4831-A471-CFB94CAE060E}"/>
              </a:ext>
            </a:extLst>
          </p:cNvPr>
          <p:cNvSpPr/>
          <p:nvPr/>
        </p:nvSpPr>
        <p:spPr>
          <a:xfrm>
            <a:off x="742950" y="2224385"/>
            <a:ext cx="9601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22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CB27-631B-4828-AD6B-84655F8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18C6-7B58-421D-BE76-4021D1D7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Scalars and Vectors</a:t>
            </a:r>
          </a:p>
          <a:p>
            <a:r>
              <a:rPr lang="en-US" dirty="0"/>
              <a:t>Vector Operations</a:t>
            </a:r>
          </a:p>
          <a:p>
            <a:r>
              <a:rPr lang="en-US" dirty="0"/>
              <a:t>Vector Addition of Forces</a:t>
            </a:r>
          </a:p>
          <a:p>
            <a:r>
              <a:rPr lang="en-US" dirty="0"/>
              <a:t>Cartesian Vectors</a:t>
            </a:r>
          </a:p>
          <a:p>
            <a:r>
              <a:rPr lang="en-US" dirty="0"/>
              <a:t>Addition of Cartesian Vectors</a:t>
            </a:r>
          </a:p>
          <a:p>
            <a:r>
              <a:rPr lang="en-US" dirty="0"/>
              <a:t>Coplanar Concurrent Forces</a:t>
            </a:r>
          </a:p>
          <a:p>
            <a:r>
              <a:rPr lang="en-US" dirty="0"/>
              <a:t>Non-coplanar Concurrent Forces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136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6AC6-89B7-451B-84E6-EAF56BDD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D862-58AF-42F7-B5A2-3ECD2663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physical quantities in </a:t>
            </a:r>
            <a:r>
              <a:rPr lang="en-US" dirty="0" err="1"/>
              <a:t>engg</a:t>
            </a:r>
            <a:r>
              <a:rPr lang="en-US" dirty="0"/>
              <a:t>: mechanics are measured using either scalars or vectors</a:t>
            </a:r>
          </a:p>
          <a:p>
            <a:r>
              <a:rPr lang="en-US" dirty="0"/>
              <a:t>Scalar:</a:t>
            </a:r>
          </a:p>
          <a:p>
            <a:pPr marL="0" indent="0">
              <a:buNone/>
            </a:pPr>
            <a:r>
              <a:rPr lang="en-US" dirty="0"/>
              <a:t>A scalar is any positive or negative physical quantity that can be completely specified by its magnitude.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Length, Mass, and Time.</a:t>
            </a:r>
          </a:p>
        </p:txBody>
      </p:sp>
    </p:spTree>
    <p:extLst>
      <p:ext uri="{BB962C8B-B14F-4D97-AF65-F5344CB8AC3E}">
        <p14:creationId xmlns:p14="http://schemas.microsoft.com/office/powerpoint/2010/main" val="25931569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BCBC-1CD4-4466-B4FE-5970557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FAA02-B8CE-49BB-A81C-40CC6AAF4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physical quantity that has both magnitude and direction for its complete description.</a:t>
                </a:r>
              </a:p>
              <a:p>
                <a:r>
                  <a:rPr lang="en-US" dirty="0" err="1"/>
                  <a:t>Eg</a:t>
                </a:r>
                <a:r>
                  <a:rPr lang="en-US" dirty="0"/>
                  <a:t>: Position, Force and Moment.</a:t>
                </a:r>
              </a:p>
              <a:p>
                <a:r>
                  <a:rPr lang="en-US" dirty="0"/>
                  <a:t>Represented by a letter with an arrow over it such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Magnitude is designated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/>
                  <a:t> or simply </a:t>
                </a:r>
                <a:r>
                  <a:rPr lang="en-US" b="1" dirty="0"/>
                  <a:t>A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FAA02-B8CE-49BB-A81C-40CC6AAF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099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BBD3-058B-4F64-BCEA-EA2A47F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8B88-8A46-4FC7-B7E8-0D62DAF0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graphically as an arrow</a:t>
            </a:r>
          </a:p>
          <a:p>
            <a:r>
              <a:rPr lang="en-US" dirty="0"/>
              <a:t>Length of arrow = Magnitude of vector</a:t>
            </a:r>
          </a:p>
          <a:p>
            <a:r>
              <a:rPr lang="en-US" dirty="0"/>
              <a:t>Angle between the reference axis and arrow’s line of action = Direction of vector</a:t>
            </a:r>
          </a:p>
          <a:p>
            <a:r>
              <a:rPr lang="en-US" dirty="0"/>
              <a:t>Arrowhead= Sense of vector</a:t>
            </a:r>
          </a:p>
        </p:txBody>
      </p:sp>
      <p:pic>
        <p:nvPicPr>
          <p:cNvPr id="4" name="Picture 2" descr="Image result for vector magnitude and direction png">
            <a:extLst>
              <a:ext uri="{FF2B5EF4-FFF2-40B4-BE49-F238E27FC236}">
                <a16:creationId xmlns:a16="http://schemas.microsoft.com/office/drawing/2014/main" id="{3B959885-3E4E-43FD-AC81-7CA85EA2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3929406"/>
            <a:ext cx="42767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29722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57EF-7902-4D0C-88C8-E0621C6A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5A53-CF2D-4125-B590-5EE15BA1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Methods:</a:t>
            </a:r>
          </a:p>
          <a:p>
            <a:r>
              <a:rPr lang="en-US" dirty="0"/>
              <a:t>Parallelogram law</a:t>
            </a:r>
          </a:p>
          <a:p>
            <a:r>
              <a:rPr lang="en-US" dirty="0"/>
              <a:t>Triangle law</a:t>
            </a:r>
          </a:p>
          <a:p>
            <a:r>
              <a:rPr lang="en-US" dirty="0"/>
              <a:t>Polygon law</a:t>
            </a:r>
          </a:p>
          <a:p>
            <a:r>
              <a:rPr lang="en-US" dirty="0"/>
              <a:t>Cartesian method</a:t>
            </a:r>
          </a:p>
        </p:txBody>
      </p:sp>
    </p:spTree>
    <p:extLst>
      <p:ext uri="{BB962C8B-B14F-4D97-AF65-F5344CB8AC3E}">
        <p14:creationId xmlns:p14="http://schemas.microsoft.com/office/powerpoint/2010/main" val="21064239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6CDD-8258-45F4-B863-CF65CA6D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CD13-5D09-4FFB-AD7C-457D28AC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operations of vector algebra, when applied to solving problems in three dimensions, are simplified if the vectors are first represented in Cartesian Vector form.</a:t>
            </a:r>
          </a:p>
        </p:txBody>
      </p:sp>
    </p:spTree>
    <p:extLst>
      <p:ext uri="{BB962C8B-B14F-4D97-AF65-F5344CB8AC3E}">
        <p14:creationId xmlns:p14="http://schemas.microsoft.com/office/powerpoint/2010/main" val="1622264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A8954-290D-4453-8785-1F73A76A0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904" y="131695"/>
                <a:ext cx="11626672" cy="57357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REPRESENTATION IN CARTESIAN FORM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			</a:t>
                </a:r>
                <a:r>
                  <a:rPr lang="en-US" sz="2800" dirty="0"/>
                  <a:t>	</a:t>
                </a:r>
                <a:r>
                  <a:rPr lang="en-US" sz="2400" dirty="0"/>
                  <a:t>In three dimensions, the set of Cartesian unit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, j, k is 					used to designate the directions of x,  y , z axes respectively.</a:t>
                </a:r>
              </a:p>
              <a:p>
                <a:pPr marL="0" indent="0">
                  <a:buNone/>
                </a:pPr>
                <a:r>
                  <a:rPr lang="en-US" sz="2400" dirty="0"/>
                  <a:t>				Cartesian form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is,</a:t>
                </a:r>
              </a:p>
              <a:p>
                <a:pPr marL="0" indent="0">
                  <a:buNone/>
                </a:pPr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A8954-290D-4453-8785-1F73A76A0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904" y="131695"/>
                <a:ext cx="11626672" cy="5735705"/>
              </a:xfrm>
              <a:blipFill>
                <a:blip r:embed="rId2"/>
                <a:stretch>
                  <a:fillRect l="-1888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vector in cartesian form">
            <a:extLst>
              <a:ext uri="{FF2B5EF4-FFF2-40B4-BE49-F238E27FC236}">
                <a16:creationId xmlns:a16="http://schemas.microsoft.com/office/drawing/2014/main" id="{4E179C69-043F-4CA8-BF8E-8326C661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04" y="1981199"/>
            <a:ext cx="4006671" cy="378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045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3E6-B296-4A9E-9B74-5C22E026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of cartesian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AADB9-0E18-456B-96F2-ECFD55B39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always possible to obtain the magnitude of </a:t>
                </a:r>
                <a:r>
                  <a:rPr lang="en-US" b="1" dirty="0"/>
                  <a:t>a </a:t>
                </a:r>
                <a:r>
                  <a:rPr lang="en-US" dirty="0"/>
                  <a:t>provided it is expressed in cartesian form.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1" i="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AADB9-0E18-456B-96F2-ECFD55B39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0677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278</TotalTime>
  <Words>409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Gallery</vt:lpstr>
      <vt:lpstr>Force  vectors</vt:lpstr>
      <vt:lpstr>Outline</vt:lpstr>
      <vt:lpstr>scalars</vt:lpstr>
      <vt:lpstr>Vectors</vt:lpstr>
      <vt:lpstr>vectors</vt:lpstr>
      <vt:lpstr>Vector Addition </vt:lpstr>
      <vt:lpstr>Cartesian vectors</vt:lpstr>
      <vt:lpstr>PowerPoint Presentation</vt:lpstr>
      <vt:lpstr>Magnitude of cartesian vector</vt:lpstr>
      <vt:lpstr>DIRECTION OF CARTESIAN VECTOR</vt:lpstr>
      <vt:lpstr>Addition of cartesian vectors</vt:lpstr>
      <vt:lpstr>Coplanar Concurrent Forces</vt:lpstr>
      <vt:lpstr>Non-coplanar Concurrent Forces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Mechanics</dc:title>
  <dc:creator>aryankarchi@gmail.com</dc:creator>
  <cp:lastModifiedBy>aryankarchi@gmail.com</cp:lastModifiedBy>
  <cp:revision>27</cp:revision>
  <dcterms:created xsi:type="dcterms:W3CDTF">2020-03-06T02:15:30Z</dcterms:created>
  <dcterms:modified xsi:type="dcterms:W3CDTF">2020-03-08T16:49:07Z</dcterms:modified>
</cp:coreProperties>
</file>