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4" r:id="rId20"/>
    <p:sldId id="277" r:id="rId21"/>
    <p:sldId id="278" r:id="rId22"/>
  </p:sldIdLst>
  <p:sldSz cx="9144000" cy="5143500" type="screen16x9"/>
  <p:notesSz cx="6858000" cy="9144000"/>
  <p:embeddedFontLst>
    <p:embeddedFont>
      <p:font typeface="Georgia" panose="02040502050405020303" pitchFamily="18"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PT Sans Narrow"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a1c5713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a1c5713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a1c5713f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a1c5713f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a1c5713f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a1c5713f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a1c5713f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a1c5713f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a1c5713f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a1c5713f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 name="Google Shape;27;p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8" name="Google Shape;28;p4"/>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 name="Google Shape;29;p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31" name="Google Shape;3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5" name="Google Shape;35;p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9" name="Google Shape;39;p6"/>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6"/>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a:t>MATHEMATICS IN GAMING INDUSTRY</a:t>
            </a:r>
            <a:endParaRPr/>
          </a:p>
        </p:txBody>
      </p:sp>
      <p:sp>
        <p:nvSpPr>
          <p:cNvPr id="67" name="Google Shape;67;p13"/>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VECTORS</a:t>
            </a:r>
            <a:endParaRPr/>
          </a:p>
        </p:txBody>
      </p:sp>
      <p:sp>
        <p:nvSpPr>
          <p:cNvPr id="124" name="Google Shape;124;p2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Noto Sans Symbols"/>
              <a:buChar char="⮚"/>
            </a:pPr>
            <a:r>
              <a:rPr lang="en" sz="1800">
                <a:solidFill>
                  <a:srgbClr val="000000"/>
                </a:solidFill>
                <a:latin typeface="PT Sans Narrow"/>
                <a:ea typeface="PT Sans Narrow"/>
                <a:cs typeface="PT Sans Narrow"/>
                <a:sym typeface="PT Sans Narrow"/>
              </a:rPr>
              <a:t> A </a:t>
            </a:r>
            <a:r>
              <a:rPr lang="en" sz="1800" i="1">
                <a:solidFill>
                  <a:srgbClr val="000000"/>
                </a:solidFill>
                <a:latin typeface="PT Sans Narrow"/>
                <a:ea typeface="PT Sans Narrow"/>
                <a:cs typeface="PT Sans Narrow"/>
                <a:sym typeface="PT Sans Narrow"/>
              </a:rPr>
              <a:t>vector</a:t>
            </a:r>
            <a:r>
              <a:rPr lang="en" sz="1800">
                <a:solidFill>
                  <a:srgbClr val="000000"/>
                </a:solidFill>
                <a:latin typeface="PT Sans Narrow"/>
                <a:ea typeface="PT Sans Narrow"/>
                <a:cs typeface="PT Sans Narrow"/>
                <a:sym typeface="PT Sans Narrow"/>
              </a:rPr>
              <a:t> is a mathematical way of representing a point.</a:t>
            </a:r>
            <a:endParaRPr/>
          </a:p>
          <a:p>
            <a:pPr marL="457200" lvl="0" indent="-342900" algn="l" rtl="0">
              <a:lnSpc>
                <a:spcPct val="115000"/>
              </a:lnSpc>
              <a:spcBef>
                <a:spcPts val="0"/>
              </a:spcBef>
              <a:spcAft>
                <a:spcPts val="0"/>
              </a:spcAft>
              <a:buSzPts val="1800"/>
              <a:buFont typeface="Noto Sans Symbols"/>
              <a:buChar char="⮚"/>
            </a:pPr>
            <a:r>
              <a:rPr lang="en" sz="1800">
                <a:solidFill>
                  <a:srgbClr val="000000"/>
                </a:solidFill>
                <a:latin typeface="PT Sans Narrow"/>
                <a:ea typeface="PT Sans Narrow"/>
                <a:cs typeface="PT Sans Narrow"/>
                <a:sym typeface="PT Sans Narrow"/>
              </a:rPr>
              <a:t> A vector is 3 numbers, usually called </a:t>
            </a:r>
            <a:r>
              <a:rPr lang="en" sz="1800" i="1">
                <a:solidFill>
                  <a:srgbClr val="000000"/>
                </a:solidFill>
                <a:latin typeface="PT Sans Narrow"/>
                <a:ea typeface="PT Sans Narrow"/>
                <a:cs typeface="PT Sans Narrow"/>
                <a:sym typeface="PT Sans Narrow"/>
              </a:rPr>
              <a:t>x</a:t>
            </a:r>
            <a:r>
              <a:rPr lang="en" sz="1800">
                <a:solidFill>
                  <a:srgbClr val="000000"/>
                </a:solidFill>
                <a:latin typeface="PT Sans Narrow"/>
                <a:ea typeface="PT Sans Narrow"/>
                <a:cs typeface="PT Sans Narrow"/>
                <a:sym typeface="PT Sans Narrow"/>
              </a:rPr>
              <a:t>, </a:t>
            </a:r>
            <a:r>
              <a:rPr lang="en" sz="1800" i="1">
                <a:solidFill>
                  <a:srgbClr val="000000"/>
                </a:solidFill>
                <a:latin typeface="PT Sans Narrow"/>
                <a:ea typeface="PT Sans Narrow"/>
                <a:cs typeface="PT Sans Narrow"/>
                <a:sym typeface="PT Sans Narrow"/>
              </a:rPr>
              <a:t>y</a:t>
            </a:r>
            <a:r>
              <a:rPr lang="en" sz="1800">
                <a:solidFill>
                  <a:srgbClr val="000000"/>
                </a:solidFill>
                <a:latin typeface="PT Sans Narrow"/>
                <a:ea typeface="PT Sans Narrow"/>
                <a:cs typeface="PT Sans Narrow"/>
                <a:sym typeface="PT Sans Narrow"/>
              </a:rPr>
              <a:t> and </a:t>
            </a:r>
            <a:r>
              <a:rPr lang="en" sz="1800" i="1">
                <a:solidFill>
                  <a:srgbClr val="000000"/>
                </a:solidFill>
                <a:latin typeface="PT Sans Narrow"/>
                <a:ea typeface="PT Sans Narrow"/>
                <a:cs typeface="PT Sans Narrow"/>
                <a:sym typeface="PT Sans Narrow"/>
              </a:rPr>
              <a:t>z</a:t>
            </a:r>
            <a:r>
              <a:rPr lang="en" sz="1800">
                <a:solidFill>
                  <a:srgbClr val="000000"/>
                </a:solidFill>
                <a:latin typeface="PT Sans Narrow"/>
                <a:ea typeface="PT Sans Narrow"/>
                <a:cs typeface="PT Sans Narrow"/>
                <a:sym typeface="PT Sans Narrow"/>
              </a:rPr>
              <a:t>. </a:t>
            </a:r>
            <a:endParaRPr/>
          </a:p>
          <a:p>
            <a:pPr marL="457200" lvl="0" indent="-342900" algn="l" rtl="0">
              <a:lnSpc>
                <a:spcPct val="115000"/>
              </a:lnSpc>
              <a:spcBef>
                <a:spcPts val="0"/>
              </a:spcBef>
              <a:spcAft>
                <a:spcPts val="0"/>
              </a:spcAft>
              <a:buSzPts val="1800"/>
              <a:buFont typeface="Noto Sans Symbols"/>
              <a:buChar char="⮚"/>
            </a:pPr>
            <a:r>
              <a:rPr lang="en" sz="1800">
                <a:solidFill>
                  <a:srgbClr val="000000"/>
                </a:solidFill>
                <a:latin typeface="PT Sans Narrow"/>
                <a:ea typeface="PT Sans Narrow"/>
                <a:cs typeface="PT Sans Narrow"/>
                <a:sym typeface="PT Sans Narrow"/>
              </a:rPr>
              <a:t>Geometrically, we can picture a vector as a directed line segment, whose length is the magnitude of the vector and with an arrow indicating the direction.</a:t>
            </a:r>
            <a:endParaRPr/>
          </a:p>
          <a:p>
            <a:pPr marL="457200" lvl="0" indent="-342900" algn="l" rtl="0">
              <a:lnSpc>
                <a:spcPct val="115000"/>
              </a:lnSpc>
              <a:spcBef>
                <a:spcPts val="0"/>
              </a:spcBef>
              <a:spcAft>
                <a:spcPts val="0"/>
              </a:spcAft>
              <a:buSzPts val="1800"/>
              <a:buFont typeface="Noto Sans Symbols"/>
              <a:buChar char="⮚"/>
            </a:pPr>
            <a:r>
              <a:rPr lang="en" sz="1800">
                <a:solidFill>
                  <a:srgbClr val="000000"/>
                </a:solidFill>
                <a:latin typeface="PT Sans Narrow"/>
                <a:ea typeface="PT Sans Narrow"/>
                <a:cs typeface="PT Sans Narrow"/>
                <a:sym typeface="PT Sans Narrow"/>
              </a:rPr>
              <a:t>The direction of the vector is from its tail to its head.</a:t>
            </a:r>
            <a:endParaRPr/>
          </a:p>
          <a:p>
            <a:pPr marL="457200" lvl="0" indent="-228600" algn="l" rtl="0">
              <a:lnSpc>
                <a:spcPct val="115000"/>
              </a:lnSpc>
              <a:spcBef>
                <a:spcPts val="0"/>
              </a:spcBef>
              <a:spcAft>
                <a:spcPts val="0"/>
              </a:spcAft>
              <a:buSzPts val="1800"/>
              <a:buFont typeface="Noto Sans Symbols"/>
              <a:buNone/>
            </a:pPr>
            <a:endParaRPr sz="1800">
              <a:solidFill>
                <a:srgbClr val="000000"/>
              </a:solidFill>
              <a:latin typeface="PT Sans Narrow"/>
              <a:ea typeface="PT Sans Narrow"/>
              <a:cs typeface="PT Sans Narrow"/>
              <a:sym typeface="PT Sans Narrow"/>
            </a:endParaRPr>
          </a:p>
        </p:txBody>
      </p:sp>
      <p:pic>
        <p:nvPicPr>
          <p:cNvPr id="125" name="Google Shape;125;p22"/>
          <p:cNvPicPr preferRelativeResize="0"/>
          <p:nvPr/>
        </p:nvPicPr>
        <p:blipFill rotWithShape="1">
          <a:blip r:embed="rId3">
            <a:alphaModFix/>
          </a:blip>
          <a:srcRect/>
          <a:stretch/>
        </p:blipFill>
        <p:spPr>
          <a:xfrm>
            <a:off x="5548080" y="2549725"/>
            <a:ext cx="3284220" cy="20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VECTOR IN GAMING</a:t>
            </a:r>
            <a:endParaRPr/>
          </a:p>
        </p:txBody>
      </p:sp>
      <p:sp>
        <p:nvSpPr>
          <p:cNvPr id="131" name="Google Shape;131;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sz="2000">
                <a:solidFill>
                  <a:srgbClr val="342E22"/>
                </a:solidFill>
                <a:latin typeface="PT Sans Narrow"/>
                <a:ea typeface="PT Sans Narrow"/>
                <a:cs typeface="PT Sans Narrow"/>
                <a:sym typeface="PT Sans Narrow"/>
              </a:rPr>
              <a:t>In game development, vectors have two or three dimensions (depending on whether you are making a 2D or 3D game) and are generally used to represent geometrical properties of objects within the game world (rotation, position, etc.).</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pic>
        <p:nvPicPr>
          <p:cNvPr id="132" name="Google Shape;132;p23"/>
          <p:cNvPicPr preferRelativeResize="0"/>
          <p:nvPr/>
        </p:nvPicPr>
        <p:blipFill rotWithShape="1">
          <a:blip r:embed="rId3">
            <a:alphaModFix/>
          </a:blip>
          <a:srcRect/>
          <a:stretch/>
        </p:blipFill>
        <p:spPr>
          <a:xfrm>
            <a:off x="2602970" y="2938136"/>
            <a:ext cx="3667125" cy="120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265500" y="282222"/>
            <a:ext cx="4045200" cy="1332089"/>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a:t>3D GRAPHICS</a:t>
            </a:r>
            <a:endParaRPr/>
          </a:p>
        </p:txBody>
      </p:sp>
      <p:sp>
        <p:nvSpPr>
          <p:cNvPr id="138" name="Google Shape;138;p24"/>
          <p:cNvSpPr txBox="1">
            <a:spLocks noGrp="1"/>
          </p:cNvSpPr>
          <p:nvPr>
            <p:ph type="subTitle" idx="1"/>
          </p:nvPr>
        </p:nvSpPr>
        <p:spPr>
          <a:xfrm>
            <a:off x="265500" y="1512711"/>
            <a:ext cx="4045200" cy="3160889"/>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100"/>
              <a:buNone/>
            </a:pPr>
            <a:endParaRPr sz="1800" i="1">
              <a:solidFill>
                <a:srgbClr val="000000"/>
              </a:solidFill>
            </a:endParaRPr>
          </a:p>
          <a:p>
            <a:pPr marL="457200" lvl="0" indent="-342900" algn="ctr" rtl="0">
              <a:lnSpc>
                <a:spcPct val="100000"/>
              </a:lnSpc>
              <a:spcBef>
                <a:spcPts val="0"/>
              </a:spcBef>
              <a:spcAft>
                <a:spcPts val="0"/>
              </a:spcAft>
              <a:buSzPts val="2100"/>
              <a:buNone/>
            </a:pPr>
            <a:endParaRPr sz="1800" i="1">
              <a:solidFill>
                <a:srgbClr val="000000"/>
              </a:solidFill>
            </a:endParaRPr>
          </a:p>
          <a:p>
            <a:pPr marL="457200" lvl="0" indent="-342900" algn="ctr" rtl="0">
              <a:lnSpc>
                <a:spcPct val="100000"/>
              </a:lnSpc>
              <a:spcBef>
                <a:spcPts val="0"/>
              </a:spcBef>
              <a:spcAft>
                <a:spcPts val="0"/>
              </a:spcAft>
              <a:buSzPts val="2100"/>
              <a:buNone/>
            </a:pPr>
            <a:endParaRPr sz="1800" i="1">
              <a:solidFill>
                <a:srgbClr val="000000"/>
              </a:solidFill>
            </a:endParaRPr>
          </a:p>
          <a:p>
            <a:pPr marL="457200" lvl="0" indent="-342900" algn="ctr" rtl="0">
              <a:lnSpc>
                <a:spcPct val="100000"/>
              </a:lnSpc>
              <a:spcBef>
                <a:spcPts val="0"/>
              </a:spcBef>
              <a:spcAft>
                <a:spcPts val="0"/>
              </a:spcAft>
              <a:buSzPts val="2100"/>
              <a:buNone/>
            </a:pPr>
            <a:endParaRPr sz="1800" i="1">
              <a:solidFill>
                <a:srgbClr val="000000"/>
              </a:solidFill>
            </a:endParaRPr>
          </a:p>
          <a:p>
            <a:pPr marL="457200" lvl="0" indent="-342900" algn="ctr" rtl="0">
              <a:lnSpc>
                <a:spcPct val="100000"/>
              </a:lnSpc>
              <a:spcBef>
                <a:spcPts val="0"/>
              </a:spcBef>
              <a:spcAft>
                <a:spcPts val="0"/>
              </a:spcAft>
              <a:buSzPts val="2100"/>
              <a:buNone/>
            </a:pPr>
            <a:endParaRPr sz="1800" i="1">
              <a:solidFill>
                <a:srgbClr val="000000"/>
              </a:solidFill>
            </a:endParaRPr>
          </a:p>
          <a:p>
            <a:pPr marL="457200" lvl="0" indent="-342900" algn="ctr" rtl="0">
              <a:lnSpc>
                <a:spcPct val="100000"/>
              </a:lnSpc>
              <a:spcBef>
                <a:spcPts val="0"/>
              </a:spcBef>
              <a:spcAft>
                <a:spcPts val="0"/>
              </a:spcAft>
              <a:buSzPts val="2100"/>
              <a:buNone/>
            </a:pPr>
            <a:endParaRPr sz="1800" i="1">
              <a:solidFill>
                <a:srgbClr val="000000"/>
              </a:solidFill>
            </a:endParaRPr>
          </a:p>
        </p:txBody>
      </p:sp>
      <p:sp>
        <p:nvSpPr>
          <p:cNvPr id="139" name="Google Shape;139;p2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p>
            <a:pPr marL="457200" lvl="0" indent="-342900" algn="l" rtl="0">
              <a:lnSpc>
                <a:spcPct val="115000"/>
              </a:lnSpc>
              <a:spcBef>
                <a:spcPts val="0"/>
              </a:spcBef>
              <a:spcAft>
                <a:spcPts val="0"/>
              </a:spcAft>
              <a:buClr>
                <a:schemeClr val="lt1"/>
              </a:buClr>
              <a:buSzPts val="1800"/>
              <a:buChar char="●"/>
            </a:pPr>
            <a:r>
              <a:rPr lang="en">
                <a:latin typeface="PT Sans Narrow"/>
                <a:ea typeface="PT Sans Narrow"/>
                <a:cs typeface="PT Sans Narrow"/>
                <a:sym typeface="PT Sans Narrow"/>
              </a:rPr>
              <a:t>The basic idea of 3D graphics is to turn a mathematical description of a world into a picture of what that world would look like to someone inside the world. The mathematical description could be in the form of a list, for instance: there is a box with centre (2,4,7) and sides of length 3, the color of the box is a bluish grey . To turn this into a picture, we also need to describe where the person is and what direction they are looking</a:t>
            </a:r>
            <a:endParaRPr>
              <a:latin typeface="PT Sans Narrow"/>
              <a:ea typeface="PT Sans Narrow"/>
              <a:cs typeface="PT Sans Narrow"/>
              <a:sym typeface="PT Sans Narrow"/>
            </a:endParaRPr>
          </a:p>
        </p:txBody>
      </p:sp>
      <p:pic>
        <p:nvPicPr>
          <p:cNvPr id="140" name="Google Shape;140;p24"/>
          <p:cNvPicPr preferRelativeResize="0"/>
          <p:nvPr/>
        </p:nvPicPr>
        <p:blipFill rotWithShape="1">
          <a:blip r:embed="rId3">
            <a:alphaModFix/>
          </a:blip>
          <a:srcRect/>
          <a:stretch/>
        </p:blipFill>
        <p:spPr>
          <a:xfrm>
            <a:off x="367500" y="1557866"/>
            <a:ext cx="1720944" cy="1535289"/>
          </a:xfrm>
          <a:prstGeom prst="rect">
            <a:avLst/>
          </a:prstGeom>
          <a:noFill/>
          <a:ln>
            <a:noFill/>
          </a:ln>
        </p:spPr>
      </p:pic>
      <p:pic>
        <p:nvPicPr>
          <p:cNvPr id="141" name="Google Shape;141;p24"/>
          <p:cNvPicPr preferRelativeResize="0"/>
          <p:nvPr/>
        </p:nvPicPr>
        <p:blipFill rotWithShape="1">
          <a:blip r:embed="rId4">
            <a:alphaModFix/>
          </a:blip>
          <a:srcRect/>
          <a:stretch/>
        </p:blipFill>
        <p:spPr>
          <a:xfrm>
            <a:off x="1952310" y="3226223"/>
            <a:ext cx="2358390" cy="15468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86350" y="-45155"/>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3D MODELLING SOFTWARE</a:t>
            </a:r>
            <a:endParaRPr/>
          </a:p>
        </p:txBody>
      </p:sp>
      <p:sp>
        <p:nvSpPr>
          <p:cNvPr id="147" name="Google Shape;147;p25"/>
          <p:cNvSpPr txBox="1"/>
          <p:nvPr/>
        </p:nvSpPr>
        <p:spPr>
          <a:xfrm>
            <a:off x="428978" y="896845"/>
            <a:ext cx="8263466"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PT Sans Narrow"/>
                <a:ea typeface="PT Sans Narrow"/>
                <a:cs typeface="PT Sans Narrow"/>
                <a:sym typeface="PT Sans Narrow"/>
              </a:rPr>
              <a:t>Few of the best 3D Modelling softwares: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PT Sans Narrow"/>
              <a:ea typeface="PT Sans Narrow"/>
              <a:cs typeface="PT Sans Narrow"/>
              <a:sym typeface="PT Sans Narrow"/>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PT Sans Narrow"/>
                <a:ea typeface="PT Sans Narrow"/>
                <a:cs typeface="PT Sans Narrow"/>
                <a:sym typeface="PT Sans Narrow"/>
              </a:rPr>
              <a:t>Substance Painter:  is taking over the world of 3D model and asset texturing. When you’ve made a model it starts out all grey and you have to paint in textures</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PT Sans Narrow"/>
                <a:ea typeface="PT Sans Narrow"/>
                <a:cs typeface="PT Sans Narrow"/>
                <a:sym typeface="PT Sans Narrow"/>
              </a:rPr>
              <a:t> Autodesk Maya: Autodesk Maya is industry standard tool for just about everything 3D and one of the most powerful tools to have in your arsenal.</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PT Sans Narrow"/>
                <a:ea typeface="PT Sans Narrow"/>
                <a:cs typeface="PT Sans Narrow"/>
                <a:sym typeface="PT Sans Narrow"/>
              </a:rPr>
              <a:t>Autodesk Mudbox: Mudbox specializes in fast and intuitive digital sculpting and painting. Basically a big fun sketchpad to try out character ideas in 3D.</a:t>
            </a:r>
            <a:endParaRPr/>
          </a:p>
          <a:p>
            <a:pPr marL="0" marR="0" lvl="0" indent="0" algn="l" rtl="0">
              <a:lnSpc>
                <a:spcPct val="100000"/>
              </a:lnSpc>
              <a:spcBef>
                <a:spcPts val="0"/>
              </a:spcBef>
              <a:spcAft>
                <a:spcPts val="0"/>
              </a:spcAft>
              <a:buNone/>
            </a:pPr>
            <a:r>
              <a:rPr lang="en" sz="1800" b="0" i="0" u="none" strike="noStrike" cap="none">
                <a:solidFill>
                  <a:srgbClr val="000000"/>
                </a:solidFill>
                <a:latin typeface="PT Sans Narrow"/>
                <a:ea typeface="PT Sans Narrow"/>
                <a:cs typeface="PT Sans Narrow"/>
                <a:sym typeface="PT Sans Narrow"/>
              </a:rPr>
              <a:t> </a:t>
            </a:r>
            <a:endParaRPr/>
          </a:p>
          <a:p>
            <a:pPr marL="0" marR="0" lvl="0" indent="0" algn="l" rtl="0">
              <a:lnSpc>
                <a:spcPct val="100000"/>
              </a:lnSpc>
              <a:spcBef>
                <a:spcPts val="0"/>
              </a:spcBef>
              <a:spcAft>
                <a:spcPts val="0"/>
              </a:spcAft>
              <a:buNone/>
            </a:pPr>
            <a:r>
              <a:rPr lang="en" sz="1800" b="0" i="0" u="none" strike="noStrike" cap="none">
                <a:solidFill>
                  <a:srgbClr val="000000"/>
                </a:solidFill>
                <a:latin typeface="PT Sans Narrow"/>
                <a:ea typeface="PT Sans Narrow"/>
                <a:cs typeface="PT Sans Narrow"/>
                <a:sym typeface="PT Sans Narrow"/>
              </a:rPr>
              <a:t>And many more.</a:t>
            </a:r>
            <a:endParaRPr sz="1800" b="0" i="0" u="none" strike="noStrike" cap="none">
              <a:solidFill>
                <a:srgbClr val="000000"/>
              </a:solidFill>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65500" y="4937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Nodes , Edges And Graphs </a:t>
            </a:r>
            <a:endParaRPr/>
          </a:p>
        </p:txBody>
      </p:sp>
      <p:sp>
        <p:nvSpPr>
          <p:cNvPr id="153" name="Google Shape;153;p26"/>
          <p:cNvSpPr txBox="1">
            <a:spLocks noGrp="1"/>
          </p:cNvSpPr>
          <p:nvPr>
            <p:ph type="subTitle" idx="1"/>
          </p:nvPr>
        </p:nvSpPr>
        <p:spPr>
          <a:xfrm>
            <a:off x="265500" y="3318025"/>
            <a:ext cx="4045200" cy="1341600"/>
          </a:xfrm>
          <a:prstGeom prst="rect">
            <a:avLst/>
          </a:prstGeom>
        </p:spPr>
        <p:txBody>
          <a:bodyPr spcFirstLastPara="1" wrap="square" lIns="91425" tIns="91425" rIns="91425" bIns="91425" anchor="t" anchorCtr="0">
            <a:normAutofit fontScale="85000" lnSpcReduction="20000"/>
          </a:bodyPr>
          <a:lstStyle/>
          <a:p>
            <a:pPr marL="457200" lvl="0" indent="-341947" algn="l" rtl="0">
              <a:spcBef>
                <a:spcPts val="0"/>
              </a:spcBef>
              <a:spcAft>
                <a:spcPts val="0"/>
              </a:spcAft>
              <a:buSzPct val="100000"/>
              <a:buFont typeface="PT Sans Narrow"/>
              <a:buChar char="❏"/>
            </a:pPr>
            <a:r>
              <a:rPr lang="en">
                <a:latin typeface="PT Sans Narrow"/>
                <a:ea typeface="PT Sans Narrow"/>
                <a:cs typeface="PT Sans Narrow"/>
                <a:sym typeface="PT Sans Narrow"/>
              </a:rPr>
              <a:t>Each node in a navgraph usually represents the position of a key area or object within the environment and each edge represents the connections between those points. </a:t>
            </a:r>
            <a:endParaRPr>
              <a:latin typeface="PT Sans Narrow"/>
              <a:ea typeface="PT Sans Narrow"/>
              <a:cs typeface="PT Sans Narrow"/>
              <a:sym typeface="PT Sans Narrow"/>
            </a:endParaRPr>
          </a:p>
        </p:txBody>
      </p:sp>
      <p:sp>
        <p:nvSpPr>
          <p:cNvPr id="154" name="Google Shape;154;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55" name="Google Shape;155;p26"/>
          <p:cNvPicPr preferRelativeResize="0"/>
          <p:nvPr/>
        </p:nvPicPr>
        <p:blipFill>
          <a:blip r:embed="rId3">
            <a:alphaModFix/>
          </a:blip>
          <a:stretch>
            <a:fillRect/>
          </a:stretch>
        </p:blipFill>
        <p:spPr>
          <a:xfrm>
            <a:off x="4866775" y="690550"/>
            <a:ext cx="3982450" cy="3762375"/>
          </a:xfrm>
          <a:prstGeom prst="rect">
            <a:avLst/>
          </a:prstGeom>
          <a:noFill/>
          <a:ln>
            <a:noFill/>
          </a:ln>
        </p:spPr>
      </p:pic>
      <p:sp>
        <p:nvSpPr>
          <p:cNvPr id="156" name="Google Shape;156;p26"/>
          <p:cNvSpPr txBox="1"/>
          <p:nvPr/>
        </p:nvSpPr>
        <p:spPr>
          <a:xfrm>
            <a:off x="266875" y="2086525"/>
            <a:ext cx="41004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PT Sans Narrow"/>
              <a:buChar char="❏"/>
            </a:pPr>
            <a:r>
              <a:rPr lang="en" sz="1800">
                <a:latin typeface="PT Sans Narrow"/>
                <a:ea typeface="PT Sans Narrow"/>
                <a:cs typeface="PT Sans Narrow"/>
                <a:sym typeface="PT Sans Narrow"/>
              </a:rPr>
              <a:t>When developing the AI for games, one of the most common uses of graphs is to represent a network of paths an agent can use to navigate around its environment.</a:t>
            </a:r>
            <a:endParaRPr sz="2000">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body" idx="1"/>
          </p:nvPr>
        </p:nvSpPr>
        <p:spPr>
          <a:xfrm>
            <a:off x="311700" y="1988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A navigation graph, or navgraph, is an abstraction of all the locations in a game environment the game agents may visit and of all the connections between those points.</a:t>
            </a:r>
            <a:endParaRPr/>
          </a:p>
          <a:p>
            <a:pPr marL="457200" lvl="0" indent="-342900" algn="l" rtl="0">
              <a:spcBef>
                <a:spcPts val="0"/>
              </a:spcBef>
              <a:spcAft>
                <a:spcPts val="0"/>
              </a:spcAft>
              <a:buSzPts val="1800"/>
              <a:buChar char="❏"/>
            </a:pPr>
            <a:r>
              <a:rPr lang="en"/>
              <a:t>Consequently, a well-designed navgraph is a data structure embodying all the possible paths through the game environment and is therefore extremely handy for helping your game agents decide how to get from A to B. </a:t>
            </a:r>
            <a:endParaRPr/>
          </a:p>
        </p:txBody>
      </p:sp>
      <p:pic>
        <p:nvPicPr>
          <p:cNvPr id="162" name="Google Shape;162;p27"/>
          <p:cNvPicPr preferRelativeResize="0"/>
          <p:nvPr/>
        </p:nvPicPr>
        <p:blipFill>
          <a:blip r:embed="rId3">
            <a:alphaModFix/>
          </a:blip>
          <a:stretch>
            <a:fillRect/>
          </a:stretch>
        </p:blipFill>
        <p:spPr>
          <a:xfrm>
            <a:off x="5277770" y="2267570"/>
            <a:ext cx="3554525" cy="2635750"/>
          </a:xfrm>
          <a:prstGeom prst="rect">
            <a:avLst/>
          </a:prstGeom>
          <a:noFill/>
          <a:ln>
            <a:noFill/>
          </a:ln>
        </p:spPr>
      </p:pic>
      <p:sp>
        <p:nvSpPr>
          <p:cNvPr id="163" name="Google Shape;163;p27"/>
          <p:cNvSpPr txBox="1"/>
          <p:nvPr/>
        </p:nvSpPr>
        <p:spPr>
          <a:xfrm>
            <a:off x="680200" y="2785050"/>
            <a:ext cx="4536900" cy="1600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PT Sans Narrow"/>
              <a:buChar char="❖"/>
            </a:pPr>
            <a:r>
              <a:rPr lang="en" sz="2300">
                <a:latin typeface="PT Sans Narrow"/>
                <a:ea typeface="PT Sans Narrow"/>
                <a:cs typeface="PT Sans Narrow"/>
                <a:sym typeface="PT Sans Narrow"/>
              </a:rPr>
              <a:t>This approach enables game agents to easily calculate paths that avoid water, prefer traveling on roads to mud, and meander around mountains.</a:t>
            </a:r>
            <a:endParaRPr sz="2600">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 Finding </a:t>
            </a:r>
            <a:endParaRPr/>
          </a:p>
        </p:txBody>
      </p:sp>
      <p:sp>
        <p:nvSpPr>
          <p:cNvPr id="169" name="Google Shape;169;p28"/>
          <p:cNvSpPr txBox="1">
            <a:spLocks noGrp="1"/>
          </p:cNvSpPr>
          <p:nvPr>
            <p:ph type="body" idx="1"/>
          </p:nvPr>
        </p:nvSpPr>
        <p:spPr>
          <a:xfrm>
            <a:off x="311700" y="1266325"/>
            <a:ext cx="4896000" cy="3302700"/>
          </a:xfrm>
          <a:prstGeom prst="rect">
            <a:avLst/>
          </a:prstGeom>
        </p:spPr>
        <p:txBody>
          <a:bodyPr spcFirstLastPara="1" wrap="square" lIns="91425" tIns="91425" rIns="91425" bIns="91425" anchor="t" anchorCtr="0">
            <a:normAutofit/>
          </a:bodyPr>
          <a:lstStyle/>
          <a:p>
            <a:pPr marL="457200" lvl="0" indent="-346075" algn="l" rtl="0">
              <a:spcBef>
                <a:spcPts val="0"/>
              </a:spcBef>
              <a:spcAft>
                <a:spcPts val="0"/>
              </a:spcAft>
              <a:buClr>
                <a:srgbClr val="202122"/>
              </a:buClr>
              <a:buSzPts val="1850"/>
              <a:buFont typeface="PT Sans Narrow"/>
              <a:buChar char="➢"/>
            </a:pPr>
            <a:r>
              <a:rPr lang="en" sz="1850" b="1">
                <a:solidFill>
                  <a:srgbClr val="202122"/>
                </a:solidFill>
                <a:highlight>
                  <a:srgbClr val="FFFFFF"/>
                </a:highlight>
                <a:latin typeface="PT Sans Narrow"/>
                <a:ea typeface="PT Sans Narrow"/>
                <a:cs typeface="PT Sans Narrow"/>
                <a:sym typeface="PT Sans Narrow"/>
              </a:rPr>
              <a:t>Pathfinding or pathing is the plotting, by a computer application, of the shortest route between two points. It is a more practical variant of solving mazes.</a:t>
            </a:r>
            <a:endParaRPr sz="1850" b="1">
              <a:solidFill>
                <a:srgbClr val="202122"/>
              </a:solidFill>
              <a:highlight>
                <a:srgbClr val="FFFFFF"/>
              </a:highlight>
              <a:latin typeface="PT Sans Narrow"/>
              <a:ea typeface="PT Sans Narrow"/>
              <a:cs typeface="PT Sans Narrow"/>
              <a:sym typeface="PT Sans Narrow"/>
            </a:endParaRPr>
          </a:p>
          <a:p>
            <a:pPr marL="457200" lvl="0" indent="0" algn="l" rtl="0">
              <a:spcBef>
                <a:spcPts val="0"/>
              </a:spcBef>
              <a:spcAft>
                <a:spcPts val="0"/>
              </a:spcAft>
              <a:buNone/>
            </a:pPr>
            <a:endParaRPr sz="1850" b="1">
              <a:solidFill>
                <a:srgbClr val="202122"/>
              </a:solidFill>
              <a:highlight>
                <a:srgbClr val="FFFFFF"/>
              </a:highlight>
              <a:latin typeface="PT Sans Narrow"/>
              <a:ea typeface="PT Sans Narrow"/>
              <a:cs typeface="PT Sans Narrow"/>
              <a:sym typeface="PT Sans Narrow"/>
            </a:endParaRPr>
          </a:p>
          <a:p>
            <a:pPr marL="457200" lvl="0" indent="-346075" algn="l" rtl="0">
              <a:spcBef>
                <a:spcPts val="0"/>
              </a:spcBef>
              <a:spcAft>
                <a:spcPts val="0"/>
              </a:spcAft>
              <a:buClr>
                <a:srgbClr val="202122"/>
              </a:buClr>
              <a:buSzPts val="1850"/>
              <a:buFont typeface="PT Sans Narrow"/>
              <a:buChar char="➢"/>
            </a:pPr>
            <a:r>
              <a:rPr lang="en" sz="1850" b="1">
                <a:solidFill>
                  <a:srgbClr val="202122"/>
                </a:solidFill>
                <a:highlight>
                  <a:srgbClr val="FFFFFF"/>
                </a:highlight>
                <a:latin typeface="PT Sans Narrow"/>
                <a:ea typeface="PT Sans Narrow"/>
                <a:cs typeface="PT Sans Narrow"/>
                <a:sym typeface="PT Sans Narrow"/>
              </a:rPr>
              <a:t>The pathfinding system has the responsibility of understanding the possibilities for movement within the virtual world. </a:t>
            </a:r>
            <a:endParaRPr sz="2600" b="1">
              <a:latin typeface="PT Sans Narrow"/>
              <a:ea typeface="PT Sans Narrow"/>
              <a:cs typeface="PT Sans Narrow"/>
              <a:sym typeface="PT Sans Narrow"/>
            </a:endParaRPr>
          </a:p>
        </p:txBody>
      </p:sp>
      <p:pic>
        <p:nvPicPr>
          <p:cNvPr id="170" name="Google Shape;170;p28"/>
          <p:cNvPicPr preferRelativeResize="0"/>
          <p:nvPr/>
        </p:nvPicPr>
        <p:blipFill>
          <a:blip r:embed="rId3">
            <a:alphaModFix/>
          </a:blip>
          <a:stretch>
            <a:fillRect/>
          </a:stretch>
        </p:blipFill>
        <p:spPr>
          <a:xfrm>
            <a:off x="6236750" y="1266325"/>
            <a:ext cx="2381250" cy="149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 of Path Finding Algorithm </a:t>
            </a:r>
            <a:endParaRPr/>
          </a:p>
        </p:txBody>
      </p:sp>
      <p:sp>
        <p:nvSpPr>
          <p:cNvPr id="176" name="Google Shape;176;p29"/>
          <p:cNvSpPr txBox="1">
            <a:spLocks noGrp="1"/>
          </p:cNvSpPr>
          <p:nvPr>
            <p:ph type="body" idx="1"/>
          </p:nvPr>
        </p:nvSpPr>
        <p:spPr>
          <a:xfrm>
            <a:off x="311700" y="1266325"/>
            <a:ext cx="5766000" cy="3302700"/>
          </a:xfrm>
          <a:prstGeom prst="rect">
            <a:avLst/>
          </a:prstGeom>
        </p:spPr>
        <p:txBody>
          <a:bodyPr spcFirstLastPara="1" wrap="square" lIns="91425" tIns="91425" rIns="91425" bIns="91425" anchor="t" anchorCtr="0">
            <a:normAutofit fontScale="55000" lnSpcReduction="20000"/>
          </a:bodyPr>
          <a:lstStyle/>
          <a:p>
            <a:pPr marL="0" lvl="0" indent="0" algn="l" rtl="0">
              <a:lnSpc>
                <a:spcPct val="130000"/>
              </a:lnSpc>
              <a:spcBef>
                <a:spcPts val="0"/>
              </a:spcBef>
              <a:spcAft>
                <a:spcPts val="0"/>
              </a:spcAft>
              <a:buNone/>
            </a:pPr>
            <a:r>
              <a:rPr lang="en" sz="4992" b="1">
                <a:solidFill>
                  <a:srgbClr val="000000"/>
                </a:solidFill>
                <a:latin typeface="Georgia"/>
                <a:ea typeface="Georgia"/>
                <a:cs typeface="Georgia"/>
                <a:sym typeface="Georgia"/>
              </a:rPr>
              <a:t>Dijkstra's algorithm</a:t>
            </a:r>
            <a:endParaRPr sz="4992" b="1">
              <a:solidFill>
                <a:srgbClr val="000000"/>
              </a:solidFill>
              <a:latin typeface="Georgia"/>
              <a:ea typeface="Georgia"/>
              <a:cs typeface="Georgia"/>
              <a:sym typeface="Georgia"/>
            </a:endParaRPr>
          </a:p>
          <a:p>
            <a:pPr marL="0" lvl="0" indent="0" algn="l" rtl="0">
              <a:lnSpc>
                <a:spcPct val="130000"/>
              </a:lnSpc>
              <a:spcBef>
                <a:spcPts val="600"/>
              </a:spcBef>
              <a:spcAft>
                <a:spcPts val="0"/>
              </a:spcAft>
              <a:buNone/>
            </a:pPr>
            <a:r>
              <a:rPr lang="en" sz="4150">
                <a:solidFill>
                  <a:srgbClr val="000000"/>
                </a:solidFill>
                <a:latin typeface="PT Sans Narrow"/>
                <a:ea typeface="PT Sans Narrow"/>
                <a:cs typeface="PT Sans Narrow"/>
                <a:sym typeface="PT Sans Narrow"/>
              </a:rPr>
              <a:t>Dijkstra’s was introduced in 1970 by </a:t>
            </a:r>
            <a:r>
              <a:rPr lang="en" sz="4207">
                <a:solidFill>
                  <a:srgbClr val="202122"/>
                </a:solidFill>
                <a:highlight>
                  <a:srgbClr val="FFFFFF"/>
                </a:highlight>
                <a:latin typeface="PT Sans Narrow"/>
                <a:ea typeface="PT Sans Narrow"/>
                <a:cs typeface="PT Sans Narrow"/>
                <a:sym typeface="PT Sans Narrow"/>
              </a:rPr>
              <a:t>Edsger Wybe Dijkstra </a:t>
            </a:r>
            <a:r>
              <a:rPr lang="en" sz="4150">
                <a:solidFill>
                  <a:srgbClr val="000000"/>
                </a:solidFill>
                <a:latin typeface="PT Sans Narrow"/>
                <a:ea typeface="PT Sans Narrow"/>
                <a:cs typeface="PT Sans Narrow"/>
                <a:sym typeface="PT Sans Narrow"/>
              </a:rPr>
              <a:t>as one of the best path algorithms. </a:t>
            </a:r>
            <a:endParaRPr sz="4150">
              <a:solidFill>
                <a:srgbClr val="000000"/>
              </a:solidFill>
              <a:latin typeface="PT Sans Narrow"/>
              <a:ea typeface="PT Sans Narrow"/>
              <a:cs typeface="PT Sans Narrow"/>
              <a:sym typeface="PT Sans Narrow"/>
            </a:endParaRPr>
          </a:p>
          <a:p>
            <a:pPr marL="0" lvl="0" indent="0" algn="l" rtl="0">
              <a:lnSpc>
                <a:spcPct val="130000"/>
              </a:lnSpc>
              <a:spcBef>
                <a:spcPts val="600"/>
              </a:spcBef>
              <a:spcAft>
                <a:spcPts val="0"/>
              </a:spcAft>
              <a:buNone/>
            </a:pPr>
            <a:r>
              <a:rPr lang="en" sz="4150">
                <a:solidFill>
                  <a:srgbClr val="000000"/>
                </a:solidFill>
                <a:latin typeface="PT Sans Narrow"/>
                <a:ea typeface="PT Sans Narrow"/>
                <a:cs typeface="PT Sans Narrow"/>
                <a:sym typeface="PT Sans Narrow"/>
              </a:rPr>
              <a:t>Dijkstra’s algorithm is a classic graph search algorithm which can find the shortest path between two points on the graph. </a:t>
            </a:r>
            <a:endParaRPr sz="4150">
              <a:solidFill>
                <a:srgbClr val="000000"/>
              </a:solidFill>
              <a:latin typeface="PT Sans Narrow"/>
              <a:ea typeface="PT Sans Narrow"/>
              <a:cs typeface="PT Sans Narrow"/>
              <a:sym typeface="PT Sans Narrow"/>
            </a:endParaRPr>
          </a:p>
          <a:p>
            <a:pPr marL="0" lvl="0" indent="0" algn="l" rtl="0">
              <a:lnSpc>
                <a:spcPct val="130000"/>
              </a:lnSpc>
              <a:spcBef>
                <a:spcPts val="600"/>
              </a:spcBef>
              <a:spcAft>
                <a:spcPts val="0"/>
              </a:spcAft>
              <a:buNone/>
            </a:pPr>
            <a:r>
              <a:rPr lang="en" sz="4150">
                <a:solidFill>
                  <a:srgbClr val="000000"/>
                </a:solidFill>
                <a:latin typeface="PT Sans Narrow"/>
                <a:ea typeface="PT Sans Narrow"/>
                <a:cs typeface="PT Sans Narrow"/>
                <a:sym typeface="PT Sans Narrow"/>
              </a:rPr>
              <a:t>It has been applied in many areas such as network routing, public transportation, and logistics .</a:t>
            </a:r>
            <a:endParaRPr sz="4150">
              <a:solidFill>
                <a:srgbClr val="000000"/>
              </a:solidFill>
              <a:latin typeface="PT Sans Narrow"/>
              <a:ea typeface="PT Sans Narrow"/>
              <a:cs typeface="PT Sans Narrow"/>
              <a:sym typeface="PT Sans Narrow"/>
            </a:endParaRPr>
          </a:p>
          <a:p>
            <a:pPr marL="0" lvl="0" indent="0" algn="l" rtl="0">
              <a:spcBef>
                <a:spcPts val="600"/>
              </a:spcBef>
              <a:spcAft>
                <a:spcPts val="0"/>
              </a:spcAft>
              <a:buNone/>
            </a:pPr>
            <a:endParaRPr/>
          </a:p>
        </p:txBody>
      </p:sp>
      <p:pic>
        <p:nvPicPr>
          <p:cNvPr id="177" name="Google Shape;177;p29"/>
          <p:cNvPicPr preferRelativeResize="0"/>
          <p:nvPr/>
        </p:nvPicPr>
        <p:blipFill>
          <a:blip r:embed="rId3">
            <a:alphaModFix/>
          </a:blip>
          <a:stretch>
            <a:fillRect/>
          </a:stretch>
        </p:blipFill>
        <p:spPr>
          <a:xfrm>
            <a:off x="6136713" y="1363350"/>
            <a:ext cx="2695575" cy="211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D0BD-BA34-40EB-A7AF-1BFFBD121667}"/>
              </a:ext>
            </a:extLst>
          </p:cNvPr>
          <p:cNvSpPr>
            <a:spLocks noGrp="1"/>
          </p:cNvSpPr>
          <p:nvPr>
            <p:ph type="title"/>
          </p:nvPr>
        </p:nvSpPr>
        <p:spPr/>
        <p:txBody>
          <a:bodyPr>
            <a:normAutofit fontScale="90000"/>
          </a:bodyPr>
          <a:lstStyle/>
          <a:p>
            <a:r>
              <a:rPr lang="en-US" dirty="0"/>
              <a:t>What can math do in game design?</a:t>
            </a:r>
            <a:endParaRPr lang="en-IN" dirty="0"/>
          </a:p>
        </p:txBody>
      </p:sp>
      <p:sp>
        <p:nvSpPr>
          <p:cNvPr id="3" name="Text Placeholder 2">
            <a:extLst>
              <a:ext uri="{FF2B5EF4-FFF2-40B4-BE49-F238E27FC236}">
                <a16:creationId xmlns:a16="http://schemas.microsoft.com/office/drawing/2014/main" id="{59E0500E-0BC3-4255-9FD6-DFED02280AFE}"/>
              </a:ext>
            </a:extLst>
          </p:cNvPr>
          <p:cNvSpPr>
            <a:spLocks noGrp="1"/>
          </p:cNvSpPr>
          <p:nvPr>
            <p:ph type="body" idx="1"/>
          </p:nvPr>
        </p:nvSpPr>
        <p:spPr/>
        <p:txBody>
          <a:bodyPr>
            <a:normAutofit lnSpcReduction="10000"/>
          </a:bodyPr>
          <a:lstStyle/>
          <a:p>
            <a:pPr marL="1371600" marR="0" lvl="2" indent="-374650" algn="l" defTabSz="914400" rtl="0" eaLnBrk="1" fontAlgn="auto" latinLnBrk="0" hangingPunct="1">
              <a:lnSpc>
                <a:spcPct val="115000"/>
              </a:lnSpc>
              <a:spcBef>
                <a:spcPts val="120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Fluid water simulation.</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Animation.</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Algorithms.</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Game engine architecture.</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Gameplay scripting. (walking, shooting, jumping)</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Physics programming (inertia, friction, etc).</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Graphics/Shaders programming (</a:t>
            </a:r>
            <a:r>
              <a:rPr kumimoji="0" lang="en-IN" sz="2300" b="0" i="0" u="none" strike="noStrike" kern="0" cap="none" spc="0" normalizeH="0" baseline="0" noProof="0" dirty="0" err="1">
                <a:ln>
                  <a:noFill/>
                </a:ln>
                <a:solidFill>
                  <a:srgbClr val="333333"/>
                </a:solidFill>
                <a:effectLst/>
                <a:highlight>
                  <a:srgbClr val="FCFCFC"/>
                </a:highlight>
                <a:uLnTx/>
                <a:uFillTx/>
                <a:latin typeface="PT Sans Narrow"/>
                <a:ea typeface="PT Sans Narrow"/>
                <a:cs typeface="PT Sans Narrow"/>
                <a:sym typeface="PT Sans Narrow"/>
              </a:rPr>
              <a:t>matrices,etc</a:t>
            </a: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a:t>
            </a:r>
          </a:p>
          <a:p>
            <a:pPr marL="1371600" marR="0" lvl="2" indent="-374650" algn="l" defTabSz="914400" rtl="0" eaLnBrk="1" fontAlgn="auto" latinLnBrk="0" hangingPunct="1">
              <a:lnSpc>
                <a:spcPct val="115000"/>
              </a:lnSpc>
              <a:spcBef>
                <a:spcPts val="0"/>
              </a:spcBef>
              <a:spcAft>
                <a:spcPts val="0"/>
              </a:spcAft>
              <a:buClr>
                <a:srgbClr val="333333"/>
              </a:buClr>
              <a:buSzPts val="2300"/>
              <a:buFont typeface="PT Sans Narrow"/>
              <a:buChar char="●"/>
              <a:tabLst/>
              <a:defRPr/>
            </a:pPr>
            <a:r>
              <a:rPr kumimoji="0" lang="en-IN" sz="2300" b="0" i="0" u="none" strike="noStrike" kern="0" cap="none" spc="0" normalizeH="0" baseline="0" noProof="0" dirty="0">
                <a:ln>
                  <a:noFill/>
                </a:ln>
                <a:solidFill>
                  <a:srgbClr val="333333"/>
                </a:solidFill>
                <a:effectLst/>
                <a:highlight>
                  <a:srgbClr val="FCFCFC"/>
                </a:highlight>
                <a:uLnTx/>
                <a:uFillTx/>
                <a:latin typeface="PT Sans Narrow"/>
                <a:ea typeface="PT Sans Narrow"/>
                <a:cs typeface="PT Sans Narrow"/>
                <a:sym typeface="PT Sans Narrow"/>
              </a:rPr>
              <a:t>Handling Polygon rendering</a:t>
            </a:r>
            <a:endParaRPr lang="en-IN" dirty="0"/>
          </a:p>
        </p:txBody>
      </p:sp>
    </p:spTree>
    <p:extLst>
      <p:ext uri="{BB962C8B-B14F-4D97-AF65-F5344CB8AC3E}">
        <p14:creationId xmlns:p14="http://schemas.microsoft.com/office/powerpoint/2010/main" val="25502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Here Are Some Examples </a:t>
            </a:r>
            <a:endParaRPr/>
          </a:p>
        </p:txBody>
      </p:sp>
      <p:sp>
        <p:nvSpPr>
          <p:cNvPr id="189" name="Google Shape;189;p31"/>
          <p:cNvSpPr txBox="1"/>
          <p:nvPr/>
        </p:nvSpPr>
        <p:spPr>
          <a:xfrm>
            <a:off x="0" y="1370800"/>
            <a:ext cx="8164200" cy="17601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1200"/>
              </a:spcBef>
              <a:spcAft>
                <a:spcPts val="0"/>
              </a:spcAft>
              <a:buClr>
                <a:srgbClr val="333333"/>
              </a:buClr>
              <a:buSzPts val="1900"/>
              <a:buFont typeface="PT Sans Narrow"/>
              <a:buChar char="➢"/>
            </a:pPr>
            <a:r>
              <a:rPr lang="en" sz="1900">
                <a:solidFill>
                  <a:srgbClr val="333333"/>
                </a:solidFill>
                <a:highlight>
                  <a:srgbClr val="FCFCFC"/>
                </a:highlight>
                <a:latin typeface="PT Sans Narrow"/>
                <a:ea typeface="PT Sans Narrow"/>
                <a:cs typeface="PT Sans Narrow"/>
                <a:sym typeface="PT Sans Narrow"/>
              </a:rPr>
              <a:t>    </a:t>
            </a:r>
            <a:r>
              <a:rPr lang="en" sz="2300">
                <a:solidFill>
                  <a:srgbClr val="333333"/>
                </a:solidFill>
                <a:highlight>
                  <a:srgbClr val="FCFCFC"/>
                </a:highlight>
                <a:latin typeface="PT Sans Narrow"/>
                <a:ea typeface="PT Sans Narrow"/>
                <a:cs typeface="PT Sans Narrow"/>
                <a:sym typeface="PT Sans Narrow"/>
              </a:rPr>
              <a:t>Those bullets flying over your head in </a:t>
            </a:r>
            <a:r>
              <a:rPr lang="en" sz="2300" i="1">
                <a:solidFill>
                  <a:srgbClr val="333333"/>
                </a:solidFill>
                <a:highlight>
                  <a:srgbClr val="FCFCFC"/>
                </a:highlight>
                <a:latin typeface="PT Sans Narrow"/>
                <a:ea typeface="PT Sans Narrow"/>
                <a:cs typeface="PT Sans Narrow"/>
                <a:sym typeface="PT Sans Narrow"/>
              </a:rPr>
              <a:t>Call of Duty:</a:t>
            </a:r>
            <a:r>
              <a:rPr lang="en" sz="2300">
                <a:solidFill>
                  <a:srgbClr val="333333"/>
                </a:solidFill>
                <a:highlight>
                  <a:srgbClr val="FCFCFC"/>
                </a:highlight>
                <a:latin typeface="PT Sans Narrow"/>
                <a:ea typeface="PT Sans Narrow"/>
                <a:cs typeface="PT Sans Narrow"/>
                <a:sym typeface="PT Sans Narrow"/>
              </a:rPr>
              <a:t> ? Math.</a:t>
            </a:r>
            <a:endParaRPr sz="2300">
              <a:solidFill>
                <a:srgbClr val="333333"/>
              </a:solidFill>
              <a:highlight>
                <a:srgbClr val="FCFCFC"/>
              </a:highlight>
              <a:latin typeface="PT Sans Narrow"/>
              <a:ea typeface="PT Sans Narrow"/>
              <a:cs typeface="PT Sans Narrow"/>
              <a:sym typeface="PT Sans Narrow"/>
            </a:endParaRPr>
          </a:p>
          <a:p>
            <a:pPr marL="457200" lvl="0" indent="-349250" algn="l" rtl="0">
              <a:lnSpc>
                <a:spcPct val="115000"/>
              </a:lnSpc>
              <a:spcBef>
                <a:spcPts val="0"/>
              </a:spcBef>
              <a:spcAft>
                <a:spcPts val="0"/>
              </a:spcAft>
              <a:buClr>
                <a:srgbClr val="333333"/>
              </a:buClr>
              <a:buSzPts val="1900"/>
              <a:buFont typeface="PT Sans Narrow"/>
              <a:buChar char="➢"/>
            </a:pPr>
            <a:r>
              <a:rPr lang="en" sz="1000">
                <a:solidFill>
                  <a:srgbClr val="333333"/>
                </a:solidFill>
                <a:highlight>
                  <a:srgbClr val="FCFCFC"/>
                </a:highlight>
              </a:rPr>
              <a:t>·</a:t>
            </a:r>
            <a:r>
              <a:rPr lang="en" sz="700">
                <a:solidFill>
                  <a:srgbClr val="333333"/>
                </a:solidFill>
                <a:highlight>
                  <a:srgbClr val="FCFCFC"/>
                </a:highlight>
                <a:latin typeface="Times New Roman"/>
                <a:ea typeface="Times New Roman"/>
                <a:cs typeface="Times New Roman"/>
                <a:sym typeface="Times New Roman"/>
              </a:rPr>
              <a:t>        </a:t>
            </a:r>
            <a:r>
              <a:rPr lang="en" sz="2300">
                <a:solidFill>
                  <a:srgbClr val="333333"/>
                </a:solidFill>
                <a:highlight>
                  <a:srgbClr val="FCFCFC"/>
                </a:highlight>
                <a:latin typeface="PT Sans Narrow"/>
                <a:ea typeface="PT Sans Narrow"/>
                <a:cs typeface="PT Sans Narrow"/>
                <a:sym typeface="PT Sans Narrow"/>
              </a:rPr>
              <a:t>Ocean waves crashing nicely against your boat in </a:t>
            </a:r>
            <a:r>
              <a:rPr lang="en" sz="2250" i="1">
                <a:highlight>
                  <a:srgbClr val="FFFFFF"/>
                </a:highlight>
                <a:latin typeface="PT Sans Narrow"/>
                <a:ea typeface="PT Sans Narrow"/>
                <a:cs typeface="PT Sans Narrow"/>
                <a:sym typeface="PT Sans Narrow"/>
              </a:rPr>
              <a:t>Assassin's Creed</a:t>
            </a:r>
            <a:r>
              <a:rPr lang="en" sz="2300">
                <a:solidFill>
                  <a:srgbClr val="333333"/>
                </a:solidFill>
                <a:highlight>
                  <a:srgbClr val="FCFCFC"/>
                </a:highlight>
                <a:latin typeface="PT Sans Narrow"/>
                <a:ea typeface="PT Sans Narrow"/>
                <a:cs typeface="PT Sans Narrow"/>
                <a:sym typeface="PT Sans Narrow"/>
              </a:rPr>
              <a:t>? Math.</a:t>
            </a:r>
            <a:endParaRPr sz="2300">
              <a:solidFill>
                <a:srgbClr val="333333"/>
              </a:solidFill>
              <a:highlight>
                <a:srgbClr val="FCFCFC"/>
              </a:highlight>
              <a:latin typeface="PT Sans Narrow"/>
              <a:ea typeface="PT Sans Narrow"/>
              <a:cs typeface="PT Sans Narrow"/>
              <a:sym typeface="PT Sans Narrow"/>
            </a:endParaRPr>
          </a:p>
          <a:p>
            <a:pPr marL="457200" lvl="0" indent="-349250" algn="l" rtl="0">
              <a:lnSpc>
                <a:spcPct val="115000"/>
              </a:lnSpc>
              <a:spcBef>
                <a:spcPts val="0"/>
              </a:spcBef>
              <a:spcAft>
                <a:spcPts val="0"/>
              </a:spcAft>
              <a:buClr>
                <a:srgbClr val="333333"/>
              </a:buClr>
              <a:buSzPts val="1900"/>
              <a:buFont typeface="PT Sans Narrow"/>
              <a:buChar char="➢"/>
            </a:pPr>
            <a:r>
              <a:rPr lang="en" sz="1900">
                <a:solidFill>
                  <a:srgbClr val="333333"/>
                </a:solidFill>
                <a:highlight>
                  <a:srgbClr val="FCFCFC"/>
                </a:highlight>
                <a:latin typeface="PT Sans Narrow"/>
                <a:ea typeface="PT Sans Narrow"/>
                <a:cs typeface="PT Sans Narrow"/>
                <a:sym typeface="PT Sans Narrow"/>
              </a:rPr>
              <a:t>    </a:t>
            </a:r>
            <a:r>
              <a:rPr lang="en" sz="2300" i="1">
                <a:solidFill>
                  <a:srgbClr val="333333"/>
                </a:solidFill>
                <a:highlight>
                  <a:srgbClr val="FCFCFC"/>
                </a:highlight>
                <a:latin typeface="PT Sans Narrow"/>
                <a:ea typeface="PT Sans Narrow"/>
                <a:cs typeface="PT Sans Narrow"/>
                <a:sym typeface="PT Sans Narrow"/>
              </a:rPr>
              <a:t>Sonic </a:t>
            </a:r>
            <a:r>
              <a:rPr lang="en" sz="2300">
                <a:solidFill>
                  <a:srgbClr val="333333"/>
                </a:solidFill>
                <a:highlight>
                  <a:srgbClr val="FCFCFC"/>
                </a:highlight>
                <a:latin typeface="PT Sans Narrow"/>
                <a:ea typeface="PT Sans Narrow"/>
                <a:cs typeface="PT Sans Narrow"/>
                <a:sym typeface="PT Sans Narrow"/>
              </a:rPr>
              <a:t>being able to run fast and </a:t>
            </a:r>
            <a:r>
              <a:rPr lang="en" sz="2300" i="1">
                <a:solidFill>
                  <a:srgbClr val="333333"/>
                </a:solidFill>
                <a:highlight>
                  <a:srgbClr val="FCFCFC"/>
                </a:highlight>
                <a:latin typeface="PT Sans Narrow"/>
                <a:ea typeface="PT Sans Narrow"/>
                <a:cs typeface="PT Sans Narrow"/>
                <a:sym typeface="PT Sans Narrow"/>
              </a:rPr>
              <a:t>Mario</a:t>
            </a:r>
            <a:r>
              <a:rPr lang="en" sz="2300">
                <a:solidFill>
                  <a:srgbClr val="333333"/>
                </a:solidFill>
                <a:highlight>
                  <a:srgbClr val="FCFCFC"/>
                </a:highlight>
                <a:latin typeface="PT Sans Narrow"/>
                <a:ea typeface="PT Sans Narrow"/>
                <a:cs typeface="PT Sans Narrow"/>
                <a:sym typeface="PT Sans Narrow"/>
              </a:rPr>
              <a:t> being able to jump? Math.</a:t>
            </a:r>
            <a:endParaRPr sz="2300">
              <a:solidFill>
                <a:srgbClr val="333333"/>
              </a:solidFill>
              <a:highlight>
                <a:srgbClr val="FCFCFC"/>
              </a:highlight>
              <a:latin typeface="PT Sans Narrow"/>
              <a:ea typeface="PT Sans Narrow"/>
              <a:cs typeface="PT Sans Narrow"/>
              <a:sym typeface="PT Sans Narrow"/>
            </a:endParaRPr>
          </a:p>
          <a:p>
            <a:pPr marL="457200" lvl="0" indent="-349250" algn="l" rtl="0">
              <a:lnSpc>
                <a:spcPct val="115000"/>
              </a:lnSpc>
              <a:spcBef>
                <a:spcPts val="0"/>
              </a:spcBef>
              <a:spcAft>
                <a:spcPts val="0"/>
              </a:spcAft>
              <a:buClr>
                <a:srgbClr val="333333"/>
              </a:buClr>
              <a:buSzPts val="1900"/>
              <a:buFont typeface="PT Sans Narrow"/>
              <a:buChar char="➢"/>
            </a:pPr>
            <a:r>
              <a:rPr lang="en" sz="1900">
                <a:solidFill>
                  <a:srgbClr val="333333"/>
                </a:solidFill>
                <a:highlight>
                  <a:srgbClr val="FCFCFC"/>
                </a:highlight>
                <a:latin typeface="PT Sans Narrow"/>
                <a:ea typeface="PT Sans Narrow"/>
                <a:cs typeface="PT Sans Narrow"/>
                <a:sym typeface="PT Sans Narrow"/>
              </a:rPr>
              <a:t>    </a:t>
            </a:r>
            <a:r>
              <a:rPr lang="en" sz="2300">
                <a:solidFill>
                  <a:srgbClr val="333333"/>
                </a:solidFill>
                <a:highlight>
                  <a:srgbClr val="FCFCFC"/>
                </a:highlight>
                <a:latin typeface="PT Sans Narrow"/>
                <a:ea typeface="PT Sans Narrow"/>
                <a:cs typeface="PT Sans Narrow"/>
                <a:sym typeface="PT Sans Narrow"/>
              </a:rPr>
              <a:t>Drifting around that corner in </a:t>
            </a:r>
            <a:r>
              <a:rPr lang="en" sz="2300" i="1">
                <a:solidFill>
                  <a:srgbClr val="333333"/>
                </a:solidFill>
                <a:highlight>
                  <a:srgbClr val="FCFCFC"/>
                </a:highlight>
                <a:latin typeface="PT Sans Narrow"/>
                <a:ea typeface="PT Sans Narrow"/>
                <a:cs typeface="PT Sans Narrow"/>
                <a:sym typeface="PT Sans Narrow"/>
              </a:rPr>
              <a:t>Need for Speed</a:t>
            </a:r>
            <a:r>
              <a:rPr lang="en" sz="2300">
                <a:solidFill>
                  <a:srgbClr val="333333"/>
                </a:solidFill>
                <a:highlight>
                  <a:srgbClr val="FCFCFC"/>
                </a:highlight>
                <a:latin typeface="PT Sans Narrow"/>
                <a:ea typeface="PT Sans Narrow"/>
                <a:cs typeface="PT Sans Narrow"/>
                <a:sym typeface="PT Sans Narrow"/>
              </a:rPr>
              <a:t> at 80mph? Math.</a:t>
            </a:r>
            <a:endParaRPr sz="2300">
              <a:solidFill>
                <a:srgbClr val="333333"/>
              </a:solidFill>
              <a:highlight>
                <a:srgbClr val="FCFCFC"/>
              </a:highlight>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2400"/>
              </a:spcBef>
              <a:spcAft>
                <a:spcPts val="0"/>
              </a:spcAft>
              <a:buSzPts val="990"/>
              <a:buNone/>
            </a:pPr>
            <a:r>
              <a:rPr lang="en" sz="3940"/>
              <a:t>INTRODUCTION</a:t>
            </a:r>
            <a:endParaRPr sz="3940"/>
          </a:p>
          <a:p>
            <a:pPr marL="0" lvl="0" indent="0" algn="ctr" rtl="0">
              <a:lnSpc>
                <a:spcPct val="115000"/>
              </a:lnSpc>
              <a:spcBef>
                <a:spcPts val="2400"/>
              </a:spcBef>
              <a:spcAft>
                <a:spcPts val="600"/>
              </a:spcAft>
              <a:buSzPts val="990"/>
              <a:buNone/>
            </a:pPr>
            <a:r>
              <a:rPr lang="en" sz="3940"/>
              <a:t> </a:t>
            </a:r>
            <a:endParaRPr sz="3940"/>
          </a:p>
        </p:txBody>
      </p:sp>
      <p:sp>
        <p:nvSpPr>
          <p:cNvPr id="73" name="Google Shape;73;p14"/>
          <p:cNvSpPr txBox="1"/>
          <p:nvPr/>
        </p:nvSpPr>
        <p:spPr>
          <a:xfrm>
            <a:off x="2466300" y="1168000"/>
            <a:ext cx="4211400" cy="961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2300"/>
              <a:buFont typeface="Arial"/>
              <a:buNone/>
            </a:pPr>
            <a:r>
              <a:rPr lang="en" sz="2300" b="0" i="0" u="none" strike="noStrike" cap="none">
                <a:solidFill>
                  <a:srgbClr val="000000"/>
                </a:solidFill>
                <a:latin typeface="PT Sans Narrow"/>
                <a:ea typeface="PT Sans Narrow"/>
                <a:cs typeface="PT Sans Narrow"/>
                <a:sym typeface="PT Sans Narrow"/>
              </a:rPr>
              <a:t>Math = The Foundation of Game Design</a:t>
            </a:r>
            <a:endParaRPr sz="2300" b="0" i="0" u="none" strike="noStrike" cap="none">
              <a:solidFill>
                <a:srgbClr val="000000"/>
              </a:solidFill>
              <a:latin typeface="PT Sans Narrow"/>
              <a:ea typeface="PT Sans Narrow"/>
              <a:cs typeface="PT Sans Narrow"/>
              <a:sym typeface="PT Sans Narrow"/>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9B79-F2AA-4781-B2DB-542FD9D2FEE7}"/>
              </a:ext>
            </a:extLst>
          </p:cNvPr>
          <p:cNvSpPr>
            <a:spLocks noGrp="1"/>
          </p:cNvSpPr>
          <p:nvPr>
            <p:ph type="title"/>
          </p:nvPr>
        </p:nvSpPr>
        <p:spPr>
          <a:xfrm>
            <a:off x="286350" y="151889"/>
            <a:ext cx="8571300" cy="942000"/>
          </a:xfrm>
        </p:spPr>
        <p:txBody>
          <a:bodyPr/>
          <a:lstStyle/>
          <a:p>
            <a:r>
              <a:rPr lang="en-US" dirty="0"/>
              <a:t>CONCLUSION</a:t>
            </a:r>
            <a:endParaRPr lang="en-IN" dirty="0"/>
          </a:p>
        </p:txBody>
      </p:sp>
      <p:sp>
        <p:nvSpPr>
          <p:cNvPr id="5" name="TextBox 4">
            <a:extLst>
              <a:ext uri="{FF2B5EF4-FFF2-40B4-BE49-F238E27FC236}">
                <a16:creationId xmlns:a16="http://schemas.microsoft.com/office/drawing/2014/main" id="{FA879494-D21B-4C07-BCBA-C52BE6A4FE4E}"/>
              </a:ext>
            </a:extLst>
          </p:cNvPr>
          <p:cNvSpPr txBox="1"/>
          <p:nvPr/>
        </p:nvSpPr>
        <p:spPr>
          <a:xfrm>
            <a:off x="485422" y="1093890"/>
            <a:ext cx="7947378" cy="2308324"/>
          </a:xfrm>
          <a:prstGeom prst="rect">
            <a:avLst/>
          </a:prstGeom>
          <a:noFill/>
        </p:spPr>
        <p:txBody>
          <a:bodyPr wrap="square" rtlCol="0">
            <a:spAutoFit/>
          </a:bodyPr>
          <a:lstStyle/>
          <a:p>
            <a:pPr marL="342900" indent="-342900">
              <a:buFont typeface="+mj-lt"/>
              <a:buAutoNum type="arabicPeriod"/>
            </a:pPr>
            <a:r>
              <a:rPr lang="en-US" sz="1600" dirty="0">
                <a:latin typeface="PT Sans Narrow" panose="020B0604020202020204" charset="0"/>
              </a:rPr>
              <a:t>A careful observation will make it clear that there is a bright future for this gaming industry.</a:t>
            </a:r>
          </a:p>
          <a:p>
            <a:pPr marL="342900" indent="-342900">
              <a:buFont typeface="+mj-lt"/>
              <a:buAutoNum type="arabicPeriod"/>
            </a:pPr>
            <a:r>
              <a:rPr lang="en-US" sz="1600" dirty="0">
                <a:latin typeface="PT Sans Narrow" panose="020B0604020202020204" charset="0"/>
              </a:rPr>
              <a:t>The gaming industry is expected to have a statistical worth of about $300 billion by 2025.</a:t>
            </a:r>
          </a:p>
          <a:p>
            <a:pPr marL="342900" indent="-342900">
              <a:buFont typeface="+mj-lt"/>
              <a:buAutoNum type="arabicPeriod"/>
            </a:pPr>
            <a:r>
              <a:rPr lang="en-US" sz="1600" dirty="0">
                <a:latin typeface="PT Sans Narrow" panose="020B0604020202020204" charset="0"/>
              </a:rPr>
              <a:t>Improvements have been made also in cross play where games use PLAYSTATION and XBOX can stream games to a PC</a:t>
            </a:r>
          </a:p>
          <a:p>
            <a:pPr marL="342900" indent="-342900">
              <a:buFont typeface="+mj-lt"/>
              <a:buAutoNum type="arabicPeriod"/>
            </a:pPr>
            <a:r>
              <a:rPr lang="en-US" sz="1600" dirty="0">
                <a:latin typeface="PT Sans Narrow" panose="020B0604020202020204" charset="0"/>
              </a:rPr>
              <a:t>The first nine months of 2020 saw India rise to the number 1 spot in mobile games downloads worldwide, clocking 7.3 billion installs and ranking 17% market share of the installs volume, as per Sensors Tower data</a:t>
            </a:r>
          </a:p>
          <a:p>
            <a:endParaRPr lang="en-US" sz="1600" dirty="0">
              <a:latin typeface="PT Sans Narrow" panose="020B0604020202020204" charset="0"/>
            </a:endParaRPr>
          </a:p>
          <a:p>
            <a:r>
              <a:rPr lang="en-US" sz="1600" dirty="0">
                <a:latin typeface="PT Sans Narrow" panose="020B0604020202020204" charset="0"/>
              </a:rPr>
              <a:t>HENCE MATHS IS EVERYTHING WHEN IT COMES TO GAMING.</a:t>
            </a:r>
            <a:endParaRPr lang="en-IN" sz="1600" dirty="0">
              <a:latin typeface="PT Sans Narrow" panose="020B0604020202020204" charset="0"/>
            </a:endParaRPr>
          </a:p>
        </p:txBody>
      </p:sp>
    </p:spTree>
    <p:extLst>
      <p:ext uri="{BB962C8B-B14F-4D97-AF65-F5344CB8AC3E}">
        <p14:creationId xmlns:p14="http://schemas.microsoft.com/office/powerpoint/2010/main" val="357565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2690-CDB6-4018-8AE2-17DF0183694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C6AD62E-5095-4593-B6C5-B4CBCFD580EA}"/>
              </a:ext>
            </a:extLst>
          </p:cNvPr>
          <p:cNvSpPr>
            <a:spLocks noGrp="1"/>
          </p:cNvSpPr>
          <p:nvPr>
            <p:ph type="body" idx="1"/>
          </p:nvPr>
        </p:nvSpPr>
        <p:spPr/>
        <p:txBody>
          <a:bodyPr/>
          <a:lstStyle/>
          <a:p>
            <a:pPr marL="114300" indent="0">
              <a:buNone/>
            </a:pPr>
            <a:r>
              <a:rPr lang="en-US" dirty="0">
                <a:solidFill>
                  <a:schemeClr val="bg2">
                    <a:lumMod val="50000"/>
                  </a:schemeClr>
                </a:solidFill>
                <a:latin typeface="PT Sans Narrow" panose="020B0604020202020204" charset="0"/>
              </a:rPr>
              <a:t>PRESENTED BY:</a:t>
            </a:r>
          </a:p>
          <a:p>
            <a:pPr marL="114300" indent="0">
              <a:buNone/>
            </a:pPr>
            <a:r>
              <a:rPr lang="en-US" dirty="0">
                <a:solidFill>
                  <a:schemeClr val="bg2">
                    <a:lumMod val="50000"/>
                  </a:schemeClr>
                </a:solidFill>
                <a:latin typeface="PT Sans Narrow" panose="020B0604020202020204" charset="0"/>
              </a:rPr>
              <a:t>NAVANIDHI NAYAK</a:t>
            </a:r>
          </a:p>
          <a:p>
            <a:pPr marL="114300" indent="0">
              <a:buNone/>
            </a:pPr>
            <a:r>
              <a:rPr lang="en-US" dirty="0">
                <a:solidFill>
                  <a:schemeClr val="bg2">
                    <a:lumMod val="50000"/>
                  </a:schemeClr>
                </a:solidFill>
                <a:latin typeface="PT Sans Narrow" panose="020B0604020202020204" charset="0"/>
              </a:rPr>
              <a:t>SANAT K S</a:t>
            </a:r>
          </a:p>
          <a:p>
            <a:pPr marL="114300" indent="0">
              <a:buNone/>
            </a:pPr>
            <a:r>
              <a:rPr lang="en-US" dirty="0">
                <a:solidFill>
                  <a:schemeClr val="bg2">
                    <a:lumMod val="50000"/>
                  </a:schemeClr>
                </a:solidFill>
                <a:latin typeface="PT Sans Narrow" panose="020B0604020202020204" charset="0"/>
              </a:rPr>
              <a:t>PARISHKAR SINGH</a:t>
            </a:r>
          </a:p>
          <a:p>
            <a:pPr marL="114300" indent="0">
              <a:buNone/>
            </a:pPr>
            <a:r>
              <a:rPr lang="en-US" dirty="0">
                <a:solidFill>
                  <a:schemeClr val="bg2">
                    <a:lumMod val="50000"/>
                  </a:schemeClr>
                </a:solidFill>
                <a:latin typeface="PT Sans Narrow" panose="020B0604020202020204" charset="0"/>
              </a:rPr>
              <a:t>SAHANA TAVARI</a:t>
            </a:r>
            <a:endParaRPr lang="en-IN" dirty="0">
              <a:solidFill>
                <a:schemeClr val="bg2">
                  <a:lumMod val="50000"/>
                </a:schemeClr>
              </a:solidFill>
              <a:latin typeface="PT Sans Narrow" panose="020B0604020202020204" charset="0"/>
            </a:endParaRPr>
          </a:p>
        </p:txBody>
      </p:sp>
    </p:spTree>
    <p:extLst>
      <p:ext uri="{BB962C8B-B14F-4D97-AF65-F5344CB8AC3E}">
        <p14:creationId xmlns:p14="http://schemas.microsoft.com/office/powerpoint/2010/main" val="381598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904520"/>
            <a:ext cx="1698034" cy="65455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endParaRPr/>
          </a:p>
        </p:txBody>
      </p:sp>
      <p:sp>
        <p:nvSpPr>
          <p:cNvPr id="79" name="Google Shape;79;p15"/>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100"/>
              <a:buNone/>
            </a:pPr>
            <a:endParaRPr/>
          </a:p>
        </p:txBody>
      </p:sp>
      <p:sp>
        <p:nvSpPr>
          <p:cNvPr id="80" name="Google Shape;80;p1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fontScale="85000" lnSpcReduction="20000"/>
          </a:bodyPr>
          <a:lstStyle/>
          <a:p>
            <a:pPr marL="457200" lvl="0" indent="-342900" algn="l" rtl="0">
              <a:lnSpc>
                <a:spcPct val="115000"/>
              </a:lnSpc>
              <a:spcBef>
                <a:spcPts val="0"/>
              </a:spcBef>
              <a:spcAft>
                <a:spcPts val="0"/>
              </a:spcAft>
              <a:buClr>
                <a:schemeClr val="lt1"/>
              </a:buClr>
              <a:buSzPct val="117647"/>
              <a:buChar char="●"/>
            </a:pPr>
            <a:r>
              <a:rPr lang="en"/>
              <a:t>Simulation games are games that try to make something as realistic as possible. For instance, Flight Sims are computer games which try to realistically simulate flying an aeroplane or helicopter. Two games of this sort are Microsoft Flight Simulator and Red Baron . Space sims are like flight sims, but with spaceships instead of planes. For instance, Wing Commander or X-Wing vs. Tie Fighter . Racing games are games which simulate driving different sort of cars. For instance, Need for Speed , NASCAR Racing , Gran Turismo or Driver .</a:t>
            </a:r>
            <a:endParaRPr/>
          </a:p>
        </p:txBody>
      </p:sp>
      <p:pic>
        <p:nvPicPr>
          <p:cNvPr id="81" name="Google Shape;81;p15" descr="Beginner gaming PC: How to get started with PC gaming - CNN Underscored"/>
          <p:cNvPicPr preferRelativeResize="0"/>
          <p:nvPr/>
        </p:nvPicPr>
        <p:blipFill rotWithShape="1">
          <a:blip r:embed="rId3">
            <a:alphaModFix/>
          </a:blip>
          <a:srcRect/>
          <a:stretch/>
        </p:blipFill>
        <p:spPr>
          <a:xfrm>
            <a:off x="366382" y="1181525"/>
            <a:ext cx="3837001" cy="20089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87" name="Google Shape;87;p16"/>
          <p:cNvSpPr txBox="1">
            <a:spLocks noGrp="1"/>
          </p:cNvSpPr>
          <p:nvPr>
            <p:ph type="body" idx="1"/>
          </p:nvPr>
        </p:nvSpPr>
        <p:spPr>
          <a:xfrm>
            <a:off x="311700" y="1266350"/>
            <a:ext cx="8520600" cy="3302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SzPct val="88452"/>
              <a:buNone/>
            </a:pPr>
            <a:r>
              <a:rPr lang="en" sz="2200">
                <a:solidFill>
                  <a:srgbClr val="000000"/>
                </a:solidFill>
                <a:latin typeface="PT Sans Narrow"/>
                <a:ea typeface="PT Sans Narrow"/>
                <a:cs typeface="PT Sans Narrow"/>
                <a:sym typeface="PT Sans Narrow"/>
              </a:rPr>
              <a:t>Most of the time the math you learned in high school and college is no different than what was used to design a game.</a:t>
            </a:r>
            <a:endParaRPr sz="2200">
              <a:solidFill>
                <a:srgbClr val="000000"/>
              </a:solidFill>
              <a:latin typeface="PT Sans Narrow"/>
              <a:ea typeface="PT Sans Narrow"/>
              <a:cs typeface="PT Sans Narrow"/>
              <a:sym typeface="PT Sans Narrow"/>
            </a:endParaRPr>
          </a:p>
          <a:p>
            <a:pPr marL="0" lvl="0" indent="0" algn="l" rtl="0">
              <a:lnSpc>
                <a:spcPct val="115000"/>
              </a:lnSpc>
              <a:spcBef>
                <a:spcPts val="1200"/>
              </a:spcBef>
              <a:spcAft>
                <a:spcPts val="0"/>
              </a:spcAft>
              <a:buSzPct val="89674"/>
              <a:buNone/>
            </a:pPr>
            <a:r>
              <a:rPr lang="en" sz="2170">
                <a:solidFill>
                  <a:srgbClr val="000000"/>
                </a:solidFill>
                <a:latin typeface="PT Sans Narrow"/>
                <a:ea typeface="PT Sans Narrow"/>
                <a:cs typeface="PT Sans Narrow"/>
                <a:sym typeface="PT Sans Narrow"/>
              </a:rPr>
              <a:t>To name a few, some of the common branches of math utilized in game development include:</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120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Algebra</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Trigonometry</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Calculus</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Linear Algebra</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Discrete Mathematics</a:t>
            </a:r>
            <a:endParaRPr sz="2170">
              <a:solidFill>
                <a:srgbClr val="000000"/>
              </a:solidFill>
              <a:latin typeface="PT Sans Narrow"/>
              <a:ea typeface="PT Sans Narrow"/>
              <a:cs typeface="PT Sans Narrow"/>
              <a:sym typeface="PT Sans Narrow"/>
            </a:endParaRPr>
          </a:p>
          <a:p>
            <a:pPr marL="457200" lvl="0" indent="-325806" algn="l" rtl="0">
              <a:lnSpc>
                <a:spcPct val="115000"/>
              </a:lnSpc>
              <a:spcBef>
                <a:spcPts val="0"/>
              </a:spcBef>
              <a:spcAft>
                <a:spcPts val="0"/>
              </a:spcAft>
              <a:buClr>
                <a:srgbClr val="000000"/>
              </a:buClr>
              <a:buSzPct val="107781"/>
              <a:buFont typeface="PT Sans Narrow"/>
              <a:buChar char="➔"/>
            </a:pPr>
            <a:r>
              <a:rPr lang="en" sz="1670">
                <a:solidFill>
                  <a:srgbClr val="000000"/>
                </a:solidFill>
                <a:latin typeface="PT Sans Narrow"/>
                <a:ea typeface="PT Sans Narrow"/>
                <a:cs typeface="PT Sans Narrow"/>
                <a:sym typeface="PT Sans Narrow"/>
              </a:rPr>
              <a:t>   </a:t>
            </a:r>
            <a:r>
              <a:rPr lang="en" sz="2170">
                <a:solidFill>
                  <a:srgbClr val="000000"/>
                </a:solidFill>
                <a:latin typeface="PT Sans Narrow"/>
                <a:ea typeface="PT Sans Narrow"/>
                <a:cs typeface="PT Sans Narrow"/>
                <a:sym typeface="PT Sans Narrow"/>
              </a:rPr>
              <a:t>Applied Mathematics</a:t>
            </a:r>
            <a:endParaRPr sz="2170">
              <a:solidFill>
                <a:srgbClr val="000000"/>
              </a:solidFill>
              <a:latin typeface="PT Sans Narrow"/>
              <a:ea typeface="PT Sans Narrow"/>
              <a:cs typeface="PT Sans Narrow"/>
              <a:sym typeface="PT Sans Narrow"/>
            </a:endParaRPr>
          </a:p>
          <a:p>
            <a:pPr marL="0" lvl="0" indent="0" algn="l" rtl="0">
              <a:lnSpc>
                <a:spcPct val="115000"/>
              </a:lnSpc>
              <a:spcBef>
                <a:spcPts val="1200"/>
              </a:spcBef>
              <a:spcAft>
                <a:spcPts val="1200"/>
              </a:spcAft>
              <a:buSzPct val="108108"/>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3" name="Google Shape;93;p1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More specific elements of math almost always used in games includes:</a:t>
            </a:r>
            <a:endParaRPr/>
          </a:p>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MATRICES</a:t>
            </a:r>
            <a:endParaRPr/>
          </a:p>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DELTA TIME</a:t>
            </a:r>
            <a:endParaRPr/>
          </a:p>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UNIT AND SCALING VECTORS</a:t>
            </a:r>
            <a:endParaRPr/>
          </a:p>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DOT AND CROSS PRODUCTS</a:t>
            </a:r>
            <a:endParaRPr/>
          </a:p>
          <a:p>
            <a:pPr marL="457200" lvl="0" indent="0" algn="l" rtl="0">
              <a:lnSpc>
                <a:spcPct val="115000"/>
              </a:lnSpc>
              <a:spcBef>
                <a:spcPts val="1200"/>
              </a:spcBef>
              <a:spcAft>
                <a:spcPts val="0"/>
              </a:spcAft>
              <a:buSzPts val="1800"/>
              <a:buNone/>
            </a:pPr>
            <a:r>
              <a:rPr lang="en" sz="2000">
                <a:solidFill>
                  <a:srgbClr val="000000"/>
                </a:solidFill>
                <a:latin typeface="PT Sans Narrow"/>
                <a:ea typeface="PT Sans Narrow"/>
                <a:cs typeface="PT Sans Narrow"/>
                <a:sym typeface="PT Sans Narrow"/>
              </a:rPr>
              <a:t>SCALAR MANIPULATION</a:t>
            </a:r>
            <a:endParaRPr/>
          </a:p>
          <a:p>
            <a:pPr marL="457200" lvl="0" indent="0" algn="l" rtl="0">
              <a:lnSpc>
                <a:spcPct val="115000"/>
              </a:lnSpc>
              <a:spcBef>
                <a:spcPts val="1200"/>
              </a:spcBef>
              <a:spcAft>
                <a:spcPts val="1200"/>
              </a:spcAft>
              <a:buSzPts val="1800"/>
              <a:buNone/>
            </a:pPr>
            <a:endParaRPr>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History </a:t>
            </a:r>
            <a:endParaRPr/>
          </a:p>
        </p:txBody>
      </p:sp>
      <p:sp>
        <p:nvSpPr>
          <p:cNvPr id="99" name="Google Shape;99;p1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100">
                <a:solidFill>
                  <a:srgbClr val="000000"/>
                </a:solidFill>
                <a:latin typeface="PT Sans Narrow"/>
                <a:ea typeface="PT Sans Narrow"/>
                <a:cs typeface="PT Sans Narrow"/>
                <a:sym typeface="PT Sans Narrow"/>
              </a:rPr>
              <a:t>The history of video games began in the 1950s and 1960s as computer scientists began designing simple games and simulations on mainframe computers, with MIT's Spacewar! in 1962 as one of the first such games to be played with a video display.</a:t>
            </a:r>
            <a:endParaRPr sz="2100">
              <a:solidFill>
                <a:srgbClr val="000000"/>
              </a:solidFill>
              <a:latin typeface="PT Sans Narrow"/>
              <a:ea typeface="PT Sans Narrow"/>
              <a:cs typeface="PT Sans Narrow"/>
              <a:sym typeface="PT Sans Narrow"/>
            </a:endParaRPr>
          </a:p>
          <a:p>
            <a:pPr marL="0" lvl="0" indent="0" algn="l" rtl="0">
              <a:lnSpc>
                <a:spcPct val="115000"/>
              </a:lnSpc>
              <a:spcBef>
                <a:spcPts val="1200"/>
              </a:spcBef>
              <a:spcAft>
                <a:spcPts val="0"/>
              </a:spcAft>
              <a:buSzPts val="1800"/>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GEOMETRY, VECTORS AND TRANFORMATIONS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GEOMETRY</a:t>
            </a:r>
            <a:endParaRPr/>
          </a:p>
        </p:txBody>
      </p:sp>
      <p:sp>
        <p:nvSpPr>
          <p:cNvPr id="110" name="Google Shape;110;p2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Clr>
                <a:srgbClr val="000000"/>
              </a:buClr>
              <a:buSzPts val="1700"/>
              <a:buFont typeface="PT Sans Narrow"/>
              <a:buChar char="➢"/>
            </a:pPr>
            <a:r>
              <a:rPr lang="en" sz="1700">
                <a:solidFill>
                  <a:srgbClr val="000000"/>
                </a:solidFill>
                <a:highlight>
                  <a:srgbClr val="FFFFFF"/>
                </a:highlight>
                <a:latin typeface="PT Sans Narrow"/>
                <a:ea typeface="PT Sans Narrow"/>
                <a:cs typeface="PT Sans Narrow"/>
                <a:sym typeface="PT Sans Narrow"/>
              </a:rPr>
              <a:t>Geometry is the study of shapes of various sort. </a:t>
            </a:r>
            <a:endParaRPr sz="1700">
              <a:solidFill>
                <a:srgbClr val="000000"/>
              </a:solidFill>
              <a:highlight>
                <a:srgbClr val="FFFFFF"/>
              </a:highlight>
              <a:latin typeface="PT Sans Narrow"/>
              <a:ea typeface="PT Sans Narrow"/>
              <a:cs typeface="PT Sans Narrow"/>
              <a:sym typeface="PT Sans Narrow"/>
            </a:endParaRPr>
          </a:p>
          <a:p>
            <a:pPr marL="457200" lvl="0" indent="-336550" algn="l" rtl="0">
              <a:lnSpc>
                <a:spcPct val="115000"/>
              </a:lnSpc>
              <a:spcBef>
                <a:spcPts val="0"/>
              </a:spcBef>
              <a:spcAft>
                <a:spcPts val="0"/>
              </a:spcAft>
              <a:buClr>
                <a:srgbClr val="000000"/>
              </a:buClr>
              <a:buSzPts val="1700"/>
              <a:buFont typeface="PT Sans Narrow"/>
              <a:buChar char="➢"/>
            </a:pPr>
            <a:r>
              <a:rPr lang="en" sz="1700">
                <a:solidFill>
                  <a:srgbClr val="000000"/>
                </a:solidFill>
                <a:highlight>
                  <a:srgbClr val="FFFFFF"/>
                </a:highlight>
                <a:latin typeface="PT Sans Narrow"/>
                <a:ea typeface="PT Sans Narrow"/>
                <a:cs typeface="PT Sans Narrow"/>
                <a:sym typeface="PT Sans Narrow"/>
              </a:rPr>
              <a:t>The simplest shape is the </a:t>
            </a:r>
            <a:r>
              <a:rPr lang="en" sz="1700" i="1">
                <a:solidFill>
                  <a:srgbClr val="000000"/>
                </a:solidFill>
                <a:highlight>
                  <a:srgbClr val="FFFFFF"/>
                </a:highlight>
                <a:latin typeface="PT Sans Narrow"/>
                <a:ea typeface="PT Sans Narrow"/>
                <a:cs typeface="PT Sans Narrow"/>
                <a:sym typeface="PT Sans Narrow"/>
              </a:rPr>
              <a:t>point</a:t>
            </a:r>
            <a:r>
              <a:rPr lang="en" sz="1700">
                <a:solidFill>
                  <a:srgbClr val="000000"/>
                </a:solidFill>
                <a:highlight>
                  <a:srgbClr val="FFFFFF"/>
                </a:highlight>
                <a:latin typeface="PT Sans Narrow"/>
                <a:ea typeface="PT Sans Narrow"/>
                <a:cs typeface="PT Sans Narrow"/>
                <a:sym typeface="PT Sans Narrow"/>
              </a:rPr>
              <a:t> .</a:t>
            </a:r>
            <a:endParaRPr sz="1700">
              <a:solidFill>
                <a:srgbClr val="000000"/>
              </a:solidFill>
              <a:highlight>
                <a:srgbClr val="FFFFFF"/>
              </a:highlight>
              <a:latin typeface="PT Sans Narrow"/>
              <a:ea typeface="PT Sans Narrow"/>
              <a:cs typeface="PT Sans Narrow"/>
              <a:sym typeface="PT Sans Narrow"/>
            </a:endParaRPr>
          </a:p>
          <a:p>
            <a:pPr marL="457200" lvl="0" indent="-336550" algn="l" rtl="0">
              <a:lnSpc>
                <a:spcPct val="115000"/>
              </a:lnSpc>
              <a:spcBef>
                <a:spcPts val="0"/>
              </a:spcBef>
              <a:spcAft>
                <a:spcPts val="0"/>
              </a:spcAft>
              <a:buClr>
                <a:srgbClr val="000000"/>
              </a:buClr>
              <a:buSzPts val="1700"/>
              <a:buFont typeface="PT Sans Narrow"/>
              <a:buChar char="➢"/>
            </a:pPr>
            <a:r>
              <a:rPr lang="en" sz="1700">
                <a:solidFill>
                  <a:srgbClr val="000000"/>
                </a:solidFill>
                <a:highlight>
                  <a:srgbClr val="FFFFFF"/>
                </a:highlight>
                <a:latin typeface="PT Sans Narrow"/>
                <a:ea typeface="PT Sans Narrow"/>
                <a:cs typeface="PT Sans Narrow"/>
                <a:sym typeface="PT Sans Narrow"/>
              </a:rPr>
              <a:t>Another simple shape is a </a:t>
            </a:r>
            <a:r>
              <a:rPr lang="en" sz="1700" i="1">
                <a:solidFill>
                  <a:srgbClr val="000000"/>
                </a:solidFill>
                <a:highlight>
                  <a:srgbClr val="FFFFFF"/>
                </a:highlight>
                <a:latin typeface="PT Sans Narrow"/>
                <a:ea typeface="PT Sans Narrow"/>
                <a:cs typeface="PT Sans Narrow"/>
                <a:sym typeface="PT Sans Narrow"/>
              </a:rPr>
              <a:t>straight line</a:t>
            </a:r>
            <a:r>
              <a:rPr lang="en" sz="1700">
                <a:solidFill>
                  <a:srgbClr val="000000"/>
                </a:solidFill>
                <a:highlight>
                  <a:srgbClr val="FFFFFF"/>
                </a:highlight>
                <a:latin typeface="PT Sans Narrow"/>
                <a:ea typeface="PT Sans Narrow"/>
                <a:cs typeface="PT Sans Narrow"/>
                <a:sym typeface="PT Sans Narrow"/>
              </a:rPr>
              <a:t> . A straight line is just the simplest shape joining two points together. </a:t>
            </a:r>
            <a:endParaRPr sz="1700">
              <a:solidFill>
                <a:srgbClr val="000000"/>
              </a:solidFill>
              <a:highlight>
                <a:srgbClr val="FFFFFF"/>
              </a:highlight>
              <a:latin typeface="PT Sans Narrow"/>
              <a:ea typeface="PT Sans Narrow"/>
              <a:cs typeface="PT Sans Narrow"/>
              <a:sym typeface="PT Sans Narrow"/>
            </a:endParaRPr>
          </a:p>
          <a:p>
            <a:pPr marL="457200" lvl="0" indent="-355600" algn="l" rtl="0">
              <a:lnSpc>
                <a:spcPct val="115000"/>
              </a:lnSpc>
              <a:spcBef>
                <a:spcPts val="0"/>
              </a:spcBef>
              <a:spcAft>
                <a:spcPts val="0"/>
              </a:spcAft>
              <a:buClr>
                <a:srgbClr val="000000"/>
              </a:buClr>
              <a:buSzPts val="2000"/>
              <a:buFont typeface="PT Sans Narrow"/>
              <a:buChar char="➢"/>
            </a:pPr>
            <a:r>
              <a:rPr lang="en" sz="1700">
                <a:solidFill>
                  <a:srgbClr val="000000"/>
                </a:solidFill>
                <a:highlight>
                  <a:srgbClr val="FFFFFF"/>
                </a:highlight>
                <a:latin typeface="PT Sans Narrow"/>
                <a:ea typeface="PT Sans Narrow"/>
                <a:cs typeface="PT Sans Narrow"/>
                <a:sym typeface="PT Sans Narrow"/>
              </a:rPr>
              <a:t>A </a:t>
            </a:r>
            <a:r>
              <a:rPr lang="en" sz="1700" i="1">
                <a:solidFill>
                  <a:srgbClr val="000000"/>
                </a:solidFill>
                <a:highlight>
                  <a:srgbClr val="FFFFFF"/>
                </a:highlight>
                <a:latin typeface="PT Sans Narrow"/>
                <a:ea typeface="PT Sans Narrow"/>
                <a:cs typeface="PT Sans Narrow"/>
                <a:sym typeface="PT Sans Narrow"/>
              </a:rPr>
              <a:t>plane</a:t>
            </a:r>
            <a:r>
              <a:rPr lang="en" sz="1700">
                <a:solidFill>
                  <a:srgbClr val="000000"/>
                </a:solidFill>
                <a:highlight>
                  <a:srgbClr val="FFFFFF"/>
                </a:highlight>
                <a:latin typeface="PT Sans Narrow"/>
                <a:ea typeface="PT Sans Narrow"/>
                <a:cs typeface="PT Sans Narrow"/>
                <a:sym typeface="PT Sans Narrow"/>
              </a:rPr>
              <a:t> is a more complicated shape, it is a flat sheet, like a piece of paper or a wall. </a:t>
            </a:r>
            <a:endParaRPr sz="2000">
              <a:solidFill>
                <a:srgbClr val="000000"/>
              </a:solidFill>
              <a:highlight>
                <a:srgbClr val="FFFFFF"/>
              </a:highlight>
              <a:latin typeface="PT Sans Narrow"/>
              <a:ea typeface="PT Sans Narrow"/>
              <a:cs typeface="PT Sans Narrow"/>
              <a:sym typeface="PT Sans Narrow"/>
            </a:endParaRPr>
          </a:p>
        </p:txBody>
      </p:sp>
      <p:pic>
        <p:nvPicPr>
          <p:cNvPr id="111" name="Google Shape;111;p20"/>
          <p:cNvPicPr preferRelativeResize="0"/>
          <p:nvPr/>
        </p:nvPicPr>
        <p:blipFill rotWithShape="1">
          <a:blip r:embed="rId3">
            <a:alphaModFix/>
          </a:blip>
          <a:srcRect/>
          <a:stretch/>
        </p:blipFill>
        <p:spPr>
          <a:xfrm>
            <a:off x="4628200" y="3103938"/>
            <a:ext cx="4000500" cy="1619250"/>
          </a:xfrm>
          <a:prstGeom prst="rect">
            <a:avLst/>
          </a:prstGeom>
          <a:noFill/>
          <a:ln>
            <a:noFill/>
          </a:ln>
        </p:spPr>
      </p:pic>
      <p:pic>
        <p:nvPicPr>
          <p:cNvPr id="112" name="Google Shape;112;p20"/>
          <p:cNvPicPr preferRelativeResize="0"/>
          <p:nvPr/>
        </p:nvPicPr>
        <p:blipFill rotWithShape="1">
          <a:blip r:embed="rId4">
            <a:alphaModFix/>
          </a:blip>
          <a:srcRect/>
          <a:stretch/>
        </p:blipFill>
        <p:spPr>
          <a:xfrm>
            <a:off x="311700" y="3213475"/>
            <a:ext cx="3259950" cy="140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GEOMETRY IN GAMING</a:t>
            </a:r>
            <a:br>
              <a:rPr lang="en"/>
            </a:br>
            <a:endParaRPr/>
          </a:p>
        </p:txBody>
      </p:sp>
      <p:sp>
        <p:nvSpPr>
          <p:cNvPr id="118" name="Google Shape;118;p2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sz="2000">
                <a:solidFill>
                  <a:srgbClr val="111111"/>
                </a:solidFill>
                <a:latin typeface="PT Sans Narrow"/>
                <a:ea typeface="PT Sans Narrow"/>
                <a:cs typeface="PT Sans Narrow"/>
                <a:sym typeface="PT Sans Narrow"/>
              </a:rPr>
              <a:t>V</a:t>
            </a:r>
            <a:r>
              <a:rPr lang="en" sz="2000" b="0" i="0">
                <a:solidFill>
                  <a:srgbClr val="111111"/>
                </a:solidFill>
                <a:latin typeface="PT Sans Narrow"/>
                <a:ea typeface="PT Sans Narrow"/>
                <a:cs typeface="PT Sans Narrow"/>
                <a:sym typeface="PT Sans Narrow"/>
              </a:rPr>
              <a:t>ideo games are heavily based on patterns to present motion within the video game. These patterns are all based on the patterns within geometric shapes to give the video game action and the three dimensional look. This provides more reality to today's video games; rather than the original video games like Pong, Space Invaders, Pacman, and other early games that came out in the 1970s. Although these games relied heavily on geometric patterns and shapes, the games could only present a two dimensional view of the game.</a:t>
            </a:r>
            <a:endParaRPr sz="20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1229</Words>
  <Application>Microsoft Office PowerPoint</Application>
  <PresentationFormat>On-screen Show (16:9)</PresentationFormat>
  <Paragraphs>92</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Noto Sans Symbols</vt:lpstr>
      <vt:lpstr>Georgia</vt:lpstr>
      <vt:lpstr>PT Sans Narrow</vt:lpstr>
      <vt:lpstr>Open Sans</vt:lpstr>
      <vt:lpstr>Arial</vt:lpstr>
      <vt:lpstr>Times New Roman</vt:lpstr>
      <vt:lpstr>Tropic</vt:lpstr>
      <vt:lpstr>MATHEMATICS IN GAMING INDUSTRY</vt:lpstr>
      <vt:lpstr>INTRODUCTION  </vt:lpstr>
      <vt:lpstr>PowerPoint Presentation</vt:lpstr>
      <vt:lpstr>PowerPoint Presentation</vt:lpstr>
      <vt:lpstr>PowerPoint Presentation</vt:lpstr>
      <vt:lpstr>History </vt:lpstr>
      <vt:lpstr>GEOMETRY, VECTORS AND TRANFORMATIONS</vt:lpstr>
      <vt:lpstr>GEOMETRY</vt:lpstr>
      <vt:lpstr>GEOMETRY IN GAMING </vt:lpstr>
      <vt:lpstr>VECTORS</vt:lpstr>
      <vt:lpstr>VECTOR IN GAMING</vt:lpstr>
      <vt:lpstr>3D GRAPHICS</vt:lpstr>
      <vt:lpstr>3D MODELLING SOFTWARE</vt:lpstr>
      <vt:lpstr>Nodes , Edges And Graphs </vt:lpstr>
      <vt:lpstr>PowerPoint Presentation</vt:lpstr>
      <vt:lpstr>Path Finding </vt:lpstr>
      <vt:lpstr>Examples of Path Finding Algorithm </vt:lpstr>
      <vt:lpstr>What can math do in game design?</vt:lpstr>
      <vt:lpstr>Here Are Some Examples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IN GAMING INDUSTRY</dc:title>
  <dc:creator>Jagadeesh</dc:creator>
  <cp:lastModifiedBy>Jagadeesh</cp:lastModifiedBy>
  <cp:revision>3</cp:revision>
  <dcterms:modified xsi:type="dcterms:W3CDTF">2021-03-23T03:31:17Z</dcterms:modified>
</cp:coreProperties>
</file>