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56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E90BE8-7736-4E09-BF71-5495EB8C2FFB}" type="datetimeFigureOut">
              <a:rPr lang="en-IN" smtClean="0"/>
              <a:t>20-09-2021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AC8452C-21F3-461A-A237-54B898B9EE8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708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90BE8-7736-4E09-BF71-5495EB8C2FFB}"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8452C-21F3-461A-A237-54B898B9EE8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811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90BE8-7736-4E09-BF71-5495EB8C2FFB}"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8452C-21F3-461A-A237-54B898B9EE8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948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90BE8-7736-4E09-BF71-5495EB8C2FFB}"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8452C-21F3-461A-A237-54B898B9EE8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56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90BE8-7736-4E09-BF71-5495EB8C2FFB}"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8452C-21F3-461A-A237-54B898B9EE8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419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90BE8-7736-4E09-BF71-5495EB8C2FFB}"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8452C-21F3-461A-A237-54B898B9EE8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29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90BE8-7736-4E09-BF71-5495EB8C2FFB}" type="datetimeFigureOut">
              <a:rPr lang="en-IN" smtClean="0"/>
              <a:t>20-09-2021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8452C-21F3-461A-A237-54B898B9EE8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335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E90BE8-7736-4E09-BF71-5495EB8C2FFB}" type="datetimeFigureOut">
              <a:rPr lang="en-IN" smtClean="0"/>
              <a:t>20-09-2021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8452C-21F3-461A-A237-54B898B9EE8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28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90BE8-7736-4E09-BF71-5495EB8C2FFB}" type="datetimeFigureOut">
              <a:rPr lang="en-IN" smtClean="0"/>
              <a:t>20-09-2021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8452C-21F3-461A-A237-54B898B9EE86}" type="slidenum">
              <a:rPr lang="en-IN" smtClean="0"/>
              <a:t>‹#›</a:t>
            </a:fld>
            <a:endParaRPr lang="en-IN"/>
          </a:p>
        </p:txBody>
      </p:sp>
    </p:spTree>
    <p:extLst>
      <p:ext uri="{BB962C8B-B14F-4D97-AF65-F5344CB8AC3E}">
        <p14:creationId xmlns:p14="http://schemas.microsoft.com/office/powerpoint/2010/main" val="38562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E90BE8-7736-4E09-BF71-5495EB8C2FFB}"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8452C-21F3-461A-A237-54B898B9EE8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87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E90BE8-7736-4E09-BF71-5495EB8C2FFB}" type="datetimeFigureOut">
              <a:rPr lang="en-IN" smtClean="0"/>
              <a:t>20-09-2021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AC8452C-21F3-461A-A237-54B898B9EE8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882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E90BE8-7736-4E09-BF71-5495EB8C2FFB}" type="datetimeFigureOut">
              <a:rPr lang="en-IN" smtClean="0"/>
              <a:t>20-09-2021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C8452C-21F3-461A-A237-54B898B9EE8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2521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D42D-8AF1-4A93-A53F-BA4C84534DE2}"/>
              </a:ext>
            </a:extLst>
          </p:cNvPr>
          <p:cNvSpPr>
            <a:spLocks noGrp="1"/>
          </p:cNvSpPr>
          <p:nvPr>
            <p:ph type="ctrTitle"/>
          </p:nvPr>
        </p:nvSpPr>
        <p:spPr/>
        <p:txBody>
          <a:bodyPr/>
          <a:lstStyle/>
          <a:p>
            <a:pPr algn="ctr"/>
            <a:r>
              <a:rPr lang="en-US" dirty="0"/>
              <a:t>GEOSYNTHETICS</a:t>
            </a:r>
            <a:endParaRPr lang="en-IN" dirty="0"/>
          </a:p>
        </p:txBody>
      </p:sp>
      <p:sp>
        <p:nvSpPr>
          <p:cNvPr id="3" name="Subtitle 2">
            <a:extLst>
              <a:ext uri="{FF2B5EF4-FFF2-40B4-BE49-F238E27FC236}">
                <a16:creationId xmlns:a16="http://schemas.microsoft.com/office/drawing/2014/main" id="{7F777298-942D-4838-9455-B82BE89191C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17398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DC40-FCE4-4B6D-93F9-5B35BF532FAF}"/>
              </a:ext>
            </a:extLst>
          </p:cNvPr>
          <p:cNvSpPr>
            <a:spLocks noGrp="1"/>
          </p:cNvSpPr>
          <p:nvPr>
            <p:ph type="title"/>
          </p:nvPr>
        </p:nvSpPr>
        <p:spPr>
          <a:xfrm>
            <a:off x="1451579" y="1171852"/>
            <a:ext cx="9603275" cy="681902"/>
          </a:xfrm>
        </p:spPr>
        <p:txBody>
          <a:bodyPr/>
          <a:lstStyle/>
          <a:p>
            <a:r>
              <a:rPr lang="en-US" dirty="0"/>
              <a:t>Slope Stabilization</a:t>
            </a:r>
            <a:endParaRPr lang="en-IN" dirty="0"/>
          </a:p>
        </p:txBody>
      </p:sp>
      <p:sp>
        <p:nvSpPr>
          <p:cNvPr id="3" name="Content Placeholder 2">
            <a:extLst>
              <a:ext uri="{FF2B5EF4-FFF2-40B4-BE49-F238E27FC236}">
                <a16:creationId xmlns:a16="http://schemas.microsoft.com/office/drawing/2014/main" id="{84585F3E-8B58-4700-A704-89E734BA0FF0}"/>
              </a:ext>
            </a:extLst>
          </p:cNvPr>
          <p:cNvSpPr>
            <a:spLocks noGrp="1"/>
          </p:cNvSpPr>
          <p:nvPr>
            <p:ph idx="1"/>
          </p:nvPr>
        </p:nvSpPr>
        <p:spPr>
          <a:xfrm>
            <a:off x="1451579" y="1853754"/>
            <a:ext cx="9603275" cy="4325104"/>
          </a:xfrm>
        </p:spPr>
        <p:txBody>
          <a:bodyPr>
            <a:normAutofit fontScale="85000" lnSpcReduction="10000"/>
          </a:bodyPr>
          <a:lstStyle/>
          <a:p>
            <a:pPr marL="0" indent="0">
              <a:buNone/>
            </a:pPr>
            <a:r>
              <a:rPr lang="en-IN" sz="2000" dirty="0"/>
              <a:t>In recent years geosynthetic-reinforced slopes have provided innovative and cost-effective solutions to slope stabilization problems, particularly after a slope failure has occurred or if a steeper than safe unreinforced slope is desirable. They provide a wide array of design advantages as mentioned below :</a:t>
            </a:r>
          </a:p>
          <a:p>
            <a:r>
              <a:rPr lang="en-IN" sz="2000" dirty="0"/>
              <a:t>reduce land requirement to facilitate a change in grade;</a:t>
            </a:r>
          </a:p>
          <a:p>
            <a:r>
              <a:rPr lang="en-IN" sz="2000" dirty="0"/>
              <a:t>provide additional usable area at toe or crest of slope;</a:t>
            </a:r>
          </a:p>
          <a:p>
            <a:r>
              <a:rPr lang="en-IN" sz="2000" dirty="0"/>
              <a:t>use available on-site soil to balance earthwork quantities;</a:t>
            </a:r>
          </a:p>
          <a:p>
            <a:r>
              <a:rPr lang="en-IN" sz="2000" dirty="0"/>
              <a:t>eliminate import costs of select fill or export costs of unsuitable fill;</a:t>
            </a:r>
          </a:p>
          <a:p>
            <a:r>
              <a:rPr lang="en-IN" sz="2000" dirty="0"/>
              <a:t>meet steep changes in grade, without the expense of retaining walls;</a:t>
            </a:r>
          </a:p>
          <a:p>
            <a:r>
              <a:rPr lang="en-IN" sz="2000" dirty="0"/>
              <a:t>eliminate concrete face treatments, when not required for surficial stability or erosion control;</a:t>
            </a:r>
          </a:p>
          <a:p>
            <a:r>
              <a:rPr lang="en-IN" sz="2000" dirty="0"/>
              <a:t>provide a natural vegetated face treatment for environmentally sensitive areas;</a:t>
            </a:r>
          </a:p>
          <a:p>
            <a:r>
              <a:rPr lang="en-IN" sz="2000" dirty="0"/>
              <a:t>offer a design that is easily adjustable for surcharge loadings from buildings and vehicles.</a:t>
            </a:r>
          </a:p>
          <a:p>
            <a:endParaRPr lang="en-IN" dirty="0"/>
          </a:p>
        </p:txBody>
      </p:sp>
    </p:spTree>
    <p:extLst>
      <p:ext uri="{BB962C8B-B14F-4D97-AF65-F5344CB8AC3E}">
        <p14:creationId xmlns:p14="http://schemas.microsoft.com/office/powerpoint/2010/main" val="372616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C881-9AB6-4B95-B208-4A06C7E373E4}"/>
              </a:ext>
            </a:extLst>
          </p:cNvPr>
          <p:cNvSpPr>
            <a:spLocks noGrp="1"/>
          </p:cNvSpPr>
          <p:nvPr>
            <p:ph type="title"/>
          </p:nvPr>
        </p:nvSpPr>
        <p:spPr>
          <a:xfrm>
            <a:off x="1451579" y="1287262"/>
            <a:ext cx="9603275" cy="566492"/>
          </a:xfrm>
        </p:spPr>
        <p:txBody>
          <a:bodyPr/>
          <a:lstStyle/>
          <a:p>
            <a:r>
              <a:rPr lang="en-US" dirty="0"/>
              <a:t>Tests for geosynthetics:</a:t>
            </a:r>
            <a:endParaRPr lang="en-IN" dirty="0"/>
          </a:p>
        </p:txBody>
      </p:sp>
      <p:sp>
        <p:nvSpPr>
          <p:cNvPr id="3" name="Content Placeholder 2">
            <a:extLst>
              <a:ext uri="{FF2B5EF4-FFF2-40B4-BE49-F238E27FC236}">
                <a16:creationId xmlns:a16="http://schemas.microsoft.com/office/drawing/2014/main" id="{B818EF8E-29DC-495B-B3AE-3866F8719952}"/>
              </a:ext>
            </a:extLst>
          </p:cNvPr>
          <p:cNvSpPr>
            <a:spLocks noGrp="1"/>
          </p:cNvSpPr>
          <p:nvPr>
            <p:ph idx="1"/>
          </p:nvPr>
        </p:nvSpPr>
        <p:spPr>
          <a:xfrm>
            <a:off x="1451579" y="2015732"/>
            <a:ext cx="9603275" cy="3923429"/>
          </a:xfrm>
        </p:spPr>
        <p:txBody>
          <a:bodyPr>
            <a:normAutofit/>
          </a:bodyPr>
          <a:lstStyle/>
          <a:p>
            <a:r>
              <a:rPr lang="en-IN" sz="2000" dirty="0"/>
              <a:t>UV resistance</a:t>
            </a:r>
          </a:p>
          <a:p>
            <a:r>
              <a:rPr lang="en-IN" sz="2000" dirty="0"/>
              <a:t>Chemical and biological resistance</a:t>
            </a:r>
          </a:p>
          <a:p>
            <a:r>
              <a:rPr lang="en-IN" sz="2000" dirty="0"/>
              <a:t>Fire resistance</a:t>
            </a:r>
          </a:p>
          <a:p>
            <a:r>
              <a:rPr lang="en-IN" sz="2000" dirty="0"/>
              <a:t>Mechanical damage resistance</a:t>
            </a:r>
          </a:p>
          <a:p>
            <a:r>
              <a:rPr lang="en-IN" sz="2000" dirty="0"/>
              <a:t>Toxicity</a:t>
            </a:r>
          </a:p>
          <a:p>
            <a:r>
              <a:rPr lang="en-IN" sz="2000" dirty="0"/>
              <a:t>Water flow or permeability</a:t>
            </a:r>
          </a:p>
          <a:p>
            <a:r>
              <a:rPr lang="en-IN" sz="2000" dirty="0"/>
              <a:t>Tensile strength</a:t>
            </a:r>
          </a:p>
          <a:p>
            <a:r>
              <a:rPr lang="en-IN" sz="2000" dirty="0"/>
              <a:t>Shear resistance</a:t>
            </a:r>
          </a:p>
          <a:p>
            <a:endParaRPr lang="en-IN" dirty="0"/>
          </a:p>
        </p:txBody>
      </p:sp>
    </p:spTree>
    <p:extLst>
      <p:ext uri="{BB962C8B-B14F-4D97-AF65-F5344CB8AC3E}">
        <p14:creationId xmlns:p14="http://schemas.microsoft.com/office/powerpoint/2010/main" val="40336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9658-9A92-43B3-A2A3-896EC4D9F47D}"/>
              </a:ext>
            </a:extLst>
          </p:cNvPr>
          <p:cNvSpPr>
            <a:spLocks noGrp="1"/>
          </p:cNvSpPr>
          <p:nvPr>
            <p:ph type="title"/>
          </p:nvPr>
        </p:nvSpPr>
        <p:spPr>
          <a:xfrm>
            <a:off x="1451579" y="1305017"/>
            <a:ext cx="9603275" cy="548737"/>
          </a:xfrm>
        </p:spPr>
        <p:txBody>
          <a:bodyPr/>
          <a:lstStyle/>
          <a:p>
            <a:r>
              <a:rPr lang="en-US" sz="3200" dirty="0"/>
              <a:t>ADVANTAGES:</a:t>
            </a:r>
            <a:endParaRPr lang="en-IN" dirty="0"/>
          </a:p>
        </p:txBody>
      </p:sp>
      <p:sp>
        <p:nvSpPr>
          <p:cNvPr id="3" name="Content Placeholder 2">
            <a:extLst>
              <a:ext uri="{FF2B5EF4-FFF2-40B4-BE49-F238E27FC236}">
                <a16:creationId xmlns:a16="http://schemas.microsoft.com/office/drawing/2014/main" id="{3F581240-2451-49FD-B51B-556D229484B5}"/>
              </a:ext>
            </a:extLst>
          </p:cNvPr>
          <p:cNvSpPr>
            <a:spLocks noGrp="1"/>
          </p:cNvSpPr>
          <p:nvPr>
            <p:ph idx="1"/>
          </p:nvPr>
        </p:nvSpPr>
        <p:spPr>
          <a:xfrm>
            <a:off x="1451579" y="2015732"/>
            <a:ext cx="9603275" cy="3950062"/>
          </a:xfrm>
        </p:spPr>
        <p:txBody>
          <a:bodyPr>
            <a:normAutofit/>
          </a:bodyPr>
          <a:lstStyle/>
          <a:p>
            <a:pPr>
              <a:lnSpc>
                <a:spcPct val="90000"/>
              </a:lnSpc>
            </a:pPr>
            <a:r>
              <a:rPr lang="en-US" sz="2000" dirty="0"/>
              <a:t>Saving in </a:t>
            </a:r>
            <a:r>
              <a:rPr lang="en-US" sz="2000" dirty="0" err="1"/>
              <a:t>labour</a:t>
            </a:r>
            <a:endParaRPr lang="en-US" sz="2000" dirty="0"/>
          </a:p>
          <a:p>
            <a:pPr>
              <a:lnSpc>
                <a:spcPct val="90000"/>
              </a:lnSpc>
            </a:pPr>
            <a:r>
              <a:rPr lang="en-US" sz="2000" dirty="0"/>
              <a:t>Construction is easy and speedy</a:t>
            </a:r>
          </a:p>
          <a:p>
            <a:pPr>
              <a:lnSpc>
                <a:spcPct val="90000"/>
              </a:lnSpc>
            </a:pPr>
            <a:r>
              <a:rPr lang="en-US" sz="2000" dirty="0"/>
              <a:t>Easy for complicated structures</a:t>
            </a:r>
          </a:p>
          <a:p>
            <a:pPr>
              <a:lnSpc>
                <a:spcPct val="90000"/>
              </a:lnSpc>
            </a:pPr>
            <a:r>
              <a:rPr lang="en-US" sz="2000" dirty="0"/>
              <a:t>No noise pollution</a:t>
            </a:r>
          </a:p>
          <a:p>
            <a:pPr>
              <a:lnSpc>
                <a:spcPct val="90000"/>
              </a:lnSpc>
            </a:pPr>
            <a:r>
              <a:rPr lang="en-US" sz="2000" dirty="0"/>
              <a:t>Aesthetically good and eco-friendly</a:t>
            </a:r>
          </a:p>
          <a:p>
            <a:r>
              <a:rPr lang="en-IN" sz="2000" dirty="0"/>
              <a:t>Reliable and easy to install</a:t>
            </a:r>
          </a:p>
          <a:p>
            <a:r>
              <a:rPr lang="en-IN" sz="2000" dirty="0"/>
              <a:t>Lightweight with minimum maintenance.</a:t>
            </a:r>
          </a:p>
          <a:p>
            <a:r>
              <a:rPr lang="en-IN" sz="2000" dirty="0"/>
              <a:t>Geosynthetics have low handling and overall costs.</a:t>
            </a:r>
          </a:p>
        </p:txBody>
      </p:sp>
    </p:spTree>
    <p:extLst>
      <p:ext uri="{BB962C8B-B14F-4D97-AF65-F5344CB8AC3E}">
        <p14:creationId xmlns:p14="http://schemas.microsoft.com/office/powerpoint/2010/main" val="2282134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1000-D0B2-4A3D-A9FF-1E14FE78DC2A}"/>
              </a:ext>
            </a:extLst>
          </p:cNvPr>
          <p:cNvSpPr>
            <a:spLocks noGrp="1"/>
          </p:cNvSpPr>
          <p:nvPr>
            <p:ph type="title"/>
          </p:nvPr>
        </p:nvSpPr>
        <p:spPr>
          <a:xfrm>
            <a:off x="1451579" y="1313895"/>
            <a:ext cx="9603275" cy="539860"/>
          </a:xfrm>
        </p:spPr>
        <p:txBody>
          <a:bodyPr>
            <a:normAutofit/>
          </a:bodyPr>
          <a:lstStyle/>
          <a:p>
            <a:r>
              <a:rPr lang="en-US" dirty="0"/>
              <a:t>Bibliography:</a:t>
            </a:r>
            <a:endParaRPr lang="en-IN" dirty="0"/>
          </a:p>
        </p:txBody>
      </p:sp>
      <p:sp>
        <p:nvSpPr>
          <p:cNvPr id="3" name="Content Placeholder 2">
            <a:extLst>
              <a:ext uri="{FF2B5EF4-FFF2-40B4-BE49-F238E27FC236}">
                <a16:creationId xmlns:a16="http://schemas.microsoft.com/office/drawing/2014/main" id="{B1D63C3C-035B-44EC-B301-38B416F94AA9}"/>
              </a:ext>
            </a:extLst>
          </p:cNvPr>
          <p:cNvSpPr>
            <a:spLocks noGrp="1"/>
          </p:cNvSpPr>
          <p:nvPr>
            <p:ph idx="1"/>
          </p:nvPr>
        </p:nvSpPr>
        <p:spPr/>
        <p:txBody>
          <a:bodyPr>
            <a:normAutofit fontScale="92500" lnSpcReduction="10000"/>
          </a:bodyPr>
          <a:lstStyle/>
          <a:p>
            <a:pPr marL="425196" indent="-342900"/>
            <a:r>
              <a:rPr lang="en-US" sz="2000" dirty="0"/>
              <a:t>BOOK :</a:t>
            </a:r>
          </a:p>
          <a:p>
            <a:pPr marL="82296" indent="0">
              <a:buNone/>
            </a:pPr>
            <a:r>
              <a:rPr lang="en-US" sz="2000" dirty="0"/>
              <a:t>ENGINEERING WITH GEOSYNTHETICS- TATA MCGRAW HILL PUBLICATIONS CO.PVT.LTD,NEW DELH</a:t>
            </a:r>
          </a:p>
          <a:p>
            <a:pPr marL="82296" indent="0">
              <a:buNone/>
            </a:pPr>
            <a:endParaRPr lang="en-US" sz="2000" dirty="0"/>
          </a:p>
          <a:p>
            <a:pPr marL="425196" indent="-342900"/>
            <a:r>
              <a:rPr lang="en-US" sz="2000" dirty="0"/>
              <a:t>NET :</a:t>
            </a:r>
          </a:p>
          <a:p>
            <a:pPr marL="82296" indent="0">
              <a:buNone/>
            </a:pPr>
            <a:r>
              <a:rPr lang="en-US" sz="2000" dirty="0"/>
              <a:t>THE BOMBAY TEXTILE RESEARCH ASSOCIATION,  Mumbai-(www.btraindia.com)</a:t>
            </a:r>
            <a:endParaRPr lang="en-IN" sz="2000" dirty="0"/>
          </a:p>
          <a:p>
            <a:pPr marL="82296" indent="0">
              <a:buNone/>
            </a:pPr>
            <a:endParaRPr lang="en-US" sz="2000" dirty="0"/>
          </a:p>
          <a:p>
            <a:pPr marL="82296" indent="0">
              <a:buNone/>
            </a:pPr>
            <a:r>
              <a:rPr lang="en-US" sz="2000" dirty="0"/>
              <a:t>GEOFABRICS LIMITED, U.K (www.geofabrics.com)</a:t>
            </a:r>
          </a:p>
          <a:p>
            <a:endParaRPr lang="en-IN" dirty="0"/>
          </a:p>
        </p:txBody>
      </p:sp>
    </p:spTree>
    <p:extLst>
      <p:ext uri="{BB962C8B-B14F-4D97-AF65-F5344CB8AC3E}">
        <p14:creationId xmlns:p14="http://schemas.microsoft.com/office/powerpoint/2010/main" val="372973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1F5880C-E2E9-44D7-8215-BFEB9A9758A0}"/>
              </a:ext>
            </a:extLst>
          </p:cNvPr>
          <p:cNvSpPr txBox="1"/>
          <p:nvPr/>
        </p:nvSpPr>
        <p:spPr>
          <a:xfrm>
            <a:off x="2243091" y="1828562"/>
            <a:ext cx="7705818" cy="1600438"/>
          </a:xfrm>
          <a:prstGeom prst="rect">
            <a:avLst/>
          </a:prstGeom>
          <a:noFill/>
        </p:spPr>
        <p:txBody>
          <a:bodyPr wrap="square" rtlCol="0">
            <a:spAutoFit/>
          </a:bodyPr>
          <a:lstStyle/>
          <a:p>
            <a:pPr algn="ctr"/>
            <a:r>
              <a:rPr lang="en-IN" sz="9800" dirty="0"/>
              <a:t>THANK YOU</a:t>
            </a:r>
          </a:p>
        </p:txBody>
      </p:sp>
    </p:spTree>
    <p:extLst>
      <p:ext uri="{BB962C8B-B14F-4D97-AF65-F5344CB8AC3E}">
        <p14:creationId xmlns:p14="http://schemas.microsoft.com/office/powerpoint/2010/main" val="58692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7431-671F-4E55-905E-B69B4F0CC69D}"/>
              </a:ext>
            </a:extLst>
          </p:cNvPr>
          <p:cNvSpPr>
            <a:spLocks noGrp="1"/>
          </p:cNvSpPr>
          <p:nvPr>
            <p:ph type="title"/>
          </p:nvPr>
        </p:nvSpPr>
        <p:spPr>
          <a:xfrm>
            <a:off x="1451579" y="1145218"/>
            <a:ext cx="9603275" cy="701337"/>
          </a:xfrm>
        </p:spPr>
        <p:txBody>
          <a:bodyPr/>
          <a:lstStyle/>
          <a:p>
            <a:r>
              <a:rPr lang="en-IN" dirty="0"/>
              <a:t>Content:</a:t>
            </a:r>
          </a:p>
        </p:txBody>
      </p:sp>
      <p:sp>
        <p:nvSpPr>
          <p:cNvPr id="3" name="Content Placeholder 2">
            <a:extLst>
              <a:ext uri="{FF2B5EF4-FFF2-40B4-BE49-F238E27FC236}">
                <a16:creationId xmlns:a16="http://schemas.microsoft.com/office/drawing/2014/main" id="{AB2A4E6C-15AB-4DE4-B7AD-36927906AD51}"/>
              </a:ext>
            </a:extLst>
          </p:cNvPr>
          <p:cNvSpPr>
            <a:spLocks noGrp="1"/>
          </p:cNvSpPr>
          <p:nvPr>
            <p:ph idx="1"/>
          </p:nvPr>
        </p:nvSpPr>
        <p:spPr>
          <a:xfrm>
            <a:off x="1451579" y="2015732"/>
            <a:ext cx="9603275" cy="4037749"/>
          </a:xfrm>
        </p:spPr>
        <p:txBody>
          <a:bodyPr>
            <a:normAutofit/>
          </a:bodyPr>
          <a:lstStyle/>
          <a:p>
            <a:r>
              <a:rPr lang="en-US" dirty="0"/>
              <a:t>Concept of geosynthetics</a:t>
            </a:r>
          </a:p>
          <a:p>
            <a:r>
              <a:rPr lang="en-US" dirty="0"/>
              <a:t>Role of geosynthetics</a:t>
            </a:r>
          </a:p>
          <a:p>
            <a:r>
              <a:rPr lang="en-US" dirty="0"/>
              <a:t>Geosynthetics products</a:t>
            </a:r>
          </a:p>
          <a:p>
            <a:r>
              <a:rPr lang="en-US" dirty="0"/>
              <a:t>Application of geosynthetics</a:t>
            </a:r>
          </a:p>
          <a:p>
            <a:r>
              <a:rPr lang="en-US" dirty="0"/>
              <a:t>Geosynthetic products of natural material</a:t>
            </a:r>
          </a:p>
          <a:p>
            <a:r>
              <a:rPr lang="en-US" dirty="0"/>
              <a:t>Test for Geosynthetics</a:t>
            </a:r>
          </a:p>
          <a:p>
            <a:r>
              <a:rPr lang="en-US" dirty="0"/>
              <a:t>Advantages</a:t>
            </a:r>
          </a:p>
          <a:p>
            <a:r>
              <a:rPr lang="en-US" dirty="0"/>
              <a:t>Analysis of present scenario (Usage, </a:t>
            </a:r>
            <a:r>
              <a:rPr lang="en-US"/>
              <a:t>graphs)</a:t>
            </a:r>
          </a:p>
          <a:p>
            <a:pPr marL="0" indent="0">
              <a:buNone/>
            </a:pPr>
            <a:endParaRPr lang="en-US" dirty="0"/>
          </a:p>
          <a:p>
            <a:endParaRPr lang="en-IN" dirty="0"/>
          </a:p>
        </p:txBody>
      </p:sp>
    </p:spTree>
    <p:extLst>
      <p:ext uri="{BB962C8B-B14F-4D97-AF65-F5344CB8AC3E}">
        <p14:creationId xmlns:p14="http://schemas.microsoft.com/office/powerpoint/2010/main" val="234414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D24B-D1B0-499E-9DF7-B91DAFA32D7A}"/>
              </a:ext>
            </a:extLst>
          </p:cNvPr>
          <p:cNvSpPr>
            <a:spLocks noGrp="1"/>
          </p:cNvSpPr>
          <p:nvPr>
            <p:ph type="title"/>
          </p:nvPr>
        </p:nvSpPr>
        <p:spPr>
          <a:xfrm>
            <a:off x="1451579" y="1207363"/>
            <a:ext cx="9603275" cy="646391"/>
          </a:xfrm>
        </p:spPr>
        <p:txBody>
          <a:bodyPr/>
          <a:lstStyle/>
          <a:p>
            <a:r>
              <a:rPr lang="en-IN" sz="3200" dirty="0"/>
              <a:t>Geosynthetics:</a:t>
            </a:r>
            <a:endParaRPr lang="en-IN" dirty="0"/>
          </a:p>
        </p:txBody>
      </p:sp>
      <p:sp>
        <p:nvSpPr>
          <p:cNvPr id="3" name="Content Placeholder 2">
            <a:extLst>
              <a:ext uri="{FF2B5EF4-FFF2-40B4-BE49-F238E27FC236}">
                <a16:creationId xmlns:a16="http://schemas.microsoft.com/office/drawing/2014/main" id="{3097EABF-83B8-46BA-8920-C0435DECF7EA}"/>
              </a:ext>
            </a:extLst>
          </p:cNvPr>
          <p:cNvSpPr>
            <a:spLocks noGrp="1"/>
          </p:cNvSpPr>
          <p:nvPr>
            <p:ph idx="1"/>
          </p:nvPr>
        </p:nvSpPr>
        <p:spPr/>
        <p:txBody>
          <a:bodyPr>
            <a:normAutofit/>
          </a:bodyPr>
          <a:lstStyle/>
          <a:p>
            <a:pPr marL="0" indent="0">
              <a:buNone/>
            </a:pPr>
            <a:r>
              <a:rPr lang="en-IN" dirty="0"/>
              <a:t>           </a:t>
            </a:r>
            <a:r>
              <a:rPr lang="en-IN" sz="2000" dirty="0"/>
              <a:t>The term ‘Geosynthetics’ has two parts: the prefix ‘geo’, referring to an end use associated with improving the performance of civil engineering works involving earth/ground/soil and the suffix ‘synthetics’, referring to the fact that the materials are almost exclusively from man-made products. The materials used in the manufacture of geosynthetics are primarily synthetic polymers generally derived from crude petroleum oils; although rubber, fiberglass, and other materials are also sometimes used for manufacturing geosynthetics.</a:t>
            </a:r>
          </a:p>
          <a:p>
            <a:endParaRPr lang="en-IN" dirty="0"/>
          </a:p>
        </p:txBody>
      </p:sp>
    </p:spTree>
    <p:extLst>
      <p:ext uri="{BB962C8B-B14F-4D97-AF65-F5344CB8AC3E}">
        <p14:creationId xmlns:p14="http://schemas.microsoft.com/office/powerpoint/2010/main" val="157517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9325-781E-45EC-A61D-91431F6EAFE3}"/>
              </a:ext>
            </a:extLst>
          </p:cNvPr>
          <p:cNvSpPr>
            <a:spLocks noGrp="1"/>
          </p:cNvSpPr>
          <p:nvPr>
            <p:ph type="title"/>
          </p:nvPr>
        </p:nvSpPr>
        <p:spPr>
          <a:xfrm>
            <a:off x="1451579" y="1216241"/>
            <a:ext cx="9603275" cy="637513"/>
          </a:xfrm>
        </p:spPr>
        <p:txBody>
          <a:bodyPr/>
          <a:lstStyle/>
          <a:p>
            <a:r>
              <a:rPr lang="en-US" sz="3200" dirty="0"/>
              <a:t>Roles of geosynthetics :</a:t>
            </a:r>
            <a:endParaRPr lang="en-IN" dirty="0"/>
          </a:p>
        </p:txBody>
      </p:sp>
      <p:sp>
        <p:nvSpPr>
          <p:cNvPr id="4" name="Text Placeholder 3">
            <a:extLst>
              <a:ext uri="{FF2B5EF4-FFF2-40B4-BE49-F238E27FC236}">
                <a16:creationId xmlns:a16="http://schemas.microsoft.com/office/drawing/2014/main" id="{35F66A24-051C-4E8F-94DD-B996F51C53E7}"/>
              </a:ext>
            </a:extLst>
          </p:cNvPr>
          <p:cNvSpPr>
            <a:spLocks noGrp="1"/>
          </p:cNvSpPr>
          <p:nvPr>
            <p:ph idx="1"/>
          </p:nvPr>
        </p:nvSpPr>
        <p:spPr>
          <a:xfrm>
            <a:off x="1451579" y="1853753"/>
            <a:ext cx="9603275" cy="4262961"/>
          </a:xfrm>
        </p:spPr>
        <p:txBody>
          <a:bodyPr>
            <a:normAutofit lnSpcReduction="10000"/>
          </a:bodyPr>
          <a:lstStyle/>
          <a:p>
            <a:r>
              <a:rPr lang="en-US" dirty="0">
                <a:solidFill>
                  <a:schemeClr val="tx1"/>
                </a:solidFill>
              </a:rPr>
              <a:t>Preventing intermixing of soil types or soil/aggregate </a:t>
            </a:r>
            <a:r>
              <a:rPr lang="en-US" cap="none" dirty="0">
                <a:ln w="0"/>
                <a:solidFill>
                  <a:schemeClr val="tx1"/>
                </a:solidFill>
                <a:effectLst>
                  <a:outerShdw blurRad="38100" dist="19050" dir="2700000" algn="tl" rotWithShape="0">
                    <a:schemeClr val="dk1">
                      <a:alpha val="40000"/>
                    </a:schemeClr>
                  </a:outerShdw>
                </a:effectLst>
              </a:rPr>
              <a:t>to</a:t>
            </a:r>
            <a:r>
              <a:rPr lang="en-US" dirty="0">
                <a:solidFill>
                  <a:schemeClr val="tx1"/>
                </a:solidFill>
              </a:rPr>
              <a:t> maintain the integrity of each material yet still allowing the free passage of liquids/gases. Commonly used in between sub-base/subgrade and around drainage materials.</a:t>
            </a:r>
          </a:p>
          <a:p>
            <a:r>
              <a:rPr lang="en-US" dirty="0">
                <a:solidFill>
                  <a:schemeClr val="tx1"/>
                </a:solidFill>
              </a:rPr>
              <a:t>Allowing fluids and gases to flow both through the plane of the material. Commonly used as components in </a:t>
            </a:r>
            <a:r>
              <a:rPr lang="en-US" dirty="0" err="1">
                <a:solidFill>
                  <a:schemeClr val="tx1"/>
                </a:solidFill>
              </a:rPr>
              <a:t>geocomposites</a:t>
            </a:r>
            <a:r>
              <a:rPr lang="en-US" dirty="0">
                <a:solidFill>
                  <a:schemeClr val="tx1"/>
                </a:solidFill>
              </a:rPr>
              <a:t> used for surface water runoff or for gas collection under membranes.</a:t>
            </a:r>
          </a:p>
          <a:p>
            <a:r>
              <a:rPr lang="en-US" dirty="0">
                <a:solidFill>
                  <a:schemeClr val="tx1"/>
                </a:solidFill>
              </a:rPr>
              <a:t>Restraining soil particles subject to hydraulic forces whilst allowing the passage of liquids/gases. This function is often partnered with separation e.g. in coastal </a:t>
            </a:r>
            <a:r>
              <a:rPr lang="en-US" dirty="0" err="1">
                <a:solidFill>
                  <a:schemeClr val="tx1"/>
                </a:solidFill>
              </a:rPr>
              <a:t>defence</a:t>
            </a:r>
            <a:r>
              <a:rPr lang="en-US" dirty="0">
                <a:solidFill>
                  <a:schemeClr val="tx1"/>
                </a:solidFill>
              </a:rPr>
              <a:t> applications or wrapped drains.</a:t>
            </a:r>
          </a:p>
          <a:p>
            <a:r>
              <a:rPr lang="en-US" dirty="0">
                <a:solidFill>
                  <a:schemeClr val="tx1"/>
                </a:solidFill>
              </a:rPr>
              <a:t>Providing additional strength to soils to enable steep slopes and soil structures to be constructed, and allow construction over weak and variable soils.</a:t>
            </a:r>
          </a:p>
          <a:p>
            <a:endParaRPr lang="en-US" dirty="0">
              <a:solidFill>
                <a:schemeClr val="tx1"/>
              </a:solidFill>
            </a:endParaRPr>
          </a:p>
          <a:p>
            <a:endParaRPr lang="en-US" sz="2600" dirty="0">
              <a:solidFill>
                <a:schemeClr val="tx1"/>
              </a:solidFill>
            </a:endParaRPr>
          </a:p>
          <a:p>
            <a:endParaRPr lang="en-IN" dirty="0"/>
          </a:p>
        </p:txBody>
      </p:sp>
    </p:spTree>
    <p:extLst>
      <p:ext uri="{BB962C8B-B14F-4D97-AF65-F5344CB8AC3E}">
        <p14:creationId xmlns:p14="http://schemas.microsoft.com/office/powerpoint/2010/main" val="9193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9C66-2E7B-4ED1-8C78-82009148C23A}"/>
              </a:ext>
            </a:extLst>
          </p:cNvPr>
          <p:cNvSpPr>
            <a:spLocks noGrp="1"/>
          </p:cNvSpPr>
          <p:nvPr>
            <p:ph type="title"/>
          </p:nvPr>
        </p:nvSpPr>
        <p:spPr>
          <a:xfrm>
            <a:off x="1451579" y="1251751"/>
            <a:ext cx="9603275" cy="602003"/>
          </a:xfrm>
        </p:spPr>
        <p:txBody>
          <a:bodyPr/>
          <a:lstStyle/>
          <a:p>
            <a:r>
              <a:rPr lang="en-IN" sz="3200" dirty="0"/>
              <a:t>Raw materials</a:t>
            </a:r>
            <a:endParaRPr lang="en-IN" dirty="0"/>
          </a:p>
        </p:txBody>
      </p:sp>
      <p:sp>
        <p:nvSpPr>
          <p:cNvPr id="3" name="Content Placeholder 2">
            <a:extLst>
              <a:ext uri="{FF2B5EF4-FFF2-40B4-BE49-F238E27FC236}">
                <a16:creationId xmlns:a16="http://schemas.microsoft.com/office/drawing/2014/main" id="{C9322C14-784C-41A2-88AA-12E9625E1572}"/>
              </a:ext>
            </a:extLst>
          </p:cNvPr>
          <p:cNvSpPr>
            <a:spLocks noGrp="1"/>
          </p:cNvSpPr>
          <p:nvPr>
            <p:ph idx="1"/>
          </p:nvPr>
        </p:nvSpPr>
        <p:spPr>
          <a:xfrm>
            <a:off x="1451579" y="2015732"/>
            <a:ext cx="9603275" cy="4037749"/>
          </a:xfrm>
        </p:spPr>
        <p:txBody>
          <a:bodyPr>
            <a:normAutofit fontScale="85000" lnSpcReduction="20000"/>
          </a:bodyPr>
          <a:lstStyle/>
          <a:p>
            <a:pPr>
              <a:buFont typeface="Wingdings" pitchFamily="2" charset="2"/>
              <a:buChar char="Ø"/>
            </a:pPr>
            <a:r>
              <a:rPr lang="en-IN" sz="2000" dirty="0"/>
              <a:t>Almost exclusively, the raw materials from which geosynthetics are produced are polymeric.</a:t>
            </a:r>
          </a:p>
          <a:p>
            <a:pPr>
              <a:buFont typeface="Wingdings" pitchFamily="2" charset="2"/>
              <a:buChar char="Ø"/>
            </a:pPr>
            <a:r>
              <a:rPr lang="en-IN" sz="2000" dirty="0"/>
              <a:t>Polymers are materials of very high molecular weight and are found to have multifarious applications in the present society. </a:t>
            </a:r>
          </a:p>
          <a:p>
            <a:pPr>
              <a:buFont typeface="Wingdings" pitchFamily="2" charset="2"/>
              <a:buChar char="Ø"/>
            </a:pPr>
            <a:r>
              <a:rPr lang="en-IN" sz="2000" dirty="0"/>
              <a:t>The polymers used to manufacture geosynthetics are generally thermoplastics, which may be amorphous or semi-crystalline. Such materials melt on heating and solidify on cooling. The heating and cooling cycles can be applied several times without affecting the properties.</a:t>
            </a:r>
          </a:p>
          <a:p>
            <a:pPr>
              <a:buFont typeface="Wingdings" pitchFamily="2" charset="2"/>
              <a:buChar char="Ø"/>
            </a:pPr>
            <a:r>
              <a:rPr lang="en-IN" sz="2000" dirty="0"/>
              <a:t>Any polymer, whether amorphous or semi-crystalline, consists of long chain molecules containing many identical chemical units bound together by covalent bonds. Each unit may be composed of one or more small molecular compounds called </a:t>
            </a:r>
            <a:r>
              <a:rPr lang="en-IN" sz="2000" i="1" dirty="0"/>
              <a:t>monomers</a:t>
            </a:r>
            <a:r>
              <a:rPr lang="en-IN" sz="2000" dirty="0"/>
              <a:t>, which are most commonly hydrocarbon molecules.</a:t>
            </a:r>
          </a:p>
          <a:p>
            <a:pPr>
              <a:buFont typeface="Wingdings" pitchFamily="2" charset="2"/>
              <a:buChar char="Ø"/>
            </a:pPr>
            <a:r>
              <a:rPr lang="en-IN" sz="2000" dirty="0"/>
              <a:t>The process of joining monomers, end to end, to form long polymer chains is called </a:t>
            </a:r>
            <a:r>
              <a:rPr lang="en-IN" sz="2000" i="1" dirty="0"/>
              <a:t>polymerization</a:t>
            </a:r>
            <a:r>
              <a:rPr lang="en-IN" sz="2000" dirty="0"/>
              <a:t>. </a:t>
            </a:r>
          </a:p>
          <a:p>
            <a:pPr>
              <a:buFont typeface="Wingdings" pitchFamily="2" charset="2"/>
              <a:buChar char="Ø"/>
            </a:pPr>
            <a:r>
              <a:rPr lang="en-IN" sz="2000" dirty="0"/>
              <a:t>Manufacture of polymers is generally carried out by chemical or petrochemical companies who produce polymers in the form of solid pellets, flakes or granules.</a:t>
            </a:r>
          </a:p>
        </p:txBody>
      </p:sp>
    </p:spTree>
    <p:extLst>
      <p:ext uri="{BB962C8B-B14F-4D97-AF65-F5344CB8AC3E}">
        <p14:creationId xmlns:p14="http://schemas.microsoft.com/office/powerpoint/2010/main" val="250730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AC61-1A77-4B69-9756-BBBA91AE0583}"/>
              </a:ext>
            </a:extLst>
          </p:cNvPr>
          <p:cNvSpPr>
            <a:spLocks noGrp="1"/>
          </p:cNvSpPr>
          <p:nvPr>
            <p:ph type="title"/>
          </p:nvPr>
        </p:nvSpPr>
        <p:spPr>
          <a:xfrm>
            <a:off x="1451579" y="994299"/>
            <a:ext cx="9603275" cy="859455"/>
          </a:xfrm>
        </p:spPr>
        <p:txBody>
          <a:bodyPr>
            <a:normAutofit fontScale="90000"/>
          </a:bodyPr>
          <a:lstStyle/>
          <a:p>
            <a:r>
              <a:rPr lang="en-US" sz="3100" b="1" dirty="0"/>
              <a:t>Geosynthetic products of natural material</a:t>
            </a:r>
            <a:br>
              <a:rPr lang="en-US" sz="3200" b="1" u="sng" dirty="0"/>
            </a:br>
            <a:endParaRPr lang="en-IN" dirty="0"/>
          </a:p>
        </p:txBody>
      </p:sp>
      <p:sp>
        <p:nvSpPr>
          <p:cNvPr id="3" name="Content Placeholder 2">
            <a:extLst>
              <a:ext uri="{FF2B5EF4-FFF2-40B4-BE49-F238E27FC236}">
                <a16:creationId xmlns:a16="http://schemas.microsoft.com/office/drawing/2014/main" id="{5448BD26-5A42-4F22-BA8C-8083E17461F6}"/>
              </a:ext>
            </a:extLst>
          </p:cNvPr>
          <p:cNvSpPr>
            <a:spLocks noGrp="1"/>
          </p:cNvSpPr>
          <p:nvPr>
            <p:ph idx="1"/>
          </p:nvPr>
        </p:nvSpPr>
        <p:spPr>
          <a:xfrm>
            <a:off x="1451579" y="2015732"/>
            <a:ext cx="9603275" cy="4038839"/>
          </a:xfrm>
        </p:spPr>
        <p:txBody>
          <a:bodyPr>
            <a:normAutofit fontScale="92500" lnSpcReduction="20000"/>
          </a:bodyPr>
          <a:lstStyle/>
          <a:p>
            <a:pPr>
              <a:buFont typeface="Wingdings" pitchFamily="2" charset="2"/>
              <a:buChar char="Ø"/>
            </a:pPr>
            <a:r>
              <a:rPr lang="en-IN" sz="2000" dirty="0"/>
              <a:t>Although most of the geosynthetics are made from synthetic polymers, a few specialist geosynthetics, especially geotextiles, may also incorporate steel wire or natural biodegradable fibres such as jute, coir, paper, cotton, wool, silk, etc. </a:t>
            </a:r>
          </a:p>
          <a:p>
            <a:pPr>
              <a:buFont typeface="Wingdings" pitchFamily="2" charset="2"/>
              <a:buChar char="Ø"/>
            </a:pPr>
            <a:r>
              <a:rPr lang="en-IN" sz="2000" dirty="0"/>
              <a:t>Biodegradable geotextiles are usually limited to erosion control applications where natural vegetation will replace the geotextile’s role as it degrades. Jute nets are marketed under various trade names, including </a:t>
            </a:r>
            <a:r>
              <a:rPr lang="en-IN" sz="2000" i="1" dirty="0" err="1"/>
              <a:t>geojute</a:t>
            </a:r>
            <a:r>
              <a:rPr lang="en-IN" sz="2000" i="1" dirty="0"/>
              <a:t>, soil saver, and anti-wash</a:t>
            </a:r>
            <a:r>
              <a:rPr lang="en-IN" sz="2000" dirty="0"/>
              <a:t>. </a:t>
            </a:r>
          </a:p>
          <a:p>
            <a:pPr>
              <a:buFont typeface="Wingdings" pitchFamily="2" charset="2"/>
              <a:buChar char="Ø"/>
            </a:pPr>
            <a:r>
              <a:rPr lang="en-IN" sz="2000" dirty="0"/>
              <a:t>They are usually in the form of a woven net with a typical mesh open size of about 10 by 15 mm, a typical thickness of about 5 mm and an open area of about 65%. </a:t>
            </a:r>
          </a:p>
          <a:p>
            <a:pPr>
              <a:buFont typeface="Wingdings" pitchFamily="2" charset="2"/>
              <a:buChar char="Ø"/>
            </a:pPr>
            <a:r>
              <a:rPr lang="en-IN" sz="2000" dirty="0"/>
              <a:t>Vegetation can easily grow through openings and use the fabric matrix as support. The jute, which is about 80% natural cellulose, should completely degrade in about two years. An additional advantage of these biodegradable products is that the decomposed jute improves the quality of the soil for vegetation growth.</a:t>
            </a:r>
          </a:p>
        </p:txBody>
      </p:sp>
    </p:spTree>
    <p:extLst>
      <p:ext uri="{BB962C8B-B14F-4D97-AF65-F5344CB8AC3E}">
        <p14:creationId xmlns:p14="http://schemas.microsoft.com/office/powerpoint/2010/main" val="245116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230C-59E9-4EFA-9384-1B22CF6BED73}"/>
              </a:ext>
            </a:extLst>
          </p:cNvPr>
          <p:cNvSpPr>
            <a:spLocks noGrp="1"/>
          </p:cNvSpPr>
          <p:nvPr>
            <p:ph type="title"/>
          </p:nvPr>
        </p:nvSpPr>
        <p:spPr/>
        <p:txBody>
          <a:bodyPr/>
          <a:lstStyle/>
          <a:p>
            <a:r>
              <a:rPr lang="en-US" sz="3200" dirty="0"/>
              <a:t>Areas of Application</a:t>
            </a:r>
            <a:endParaRPr lang="en-IN" dirty="0"/>
          </a:p>
        </p:txBody>
      </p:sp>
      <p:sp>
        <p:nvSpPr>
          <p:cNvPr id="4" name="Text Placeholder 3">
            <a:extLst>
              <a:ext uri="{FF2B5EF4-FFF2-40B4-BE49-F238E27FC236}">
                <a16:creationId xmlns:a16="http://schemas.microsoft.com/office/drawing/2014/main" id="{CCE25B51-3A57-43AC-B32E-AB6B5FC51C64}"/>
              </a:ext>
            </a:extLst>
          </p:cNvPr>
          <p:cNvSpPr>
            <a:spLocks noGrp="1"/>
          </p:cNvSpPr>
          <p:nvPr>
            <p:ph type="body" idx="1"/>
          </p:nvPr>
        </p:nvSpPr>
        <p:spPr/>
        <p:txBody>
          <a:bodyPr/>
          <a:lstStyle/>
          <a:p>
            <a:r>
              <a:rPr lang="en-US" dirty="0"/>
              <a:t>Environmental Protection </a:t>
            </a:r>
            <a:endParaRPr lang="en-IN" dirty="0"/>
          </a:p>
          <a:p>
            <a:endParaRPr lang="en-IN" dirty="0"/>
          </a:p>
        </p:txBody>
      </p:sp>
      <p:sp>
        <p:nvSpPr>
          <p:cNvPr id="5" name="Content Placeholder 4">
            <a:extLst>
              <a:ext uri="{FF2B5EF4-FFF2-40B4-BE49-F238E27FC236}">
                <a16:creationId xmlns:a16="http://schemas.microsoft.com/office/drawing/2014/main" id="{DAAC7D84-3DA9-452C-BF1B-ED09509A6D80}"/>
              </a:ext>
            </a:extLst>
          </p:cNvPr>
          <p:cNvSpPr>
            <a:spLocks noGrp="1"/>
          </p:cNvSpPr>
          <p:nvPr>
            <p:ph sz="half" idx="2"/>
          </p:nvPr>
        </p:nvSpPr>
        <p:spPr/>
        <p:txBody>
          <a:bodyPr/>
          <a:lstStyle/>
          <a:p>
            <a:r>
              <a:rPr lang="en-US" dirty="0"/>
              <a:t>Land Engineering</a:t>
            </a:r>
          </a:p>
          <a:p>
            <a:r>
              <a:rPr lang="en-US" dirty="0"/>
              <a:t>Coastal Protection</a:t>
            </a:r>
          </a:p>
          <a:p>
            <a:r>
              <a:rPr lang="en-US" dirty="0"/>
              <a:t>Rock fall protection</a:t>
            </a:r>
          </a:p>
          <a:p>
            <a:r>
              <a:rPr lang="en-US" dirty="0"/>
              <a:t>Canal Lining</a:t>
            </a:r>
          </a:p>
          <a:p>
            <a:r>
              <a:rPr lang="en-US" dirty="0"/>
              <a:t>Flood Control</a:t>
            </a:r>
            <a:endParaRPr lang="en-IN" dirty="0"/>
          </a:p>
        </p:txBody>
      </p:sp>
      <p:sp>
        <p:nvSpPr>
          <p:cNvPr id="6" name="Text Placeholder 5">
            <a:extLst>
              <a:ext uri="{FF2B5EF4-FFF2-40B4-BE49-F238E27FC236}">
                <a16:creationId xmlns:a16="http://schemas.microsoft.com/office/drawing/2014/main" id="{37B1C69A-02AE-4C2D-AD1F-3ABFAC54C28A}"/>
              </a:ext>
            </a:extLst>
          </p:cNvPr>
          <p:cNvSpPr>
            <a:spLocks noGrp="1"/>
          </p:cNvSpPr>
          <p:nvPr>
            <p:ph type="body" sz="quarter" idx="3"/>
          </p:nvPr>
        </p:nvSpPr>
        <p:spPr/>
        <p:txBody>
          <a:bodyPr/>
          <a:lstStyle/>
          <a:p>
            <a:r>
              <a:rPr lang="en-US" dirty="0"/>
              <a:t>Infrastructure Development</a:t>
            </a:r>
          </a:p>
          <a:p>
            <a:endParaRPr lang="en-IN" dirty="0"/>
          </a:p>
        </p:txBody>
      </p:sp>
      <p:sp>
        <p:nvSpPr>
          <p:cNvPr id="7" name="Content Placeholder 6">
            <a:extLst>
              <a:ext uri="{FF2B5EF4-FFF2-40B4-BE49-F238E27FC236}">
                <a16:creationId xmlns:a16="http://schemas.microsoft.com/office/drawing/2014/main" id="{01B5E092-77FB-4A4B-97C3-04594A69A911}"/>
              </a:ext>
            </a:extLst>
          </p:cNvPr>
          <p:cNvSpPr>
            <a:spLocks noGrp="1"/>
          </p:cNvSpPr>
          <p:nvPr>
            <p:ph sz="quarter" idx="4"/>
          </p:nvPr>
        </p:nvSpPr>
        <p:spPr/>
        <p:txBody>
          <a:bodyPr/>
          <a:lstStyle/>
          <a:p>
            <a:r>
              <a:rPr lang="en-US" dirty="0"/>
              <a:t>Roads</a:t>
            </a:r>
          </a:p>
          <a:p>
            <a:r>
              <a:rPr lang="en-US" dirty="0"/>
              <a:t>Railways</a:t>
            </a:r>
          </a:p>
          <a:p>
            <a:r>
              <a:rPr lang="en-US" dirty="0"/>
              <a:t>Ground Improvement</a:t>
            </a:r>
          </a:p>
          <a:p>
            <a:r>
              <a:rPr lang="en-US" dirty="0"/>
              <a:t>Slope Stabilization</a:t>
            </a:r>
            <a:endParaRPr lang="en-IN" dirty="0"/>
          </a:p>
          <a:p>
            <a:endParaRPr lang="en-IN" dirty="0"/>
          </a:p>
        </p:txBody>
      </p:sp>
    </p:spTree>
    <p:extLst>
      <p:ext uri="{BB962C8B-B14F-4D97-AF65-F5344CB8AC3E}">
        <p14:creationId xmlns:p14="http://schemas.microsoft.com/office/powerpoint/2010/main" val="356742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3548DC-E8E6-4C9B-898F-D88776DAB0E1}"/>
              </a:ext>
            </a:extLst>
          </p:cNvPr>
          <p:cNvSpPr>
            <a:spLocks noGrp="1"/>
          </p:cNvSpPr>
          <p:nvPr>
            <p:ph type="title"/>
          </p:nvPr>
        </p:nvSpPr>
        <p:spPr>
          <a:xfrm>
            <a:off x="1451579" y="936594"/>
            <a:ext cx="9603275" cy="917160"/>
          </a:xfrm>
        </p:spPr>
        <p:txBody>
          <a:bodyPr/>
          <a:lstStyle/>
          <a:p>
            <a:r>
              <a:rPr lang="en-US" u="sng" dirty="0"/>
              <a:t>Infrastructure development:</a:t>
            </a:r>
            <a:br>
              <a:rPr lang="en-US" dirty="0"/>
            </a:br>
            <a:r>
              <a:rPr lang="en-US" sz="2800" dirty="0"/>
              <a:t>Roads:</a:t>
            </a:r>
            <a:endParaRPr lang="en-IN" sz="2800" dirty="0"/>
          </a:p>
        </p:txBody>
      </p:sp>
      <p:sp>
        <p:nvSpPr>
          <p:cNvPr id="8" name="Content Placeholder 7">
            <a:extLst>
              <a:ext uri="{FF2B5EF4-FFF2-40B4-BE49-F238E27FC236}">
                <a16:creationId xmlns:a16="http://schemas.microsoft.com/office/drawing/2014/main" id="{A37F0E43-FB6E-4E9A-867C-9C78AF2A2AD2}"/>
              </a:ext>
            </a:extLst>
          </p:cNvPr>
          <p:cNvSpPr>
            <a:spLocks noGrp="1"/>
          </p:cNvSpPr>
          <p:nvPr>
            <p:ph idx="1"/>
          </p:nvPr>
        </p:nvSpPr>
        <p:spPr>
          <a:xfrm>
            <a:off x="1451579" y="2015732"/>
            <a:ext cx="9603275" cy="3905674"/>
          </a:xfrm>
        </p:spPr>
        <p:txBody>
          <a:bodyPr>
            <a:normAutofit lnSpcReduction="10000"/>
          </a:bodyPr>
          <a:lstStyle/>
          <a:p>
            <a:pPr>
              <a:buFont typeface="Wingdings" pitchFamily="2" charset="2"/>
              <a:buChar char="Ø"/>
            </a:pPr>
            <a:r>
              <a:rPr lang="en-IN" sz="2000" dirty="0"/>
              <a:t>Roads often have to be constructed across weak and compressible soil subgrades. It is therefore common practice to distribute the traffic loads in order to decrease the stresses on the soil subgrade. </a:t>
            </a:r>
          </a:p>
          <a:p>
            <a:pPr>
              <a:buFont typeface="Wingdings" pitchFamily="2" charset="2"/>
              <a:buChar char="Ø"/>
            </a:pPr>
            <a:r>
              <a:rPr lang="en-IN" sz="2000" dirty="0"/>
              <a:t>This is generally done by placing a granular layer over the soil subgrade. The granular layer should present good mechanical properties and enough thickness. </a:t>
            </a:r>
          </a:p>
          <a:p>
            <a:pPr>
              <a:buFont typeface="Wingdings" pitchFamily="2" charset="2"/>
              <a:buChar char="Ø"/>
            </a:pPr>
            <a:r>
              <a:rPr lang="en-IN" sz="2000" dirty="0"/>
              <a:t>The long-term interaction between a fine soil subgrade and the granular layer, under dynamic loads, is likely to cause pumping erosion of the soil subgrade and penetration of the granular particles into the soil subgrade, giving rise to permanent deflections and eventually to failure. </a:t>
            </a:r>
          </a:p>
          <a:p>
            <a:pPr>
              <a:buFont typeface="Wingdings" pitchFamily="2" charset="2"/>
              <a:buChar char="Ø"/>
            </a:pPr>
            <a:r>
              <a:rPr lang="en-IN" sz="2000" dirty="0"/>
              <a:t>At present, geosynthetics are being used to solve many such problems.</a:t>
            </a:r>
          </a:p>
          <a:p>
            <a:endParaRPr lang="en-IN" dirty="0"/>
          </a:p>
        </p:txBody>
      </p:sp>
    </p:spTree>
    <p:extLst>
      <p:ext uri="{BB962C8B-B14F-4D97-AF65-F5344CB8AC3E}">
        <p14:creationId xmlns:p14="http://schemas.microsoft.com/office/powerpoint/2010/main" val="22456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6BCF-50B3-4B22-85A9-68264937DEED}"/>
              </a:ext>
            </a:extLst>
          </p:cNvPr>
          <p:cNvSpPr>
            <a:spLocks noGrp="1"/>
          </p:cNvSpPr>
          <p:nvPr>
            <p:ph type="title"/>
          </p:nvPr>
        </p:nvSpPr>
        <p:spPr>
          <a:xfrm>
            <a:off x="1451579" y="1305017"/>
            <a:ext cx="9603275" cy="548737"/>
          </a:xfrm>
        </p:spPr>
        <p:txBody>
          <a:bodyPr/>
          <a:lstStyle/>
          <a:p>
            <a:r>
              <a:rPr lang="en-US" dirty="0"/>
              <a:t>Railways:</a:t>
            </a:r>
            <a:endParaRPr lang="en-IN" dirty="0"/>
          </a:p>
        </p:txBody>
      </p:sp>
      <p:sp>
        <p:nvSpPr>
          <p:cNvPr id="3" name="Content Placeholder 2">
            <a:extLst>
              <a:ext uri="{FF2B5EF4-FFF2-40B4-BE49-F238E27FC236}">
                <a16:creationId xmlns:a16="http://schemas.microsoft.com/office/drawing/2014/main" id="{0AEBFDD0-6F6A-4C69-A470-07B963BFB642}"/>
              </a:ext>
            </a:extLst>
          </p:cNvPr>
          <p:cNvSpPr>
            <a:spLocks noGrp="1"/>
          </p:cNvSpPr>
          <p:nvPr>
            <p:ph idx="1"/>
          </p:nvPr>
        </p:nvSpPr>
        <p:spPr>
          <a:xfrm>
            <a:off x="1451579" y="2015732"/>
            <a:ext cx="9603275" cy="3808019"/>
          </a:xfrm>
        </p:spPr>
        <p:txBody>
          <a:bodyPr>
            <a:normAutofit fontScale="85000" lnSpcReduction="10000"/>
          </a:bodyPr>
          <a:lstStyle/>
          <a:p>
            <a:pPr>
              <a:buFont typeface="Wingdings" pitchFamily="2" charset="2"/>
              <a:buChar char="Ø"/>
            </a:pPr>
            <a:r>
              <a:rPr lang="en-IN" sz="2000" dirty="0"/>
              <a:t>Railway tracks serve as a stable guide way to trains with appropriate vertical and horizontal alignment. </a:t>
            </a:r>
          </a:p>
          <a:p>
            <a:pPr>
              <a:buFont typeface="Wingdings" pitchFamily="2" charset="2"/>
              <a:buChar char="Ø"/>
            </a:pPr>
            <a:r>
              <a:rPr lang="en-IN" sz="2000" dirty="0"/>
              <a:t>To achieve this role each component of the track system must perform its specific functions satisfactorily in response to the traffic loads and environmental factors imposed on the system. </a:t>
            </a:r>
          </a:p>
          <a:p>
            <a:pPr>
              <a:buFont typeface="Wingdings" pitchFamily="2" charset="2"/>
              <a:buChar char="Ø"/>
            </a:pPr>
            <a:r>
              <a:rPr lang="en-IN" sz="2000" dirty="0"/>
              <a:t>Geosynthetics play an important role in achieving higher efficiency and better performance of modern-day railway track structures. They are nowadays used to correct some track support problems. </a:t>
            </a:r>
          </a:p>
          <a:p>
            <a:pPr>
              <a:buFont typeface="Wingdings" pitchFamily="2" charset="2"/>
              <a:buChar char="Ø"/>
            </a:pPr>
            <a:r>
              <a:rPr lang="en-IN" sz="2000" dirty="0"/>
              <a:t>Acceptance and use of geotextiles for track stabilization is now common practice in the USA, Canada and Europe. </a:t>
            </a:r>
          </a:p>
          <a:p>
            <a:pPr>
              <a:buFont typeface="Wingdings" pitchFamily="2" charset="2"/>
              <a:buChar char="Ø"/>
            </a:pPr>
            <a:r>
              <a:rPr lang="en-IN" sz="2000" dirty="0"/>
              <a:t>Geotextiles are also being used in high maintenance locations such as turnouts, rail crossings, switches and highway crossings. One of the most important areas served by geotextiles is beneath the mainline track for stabilization of marginal or poor subgrade, which can suffer from severe mud-pumping and subsidence.</a:t>
            </a:r>
          </a:p>
          <a:p>
            <a:endParaRPr lang="en-IN" dirty="0"/>
          </a:p>
        </p:txBody>
      </p:sp>
    </p:spTree>
    <p:extLst>
      <p:ext uri="{BB962C8B-B14F-4D97-AF65-F5344CB8AC3E}">
        <p14:creationId xmlns:p14="http://schemas.microsoft.com/office/powerpoint/2010/main" val="24989474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60</TotalTime>
  <Words>1169</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Wingdings</vt:lpstr>
      <vt:lpstr>Gallery</vt:lpstr>
      <vt:lpstr>GEOSYNTHETICS</vt:lpstr>
      <vt:lpstr>Content:</vt:lpstr>
      <vt:lpstr>Geosynthetics:</vt:lpstr>
      <vt:lpstr>Roles of geosynthetics :</vt:lpstr>
      <vt:lpstr>Raw materials</vt:lpstr>
      <vt:lpstr>Geosynthetic products of natural material </vt:lpstr>
      <vt:lpstr>Areas of Application</vt:lpstr>
      <vt:lpstr>Infrastructure development: Roads:</vt:lpstr>
      <vt:lpstr>Railways:</vt:lpstr>
      <vt:lpstr>Slope Stabilization</vt:lpstr>
      <vt:lpstr>Tests for geosynthetics:</vt:lpstr>
      <vt:lpstr>ADVANTAGES:</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GEOSYNTHETICS</dc:title>
  <dc:creator>Om Prakash</dc:creator>
  <cp:lastModifiedBy>shradhapatil2002@gmail.com</cp:lastModifiedBy>
  <cp:revision>4</cp:revision>
  <dcterms:created xsi:type="dcterms:W3CDTF">2021-09-07T16:59:17Z</dcterms:created>
  <dcterms:modified xsi:type="dcterms:W3CDTF">2021-09-20T15:50:00Z</dcterms:modified>
</cp:coreProperties>
</file>