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6" r:id="rId2"/>
    <p:sldId id="258" r:id="rId3"/>
    <p:sldId id="257" r:id="rId4"/>
    <p:sldId id="268" r:id="rId5"/>
    <p:sldId id="259" r:id="rId6"/>
    <p:sldId id="260" r:id="rId7"/>
    <p:sldId id="261" r:id="rId8"/>
    <p:sldId id="262" r:id="rId9"/>
    <p:sldId id="263" r:id="rId10"/>
    <p:sldId id="270" r:id="rId11"/>
    <p:sldId id="265" r:id="rId12"/>
    <p:sldId id="266" r:id="rId13"/>
    <p:sldId id="267" r:id="rId14"/>
    <p:sldId id="269"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dant" initials="V" lastIdx="1" clrIdx="0">
    <p:extLst>
      <p:ext uri="{19B8F6BF-5375-455C-9EA6-DF929625EA0E}">
        <p15:presenceInfo xmlns:p15="http://schemas.microsoft.com/office/powerpoint/2012/main" userId="c999524efd2602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6A95B7-A515-4809-938D-E410CE14D507}"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32076A4-6D22-4107-BD96-B05746C0A3D6}" type="slidenum">
              <a:rPr lang="en-IN" smtClean="0"/>
              <a:t>‹#›</a:t>
            </a:fld>
            <a:endParaRPr lang="en-IN"/>
          </a:p>
        </p:txBody>
      </p:sp>
    </p:spTree>
    <p:extLst>
      <p:ext uri="{BB962C8B-B14F-4D97-AF65-F5344CB8AC3E}">
        <p14:creationId xmlns:p14="http://schemas.microsoft.com/office/powerpoint/2010/main" val="294681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6A95B7-A515-4809-938D-E410CE14D507}"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2076A4-6D22-4107-BD96-B05746C0A3D6}" type="slidenum">
              <a:rPr lang="en-IN" smtClean="0"/>
              <a:t>‹#›</a:t>
            </a:fld>
            <a:endParaRPr lang="en-IN"/>
          </a:p>
        </p:txBody>
      </p:sp>
    </p:spTree>
    <p:extLst>
      <p:ext uri="{BB962C8B-B14F-4D97-AF65-F5344CB8AC3E}">
        <p14:creationId xmlns:p14="http://schemas.microsoft.com/office/powerpoint/2010/main" val="3391065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6A95B7-A515-4809-938D-E410CE14D507}"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2076A4-6D22-4107-BD96-B05746C0A3D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505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A6A95B7-A515-4809-938D-E410CE14D507}" type="datetimeFigureOut">
              <a:rPr lang="en-IN" smtClean="0"/>
              <a:t>01-03-2021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2076A4-6D22-4107-BD96-B05746C0A3D6}" type="slidenum">
              <a:rPr lang="en-IN" smtClean="0"/>
              <a:t>‹#›</a:t>
            </a:fld>
            <a:endParaRPr lang="en-IN"/>
          </a:p>
        </p:txBody>
      </p:sp>
    </p:spTree>
    <p:extLst>
      <p:ext uri="{BB962C8B-B14F-4D97-AF65-F5344CB8AC3E}">
        <p14:creationId xmlns:p14="http://schemas.microsoft.com/office/powerpoint/2010/main" val="3432300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A6A95B7-A515-4809-938D-E410CE14D507}" type="datetimeFigureOut">
              <a:rPr lang="en-IN" smtClean="0"/>
              <a:t>01-03-2021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2076A4-6D22-4107-BD96-B05746C0A3D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19087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A6A95B7-A515-4809-938D-E410CE14D507}" type="datetimeFigureOut">
              <a:rPr lang="en-IN" smtClean="0"/>
              <a:t>01-03-2021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2076A4-6D22-4107-BD96-B05746C0A3D6}" type="slidenum">
              <a:rPr lang="en-IN" smtClean="0"/>
              <a:t>‹#›</a:t>
            </a:fld>
            <a:endParaRPr lang="en-IN"/>
          </a:p>
        </p:txBody>
      </p:sp>
    </p:spTree>
    <p:extLst>
      <p:ext uri="{BB962C8B-B14F-4D97-AF65-F5344CB8AC3E}">
        <p14:creationId xmlns:p14="http://schemas.microsoft.com/office/powerpoint/2010/main" val="3686741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A95B7-A515-4809-938D-E410CE14D507}"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2076A4-6D22-4107-BD96-B05746C0A3D6}" type="slidenum">
              <a:rPr lang="en-IN" smtClean="0"/>
              <a:t>‹#›</a:t>
            </a:fld>
            <a:endParaRPr lang="en-IN"/>
          </a:p>
        </p:txBody>
      </p:sp>
    </p:spTree>
    <p:extLst>
      <p:ext uri="{BB962C8B-B14F-4D97-AF65-F5344CB8AC3E}">
        <p14:creationId xmlns:p14="http://schemas.microsoft.com/office/powerpoint/2010/main" val="2495646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A95B7-A515-4809-938D-E410CE14D507}"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2076A4-6D22-4107-BD96-B05746C0A3D6}" type="slidenum">
              <a:rPr lang="en-IN" smtClean="0"/>
              <a:t>‹#›</a:t>
            </a:fld>
            <a:endParaRPr lang="en-IN"/>
          </a:p>
        </p:txBody>
      </p:sp>
    </p:spTree>
    <p:extLst>
      <p:ext uri="{BB962C8B-B14F-4D97-AF65-F5344CB8AC3E}">
        <p14:creationId xmlns:p14="http://schemas.microsoft.com/office/powerpoint/2010/main" val="2026538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A95B7-A515-4809-938D-E410CE14D507}"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2076A4-6D22-4107-BD96-B05746C0A3D6}" type="slidenum">
              <a:rPr lang="en-IN" smtClean="0"/>
              <a:t>‹#›</a:t>
            </a:fld>
            <a:endParaRPr lang="en-IN"/>
          </a:p>
        </p:txBody>
      </p:sp>
    </p:spTree>
    <p:extLst>
      <p:ext uri="{BB962C8B-B14F-4D97-AF65-F5344CB8AC3E}">
        <p14:creationId xmlns:p14="http://schemas.microsoft.com/office/powerpoint/2010/main" val="4161406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6A95B7-A515-4809-938D-E410CE14D507}"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2076A4-6D22-4107-BD96-B05746C0A3D6}" type="slidenum">
              <a:rPr lang="en-IN" smtClean="0"/>
              <a:t>‹#›</a:t>
            </a:fld>
            <a:endParaRPr lang="en-IN"/>
          </a:p>
        </p:txBody>
      </p:sp>
    </p:spTree>
    <p:extLst>
      <p:ext uri="{BB962C8B-B14F-4D97-AF65-F5344CB8AC3E}">
        <p14:creationId xmlns:p14="http://schemas.microsoft.com/office/powerpoint/2010/main" val="3783846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6A95B7-A515-4809-938D-E410CE14D507}" type="datetimeFigureOut">
              <a:rPr lang="en-IN" smtClean="0"/>
              <a:t>01-03-2021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32076A4-6D22-4107-BD96-B05746C0A3D6}" type="slidenum">
              <a:rPr lang="en-IN" smtClean="0"/>
              <a:t>‹#›</a:t>
            </a:fld>
            <a:endParaRPr lang="en-IN"/>
          </a:p>
        </p:txBody>
      </p:sp>
    </p:spTree>
    <p:extLst>
      <p:ext uri="{BB962C8B-B14F-4D97-AF65-F5344CB8AC3E}">
        <p14:creationId xmlns:p14="http://schemas.microsoft.com/office/powerpoint/2010/main" val="310090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6A95B7-A515-4809-938D-E410CE14D507}" type="datetimeFigureOut">
              <a:rPr lang="en-IN" smtClean="0"/>
              <a:t>01-03-2021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32076A4-6D22-4107-BD96-B05746C0A3D6}" type="slidenum">
              <a:rPr lang="en-IN" smtClean="0"/>
              <a:t>‹#›</a:t>
            </a:fld>
            <a:endParaRPr lang="en-IN"/>
          </a:p>
        </p:txBody>
      </p:sp>
    </p:spTree>
    <p:extLst>
      <p:ext uri="{BB962C8B-B14F-4D97-AF65-F5344CB8AC3E}">
        <p14:creationId xmlns:p14="http://schemas.microsoft.com/office/powerpoint/2010/main" val="4022653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6A95B7-A515-4809-938D-E410CE14D507}" type="datetimeFigureOut">
              <a:rPr lang="en-IN" smtClean="0"/>
              <a:t>01-03-2021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32076A4-6D22-4107-BD96-B05746C0A3D6}" type="slidenum">
              <a:rPr lang="en-IN" smtClean="0"/>
              <a:t>‹#›</a:t>
            </a:fld>
            <a:endParaRPr lang="en-IN"/>
          </a:p>
        </p:txBody>
      </p:sp>
    </p:spTree>
    <p:extLst>
      <p:ext uri="{BB962C8B-B14F-4D97-AF65-F5344CB8AC3E}">
        <p14:creationId xmlns:p14="http://schemas.microsoft.com/office/powerpoint/2010/main" val="213859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A95B7-A515-4809-938D-E410CE14D507}" type="datetimeFigureOut">
              <a:rPr lang="en-IN" smtClean="0"/>
              <a:t>01-03-2021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32076A4-6D22-4107-BD96-B05746C0A3D6}" type="slidenum">
              <a:rPr lang="en-IN" smtClean="0"/>
              <a:t>‹#›</a:t>
            </a:fld>
            <a:endParaRPr lang="en-IN"/>
          </a:p>
        </p:txBody>
      </p:sp>
    </p:spTree>
    <p:extLst>
      <p:ext uri="{BB962C8B-B14F-4D97-AF65-F5344CB8AC3E}">
        <p14:creationId xmlns:p14="http://schemas.microsoft.com/office/powerpoint/2010/main" val="128327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6A95B7-A515-4809-938D-E410CE14D507}" type="datetimeFigureOut">
              <a:rPr lang="en-IN" smtClean="0"/>
              <a:t>01-03-2021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32076A4-6D22-4107-BD96-B05746C0A3D6}" type="slidenum">
              <a:rPr lang="en-IN" smtClean="0"/>
              <a:t>‹#›</a:t>
            </a:fld>
            <a:endParaRPr lang="en-IN"/>
          </a:p>
        </p:txBody>
      </p:sp>
    </p:spTree>
    <p:extLst>
      <p:ext uri="{BB962C8B-B14F-4D97-AF65-F5344CB8AC3E}">
        <p14:creationId xmlns:p14="http://schemas.microsoft.com/office/powerpoint/2010/main" val="733831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6A95B7-A515-4809-938D-E410CE14D507}" type="datetimeFigureOut">
              <a:rPr lang="en-IN" smtClean="0"/>
              <a:t>01-03-2021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2076A4-6D22-4107-BD96-B05746C0A3D6}" type="slidenum">
              <a:rPr lang="en-IN" smtClean="0"/>
              <a:t>‹#›</a:t>
            </a:fld>
            <a:endParaRPr lang="en-IN"/>
          </a:p>
        </p:txBody>
      </p:sp>
    </p:spTree>
    <p:extLst>
      <p:ext uri="{BB962C8B-B14F-4D97-AF65-F5344CB8AC3E}">
        <p14:creationId xmlns:p14="http://schemas.microsoft.com/office/powerpoint/2010/main" val="538113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A6A95B7-A515-4809-938D-E410CE14D507}" type="datetimeFigureOut">
              <a:rPr lang="en-IN" smtClean="0"/>
              <a:t>01-03-2021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32076A4-6D22-4107-BD96-B05746C0A3D6}" type="slidenum">
              <a:rPr lang="en-IN" smtClean="0"/>
              <a:t>‹#›</a:t>
            </a:fld>
            <a:endParaRPr lang="en-IN"/>
          </a:p>
        </p:txBody>
      </p:sp>
    </p:spTree>
    <p:extLst>
      <p:ext uri="{BB962C8B-B14F-4D97-AF65-F5344CB8AC3E}">
        <p14:creationId xmlns:p14="http://schemas.microsoft.com/office/powerpoint/2010/main" val="999420218"/>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hyperlink" Target="https://www.britannica.com/science/coordinate-system" TargetMode="External" /><Relationship Id="rId7" Type="http://schemas.openxmlformats.org/officeDocument/2006/relationships/image" Target="../media/image2.png" /><Relationship Id="rId2" Type="http://schemas.openxmlformats.org/officeDocument/2006/relationships/hyperlink" Target="https://www.britannica.com/science/mathematics" TargetMode="External" /><Relationship Id="rId1" Type="http://schemas.openxmlformats.org/officeDocument/2006/relationships/slideLayout" Target="../slideLayouts/slideLayout2.xml" /><Relationship Id="rId6" Type="http://schemas.openxmlformats.org/officeDocument/2006/relationships/image" Target="../media/image1.png" /><Relationship Id="rId5" Type="http://schemas.openxmlformats.org/officeDocument/2006/relationships/hyperlink" Target="https://www.britannica.com/science/manifold" TargetMode="External" /><Relationship Id="rId4" Type="http://schemas.openxmlformats.org/officeDocument/2006/relationships/hyperlink" Target="https://www.britannica.com/science/vector-mathematics" TargetMode="Externa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hyperlink" Target="https://www.britannica.com/science/vector-mathematics" TargetMode="Externa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81214-24E3-4FAB-8003-48744063B093}"/>
              </a:ext>
            </a:extLst>
          </p:cNvPr>
          <p:cNvSpPr>
            <a:spLocks noGrp="1"/>
          </p:cNvSpPr>
          <p:nvPr>
            <p:ph type="ctrTitle"/>
          </p:nvPr>
        </p:nvSpPr>
        <p:spPr>
          <a:xfrm>
            <a:off x="3269974" y="596348"/>
            <a:ext cx="8234638" cy="2375452"/>
          </a:xfrm>
        </p:spPr>
        <p:txBody>
          <a:bodyPr>
            <a:normAutofit/>
          </a:bodyPr>
          <a:lstStyle/>
          <a:p>
            <a:r>
              <a:rPr lang="en-US" sz="6600" b="1" dirty="0"/>
              <a:t>Tensor Analysis</a:t>
            </a:r>
            <a:endParaRPr lang="en-IN" sz="6600" b="1" dirty="0"/>
          </a:p>
        </p:txBody>
      </p:sp>
    </p:spTree>
    <p:extLst>
      <p:ext uri="{BB962C8B-B14F-4D97-AF65-F5344CB8AC3E}">
        <p14:creationId xmlns:p14="http://schemas.microsoft.com/office/powerpoint/2010/main" val="37796963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DA3A0-4AD1-4CCC-9062-ECC530DE3511}"/>
              </a:ext>
            </a:extLst>
          </p:cNvPr>
          <p:cNvSpPr>
            <a:spLocks noGrp="1"/>
          </p:cNvSpPr>
          <p:nvPr>
            <p:ph type="title"/>
          </p:nvPr>
        </p:nvSpPr>
        <p:spPr>
          <a:xfrm>
            <a:off x="1859281" y="946778"/>
            <a:ext cx="9645332" cy="958222"/>
          </a:xfrm>
        </p:spPr>
        <p:txBody>
          <a:bodyPr>
            <a:normAutofit fontScale="90000"/>
          </a:bodyPr>
          <a:lstStyle/>
          <a:p>
            <a:r>
              <a:rPr lang="en-US" b="0" i="0" dirty="0">
                <a:solidFill>
                  <a:srgbClr val="202124"/>
                </a:solidFill>
                <a:effectLst/>
                <a:latin typeface="arial" panose="020B0604020202020204" pitchFamily="34" charset="0"/>
              </a:rPr>
              <a:t>What is the rank of tensor?</a:t>
            </a:r>
            <a:br>
              <a:rPr lang="en-US" b="0" i="0" dirty="0">
                <a:solidFill>
                  <a:srgbClr val="202124"/>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84588255-33E0-40AE-B984-B8751B052138}"/>
              </a:ext>
            </a:extLst>
          </p:cNvPr>
          <p:cNvSpPr>
            <a:spLocks noGrp="1"/>
          </p:cNvSpPr>
          <p:nvPr>
            <p:ph idx="1"/>
          </p:nvPr>
        </p:nvSpPr>
        <p:spPr/>
        <p:txBody>
          <a:bodyPr/>
          <a:lstStyle/>
          <a:p>
            <a:pPr algn="l"/>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rank</a:t>
            </a:r>
            <a:r>
              <a:rPr lang="en-US" b="0" i="0" dirty="0">
                <a:solidFill>
                  <a:srgbClr val="202124"/>
                </a:solidFill>
                <a:effectLst/>
                <a:latin typeface="arial" panose="020B0604020202020204" pitchFamily="34" charset="0"/>
              </a:rPr>
              <a:t> of a </a:t>
            </a:r>
            <a:r>
              <a:rPr lang="en-US" b="1" i="0" dirty="0">
                <a:solidFill>
                  <a:srgbClr val="202124"/>
                </a:solidFill>
                <a:effectLst/>
                <a:latin typeface="arial" panose="020B0604020202020204" pitchFamily="34" charset="0"/>
              </a:rPr>
              <a:t>tensor</a:t>
            </a:r>
            <a:r>
              <a:rPr lang="en-US" b="0" i="0" dirty="0">
                <a:solidFill>
                  <a:srgbClr val="202124"/>
                </a:solidFill>
                <a:effectLst/>
                <a:latin typeface="arial" panose="020B0604020202020204" pitchFamily="34" charset="0"/>
              </a:rPr>
              <a:t> T is the minimum number of simple </a:t>
            </a:r>
            <a:r>
              <a:rPr lang="en-US" b="1" i="0" dirty="0">
                <a:solidFill>
                  <a:srgbClr val="202124"/>
                </a:solidFill>
                <a:effectLst/>
                <a:latin typeface="arial" panose="020B0604020202020204" pitchFamily="34" charset="0"/>
              </a:rPr>
              <a:t>tensors</a:t>
            </a:r>
            <a:r>
              <a:rPr lang="en-US" b="0" i="0" dirty="0">
                <a:solidFill>
                  <a:srgbClr val="202124"/>
                </a:solidFill>
                <a:effectLst/>
                <a:latin typeface="arial" panose="020B0604020202020204" pitchFamily="34" charset="0"/>
              </a:rPr>
              <a:t> that sum to T (Bourbaki 1989, II, §7, no. 8). The zero </a:t>
            </a:r>
            <a:r>
              <a:rPr lang="en-US" b="1" i="0" dirty="0">
                <a:solidFill>
                  <a:srgbClr val="202124"/>
                </a:solidFill>
                <a:effectLst/>
                <a:latin typeface="arial" panose="020B0604020202020204" pitchFamily="34" charset="0"/>
              </a:rPr>
              <a:t>tensor</a:t>
            </a:r>
            <a:r>
              <a:rPr lang="en-US" b="0" i="0" dirty="0">
                <a:solidFill>
                  <a:srgbClr val="202124"/>
                </a:solidFill>
                <a:effectLst/>
                <a:latin typeface="arial" panose="020B0604020202020204" pitchFamily="34" charset="0"/>
              </a:rPr>
              <a:t> has </a:t>
            </a:r>
            <a:r>
              <a:rPr lang="en-US" b="1" i="0" dirty="0">
                <a:solidFill>
                  <a:srgbClr val="202124"/>
                </a:solidFill>
                <a:effectLst/>
                <a:latin typeface="arial" panose="020B0604020202020204" pitchFamily="34" charset="0"/>
              </a:rPr>
              <a:t>rank</a:t>
            </a:r>
            <a:r>
              <a:rPr lang="en-US" b="0" i="0" dirty="0">
                <a:solidFill>
                  <a:srgbClr val="202124"/>
                </a:solidFill>
                <a:effectLst/>
                <a:latin typeface="arial" panose="020B0604020202020204" pitchFamily="34" charset="0"/>
              </a:rPr>
              <a:t> zero. A nonzero order 0 or 1 </a:t>
            </a:r>
            <a:r>
              <a:rPr lang="en-US" b="1" i="0" dirty="0">
                <a:solidFill>
                  <a:srgbClr val="202124"/>
                </a:solidFill>
                <a:effectLst/>
                <a:latin typeface="arial" panose="020B0604020202020204" pitchFamily="34" charset="0"/>
              </a:rPr>
              <a:t>tensor</a:t>
            </a:r>
            <a:r>
              <a:rPr lang="en-US" b="0" i="0" dirty="0">
                <a:solidFill>
                  <a:srgbClr val="202124"/>
                </a:solidFill>
                <a:effectLst/>
                <a:latin typeface="arial" panose="020B0604020202020204" pitchFamily="34" charset="0"/>
              </a:rPr>
              <a:t> always has </a:t>
            </a:r>
            <a:r>
              <a:rPr lang="en-US" b="1" i="0" dirty="0">
                <a:solidFill>
                  <a:srgbClr val="202124"/>
                </a:solidFill>
                <a:effectLst/>
                <a:latin typeface="arial" panose="020B0604020202020204" pitchFamily="34" charset="0"/>
              </a:rPr>
              <a:t>rank</a:t>
            </a:r>
            <a:r>
              <a:rPr lang="en-US" b="0" i="0" dirty="0">
                <a:solidFill>
                  <a:srgbClr val="202124"/>
                </a:solidFill>
                <a:effectLst/>
                <a:latin typeface="arial" panose="020B0604020202020204" pitchFamily="34" charset="0"/>
              </a:rPr>
              <a:t> 1</a:t>
            </a:r>
          </a:p>
          <a:p>
            <a:r>
              <a:rPr lang="en-US" b="0" i="0" dirty="0">
                <a:solidFill>
                  <a:srgbClr val="202124"/>
                </a:solidFill>
                <a:effectLst/>
                <a:latin typeface="arial" panose="020B0604020202020204" pitchFamily="34" charset="0"/>
              </a:rPr>
              <a:t>The total number of contravariant and covariant indices of a </a:t>
            </a:r>
            <a:r>
              <a:rPr lang="en-US" b="1" i="0" dirty="0">
                <a:solidFill>
                  <a:srgbClr val="202124"/>
                </a:solidFill>
                <a:effectLst/>
                <a:latin typeface="arial" panose="020B0604020202020204" pitchFamily="34" charset="0"/>
              </a:rPr>
              <a:t>tensor</a:t>
            </a:r>
            <a:r>
              <a:rPr lang="en-US" b="0" i="0" dirty="0">
                <a:solidFill>
                  <a:srgbClr val="202124"/>
                </a:solidFill>
                <a:effectLst/>
                <a:latin typeface="arial" panose="020B0604020202020204" pitchFamily="34" charset="0"/>
              </a:rPr>
              <a:t>. The </a:t>
            </a:r>
            <a:r>
              <a:rPr lang="en-US" b="1" i="0" dirty="0">
                <a:solidFill>
                  <a:srgbClr val="202124"/>
                </a:solidFill>
                <a:effectLst/>
                <a:latin typeface="arial" panose="020B0604020202020204" pitchFamily="34" charset="0"/>
              </a:rPr>
              <a:t>rank</a:t>
            </a:r>
            <a:r>
              <a:rPr lang="en-US" b="0" i="0" dirty="0">
                <a:solidFill>
                  <a:srgbClr val="202124"/>
                </a:solidFill>
                <a:effectLst/>
                <a:latin typeface="arial" panose="020B0604020202020204" pitchFamily="34" charset="0"/>
              </a:rPr>
              <a:t> of a </a:t>
            </a:r>
            <a:r>
              <a:rPr lang="en-US" b="1" i="0" dirty="0">
                <a:solidFill>
                  <a:srgbClr val="202124"/>
                </a:solidFill>
                <a:effectLst/>
                <a:latin typeface="arial" panose="020B0604020202020204" pitchFamily="34" charset="0"/>
              </a:rPr>
              <a:t>tensor</a:t>
            </a:r>
            <a:r>
              <a:rPr lang="en-US" b="0" i="0" dirty="0">
                <a:solidFill>
                  <a:srgbClr val="202124"/>
                </a:solidFill>
                <a:effectLst/>
                <a:latin typeface="arial" panose="020B0604020202020204" pitchFamily="34" charset="0"/>
              </a:rPr>
              <a:t> is independent of the number of dimensions. of the underlying space.</a:t>
            </a:r>
          </a:p>
          <a:p>
            <a:endParaRPr lang="en-IN" dirty="0"/>
          </a:p>
        </p:txBody>
      </p:sp>
      <p:pic>
        <p:nvPicPr>
          <p:cNvPr id="6" name="Picture 5">
            <a:extLst>
              <a:ext uri="{FF2B5EF4-FFF2-40B4-BE49-F238E27FC236}">
                <a16:creationId xmlns:a16="http://schemas.microsoft.com/office/drawing/2014/main" id="{7CE42579-3FDC-4DD8-B41A-73F9760E75E1}"/>
              </a:ext>
            </a:extLst>
          </p:cNvPr>
          <p:cNvPicPr>
            <a:picLocks noChangeAspect="1"/>
          </p:cNvPicPr>
          <p:nvPr/>
        </p:nvPicPr>
        <p:blipFill>
          <a:blip r:embed="rId2"/>
          <a:stretch>
            <a:fillRect/>
          </a:stretch>
        </p:blipFill>
        <p:spPr>
          <a:xfrm>
            <a:off x="5086350" y="4022411"/>
            <a:ext cx="2628900" cy="1743075"/>
          </a:xfrm>
          <a:prstGeom prst="rect">
            <a:avLst/>
          </a:prstGeom>
        </p:spPr>
      </p:pic>
    </p:spTree>
    <p:extLst>
      <p:ext uri="{BB962C8B-B14F-4D97-AF65-F5344CB8AC3E}">
        <p14:creationId xmlns:p14="http://schemas.microsoft.com/office/powerpoint/2010/main" val="28517622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D9B43-4C5E-4EFB-AF5A-371C4D04CEA6}"/>
              </a:ext>
            </a:extLst>
          </p:cNvPr>
          <p:cNvSpPr>
            <a:spLocks noGrp="1"/>
          </p:cNvSpPr>
          <p:nvPr>
            <p:ph type="title"/>
          </p:nvPr>
        </p:nvSpPr>
        <p:spPr>
          <a:xfrm>
            <a:off x="1798983" y="964096"/>
            <a:ext cx="9705629" cy="1182756"/>
          </a:xfrm>
        </p:spPr>
        <p:txBody>
          <a:bodyPr>
            <a:normAutofit fontScale="90000"/>
          </a:bodyPr>
          <a:lstStyle/>
          <a:p>
            <a:r>
              <a:rPr lang="en-US" dirty="0"/>
              <a:t>What are tensors used for?</a:t>
            </a:r>
            <a:br>
              <a:rPr lang="en-US" dirty="0"/>
            </a:br>
            <a:endParaRPr lang="en-IN" dirty="0"/>
          </a:p>
        </p:txBody>
      </p:sp>
      <p:sp>
        <p:nvSpPr>
          <p:cNvPr id="3" name="Content Placeholder 2">
            <a:extLst>
              <a:ext uri="{FF2B5EF4-FFF2-40B4-BE49-F238E27FC236}">
                <a16:creationId xmlns:a16="http://schemas.microsoft.com/office/drawing/2014/main" id="{EE6B882D-EEFA-49BB-A84A-BD437518D5C4}"/>
              </a:ext>
            </a:extLst>
          </p:cNvPr>
          <p:cNvSpPr>
            <a:spLocks noGrp="1"/>
          </p:cNvSpPr>
          <p:nvPr>
            <p:ph idx="1"/>
          </p:nvPr>
        </p:nvSpPr>
        <p:spPr>
          <a:xfrm>
            <a:off x="2589212" y="2146852"/>
            <a:ext cx="8915400" cy="3468757"/>
          </a:xfrm>
        </p:spPr>
        <p:txBody>
          <a:bodyPr/>
          <a:lstStyle/>
          <a:p>
            <a:r>
              <a:rPr lang="en-US" dirty="0"/>
              <a:t>Tensors are a type of data structure used in linear algebra, and like vectors and matrices, you can calculate arithmetic operations with tensors</a:t>
            </a:r>
          </a:p>
          <a:p>
            <a:endParaRPr lang="en-IN" dirty="0"/>
          </a:p>
        </p:txBody>
      </p:sp>
      <p:pic>
        <p:nvPicPr>
          <p:cNvPr id="4" name="Picture 3">
            <a:extLst>
              <a:ext uri="{FF2B5EF4-FFF2-40B4-BE49-F238E27FC236}">
                <a16:creationId xmlns:a16="http://schemas.microsoft.com/office/drawing/2014/main" id="{BC3D971E-8DEC-4979-9B66-13EDE31B4D05}"/>
              </a:ext>
            </a:extLst>
          </p:cNvPr>
          <p:cNvPicPr>
            <a:picLocks noChangeAspect="1"/>
          </p:cNvPicPr>
          <p:nvPr/>
        </p:nvPicPr>
        <p:blipFill>
          <a:blip r:embed="rId2"/>
          <a:stretch>
            <a:fillRect/>
          </a:stretch>
        </p:blipFill>
        <p:spPr>
          <a:xfrm>
            <a:off x="5223047" y="3627783"/>
            <a:ext cx="2857500" cy="1600200"/>
          </a:xfrm>
          <a:prstGeom prst="rect">
            <a:avLst/>
          </a:prstGeom>
        </p:spPr>
      </p:pic>
    </p:spTree>
    <p:extLst>
      <p:ext uri="{BB962C8B-B14F-4D97-AF65-F5344CB8AC3E}">
        <p14:creationId xmlns:p14="http://schemas.microsoft.com/office/powerpoint/2010/main" val="3731205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6B31-3614-45BC-A702-F1E9CFE07F0A}"/>
              </a:ext>
            </a:extLst>
          </p:cNvPr>
          <p:cNvSpPr>
            <a:spLocks noGrp="1"/>
          </p:cNvSpPr>
          <p:nvPr>
            <p:ph type="title"/>
          </p:nvPr>
        </p:nvSpPr>
        <p:spPr>
          <a:xfrm>
            <a:off x="1570383" y="1123122"/>
            <a:ext cx="9934229" cy="1010478"/>
          </a:xfrm>
        </p:spPr>
        <p:txBody>
          <a:bodyPr>
            <a:normAutofit fontScale="90000"/>
          </a:bodyPr>
          <a:lstStyle/>
          <a:p>
            <a:r>
              <a:rPr lang="en-US" dirty="0"/>
              <a:t>What is difference between matrix and tensor?</a:t>
            </a:r>
            <a:br>
              <a:rPr lang="en-US" dirty="0"/>
            </a:br>
            <a:endParaRPr lang="en-IN" dirty="0"/>
          </a:p>
        </p:txBody>
      </p:sp>
      <p:sp>
        <p:nvSpPr>
          <p:cNvPr id="3" name="Content Placeholder 2">
            <a:extLst>
              <a:ext uri="{FF2B5EF4-FFF2-40B4-BE49-F238E27FC236}">
                <a16:creationId xmlns:a16="http://schemas.microsoft.com/office/drawing/2014/main" id="{64ADCF17-2BEB-4C8D-A303-690688D05759}"/>
              </a:ext>
            </a:extLst>
          </p:cNvPr>
          <p:cNvSpPr>
            <a:spLocks noGrp="1"/>
          </p:cNvSpPr>
          <p:nvPr>
            <p:ph idx="1"/>
          </p:nvPr>
        </p:nvSpPr>
        <p:spPr/>
        <p:txBody>
          <a:bodyPr/>
          <a:lstStyle/>
          <a:p>
            <a:r>
              <a:rPr lang="en-US" dirty="0"/>
              <a:t>What is difference between matrix and tensor?</a:t>
            </a:r>
          </a:p>
          <a:p>
            <a:r>
              <a:rPr lang="en-US" dirty="0"/>
              <a:t>The basic idea, though, is that a matrix is just a 2-D grid of numbers. A tensor is often thought of as a generalized matrix. ... Any rank-2 tensor can be represented as a matrix, but not every matrix is really a rank-2 tensor.</a:t>
            </a:r>
            <a:endParaRPr lang="en-IN" dirty="0"/>
          </a:p>
        </p:txBody>
      </p:sp>
    </p:spTree>
    <p:extLst>
      <p:ext uri="{BB962C8B-B14F-4D97-AF65-F5344CB8AC3E}">
        <p14:creationId xmlns:p14="http://schemas.microsoft.com/office/powerpoint/2010/main" val="994965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84934-1757-435C-80C4-958F18ADD5CF}"/>
              </a:ext>
            </a:extLst>
          </p:cNvPr>
          <p:cNvSpPr>
            <a:spLocks noGrp="1"/>
          </p:cNvSpPr>
          <p:nvPr>
            <p:ph type="title"/>
          </p:nvPr>
        </p:nvSpPr>
        <p:spPr>
          <a:xfrm>
            <a:off x="1838739" y="946778"/>
            <a:ext cx="9665873" cy="958222"/>
          </a:xfrm>
        </p:spPr>
        <p:txBody>
          <a:bodyPr>
            <a:normAutofit fontScale="90000"/>
          </a:bodyPr>
          <a:lstStyle/>
          <a:p>
            <a:r>
              <a:rPr lang="en-US" b="0" i="0" dirty="0">
                <a:solidFill>
                  <a:srgbClr val="202124"/>
                </a:solidFill>
                <a:effectLst/>
                <a:latin typeface="arial" panose="020B0604020202020204" pitchFamily="34" charset="0"/>
              </a:rPr>
              <a:t>What is difference between tensor and vector?</a:t>
            </a:r>
            <a:br>
              <a:rPr lang="en-US" b="0" i="0" dirty="0">
                <a:solidFill>
                  <a:srgbClr val="202124"/>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3AE35889-8866-49E1-832E-01C03B5B88C4}"/>
              </a:ext>
            </a:extLst>
          </p:cNvPr>
          <p:cNvSpPr>
            <a:spLocks noGrp="1"/>
          </p:cNvSpPr>
          <p:nvPr>
            <p:ph idx="1"/>
          </p:nvPr>
        </p:nvSpPr>
        <p:spPr/>
        <p:txBody>
          <a:bodyPr/>
          <a:lstStyle/>
          <a:p>
            <a:pPr algn="l"/>
            <a:r>
              <a:rPr lang="en-US" b="0" i="0" dirty="0">
                <a:solidFill>
                  <a:srgbClr val="202124"/>
                </a:solidFill>
                <a:effectLst/>
                <a:latin typeface="arial" panose="020B0604020202020204" pitchFamily="34" charset="0"/>
              </a:rPr>
              <a:t>What is difference between tensor and vector?</a:t>
            </a:r>
          </a:p>
          <a:p>
            <a:pPr algn="l"/>
            <a:r>
              <a:rPr lang="en-US" b="0" i="0" dirty="0">
                <a:solidFill>
                  <a:srgbClr val="202124"/>
                </a:solidFill>
                <a:effectLst/>
                <a:latin typeface="arial" panose="020B0604020202020204" pitchFamily="34" charset="0"/>
              </a:rPr>
              <a:t>Any quantity that has both magnitude and direction is called a </a:t>
            </a:r>
            <a:r>
              <a:rPr lang="en-US" b="1" i="0" dirty="0">
                <a:solidFill>
                  <a:srgbClr val="202124"/>
                </a:solidFill>
                <a:effectLst/>
                <a:latin typeface="arial" panose="020B0604020202020204" pitchFamily="34" charset="0"/>
              </a:rPr>
              <a:t>vector</a:t>
            </a:r>
            <a:r>
              <a:rPr lang="en-US" b="0" i="0" dirty="0">
                <a:solidFill>
                  <a:srgbClr val="202124"/>
                </a:solidFill>
                <a:effectLst/>
                <a:latin typeface="arial" panose="020B0604020202020204" pitchFamily="34" charset="0"/>
              </a:rPr>
              <a:t>. ... The only </a:t>
            </a:r>
            <a:r>
              <a:rPr lang="en-US" b="1" i="0" dirty="0">
                <a:solidFill>
                  <a:srgbClr val="202124"/>
                </a:solidFill>
                <a:effectLst/>
                <a:latin typeface="arial" panose="020B0604020202020204" pitchFamily="34" charset="0"/>
              </a:rPr>
              <a:t>difference</a:t>
            </a:r>
            <a:r>
              <a:rPr lang="en-US" b="0" i="0" dirty="0">
                <a:solidFill>
                  <a:srgbClr val="202124"/>
                </a:solidFill>
                <a:effectLst/>
                <a:latin typeface="arial" panose="020B0604020202020204" pitchFamily="34" charset="0"/>
              </a:rPr>
              <a:t> is that </a:t>
            </a:r>
            <a:r>
              <a:rPr lang="en-US" b="1" i="0" dirty="0">
                <a:solidFill>
                  <a:srgbClr val="202124"/>
                </a:solidFill>
                <a:effectLst/>
                <a:latin typeface="arial" panose="020B0604020202020204" pitchFamily="34" charset="0"/>
              </a:rPr>
              <a:t>tensor</a:t>
            </a:r>
            <a:r>
              <a:rPr lang="en-US" b="0" i="0" dirty="0">
                <a:solidFill>
                  <a:srgbClr val="202124"/>
                </a:solidFill>
                <a:effectLst/>
                <a:latin typeface="arial" panose="020B0604020202020204" pitchFamily="34" charset="0"/>
              </a:rPr>
              <a:t> is the generalized form of scalars and </a:t>
            </a:r>
            <a:r>
              <a:rPr lang="en-US" b="1" i="0" dirty="0">
                <a:solidFill>
                  <a:srgbClr val="202124"/>
                </a:solidFill>
                <a:effectLst/>
                <a:latin typeface="arial" panose="020B0604020202020204" pitchFamily="34" charset="0"/>
              </a:rPr>
              <a:t>vectors</a:t>
            </a:r>
            <a:r>
              <a:rPr lang="en-US" b="0" i="0" dirty="0">
                <a:solidFill>
                  <a:srgbClr val="202124"/>
                </a:solidFill>
                <a:effectLst/>
                <a:latin typeface="arial" panose="020B0604020202020204" pitchFamily="34" charset="0"/>
              </a:rPr>
              <a:t> . Means scalars and </a:t>
            </a:r>
            <a:r>
              <a:rPr lang="en-US" b="1" i="0" dirty="0">
                <a:solidFill>
                  <a:srgbClr val="202124"/>
                </a:solidFill>
                <a:effectLst/>
                <a:latin typeface="arial" panose="020B0604020202020204" pitchFamily="34" charset="0"/>
              </a:rPr>
              <a:t>vectors</a:t>
            </a:r>
            <a:r>
              <a:rPr lang="en-US" b="0" i="0" dirty="0">
                <a:solidFill>
                  <a:srgbClr val="202124"/>
                </a:solidFill>
                <a:effectLst/>
                <a:latin typeface="arial" panose="020B0604020202020204" pitchFamily="34" charset="0"/>
              </a:rPr>
              <a:t> are the special cases of </a:t>
            </a:r>
            <a:r>
              <a:rPr lang="en-US" b="1" i="0" dirty="0">
                <a:solidFill>
                  <a:srgbClr val="202124"/>
                </a:solidFill>
                <a:effectLst/>
                <a:latin typeface="arial" panose="020B0604020202020204" pitchFamily="34" charset="0"/>
              </a:rPr>
              <a:t>tensor</a:t>
            </a:r>
            <a:r>
              <a:rPr lang="en-US" b="0" i="0" dirty="0">
                <a:solidFill>
                  <a:srgbClr val="202124"/>
                </a:solidFill>
                <a:effectLst/>
                <a:latin typeface="arial" panose="020B0604020202020204" pitchFamily="34" charset="0"/>
              </a:rPr>
              <a:t> quantities. Scalar is a </a:t>
            </a:r>
            <a:r>
              <a:rPr lang="en-US" b="1" i="0" dirty="0">
                <a:solidFill>
                  <a:srgbClr val="202124"/>
                </a:solidFill>
                <a:effectLst/>
                <a:latin typeface="arial" panose="020B0604020202020204" pitchFamily="34" charset="0"/>
              </a:rPr>
              <a:t>tensor</a:t>
            </a:r>
            <a:r>
              <a:rPr lang="en-US" b="0" i="0" dirty="0">
                <a:solidFill>
                  <a:srgbClr val="202124"/>
                </a:solidFill>
                <a:effectLst/>
                <a:latin typeface="arial" panose="020B0604020202020204" pitchFamily="34" charset="0"/>
              </a:rPr>
              <a:t> of rank 0 and </a:t>
            </a:r>
            <a:r>
              <a:rPr lang="en-US" b="1" i="0" dirty="0">
                <a:solidFill>
                  <a:srgbClr val="202124"/>
                </a:solidFill>
                <a:effectLst/>
                <a:latin typeface="arial" panose="020B0604020202020204" pitchFamily="34" charset="0"/>
              </a:rPr>
              <a:t>vector</a:t>
            </a:r>
            <a:r>
              <a:rPr lang="en-US" b="0" i="0" dirty="0">
                <a:solidFill>
                  <a:srgbClr val="202124"/>
                </a:solidFill>
                <a:effectLst/>
                <a:latin typeface="arial" panose="020B0604020202020204" pitchFamily="34" charset="0"/>
              </a:rPr>
              <a:t> is a </a:t>
            </a:r>
            <a:r>
              <a:rPr lang="en-US" b="1" i="0" dirty="0">
                <a:solidFill>
                  <a:srgbClr val="202124"/>
                </a:solidFill>
                <a:effectLst/>
                <a:latin typeface="arial" panose="020B0604020202020204" pitchFamily="34" charset="0"/>
              </a:rPr>
              <a:t>tensor</a:t>
            </a:r>
            <a:r>
              <a:rPr lang="en-US" b="0" i="0" dirty="0">
                <a:solidFill>
                  <a:srgbClr val="202124"/>
                </a:solidFill>
                <a:effectLst/>
                <a:latin typeface="arial" panose="020B0604020202020204" pitchFamily="34" charset="0"/>
              </a:rPr>
              <a:t> of rank 1.</a:t>
            </a:r>
          </a:p>
          <a:p>
            <a:endParaRPr lang="en-IN" dirty="0"/>
          </a:p>
        </p:txBody>
      </p:sp>
    </p:spTree>
    <p:extLst>
      <p:ext uri="{BB962C8B-B14F-4D97-AF65-F5344CB8AC3E}">
        <p14:creationId xmlns:p14="http://schemas.microsoft.com/office/powerpoint/2010/main" val="2946923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0E32772-64A5-457D-8F37-0E27E8997F68}"/>
              </a:ext>
            </a:extLst>
          </p:cNvPr>
          <p:cNvPicPr>
            <a:picLocks noGrp="1" noChangeAspect="1"/>
          </p:cNvPicPr>
          <p:nvPr>
            <p:ph idx="1"/>
          </p:nvPr>
        </p:nvPicPr>
        <p:blipFill>
          <a:blip r:embed="rId2"/>
          <a:stretch>
            <a:fillRect/>
          </a:stretch>
        </p:blipFill>
        <p:spPr>
          <a:xfrm>
            <a:off x="2590351" y="3379541"/>
            <a:ext cx="8913124" cy="1286367"/>
          </a:xfrm>
          <a:prstGeom prst="rect">
            <a:avLst/>
          </a:prstGeom>
        </p:spPr>
      </p:pic>
      <p:pic>
        <p:nvPicPr>
          <p:cNvPr id="5" name="Picture 4">
            <a:extLst>
              <a:ext uri="{FF2B5EF4-FFF2-40B4-BE49-F238E27FC236}">
                <a16:creationId xmlns:a16="http://schemas.microsoft.com/office/drawing/2014/main" id="{FF14D2E6-085C-4F32-B688-B3AE9768DC94}"/>
              </a:ext>
            </a:extLst>
          </p:cNvPr>
          <p:cNvPicPr>
            <a:picLocks noChangeAspect="1"/>
          </p:cNvPicPr>
          <p:nvPr/>
        </p:nvPicPr>
        <p:blipFill>
          <a:blip r:embed="rId3"/>
          <a:stretch>
            <a:fillRect/>
          </a:stretch>
        </p:blipFill>
        <p:spPr>
          <a:xfrm>
            <a:off x="2590351" y="1441175"/>
            <a:ext cx="7345018" cy="4273826"/>
          </a:xfrm>
          <a:prstGeom prst="rect">
            <a:avLst/>
          </a:prstGeom>
        </p:spPr>
      </p:pic>
    </p:spTree>
    <p:extLst>
      <p:ext uri="{BB962C8B-B14F-4D97-AF65-F5344CB8AC3E}">
        <p14:creationId xmlns:p14="http://schemas.microsoft.com/office/powerpoint/2010/main" val="233921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A911584-A1FB-4208-B402-EB6AA629963D}"/>
              </a:ext>
            </a:extLst>
          </p:cNvPr>
          <p:cNvSpPr>
            <a:spLocks noGrp="1"/>
          </p:cNvSpPr>
          <p:nvPr>
            <p:ph type="title"/>
          </p:nvPr>
        </p:nvSpPr>
        <p:spPr>
          <a:xfrm>
            <a:off x="3945835" y="2305878"/>
            <a:ext cx="7558776" cy="3011556"/>
          </a:xfrm>
        </p:spPr>
        <p:txBody>
          <a:bodyPr>
            <a:normAutofit/>
          </a:bodyPr>
          <a:lstStyle/>
          <a:p>
            <a:r>
              <a:rPr lang="en-US" sz="6600" b="1" dirty="0"/>
              <a:t>Thank you</a:t>
            </a:r>
            <a:endParaRPr lang="en-IN" sz="6600" b="1" dirty="0"/>
          </a:p>
        </p:txBody>
      </p:sp>
    </p:spTree>
    <p:extLst>
      <p:ext uri="{BB962C8B-B14F-4D97-AF65-F5344CB8AC3E}">
        <p14:creationId xmlns:p14="http://schemas.microsoft.com/office/powerpoint/2010/main" val="1347921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FC9B-E260-4854-A233-BA9A998A0E21}"/>
              </a:ext>
            </a:extLst>
          </p:cNvPr>
          <p:cNvSpPr>
            <a:spLocks noGrp="1"/>
          </p:cNvSpPr>
          <p:nvPr>
            <p:ph type="title"/>
          </p:nvPr>
        </p:nvSpPr>
        <p:spPr>
          <a:xfrm>
            <a:off x="1431234" y="1222513"/>
            <a:ext cx="5536096" cy="1286794"/>
          </a:xfrm>
        </p:spPr>
        <p:txBody>
          <a:bodyPr>
            <a:normAutofit/>
          </a:bodyPr>
          <a:lstStyle/>
          <a:p>
            <a:r>
              <a:rPr lang="en-US" sz="4000" b="1" dirty="0"/>
              <a:t>Points:-</a:t>
            </a:r>
            <a:endParaRPr lang="en-IN" sz="4000" b="1" dirty="0"/>
          </a:p>
        </p:txBody>
      </p:sp>
      <p:sp>
        <p:nvSpPr>
          <p:cNvPr id="5" name="Content Placeholder 4">
            <a:extLst>
              <a:ext uri="{FF2B5EF4-FFF2-40B4-BE49-F238E27FC236}">
                <a16:creationId xmlns:a16="http://schemas.microsoft.com/office/drawing/2014/main" id="{6AED82EA-B699-4DA0-86EA-E4A331BF15A1}"/>
              </a:ext>
            </a:extLst>
          </p:cNvPr>
          <p:cNvSpPr>
            <a:spLocks noGrp="1"/>
          </p:cNvSpPr>
          <p:nvPr>
            <p:ph idx="1"/>
          </p:nvPr>
        </p:nvSpPr>
        <p:spPr>
          <a:xfrm>
            <a:off x="1295402" y="2509307"/>
            <a:ext cx="9601196" cy="3318936"/>
          </a:xfrm>
        </p:spPr>
        <p:txBody>
          <a:bodyPr/>
          <a:lstStyle/>
          <a:p>
            <a:pPr>
              <a:buFont typeface="Wingdings" panose="05000000000000000000" pitchFamily="2" charset="2"/>
              <a:buChar char="Ø"/>
            </a:pPr>
            <a:r>
              <a:rPr lang="en-US" dirty="0"/>
              <a:t>What is tensor analysis?</a:t>
            </a:r>
          </a:p>
          <a:p>
            <a:pPr>
              <a:buFont typeface="Wingdings" panose="05000000000000000000" pitchFamily="2" charset="2"/>
              <a:buChar char="Ø"/>
            </a:pPr>
            <a:r>
              <a:rPr lang="en-US" dirty="0"/>
              <a:t>Who invented it?</a:t>
            </a:r>
          </a:p>
          <a:p>
            <a:pPr>
              <a:buFont typeface="Wingdings" panose="05000000000000000000" pitchFamily="2" charset="2"/>
              <a:buChar char="Ø"/>
            </a:pPr>
            <a:r>
              <a:rPr lang="en-US" dirty="0"/>
              <a:t>Brief Study about tensor.</a:t>
            </a:r>
          </a:p>
          <a:p>
            <a:pPr>
              <a:buFont typeface="Wingdings" panose="05000000000000000000" pitchFamily="2" charset="2"/>
              <a:buChar char="Ø"/>
            </a:pPr>
            <a:r>
              <a:rPr lang="en-US" dirty="0"/>
              <a:t>What are the types of tensor?</a:t>
            </a:r>
          </a:p>
          <a:p>
            <a:pPr>
              <a:buFont typeface="Wingdings" panose="05000000000000000000" pitchFamily="2" charset="2"/>
              <a:buChar char="Ø"/>
            </a:pPr>
            <a:r>
              <a:rPr lang="en-US" dirty="0"/>
              <a:t>Difference between tensor and matrix?</a:t>
            </a:r>
          </a:p>
          <a:p>
            <a:pPr>
              <a:buFont typeface="Wingdings" panose="05000000000000000000" pitchFamily="2" charset="2"/>
              <a:buChar char="Ø"/>
            </a:pPr>
            <a:r>
              <a:rPr lang="en-US" dirty="0"/>
              <a:t>Difference between tensor and vector?</a:t>
            </a:r>
          </a:p>
          <a:p>
            <a:pPr>
              <a:buFont typeface="Wingdings" panose="05000000000000000000" pitchFamily="2" charset="2"/>
              <a:buChar char="Ø"/>
            </a:pPr>
            <a:r>
              <a:rPr lang="en-US" dirty="0"/>
              <a:t>What are tensors used for?</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0348838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0ED30-560B-4A3F-B3B8-937CCC96B7C3}"/>
              </a:ext>
            </a:extLst>
          </p:cNvPr>
          <p:cNvSpPr>
            <a:spLocks noGrp="1"/>
          </p:cNvSpPr>
          <p:nvPr>
            <p:ph type="title"/>
          </p:nvPr>
        </p:nvSpPr>
        <p:spPr>
          <a:xfrm>
            <a:off x="1789044" y="982133"/>
            <a:ext cx="9107554" cy="1246718"/>
          </a:xfrm>
        </p:spPr>
        <p:txBody>
          <a:bodyPr>
            <a:normAutofit/>
          </a:bodyPr>
          <a:lstStyle/>
          <a:p>
            <a:r>
              <a:rPr lang="en-US" dirty="0"/>
              <a:t>What is Tensor Analysis? </a:t>
            </a:r>
            <a:endParaRPr lang="en-IN" dirty="0"/>
          </a:p>
        </p:txBody>
      </p:sp>
      <p:sp>
        <p:nvSpPr>
          <p:cNvPr id="3" name="Content Placeholder 2">
            <a:extLst>
              <a:ext uri="{FF2B5EF4-FFF2-40B4-BE49-F238E27FC236}">
                <a16:creationId xmlns:a16="http://schemas.microsoft.com/office/drawing/2014/main" id="{EB2CD22D-4698-413D-80BC-3DB804B5D2AF}"/>
              </a:ext>
            </a:extLst>
          </p:cNvPr>
          <p:cNvSpPr>
            <a:spLocks noGrp="1"/>
          </p:cNvSpPr>
          <p:nvPr>
            <p:ph idx="1"/>
          </p:nvPr>
        </p:nvSpPr>
        <p:spPr/>
        <p:txBody>
          <a:bodyPr/>
          <a:lstStyle/>
          <a:p>
            <a:pPr>
              <a:buFont typeface="Wingdings" panose="05000000000000000000" pitchFamily="2" charset="2"/>
              <a:buChar char="Ø"/>
            </a:pPr>
            <a:r>
              <a:rPr lang="en-US" b="1" i="0" dirty="0">
                <a:solidFill>
                  <a:srgbClr val="1A1A1A"/>
                </a:solidFill>
                <a:effectLst/>
                <a:latin typeface="Georgia" panose="02040502050405020303" pitchFamily="18" charset="0"/>
              </a:rPr>
              <a:t>Tensor analysis</a:t>
            </a:r>
            <a:r>
              <a:rPr lang="en-US" b="0" i="0" dirty="0">
                <a:solidFill>
                  <a:srgbClr val="1A1A1A"/>
                </a:solidFill>
                <a:effectLst/>
                <a:latin typeface="Georgia" panose="02040502050405020303" pitchFamily="18" charset="0"/>
              </a:rPr>
              <a:t>, branch of </a:t>
            </a:r>
            <a:r>
              <a:rPr lang="en-US" b="0" i="0" u="none" strike="noStrike" dirty="0">
                <a:solidFill>
                  <a:srgbClr val="14599D"/>
                </a:solidFill>
                <a:effectLst/>
                <a:latin typeface="Georgia" panose="02040502050405020303" pitchFamily="18" charset="0"/>
                <a:hlinkClick r:id="rId2"/>
              </a:rPr>
              <a:t>mathematics</a:t>
            </a:r>
            <a:r>
              <a:rPr lang="en-US" b="0" i="0" dirty="0">
                <a:solidFill>
                  <a:srgbClr val="1A1A1A"/>
                </a:solidFill>
                <a:effectLst/>
                <a:latin typeface="Georgia" panose="02040502050405020303" pitchFamily="18" charset="0"/>
              </a:rPr>
              <a:t> concerned with relations or laws that remain valid regardless of the system of </a:t>
            </a:r>
            <a:r>
              <a:rPr lang="en-US" b="0" i="0" u="none" strike="noStrike" dirty="0">
                <a:solidFill>
                  <a:srgbClr val="14599D"/>
                </a:solidFill>
                <a:effectLst/>
                <a:latin typeface="Georgia" panose="02040502050405020303" pitchFamily="18" charset="0"/>
                <a:hlinkClick r:id="rId3"/>
              </a:rPr>
              <a:t>coordinates</a:t>
            </a:r>
            <a:r>
              <a:rPr lang="en-US" b="0" i="0" dirty="0">
                <a:solidFill>
                  <a:srgbClr val="1A1A1A"/>
                </a:solidFill>
                <a:effectLst/>
                <a:latin typeface="Georgia" panose="02040502050405020303" pitchFamily="18" charset="0"/>
              </a:rPr>
              <a:t> used to specify the quantities. Such relations are called covariant. Tensors were invented as an extension of </a:t>
            </a:r>
            <a:r>
              <a:rPr lang="en-US" b="0" i="0" u="none" strike="noStrike" dirty="0">
                <a:solidFill>
                  <a:srgbClr val="14599D"/>
                </a:solidFill>
                <a:effectLst/>
                <a:latin typeface="Georgia" panose="02040502050405020303" pitchFamily="18" charset="0"/>
                <a:hlinkClick r:id="rId4"/>
              </a:rPr>
              <a:t>vectors</a:t>
            </a:r>
            <a:r>
              <a:rPr lang="en-US" b="0" i="0" dirty="0">
                <a:solidFill>
                  <a:srgbClr val="1A1A1A"/>
                </a:solidFill>
                <a:effectLst/>
                <a:latin typeface="Georgia" panose="02040502050405020303" pitchFamily="18" charset="0"/>
              </a:rPr>
              <a:t> to formalize the manipulation of geometric entities arising in the study of mathematical </a:t>
            </a:r>
            <a:r>
              <a:rPr lang="en-US" b="0" i="0" u="none" strike="noStrike" dirty="0">
                <a:solidFill>
                  <a:srgbClr val="14599D"/>
                </a:solidFill>
                <a:effectLst/>
                <a:latin typeface="Georgia" panose="02040502050405020303" pitchFamily="18" charset="0"/>
                <a:hlinkClick r:id="rId5"/>
              </a:rPr>
              <a:t>manifolds</a:t>
            </a:r>
            <a:r>
              <a:rPr lang="en-US" b="0" i="0" dirty="0">
                <a:solidFill>
                  <a:srgbClr val="1A1A1A"/>
                </a:solidFill>
                <a:effectLst/>
                <a:latin typeface="Georgia" panose="02040502050405020303" pitchFamily="18" charset="0"/>
              </a:rPr>
              <a:t>.</a:t>
            </a:r>
            <a:endParaRPr lang="en-IN" dirty="0"/>
          </a:p>
        </p:txBody>
      </p:sp>
      <p:pic>
        <p:nvPicPr>
          <p:cNvPr id="6" name="Picture 5">
            <a:extLst>
              <a:ext uri="{FF2B5EF4-FFF2-40B4-BE49-F238E27FC236}">
                <a16:creationId xmlns:a16="http://schemas.microsoft.com/office/drawing/2014/main" id="{A4369C52-2EA5-4726-9613-17510C348304}"/>
              </a:ext>
            </a:extLst>
          </p:cNvPr>
          <p:cNvPicPr>
            <a:picLocks noChangeAspect="1"/>
          </p:cNvPicPr>
          <p:nvPr/>
        </p:nvPicPr>
        <p:blipFill>
          <a:blip r:embed="rId6"/>
          <a:stretch>
            <a:fillRect/>
          </a:stretch>
        </p:blipFill>
        <p:spPr>
          <a:xfrm>
            <a:off x="2967520" y="3761612"/>
            <a:ext cx="3375301" cy="1628775"/>
          </a:xfrm>
          <a:prstGeom prst="rect">
            <a:avLst/>
          </a:prstGeom>
        </p:spPr>
      </p:pic>
      <p:pic>
        <p:nvPicPr>
          <p:cNvPr id="7" name="Picture 6">
            <a:extLst>
              <a:ext uri="{FF2B5EF4-FFF2-40B4-BE49-F238E27FC236}">
                <a16:creationId xmlns:a16="http://schemas.microsoft.com/office/drawing/2014/main" id="{BC9CF0E0-681B-4162-AB49-A3F0154AEE98}"/>
              </a:ext>
            </a:extLst>
          </p:cNvPr>
          <p:cNvPicPr>
            <a:picLocks noChangeAspect="1"/>
          </p:cNvPicPr>
          <p:nvPr/>
        </p:nvPicPr>
        <p:blipFill>
          <a:blip r:embed="rId7"/>
          <a:stretch>
            <a:fillRect/>
          </a:stretch>
        </p:blipFill>
        <p:spPr>
          <a:xfrm>
            <a:off x="7046912" y="3814762"/>
            <a:ext cx="1838739" cy="1628775"/>
          </a:xfrm>
          <a:prstGeom prst="rect">
            <a:avLst/>
          </a:prstGeom>
        </p:spPr>
      </p:pic>
    </p:spTree>
    <p:extLst>
      <p:ext uri="{BB962C8B-B14F-4D97-AF65-F5344CB8AC3E}">
        <p14:creationId xmlns:p14="http://schemas.microsoft.com/office/powerpoint/2010/main" val="41518586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CC308-2D21-4702-819D-8D6F6BBD2E7F}"/>
              </a:ext>
            </a:extLst>
          </p:cNvPr>
          <p:cNvSpPr>
            <a:spLocks noGrp="1"/>
          </p:cNvSpPr>
          <p:nvPr>
            <p:ph type="ctrTitle"/>
          </p:nvPr>
        </p:nvSpPr>
        <p:spPr>
          <a:xfrm>
            <a:off x="1371600" y="954337"/>
            <a:ext cx="10133014" cy="1808741"/>
          </a:xfrm>
        </p:spPr>
        <p:txBody>
          <a:bodyPr>
            <a:normAutofit fontScale="90000"/>
          </a:bodyPr>
          <a:lstStyle/>
          <a:p>
            <a:r>
              <a:rPr lang="en-US" sz="4400" b="0" i="0" dirty="0">
                <a:solidFill>
                  <a:srgbClr val="202124"/>
                </a:solidFill>
                <a:effectLst/>
                <a:latin typeface="arial" panose="020B0604020202020204" pitchFamily="34" charset="0"/>
              </a:rPr>
              <a:t>Who invented tensors?</a:t>
            </a:r>
            <a:br>
              <a:rPr lang="en-US" b="0" i="0" dirty="0">
                <a:solidFill>
                  <a:srgbClr val="202124"/>
                </a:solidFill>
                <a:effectLst/>
                <a:latin typeface="arial" panose="020B0604020202020204" pitchFamily="34" charset="0"/>
              </a:rPr>
            </a:br>
            <a:br>
              <a:rPr lang="en-US" b="0" i="0" dirty="0">
                <a:solidFill>
                  <a:srgbClr val="202124"/>
                </a:solidFill>
                <a:effectLst/>
                <a:latin typeface="arial" panose="020B0604020202020204" pitchFamily="34" charset="0"/>
              </a:rPr>
            </a:br>
            <a:endParaRPr lang="en-IN" dirty="0"/>
          </a:p>
        </p:txBody>
      </p:sp>
      <p:sp>
        <p:nvSpPr>
          <p:cNvPr id="5" name="Subtitle 4">
            <a:extLst>
              <a:ext uri="{FF2B5EF4-FFF2-40B4-BE49-F238E27FC236}">
                <a16:creationId xmlns:a16="http://schemas.microsoft.com/office/drawing/2014/main" id="{A5FBA899-9E94-4EF8-906D-EA30713ADF5D}"/>
              </a:ext>
            </a:extLst>
          </p:cNvPr>
          <p:cNvSpPr>
            <a:spLocks noGrp="1"/>
          </p:cNvSpPr>
          <p:nvPr>
            <p:ph type="subTitle" idx="1"/>
          </p:nvPr>
        </p:nvSpPr>
        <p:spPr>
          <a:xfrm>
            <a:off x="1639957" y="1848679"/>
            <a:ext cx="9864655" cy="4054984"/>
          </a:xfrm>
        </p:spPr>
        <p:txBody>
          <a:bodyPr>
            <a:normAutofit/>
          </a:bodyPr>
          <a:lstStyle/>
          <a:p>
            <a:br>
              <a:rPr lang="en-US" b="0" i="0" dirty="0">
                <a:solidFill>
                  <a:srgbClr val="202124"/>
                </a:solidFill>
                <a:effectLst/>
                <a:latin typeface="arial" panose="020B0604020202020204" pitchFamily="34" charset="0"/>
              </a:rPr>
            </a:br>
            <a:r>
              <a:rPr lang="en-US" sz="1800" b="0" i="0" dirty="0">
                <a:solidFill>
                  <a:srgbClr val="222222"/>
                </a:solidFill>
                <a:effectLst/>
                <a:latin typeface="arial" panose="020B0604020202020204" pitchFamily="34" charset="0"/>
              </a:rPr>
              <a:t>Gregorio Ricci-</a:t>
            </a:r>
            <a:r>
              <a:rPr lang="en-US" sz="1800" b="0" i="0" dirty="0" err="1">
                <a:solidFill>
                  <a:srgbClr val="222222"/>
                </a:solidFill>
                <a:effectLst/>
                <a:latin typeface="arial" panose="020B0604020202020204" pitchFamily="34" charset="0"/>
              </a:rPr>
              <a:t>Curbastro</a:t>
            </a:r>
            <a:br>
              <a:rPr lang="en-US" sz="1800" b="0" i="0" dirty="0">
                <a:solidFill>
                  <a:srgbClr val="222222"/>
                </a:solidFill>
                <a:effectLst/>
                <a:latin typeface="arial" panose="020B0604020202020204" pitchFamily="34" charset="0"/>
              </a:rPr>
            </a:br>
            <a:r>
              <a:rPr lang="en-US" sz="1800" b="0" i="0" dirty="0">
                <a:solidFill>
                  <a:srgbClr val="202124"/>
                </a:solidFill>
                <a:effectLst/>
                <a:latin typeface="arial" panose="020B0604020202020204" pitchFamily="34" charset="0"/>
              </a:rPr>
              <a:t>0. Born on 12 January 1853 in Lugo in what is now Italy, </a:t>
            </a:r>
            <a:r>
              <a:rPr lang="en-US" sz="1800" b="1" i="0" dirty="0">
                <a:solidFill>
                  <a:srgbClr val="202124"/>
                </a:solidFill>
                <a:effectLst/>
                <a:latin typeface="arial" panose="020B0604020202020204" pitchFamily="34" charset="0"/>
              </a:rPr>
              <a:t>Gregorio Ricci-</a:t>
            </a:r>
            <a:r>
              <a:rPr lang="en-US" sz="1800" b="1" i="0" dirty="0" err="1">
                <a:solidFill>
                  <a:srgbClr val="202124"/>
                </a:solidFill>
                <a:effectLst/>
                <a:latin typeface="arial" panose="020B0604020202020204" pitchFamily="34" charset="0"/>
              </a:rPr>
              <a:t>Curbastro</a:t>
            </a:r>
            <a:r>
              <a:rPr lang="en-US" sz="1800" b="0" i="0" dirty="0">
                <a:solidFill>
                  <a:srgbClr val="202124"/>
                </a:solidFill>
                <a:effectLst/>
                <a:latin typeface="arial" panose="020B0604020202020204" pitchFamily="34" charset="0"/>
              </a:rPr>
              <a:t> was a mathematician best known as the inventor of tensor calculus.</a:t>
            </a:r>
          </a:p>
          <a:p>
            <a:endParaRPr lang="en-IN" dirty="0"/>
          </a:p>
        </p:txBody>
      </p:sp>
      <p:pic>
        <p:nvPicPr>
          <p:cNvPr id="7" name="Picture 6">
            <a:extLst>
              <a:ext uri="{FF2B5EF4-FFF2-40B4-BE49-F238E27FC236}">
                <a16:creationId xmlns:a16="http://schemas.microsoft.com/office/drawing/2014/main" id="{2262982B-413B-4608-9B43-6F3D6DDA82BF}"/>
              </a:ext>
            </a:extLst>
          </p:cNvPr>
          <p:cNvPicPr>
            <a:picLocks noChangeAspect="1"/>
          </p:cNvPicPr>
          <p:nvPr/>
        </p:nvPicPr>
        <p:blipFill>
          <a:blip r:embed="rId2"/>
          <a:stretch>
            <a:fillRect/>
          </a:stretch>
        </p:blipFill>
        <p:spPr>
          <a:xfrm>
            <a:off x="9121672" y="3080833"/>
            <a:ext cx="1828800" cy="2505075"/>
          </a:xfrm>
          <a:prstGeom prst="rect">
            <a:avLst/>
          </a:prstGeom>
        </p:spPr>
      </p:pic>
    </p:spTree>
    <p:extLst>
      <p:ext uri="{BB962C8B-B14F-4D97-AF65-F5344CB8AC3E}">
        <p14:creationId xmlns:p14="http://schemas.microsoft.com/office/powerpoint/2010/main" val="177315090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D696C7CA-B0C4-4E92-848B-2D89747F30C5}"/>
              </a:ext>
            </a:extLst>
          </p:cNvPr>
          <p:cNvSpPr>
            <a:spLocks noGrp="1"/>
          </p:cNvSpPr>
          <p:nvPr>
            <p:ph idx="1"/>
          </p:nvPr>
        </p:nvSpPr>
        <p:spPr>
          <a:xfrm>
            <a:off x="1570383" y="506896"/>
            <a:ext cx="9934229" cy="5404326"/>
          </a:xfrm>
        </p:spPr>
        <p:txBody>
          <a:bodyPr/>
          <a:lstStyle/>
          <a:p>
            <a:r>
              <a:rPr lang="en-US" b="0" i="0" dirty="0">
                <a:solidFill>
                  <a:srgbClr val="1A1A1A"/>
                </a:solidFill>
                <a:effectLst/>
                <a:latin typeface="Georgia" panose="02040502050405020303" pitchFamily="18" charset="0"/>
              </a:rPr>
              <a:t>A </a:t>
            </a:r>
            <a:r>
              <a:rPr lang="en-US" b="0" i="0" u="none" strike="noStrike" dirty="0">
                <a:solidFill>
                  <a:srgbClr val="14599D"/>
                </a:solidFill>
                <a:effectLst/>
                <a:latin typeface="Georgia" panose="02040502050405020303" pitchFamily="18" charset="0"/>
                <a:hlinkClick r:id="rId2"/>
              </a:rPr>
              <a:t>vector</a:t>
            </a:r>
            <a:r>
              <a:rPr lang="en-US" b="0" i="0" dirty="0">
                <a:solidFill>
                  <a:srgbClr val="1A1A1A"/>
                </a:solidFill>
                <a:effectLst/>
                <a:latin typeface="Georgia" panose="02040502050405020303" pitchFamily="18" charset="0"/>
              </a:rPr>
              <a:t> is an entity that has both magnitude and direction; it is representable by a drawing of an arrow, and it combines with similar entities according to the parallelogram law. Because of that law, a vector has components—a different set for each coordinate system. When the coordinate system is changed, the components of the vector change according to a mathematical law of transformation deducible from the parallelogram law. This law of transformation of the components has two important properties. First, after a sequence of changes that end up in the original coordinate system, the components of the vector will be the same as at the start. Second, relationships among vectors—for example, three vectors </a:t>
            </a:r>
            <a:r>
              <a:rPr lang="en-US" b="0" i="1" dirty="0">
                <a:solidFill>
                  <a:srgbClr val="1A1A1A"/>
                </a:solidFill>
                <a:effectLst/>
                <a:latin typeface="Georgia" panose="02040502050405020303" pitchFamily="18" charset="0"/>
              </a:rPr>
              <a:t>U</a:t>
            </a:r>
            <a:r>
              <a:rPr lang="en-US" b="0" i="0" dirty="0">
                <a:solidFill>
                  <a:srgbClr val="1A1A1A"/>
                </a:solidFill>
                <a:effectLst/>
                <a:latin typeface="Georgia" panose="02040502050405020303" pitchFamily="18" charset="0"/>
              </a:rPr>
              <a:t>, </a:t>
            </a:r>
            <a:r>
              <a:rPr lang="en-US" b="0" i="1" dirty="0">
                <a:solidFill>
                  <a:srgbClr val="1A1A1A"/>
                </a:solidFill>
                <a:effectLst/>
                <a:latin typeface="Georgia" panose="02040502050405020303" pitchFamily="18" charset="0"/>
              </a:rPr>
              <a:t>V</a:t>
            </a:r>
            <a:r>
              <a:rPr lang="en-US" b="0" i="0" dirty="0">
                <a:solidFill>
                  <a:srgbClr val="1A1A1A"/>
                </a:solidFill>
                <a:effectLst/>
                <a:latin typeface="Georgia" panose="02040502050405020303" pitchFamily="18" charset="0"/>
              </a:rPr>
              <a:t>, </a:t>
            </a:r>
            <a:r>
              <a:rPr lang="en-US" b="0" i="1" dirty="0">
                <a:solidFill>
                  <a:srgbClr val="1A1A1A"/>
                </a:solidFill>
                <a:effectLst/>
                <a:latin typeface="Georgia" panose="02040502050405020303" pitchFamily="18" charset="0"/>
              </a:rPr>
              <a:t>W</a:t>
            </a:r>
            <a:r>
              <a:rPr lang="en-US" b="0" i="0" dirty="0">
                <a:solidFill>
                  <a:srgbClr val="1A1A1A"/>
                </a:solidFill>
                <a:effectLst/>
                <a:latin typeface="Georgia" panose="02040502050405020303" pitchFamily="18" charset="0"/>
              </a:rPr>
              <a:t> such that 2</a:t>
            </a:r>
            <a:r>
              <a:rPr lang="en-US" b="0" i="1" dirty="0">
                <a:solidFill>
                  <a:srgbClr val="1A1A1A"/>
                </a:solidFill>
                <a:effectLst/>
                <a:latin typeface="Georgia" panose="02040502050405020303" pitchFamily="18" charset="0"/>
              </a:rPr>
              <a:t>U</a:t>
            </a:r>
            <a:r>
              <a:rPr lang="en-US" b="0" i="0" dirty="0">
                <a:solidFill>
                  <a:srgbClr val="1A1A1A"/>
                </a:solidFill>
                <a:effectLst/>
                <a:latin typeface="Georgia" panose="02040502050405020303" pitchFamily="18" charset="0"/>
              </a:rPr>
              <a:t> + 5</a:t>
            </a:r>
            <a:r>
              <a:rPr lang="en-US" b="0" i="1" dirty="0">
                <a:solidFill>
                  <a:srgbClr val="1A1A1A"/>
                </a:solidFill>
                <a:effectLst/>
                <a:latin typeface="Georgia" panose="02040502050405020303" pitchFamily="18" charset="0"/>
              </a:rPr>
              <a:t>V</a:t>
            </a:r>
            <a:r>
              <a:rPr lang="en-US" b="0" i="0" dirty="0">
                <a:solidFill>
                  <a:srgbClr val="1A1A1A"/>
                </a:solidFill>
                <a:effectLst/>
                <a:latin typeface="Georgia" panose="02040502050405020303" pitchFamily="18" charset="0"/>
              </a:rPr>
              <a:t> = 4</a:t>
            </a:r>
            <a:r>
              <a:rPr lang="en-US" b="0" i="1" dirty="0">
                <a:solidFill>
                  <a:srgbClr val="1A1A1A"/>
                </a:solidFill>
                <a:effectLst/>
                <a:latin typeface="Georgia" panose="02040502050405020303" pitchFamily="18" charset="0"/>
              </a:rPr>
              <a:t>W</a:t>
            </a:r>
            <a:r>
              <a:rPr lang="en-US" b="0" i="0" dirty="0">
                <a:solidFill>
                  <a:srgbClr val="1A1A1A"/>
                </a:solidFill>
                <a:effectLst/>
                <a:latin typeface="Georgia" panose="02040502050405020303" pitchFamily="18" charset="0"/>
              </a:rPr>
              <a:t>—will be present in the components regardless of the coordinate system.</a:t>
            </a:r>
          </a:p>
          <a:p>
            <a:endParaRPr lang="en-IN" dirty="0"/>
          </a:p>
        </p:txBody>
      </p:sp>
      <p:pic>
        <p:nvPicPr>
          <p:cNvPr id="15" name="Picture 14">
            <a:extLst>
              <a:ext uri="{FF2B5EF4-FFF2-40B4-BE49-F238E27FC236}">
                <a16:creationId xmlns:a16="http://schemas.microsoft.com/office/drawing/2014/main" id="{BBDA4B0B-586F-4A19-83ED-0B149DA25B4B}"/>
              </a:ext>
            </a:extLst>
          </p:cNvPr>
          <p:cNvPicPr>
            <a:picLocks noChangeAspect="1"/>
          </p:cNvPicPr>
          <p:nvPr/>
        </p:nvPicPr>
        <p:blipFill>
          <a:blip r:embed="rId3"/>
          <a:stretch>
            <a:fillRect/>
          </a:stretch>
        </p:blipFill>
        <p:spPr>
          <a:xfrm>
            <a:off x="4018190" y="3568149"/>
            <a:ext cx="5493558" cy="2922103"/>
          </a:xfrm>
          <a:prstGeom prst="rect">
            <a:avLst/>
          </a:prstGeom>
        </p:spPr>
      </p:pic>
    </p:spTree>
    <p:extLst>
      <p:ext uri="{BB962C8B-B14F-4D97-AF65-F5344CB8AC3E}">
        <p14:creationId xmlns:p14="http://schemas.microsoft.com/office/powerpoint/2010/main" val="14546673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677DF3-DB0A-4DE5-AADE-40BB09D66829}"/>
              </a:ext>
            </a:extLst>
          </p:cNvPr>
          <p:cNvSpPr>
            <a:spLocks noGrp="1"/>
          </p:cNvSpPr>
          <p:nvPr>
            <p:ph idx="1"/>
          </p:nvPr>
        </p:nvSpPr>
        <p:spPr>
          <a:xfrm>
            <a:off x="1789043" y="646043"/>
            <a:ext cx="9715569" cy="5265179"/>
          </a:xfrm>
        </p:spPr>
        <p:txBody>
          <a:bodyPr>
            <a:normAutofit fontScale="92500"/>
          </a:bodyPr>
          <a:lstStyle/>
          <a:p>
            <a:r>
              <a:rPr lang="en-US" dirty="0"/>
              <a:t>A vector therefore may be regarded as an entity that, in n-dimensional space, has n components that transform according to a specific law of transformation having the above properties. The vector itself is an objective entity independent of coordinates, but it is treated in terms of components with all coordinate systems on an equal footing.</a:t>
            </a:r>
          </a:p>
          <a:p>
            <a:r>
              <a:rPr lang="en-US" dirty="0"/>
              <a:t>Without insisting on a pictorial image, a tensor is defined as an objective entity having components that change according to a transformation law that is a generalization of the vectorial transformation law but that retains the two key properties of that law. For convenience, the coordinates are usually numbered from 1 to n, and each component of a tensor is denoted by a letter having superscripts and subscripts, each of which independently takes on the values 1 to n. Thus, a tensor represented by the components Tabc would have n3 components as the values of a, b, and c run from 1 to n. Scalars and vectors constitute special cases of tensors, the former possessing only one component per coordinate system and the latter possessing n. Any linear relation between tensor components, such as</a:t>
            </a:r>
          </a:p>
          <a:p>
            <a:r>
              <a:rPr lang="en-US" dirty="0"/>
              <a:t>7Rabcd + 2Sabcd − 3Tabcd = 0,</a:t>
            </a:r>
          </a:p>
          <a:p>
            <a:r>
              <a:rPr lang="en-US" dirty="0"/>
              <a:t>if valid in one coordinate system, is valid in all and thus represents a relationship that is objective and independent of coordinate systems in spite of the lack of a pictorial representation.</a:t>
            </a:r>
            <a:endParaRPr lang="en-IN" dirty="0"/>
          </a:p>
        </p:txBody>
      </p:sp>
    </p:spTree>
    <p:extLst>
      <p:ext uri="{BB962C8B-B14F-4D97-AF65-F5344CB8AC3E}">
        <p14:creationId xmlns:p14="http://schemas.microsoft.com/office/powerpoint/2010/main" val="1770251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CBCBD9-00D3-48E0-AB4F-E2D57001F499}"/>
              </a:ext>
            </a:extLst>
          </p:cNvPr>
          <p:cNvSpPr>
            <a:spLocks noGrp="1"/>
          </p:cNvSpPr>
          <p:nvPr>
            <p:ph idx="1"/>
          </p:nvPr>
        </p:nvSpPr>
        <p:spPr>
          <a:xfrm>
            <a:off x="2036763" y="825500"/>
            <a:ext cx="9467850" cy="5086350"/>
          </a:xfrm>
        </p:spPr>
        <p:txBody>
          <a:bodyPr/>
          <a:lstStyle/>
          <a:p>
            <a:r>
              <a:rPr lang="en-US" dirty="0"/>
              <a:t>Two tensors, called the metrical tensor and the curvature tensor, are of particular interest. The metrical tensor is used, for example, in converting vector components into magnitudes of vectors. For simplicity, consider the two-dimensional case with simple perpendicular coordinates. Let vector V have the components V1, V2. Then by the Pythagorean theorem applied to the right triangle OAP the square of the magnitude of V is given by</a:t>
            </a:r>
          </a:p>
          <a:p>
            <a:r>
              <a:rPr lang="en-US" dirty="0"/>
              <a:t>OP2 = (V1)2 + (V2)2.</a:t>
            </a:r>
          </a:p>
          <a:p>
            <a:endParaRPr lang="en-IN" dirty="0"/>
          </a:p>
        </p:txBody>
      </p:sp>
      <p:pic>
        <p:nvPicPr>
          <p:cNvPr id="5" name="Picture 4">
            <a:extLst>
              <a:ext uri="{FF2B5EF4-FFF2-40B4-BE49-F238E27FC236}">
                <a16:creationId xmlns:a16="http://schemas.microsoft.com/office/drawing/2014/main" id="{F1E89AC3-3727-4A69-8275-5ABC8DD71A9F}"/>
              </a:ext>
            </a:extLst>
          </p:cNvPr>
          <p:cNvPicPr>
            <a:picLocks noChangeAspect="1"/>
          </p:cNvPicPr>
          <p:nvPr/>
        </p:nvPicPr>
        <p:blipFill>
          <a:blip r:embed="rId2"/>
          <a:stretch>
            <a:fillRect/>
          </a:stretch>
        </p:blipFill>
        <p:spPr>
          <a:xfrm>
            <a:off x="4532243" y="3428999"/>
            <a:ext cx="3776870" cy="2733261"/>
          </a:xfrm>
          <a:prstGeom prst="rect">
            <a:avLst/>
          </a:prstGeom>
        </p:spPr>
      </p:pic>
    </p:spTree>
    <p:extLst>
      <p:ext uri="{BB962C8B-B14F-4D97-AF65-F5344CB8AC3E}">
        <p14:creationId xmlns:p14="http://schemas.microsoft.com/office/powerpoint/2010/main" val="927332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43A84B-F4ED-419D-996D-751EE05E60CA}"/>
              </a:ext>
            </a:extLst>
          </p:cNvPr>
          <p:cNvSpPr>
            <a:spLocks noGrp="1"/>
          </p:cNvSpPr>
          <p:nvPr>
            <p:ph idx="1"/>
          </p:nvPr>
        </p:nvSpPr>
        <p:spPr>
          <a:xfrm>
            <a:off x="1848678" y="506896"/>
            <a:ext cx="9655934" cy="3140765"/>
          </a:xfrm>
        </p:spPr>
        <p:txBody>
          <a:bodyPr/>
          <a:lstStyle/>
          <a:p>
            <a:r>
              <a:rPr lang="en-US" dirty="0"/>
              <a:t>Hidden in this equation is the metrical tensor. It is hidden because it here consists of 0’s and 1’s that are not written in. If the equation is rewritten in the form</a:t>
            </a:r>
          </a:p>
          <a:p>
            <a:r>
              <a:rPr lang="en-US" dirty="0"/>
              <a:t>OP2 = 1(V1)2 + 0V1V2 + 0V2V1 + 1(V2)2,</a:t>
            </a:r>
          </a:p>
          <a:p>
            <a:r>
              <a:rPr lang="en-US" dirty="0"/>
              <a:t>the full set of components (1, 0, 0, 1) of the metrical tensor is apparent. If oblique coordinates are used, the formula for OP2 takes the more general form</a:t>
            </a:r>
          </a:p>
          <a:p>
            <a:r>
              <a:rPr lang="en-US" dirty="0"/>
              <a:t>OP2 = g11(V1)2 + g12V1V2 + g21V2V1 + g22(V2)2,</a:t>
            </a:r>
          </a:p>
          <a:p>
            <a:r>
              <a:rPr lang="en-US" dirty="0"/>
              <a:t>the quantities g11, g12, g21, g22 being the new components of the metrical tensor.</a:t>
            </a:r>
            <a:endParaRPr lang="en-IN" dirty="0"/>
          </a:p>
        </p:txBody>
      </p:sp>
      <p:pic>
        <p:nvPicPr>
          <p:cNvPr id="4" name="Picture 3">
            <a:extLst>
              <a:ext uri="{FF2B5EF4-FFF2-40B4-BE49-F238E27FC236}">
                <a16:creationId xmlns:a16="http://schemas.microsoft.com/office/drawing/2014/main" id="{C0583FDA-62BB-41CB-9DF3-E9C04F7D32EB}"/>
              </a:ext>
            </a:extLst>
          </p:cNvPr>
          <p:cNvPicPr>
            <a:picLocks noChangeAspect="1"/>
          </p:cNvPicPr>
          <p:nvPr/>
        </p:nvPicPr>
        <p:blipFill>
          <a:blip r:embed="rId2"/>
          <a:stretch>
            <a:fillRect/>
          </a:stretch>
        </p:blipFill>
        <p:spPr>
          <a:xfrm>
            <a:off x="4343400" y="3677477"/>
            <a:ext cx="4055166" cy="2673627"/>
          </a:xfrm>
          <a:prstGeom prst="rect">
            <a:avLst/>
          </a:prstGeom>
        </p:spPr>
      </p:pic>
    </p:spTree>
    <p:extLst>
      <p:ext uri="{BB962C8B-B14F-4D97-AF65-F5344CB8AC3E}">
        <p14:creationId xmlns:p14="http://schemas.microsoft.com/office/powerpoint/2010/main" val="3232234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F4F91A-B193-4F78-9D3A-E1B71B511C82}"/>
              </a:ext>
            </a:extLst>
          </p:cNvPr>
          <p:cNvSpPr>
            <a:spLocks noGrp="1"/>
          </p:cNvSpPr>
          <p:nvPr>
            <p:ph idx="1"/>
          </p:nvPr>
        </p:nvSpPr>
        <p:spPr>
          <a:xfrm>
            <a:off x="1838739" y="526774"/>
            <a:ext cx="9665873" cy="5384448"/>
          </a:xfrm>
        </p:spPr>
        <p:txBody>
          <a:bodyPr>
            <a:normAutofit fontScale="92500" lnSpcReduction="10000"/>
          </a:bodyPr>
          <a:lstStyle/>
          <a:p>
            <a:r>
              <a:rPr lang="en-US" dirty="0"/>
              <a:t>Out of the metrical tensor it is possible to construct a complicated tensor, called the curvature tensor, that represents the various aspects of the intrinsic curvature of the n-dimensional space to which it belongs.</a:t>
            </a:r>
          </a:p>
          <a:p>
            <a:endParaRPr lang="en-US" dirty="0"/>
          </a:p>
          <a:p>
            <a:r>
              <a:rPr lang="en-US" dirty="0"/>
              <a:t>Tensors have many applications in geometry and physics. In creating his general theory of relativity, Albert Einstein argued that the laws of physics must be the same no matter what coordinate system is used. This led him to express those laws in terms of tensor equations. It was already known from his special theory of relativity that time and space are so closely interrelated as to constitute an indivisible four-dimensional space-time. Einstein postulated that gravitation should be represented solely in terms of the metrical tensor of four-dimensional space-time. To express the relativistic law of gravitation, he had as building blocks the metrical tensor and the curvature tensor formed from it. Once he decided to confine himself to these building blocks, their very paucity led him to an essentially unique tensor equation for the law of gravitation, in which gravitation emerged not as a force but as a manifestation of the curvature of space-time.</a:t>
            </a:r>
          </a:p>
          <a:p>
            <a:endParaRPr lang="en-US" dirty="0"/>
          </a:p>
          <a:p>
            <a:r>
              <a:rPr lang="en-US" dirty="0"/>
              <a:t>While tensors had been studied earlier, it was the success of Einstein’s general theory of relativity that gave rise to the current widespread interest of mathematicians and physicists in tensors and their applications.</a:t>
            </a:r>
            <a:endParaRPr lang="en-IN" dirty="0"/>
          </a:p>
        </p:txBody>
      </p:sp>
    </p:spTree>
    <p:extLst>
      <p:ext uri="{BB962C8B-B14F-4D97-AF65-F5344CB8AC3E}">
        <p14:creationId xmlns:p14="http://schemas.microsoft.com/office/powerpoint/2010/main" val="2145544081"/>
      </p:ext>
    </p:extLst>
  </p:cSld>
  <p:clrMapOvr>
    <a:masterClrMapping/>
  </p:clrMapOvr>
  <p:transition spd="slow">
    <p:wipe/>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105</TotalTime>
  <Words>1246</Words>
  <Application>Microsoft Office PowerPoint</Application>
  <PresentationFormat>Widescreen</PresentationFormat>
  <Paragraphs>45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Wisp</vt:lpstr>
      <vt:lpstr>Tensor Analysis</vt:lpstr>
      <vt:lpstr>Points:-</vt:lpstr>
      <vt:lpstr>What is Tensor Analysis? </vt:lpstr>
      <vt:lpstr>Who invented tensors?  </vt:lpstr>
      <vt:lpstr>PowerPoint Presentation</vt:lpstr>
      <vt:lpstr>PowerPoint Presentation</vt:lpstr>
      <vt:lpstr>PowerPoint Presentation</vt:lpstr>
      <vt:lpstr>PowerPoint Presentation</vt:lpstr>
      <vt:lpstr>PowerPoint Presentation</vt:lpstr>
      <vt:lpstr>What is the rank of tensor? </vt:lpstr>
      <vt:lpstr>What are tensors used for? </vt:lpstr>
      <vt:lpstr>What is difference between matrix and tensor? </vt:lpstr>
      <vt:lpstr>What is difference between tensor and vector?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Vedant</dc:creator>
  <cp:lastModifiedBy>Unknown User</cp:lastModifiedBy>
  <cp:revision>11</cp:revision>
  <dcterms:created xsi:type="dcterms:W3CDTF">2021-02-22T13:33:33Z</dcterms:created>
  <dcterms:modified xsi:type="dcterms:W3CDTF">2021-03-01T14:50:23Z</dcterms:modified>
</cp:coreProperties>
</file>