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notesMasterIdLst>
    <p:notesMasterId r:id="rId25"/>
  </p:notesMasterIdLst>
  <p:sldIdLst>
    <p:sldId id="256" r:id="rId2"/>
    <p:sldId id="257" r:id="rId3"/>
    <p:sldId id="259" r:id="rId4"/>
    <p:sldId id="260" r:id="rId5"/>
    <p:sldId id="264" r:id="rId6"/>
    <p:sldId id="265" r:id="rId7"/>
    <p:sldId id="266" r:id="rId8"/>
    <p:sldId id="288" r:id="rId9"/>
    <p:sldId id="267" r:id="rId10"/>
    <p:sldId id="268" r:id="rId11"/>
    <p:sldId id="269" r:id="rId12"/>
    <p:sldId id="270" r:id="rId13"/>
    <p:sldId id="272" r:id="rId14"/>
    <p:sldId id="276" r:id="rId15"/>
    <p:sldId id="278" r:id="rId16"/>
    <p:sldId id="279" r:id="rId17"/>
    <p:sldId id="280" r:id="rId18"/>
    <p:sldId id="281" r:id="rId19"/>
    <p:sldId id="282" r:id="rId20"/>
    <p:sldId id="289" r:id="rId21"/>
    <p:sldId id="283" r:id="rId22"/>
    <p:sldId id="284"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37" d="100"/>
          <a:sy n="37" d="100"/>
        </p:scale>
        <p:origin x="485" y="1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7128A-EE02-4B0E-A9D3-723C710BA399}"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F45A3-7EA9-45F0-8183-5916270C04AE}" type="slidenum">
              <a:rPr lang="en-US" smtClean="0"/>
              <a:t>‹#›</a:t>
            </a:fld>
            <a:endParaRPr lang="en-US"/>
          </a:p>
        </p:txBody>
      </p:sp>
    </p:spTree>
    <p:extLst>
      <p:ext uri="{BB962C8B-B14F-4D97-AF65-F5344CB8AC3E}">
        <p14:creationId xmlns:p14="http://schemas.microsoft.com/office/powerpoint/2010/main" val="4094090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57F1E4F-1CFF-5643-939E-217C01CDF565}" type="slidenum">
              <a:rPr lang="en-US" smtClean="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9281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869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57F1E4F-1CFF-5643-939E-217C01CDF565}"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342636"/>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65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0505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43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046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31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3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23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036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57F1E4F-1CFF-5643-939E-217C01CDF565}"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30151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Hyperloop" TargetMode="External"/><Relationship Id="rId2" Type="http://schemas.openxmlformats.org/officeDocument/2006/relationships/hyperlink" Target="https://www.tesla.com/sites/default/files/blog_images/hyperloop-alpha.pdf" TargetMode="External"/><Relationship Id="rId1" Type="http://schemas.openxmlformats.org/officeDocument/2006/relationships/slideLayout" Target="../slideLayouts/slideLayout7.xml"/><Relationship Id="rId4" Type="http://schemas.openxmlformats.org/officeDocument/2006/relationships/hyperlink" Target="https://tumhyperloop.de/about-hyperloo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55C9-AA72-4F2A-8CD0-3740E29966CD}"/>
              </a:ext>
            </a:extLst>
          </p:cNvPr>
          <p:cNvSpPr>
            <a:spLocks noGrp="1"/>
          </p:cNvSpPr>
          <p:nvPr>
            <p:ph type="ctrTitle" idx="4294967295"/>
          </p:nvPr>
        </p:nvSpPr>
        <p:spPr>
          <a:xfrm>
            <a:off x="0" y="4181475"/>
            <a:ext cx="7197725" cy="2411413"/>
          </a:xfrm>
        </p:spPr>
        <p:txBody>
          <a:bodyPr/>
          <a:lstStyle/>
          <a:p>
            <a:r>
              <a:rPr lang="en-US" b="1" cap="none" dirty="0">
                <a:solidFill>
                  <a:srgbClr val="00B0F0"/>
                </a:solidFill>
                <a:effectLst>
                  <a:outerShdw blurRad="38100" dist="38100" dir="2700000" algn="tl">
                    <a:srgbClr val="000000">
                      <a:alpha val="43137"/>
                    </a:srgbClr>
                  </a:outerShdw>
                </a:effectLst>
                <a:latin typeface="Comic Sans MS" panose="030F0702030302020204" pitchFamily="66" charset="0"/>
              </a:rPr>
              <a:t>The Hyperloop</a:t>
            </a:r>
          </a:p>
        </p:txBody>
      </p:sp>
      <p:sp>
        <p:nvSpPr>
          <p:cNvPr id="4" name="TextBox 3">
            <a:extLst>
              <a:ext uri="{FF2B5EF4-FFF2-40B4-BE49-F238E27FC236}">
                <a16:creationId xmlns:a16="http://schemas.microsoft.com/office/drawing/2014/main" id="{62BF4283-C050-43F4-8D62-CA2098DA0C64}"/>
              </a:ext>
            </a:extLst>
          </p:cNvPr>
          <p:cNvSpPr txBox="1"/>
          <p:nvPr/>
        </p:nvSpPr>
        <p:spPr>
          <a:xfrm>
            <a:off x="6640498" y="4864565"/>
            <a:ext cx="5305014" cy="523220"/>
          </a:xfrm>
          <a:prstGeom prst="rect">
            <a:avLst/>
          </a:prstGeom>
          <a:noFill/>
        </p:spPr>
        <p:txBody>
          <a:bodyPr wrap="square" rtlCol="0">
            <a:spAutoFit/>
          </a:bodyPr>
          <a:lstStyle/>
          <a:p>
            <a:r>
              <a:rPr lang="en-US" sz="2800" dirty="0">
                <a:solidFill>
                  <a:schemeClr val="bg1"/>
                </a:solidFill>
                <a:latin typeface="Comic Sans MS" panose="030F0702030302020204" pitchFamily="66" charset="0"/>
                <a:cs typeface="Times New Roman" panose="02020603050405020304" pitchFamily="18" charset="0"/>
              </a:rPr>
              <a:t>The</a:t>
            </a:r>
            <a:r>
              <a:rPr lang="en-US" sz="2800" dirty="0">
                <a:latin typeface="Comic Sans MS" panose="030F0702030302020204" pitchFamily="66" charset="0"/>
                <a:cs typeface="Times New Roman" panose="02020603050405020304" pitchFamily="18" charset="0"/>
              </a:rPr>
              <a:t> </a:t>
            </a:r>
            <a:r>
              <a:rPr lang="en-US" sz="2800" dirty="0">
                <a:solidFill>
                  <a:schemeClr val="bg1"/>
                </a:solidFill>
                <a:latin typeface="Comic Sans MS" panose="030F0702030302020204" pitchFamily="66" charset="0"/>
                <a:cs typeface="Times New Roman" panose="02020603050405020304" pitchFamily="18" charset="0"/>
              </a:rPr>
              <a:t>Future of Transportation</a:t>
            </a:r>
          </a:p>
        </p:txBody>
      </p:sp>
      <p:pic>
        <p:nvPicPr>
          <p:cNvPr id="18" name="Picture 17">
            <a:extLst>
              <a:ext uri="{FF2B5EF4-FFF2-40B4-BE49-F238E27FC236}">
                <a16:creationId xmlns:a16="http://schemas.microsoft.com/office/drawing/2014/main" id="{D71401F0-21CB-466F-BA46-D8CEDEF2C600}"/>
              </a:ext>
            </a:extLst>
          </p:cNvPr>
          <p:cNvPicPr>
            <a:picLocks noChangeAspect="1"/>
          </p:cNvPicPr>
          <p:nvPr/>
        </p:nvPicPr>
        <p:blipFill>
          <a:blip r:embed="rId2"/>
          <a:stretch>
            <a:fillRect/>
          </a:stretch>
        </p:blipFill>
        <p:spPr>
          <a:xfrm>
            <a:off x="1476375" y="147684"/>
            <a:ext cx="9239250" cy="4034459"/>
          </a:xfrm>
          <a:prstGeom prst="rect">
            <a:avLst/>
          </a:prstGeom>
        </p:spPr>
      </p:pic>
      <p:sp>
        <p:nvSpPr>
          <p:cNvPr id="5" name="TextBox 4">
            <a:extLst>
              <a:ext uri="{FF2B5EF4-FFF2-40B4-BE49-F238E27FC236}">
                <a16:creationId xmlns:a16="http://schemas.microsoft.com/office/drawing/2014/main" id="{FE269742-9C4A-4C5F-A4AD-5A9EDD2BFB03}"/>
              </a:ext>
            </a:extLst>
          </p:cNvPr>
          <p:cNvSpPr txBox="1"/>
          <p:nvPr/>
        </p:nvSpPr>
        <p:spPr>
          <a:xfrm>
            <a:off x="0" y="5534561"/>
            <a:ext cx="3935896" cy="1015663"/>
          </a:xfrm>
          <a:prstGeom prst="rect">
            <a:avLst/>
          </a:prstGeom>
          <a:noFill/>
        </p:spPr>
        <p:txBody>
          <a:bodyPr wrap="square" rtlCol="0">
            <a:spAutoFit/>
          </a:bodyPr>
          <a:lstStyle/>
          <a:p>
            <a:endParaRPr lang="en-US" sz="2000" b="1" dirty="0">
              <a:solidFill>
                <a:schemeClr val="accent3">
                  <a:lumMod val="60000"/>
                  <a:lumOff val="40000"/>
                </a:schemeClr>
              </a:solidFill>
            </a:endParaRPr>
          </a:p>
          <a:p>
            <a:r>
              <a:rPr lang="en-US" sz="2000" b="1" dirty="0">
                <a:solidFill>
                  <a:schemeClr val="accent3">
                    <a:lumMod val="60000"/>
                    <a:lumOff val="40000"/>
                  </a:schemeClr>
                </a:solidFill>
              </a:rPr>
              <a:t>PRESENTED BY :</a:t>
            </a:r>
          </a:p>
          <a:p>
            <a:endParaRPr lang="en-US" sz="2000" b="1" dirty="0">
              <a:solidFill>
                <a:schemeClr val="accent3">
                  <a:lumMod val="60000"/>
                  <a:lumOff val="40000"/>
                </a:schemeClr>
              </a:solidFill>
            </a:endParaRPr>
          </a:p>
        </p:txBody>
      </p:sp>
      <p:sp>
        <p:nvSpPr>
          <p:cNvPr id="6" name="TextBox 5">
            <a:extLst>
              <a:ext uri="{FF2B5EF4-FFF2-40B4-BE49-F238E27FC236}">
                <a16:creationId xmlns:a16="http://schemas.microsoft.com/office/drawing/2014/main" id="{6B83024C-16D8-41E4-83B1-DE9E173FDE57}"/>
              </a:ext>
            </a:extLst>
          </p:cNvPr>
          <p:cNvSpPr txBox="1"/>
          <p:nvPr/>
        </p:nvSpPr>
        <p:spPr>
          <a:xfrm>
            <a:off x="0" y="6241774"/>
            <a:ext cx="8256106" cy="400110"/>
          </a:xfrm>
          <a:prstGeom prst="rect">
            <a:avLst/>
          </a:prstGeom>
          <a:noFill/>
        </p:spPr>
        <p:txBody>
          <a:bodyPr wrap="square" rtlCol="0">
            <a:spAutoFit/>
          </a:bodyPr>
          <a:lstStyle/>
          <a:p>
            <a:r>
              <a:rPr lang="en-US" sz="2000" b="1" dirty="0">
                <a:solidFill>
                  <a:schemeClr val="accent3">
                    <a:lumMod val="60000"/>
                    <a:lumOff val="40000"/>
                  </a:schemeClr>
                </a:solidFill>
              </a:rPr>
              <a:t>Shradha Patil, Gouri Huddar, Omprakash </a:t>
            </a:r>
            <a:r>
              <a:rPr lang="en-US" sz="2000" b="1" dirty="0" err="1">
                <a:solidFill>
                  <a:schemeClr val="accent3">
                    <a:lumMod val="60000"/>
                    <a:lumOff val="40000"/>
                  </a:schemeClr>
                </a:solidFill>
              </a:rPr>
              <a:t>Jat</a:t>
            </a:r>
            <a:r>
              <a:rPr lang="en-US" sz="2000" b="1" dirty="0">
                <a:solidFill>
                  <a:schemeClr val="accent3">
                    <a:lumMod val="60000"/>
                    <a:lumOff val="40000"/>
                  </a:schemeClr>
                </a:solidFill>
              </a:rPr>
              <a:t>, </a:t>
            </a:r>
            <a:r>
              <a:rPr lang="en-US" sz="2000" b="1" dirty="0" err="1">
                <a:solidFill>
                  <a:schemeClr val="accent3">
                    <a:lumMod val="60000"/>
                    <a:lumOff val="40000"/>
                  </a:schemeClr>
                </a:solidFill>
              </a:rPr>
              <a:t>Smruti</a:t>
            </a:r>
            <a:r>
              <a:rPr lang="en-US" sz="2000" b="1" dirty="0">
                <a:solidFill>
                  <a:schemeClr val="accent3">
                    <a:lumMod val="60000"/>
                    <a:lumOff val="40000"/>
                  </a:schemeClr>
                </a:solidFill>
              </a:rPr>
              <a:t> </a:t>
            </a:r>
            <a:r>
              <a:rPr lang="en-US" sz="2000" b="1" dirty="0" err="1">
                <a:solidFill>
                  <a:schemeClr val="accent3">
                    <a:lumMod val="60000"/>
                    <a:lumOff val="40000"/>
                  </a:schemeClr>
                </a:solidFill>
              </a:rPr>
              <a:t>bhandiwad</a:t>
            </a:r>
            <a:endParaRPr lang="en-US" sz="2000" b="1" dirty="0">
              <a:solidFill>
                <a:schemeClr val="accent3">
                  <a:lumMod val="60000"/>
                  <a:lumOff val="40000"/>
                </a:schemeClr>
              </a:solidFill>
            </a:endParaRPr>
          </a:p>
        </p:txBody>
      </p:sp>
    </p:spTree>
    <p:extLst>
      <p:ext uri="{BB962C8B-B14F-4D97-AF65-F5344CB8AC3E}">
        <p14:creationId xmlns:p14="http://schemas.microsoft.com/office/powerpoint/2010/main" val="20961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6BCA1-CAB3-4DEB-B274-D5D1D4327C59}"/>
              </a:ext>
            </a:extLst>
          </p:cNvPr>
          <p:cNvSpPr txBox="1"/>
          <p:nvPr/>
        </p:nvSpPr>
        <p:spPr>
          <a:xfrm>
            <a:off x="1716259" y="618978"/>
            <a:ext cx="5641145"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a:solidFill>
                  <a:schemeClr val="accent1"/>
                </a:solidFill>
                <a:latin typeface="Comic Sans MS" panose="030F0702030302020204" pitchFamily="66" charset="0"/>
              </a:rPr>
              <a:t>The Tube</a:t>
            </a:r>
          </a:p>
        </p:txBody>
      </p:sp>
      <p:sp>
        <p:nvSpPr>
          <p:cNvPr id="6" name="TextBox 5">
            <a:extLst>
              <a:ext uri="{FF2B5EF4-FFF2-40B4-BE49-F238E27FC236}">
                <a16:creationId xmlns:a16="http://schemas.microsoft.com/office/drawing/2014/main" id="{186F57B9-BB7C-4B8E-8E56-B49753D461BE}"/>
              </a:ext>
            </a:extLst>
          </p:cNvPr>
          <p:cNvSpPr txBox="1"/>
          <p:nvPr/>
        </p:nvSpPr>
        <p:spPr>
          <a:xfrm>
            <a:off x="422031" y="1265309"/>
            <a:ext cx="10958732" cy="1815882"/>
          </a:xfrm>
          <a:prstGeom prst="rect">
            <a:avLst/>
          </a:prstGeom>
          <a:noFill/>
        </p:spPr>
        <p:txBody>
          <a:bodyPr wrap="square" rtlCol="0">
            <a:spAutoFit/>
          </a:bodyPr>
          <a:lstStyle/>
          <a:p>
            <a:pPr marL="457200" indent="-457200">
              <a:buFont typeface="Wingdings" panose="05000000000000000000" pitchFamily="2" charset="2"/>
              <a:buChar char="§"/>
            </a:pPr>
            <a:r>
              <a:rPr lang="en-US" sz="2800" b="1" dirty="0">
                <a:solidFill>
                  <a:schemeClr val="bg1"/>
                </a:solidFill>
                <a:latin typeface="Comic Sans MS" panose="030F0702030302020204" pitchFamily="66" charset="0"/>
              </a:rPr>
              <a:t>The tube is made of steel supported by pillars kept 30m apart from each other &amp; built using reinforced concrete.</a:t>
            </a:r>
          </a:p>
          <a:p>
            <a:pPr marL="457200" indent="-457200" algn="just">
              <a:buFont typeface="Wingdings" panose="05000000000000000000" pitchFamily="2" charset="2"/>
              <a:buChar char="§"/>
            </a:pPr>
            <a:r>
              <a:rPr lang="en-US" sz="2800" b="1" dirty="0">
                <a:solidFill>
                  <a:schemeClr val="bg1"/>
                </a:solidFill>
                <a:latin typeface="Comic Sans MS" panose="030F0702030302020204" pitchFamily="66" charset="0"/>
              </a:rPr>
              <a:t>Solar arrays will cover the top of the tube in order to provide power to the system.</a:t>
            </a:r>
          </a:p>
        </p:txBody>
      </p:sp>
      <p:pic>
        <p:nvPicPr>
          <p:cNvPr id="10" name="Picture 9">
            <a:extLst>
              <a:ext uri="{FF2B5EF4-FFF2-40B4-BE49-F238E27FC236}">
                <a16:creationId xmlns:a16="http://schemas.microsoft.com/office/drawing/2014/main" id="{4D87D006-3354-423E-BBD9-AECE6512FE1E}"/>
              </a:ext>
            </a:extLst>
          </p:cNvPr>
          <p:cNvPicPr>
            <a:picLocks noChangeAspect="1"/>
          </p:cNvPicPr>
          <p:nvPr/>
        </p:nvPicPr>
        <p:blipFill>
          <a:blip r:embed="rId2"/>
          <a:stretch>
            <a:fillRect/>
          </a:stretch>
        </p:blipFill>
        <p:spPr>
          <a:xfrm>
            <a:off x="363415" y="3081190"/>
            <a:ext cx="11465169" cy="3705205"/>
          </a:xfrm>
          <a:prstGeom prst="rect">
            <a:avLst/>
          </a:prstGeom>
        </p:spPr>
      </p:pic>
    </p:spTree>
    <p:extLst>
      <p:ext uri="{BB962C8B-B14F-4D97-AF65-F5344CB8AC3E}">
        <p14:creationId xmlns:p14="http://schemas.microsoft.com/office/powerpoint/2010/main" val="249789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39DE2D-3DB6-441F-A643-F42C9D478226}"/>
              </a:ext>
            </a:extLst>
          </p:cNvPr>
          <p:cNvSpPr txBox="1"/>
          <p:nvPr/>
        </p:nvSpPr>
        <p:spPr>
          <a:xfrm>
            <a:off x="1080478" y="179585"/>
            <a:ext cx="4656406" cy="646331"/>
          </a:xfrm>
          <a:prstGeom prst="rect">
            <a:avLst/>
          </a:prstGeom>
          <a:noFill/>
        </p:spPr>
        <p:txBody>
          <a:bodyPr wrap="square" rtlCol="0">
            <a:spAutoFit/>
          </a:bodyPr>
          <a:lstStyle/>
          <a:p>
            <a:r>
              <a:rPr lang="en-US" sz="3600" b="1" dirty="0">
                <a:solidFill>
                  <a:schemeClr val="accent1"/>
                </a:solidFill>
              </a:rPr>
              <a:t>     </a:t>
            </a:r>
            <a:r>
              <a:rPr lang="en-US" sz="3600" b="1" dirty="0">
                <a:solidFill>
                  <a:schemeClr val="accent1"/>
                </a:solidFill>
                <a:latin typeface="Comic Sans MS" panose="030F0702030302020204" pitchFamily="66" charset="0"/>
              </a:rPr>
              <a:t>Propulsions</a:t>
            </a:r>
          </a:p>
        </p:txBody>
      </p:sp>
      <p:sp>
        <p:nvSpPr>
          <p:cNvPr id="5" name="TextBox 4">
            <a:extLst>
              <a:ext uri="{FF2B5EF4-FFF2-40B4-BE49-F238E27FC236}">
                <a16:creationId xmlns:a16="http://schemas.microsoft.com/office/drawing/2014/main" id="{94FCF158-0CA1-43E3-870F-893A865C07F2}"/>
              </a:ext>
            </a:extLst>
          </p:cNvPr>
          <p:cNvSpPr txBox="1"/>
          <p:nvPr/>
        </p:nvSpPr>
        <p:spPr>
          <a:xfrm>
            <a:off x="275884" y="919611"/>
            <a:ext cx="6546948" cy="3046988"/>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Linear accelerators are constructed along the length of the tube.</a:t>
            </a:r>
          </a:p>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Stators are located on the capsules to transfer momentum to the capsules.</a:t>
            </a:r>
          </a:p>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Capsules are accelerated by linear magnetic induction and decelerated by regenerative braking similar to magnetic levitation trains.</a:t>
            </a:r>
          </a:p>
        </p:txBody>
      </p:sp>
      <p:pic>
        <p:nvPicPr>
          <p:cNvPr id="7" name="Picture 6">
            <a:extLst>
              <a:ext uri="{FF2B5EF4-FFF2-40B4-BE49-F238E27FC236}">
                <a16:creationId xmlns:a16="http://schemas.microsoft.com/office/drawing/2014/main" id="{1A311F3A-78A1-4BD9-8424-BB6C7CF615E9}"/>
              </a:ext>
            </a:extLst>
          </p:cNvPr>
          <p:cNvPicPr>
            <a:picLocks noChangeAspect="1"/>
          </p:cNvPicPr>
          <p:nvPr/>
        </p:nvPicPr>
        <p:blipFill>
          <a:blip r:embed="rId2"/>
          <a:stretch>
            <a:fillRect/>
          </a:stretch>
        </p:blipFill>
        <p:spPr>
          <a:xfrm>
            <a:off x="1758462" y="4459040"/>
            <a:ext cx="8778240" cy="2398959"/>
          </a:xfrm>
          <a:prstGeom prst="rect">
            <a:avLst/>
          </a:prstGeom>
        </p:spPr>
      </p:pic>
      <p:pic>
        <p:nvPicPr>
          <p:cNvPr id="9" name="Picture 8">
            <a:extLst>
              <a:ext uri="{FF2B5EF4-FFF2-40B4-BE49-F238E27FC236}">
                <a16:creationId xmlns:a16="http://schemas.microsoft.com/office/drawing/2014/main" id="{18F460CE-EB87-429D-82E2-20CB2C53B268}"/>
              </a:ext>
            </a:extLst>
          </p:cNvPr>
          <p:cNvPicPr>
            <a:picLocks noChangeAspect="1"/>
          </p:cNvPicPr>
          <p:nvPr/>
        </p:nvPicPr>
        <p:blipFill>
          <a:blip r:embed="rId3"/>
          <a:stretch>
            <a:fillRect/>
          </a:stretch>
        </p:blipFill>
        <p:spPr>
          <a:xfrm>
            <a:off x="7764378" y="877641"/>
            <a:ext cx="4292415" cy="3026153"/>
          </a:xfrm>
          <a:prstGeom prst="rect">
            <a:avLst/>
          </a:prstGeom>
        </p:spPr>
      </p:pic>
    </p:spTree>
    <p:extLst>
      <p:ext uri="{BB962C8B-B14F-4D97-AF65-F5344CB8AC3E}">
        <p14:creationId xmlns:p14="http://schemas.microsoft.com/office/powerpoint/2010/main" val="128436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3A42D-EEE8-41C3-8A19-B55D1F32C77A}"/>
              </a:ext>
            </a:extLst>
          </p:cNvPr>
          <p:cNvSpPr txBox="1"/>
          <p:nvPr/>
        </p:nvSpPr>
        <p:spPr>
          <a:xfrm>
            <a:off x="3967090" y="393895"/>
            <a:ext cx="5331655" cy="707886"/>
          </a:xfrm>
          <a:prstGeom prst="rect">
            <a:avLst/>
          </a:prstGeom>
          <a:noFill/>
        </p:spPr>
        <p:txBody>
          <a:bodyPr wrap="square" rtlCol="0">
            <a:spAutoFit/>
          </a:bodyPr>
          <a:lstStyle/>
          <a:p>
            <a:r>
              <a:rPr lang="en-US" sz="4000" dirty="0">
                <a:solidFill>
                  <a:schemeClr val="accent1"/>
                </a:solidFill>
                <a:latin typeface="Comic Sans MS" panose="030F0702030302020204" pitchFamily="66" charset="0"/>
              </a:rPr>
              <a:t>Working Principle</a:t>
            </a:r>
          </a:p>
        </p:txBody>
      </p:sp>
      <p:pic>
        <p:nvPicPr>
          <p:cNvPr id="4" name="Picture 3">
            <a:extLst>
              <a:ext uri="{FF2B5EF4-FFF2-40B4-BE49-F238E27FC236}">
                <a16:creationId xmlns:a16="http://schemas.microsoft.com/office/drawing/2014/main" id="{528B04F4-D866-4382-999D-398E52CC48A1}"/>
              </a:ext>
            </a:extLst>
          </p:cNvPr>
          <p:cNvPicPr>
            <a:picLocks noChangeAspect="1"/>
          </p:cNvPicPr>
          <p:nvPr/>
        </p:nvPicPr>
        <p:blipFill>
          <a:blip r:embed="rId2"/>
          <a:stretch>
            <a:fillRect/>
          </a:stretch>
        </p:blipFill>
        <p:spPr>
          <a:xfrm>
            <a:off x="98474" y="1315475"/>
            <a:ext cx="12001827" cy="5469157"/>
          </a:xfrm>
          <a:prstGeom prst="rect">
            <a:avLst/>
          </a:prstGeom>
        </p:spPr>
      </p:pic>
    </p:spTree>
    <p:extLst>
      <p:ext uri="{BB962C8B-B14F-4D97-AF65-F5344CB8AC3E}">
        <p14:creationId xmlns:p14="http://schemas.microsoft.com/office/powerpoint/2010/main" val="421150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C13B65-869A-4790-B477-829139A57FD6}"/>
              </a:ext>
            </a:extLst>
          </p:cNvPr>
          <p:cNvSpPr txBox="1"/>
          <p:nvPr/>
        </p:nvSpPr>
        <p:spPr>
          <a:xfrm>
            <a:off x="778413" y="407962"/>
            <a:ext cx="5317587" cy="646331"/>
          </a:xfrm>
          <a:prstGeom prst="rect">
            <a:avLst/>
          </a:prstGeom>
          <a:noFill/>
        </p:spPr>
        <p:txBody>
          <a:bodyPr wrap="square" rtlCol="0">
            <a:spAutoFit/>
          </a:bodyPr>
          <a:lstStyle/>
          <a:p>
            <a:r>
              <a:rPr lang="en-US" sz="3600" b="1" dirty="0">
                <a:solidFill>
                  <a:schemeClr val="accent1"/>
                </a:solidFill>
                <a:latin typeface="Comic Sans MS" panose="030F0702030302020204" pitchFamily="66" charset="0"/>
              </a:rPr>
              <a:t>   Suspension System</a:t>
            </a:r>
          </a:p>
        </p:txBody>
      </p:sp>
      <p:sp>
        <p:nvSpPr>
          <p:cNvPr id="4" name="TextBox 3">
            <a:extLst>
              <a:ext uri="{FF2B5EF4-FFF2-40B4-BE49-F238E27FC236}">
                <a16:creationId xmlns:a16="http://schemas.microsoft.com/office/drawing/2014/main" id="{3BFE4D3E-C449-4DE5-9AF9-9536BE313E1D}"/>
              </a:ext>
            </a:extLst>
          </p:cNvPr>
          <p:cNvSpPr txBox="1"/>
          <p:nvPr/>
        </p:nvSpPr>
        <p:spPr>
          <a:xfrm>
            <a:off x="1008185" y="1392703"/>
            <a:ext cx="11094720" cy="2369880"/>
          </a:xfrm>
          <a:prstGeom prst="rect">
            <a:avLst/>
          </a:prstGeom>
          <a:noFill/>
        </p:spPr>
        <p:txBody>
          <a:bodyPr wrap="square" rtlCol="0">
            <a:spAutoFit/>
          </a:bodyPr>
          <a:lstStyle/>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Suspending the capsule.</a:t>
            </a:r>
          </a:p>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Magnetic levitation.</a:t>
            </a:r>
          </a:p>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An alternative to the above these is an air bearing suspension.</a:t>
            </a:r>
          </a:p>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Non-linear reaction resulting in large restoring pressures.</a:t>
            </a:r>
          </a:p>
          <a:p>
            <a:pPr marL="457200" indent="-457200" algn="just">
              <a:buFont typeface="Wingdings" panose="05000000000000000000" pitchFamily="2" charset="2"/>
              <a:buChar char="q"/>
            </a:pPr>
            <a:r>
              <a:rPr lang="en-US" sz="2400" b="1" dirty="0">
                <a:solidFill>
                  <a:schemeClr val="bg1"/>
                </a:solidFill>
                <a:latin typeface="Comic Sans MS" panose="030F0702030302020204" pitchFamily="66" charset="0"/>
              </a:rPr>
              <a:t>The increased pressure pushes the ski away from the wall, allowing it to return </a:t>
            </a:r>
            <a:r>
              <a:rPr lang="en-US" sz="2800" b="1" dirty="0">
                <a:solidFill>
                  <a:schemeClr val="bg1"/>
                </a:solidFill>
                <a:latin typeface="Comic Sans MS" panose="030F0702030302020204" pitchFamily="66" charset="0"/>
              </a:rPr>
              <a:t>to its normal ride height.</a:t>
            </a:r>
          </a:p>
        </p:txBody>
      </p:sp>
      <p:pic>
        <p:nvPicPr>
          <p:cNvPr id="8" name="Picture 7">
            <a:extLst>
              <a:ext uri="{FF2B5EF4-FFF2-40B4-BE49-F238E27FC236}">
                <a16:creationId xmlns:a16="http://schemas.microsoft.com/office/drawing/2014/main" id="{F8D148F3-89E5-4519-B09D-AB76188BDEAC}"/>
              </a:ext>
            </a:extLst>
          </p:cNvPr>
          <p:cNvPicPr>
            <a:picLocks noChangeAspect="1"/>
          </p:cNvPicPr>
          <p:nvPr/>
        </p:nvPicPr>
        <p:blipFill>
          <a:blip r:embed="rId2"/>
          <a:stretch>
            <a:fillRect/>
          </a:stretch>
        </p:blipFill>
        <p:spPr>
          <a:xfrm>
            <a:off x="2321169" y="4067802"/>
            <a:ext cx="7652825" cy="2677657"/>
          </a:xfrm>
          <a:prstGeom prst="rect">
            <a:avLst/>
          </a:prstGeom>
        </p:spPr>
      </p:pic>
    </p:spTree>
    <p:extLst>
      <p:ext uri="{BB962C8B-B14F-4D97-AF65-F5344CB8AC3E}">
        <p14:creationId xmlns:p14="http://schemas.microsoft.com/office/powerpoint/2010/main" val="167414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09FF85-0EED-448E-B4E9-89E300CE37FD}"/>
              </a:ext>
            </a:extLst>
          </p:cNvPr>
          <p:cNvPicPr>
            <a:picLocks noChangeAspect="1"/>
          </p:cNvPicPr>
          <p:nvPr/>
        </p:nvPicPr>
        <p:blipFill>
          <a:blip r:embed="rId2"/>
          <a:stretch>
            <a:fillRect/>
          </a:stretch>
        </p:blipFill>
        <p:spPr>
          <a:xfrm>
            <a:off x="257908" y="793075"/>
            <a:ext cx="11676184" cy="5859260"/>
          </a:xfrm>
          <a:prstGeom prst="rect">
            <a:avLst/>
          </a:prstGeom>
        </p:spPr>
      </p:pic>
      <p:sp>
        <p:nvSpPr>
          <p:cNvPr id="4" name="TextBox 3">
            <a:extLst>
              <a:ext uri="{FF2B5EF4-FFF2-40B4-BE49-F238E27FC236}">
                <a16:creationId xmlns:a16="http://schemas.microsoft.com/office/drawing/2014/main" id="{9B95A5E3-DE13-454A-92DB-983252D172A9}"/>
              </a:ext>
            </a:extLst>
          </p:cNvPr>
          <p:cNvSpPr txBox="1"/>
          <p:nvPr/>
        </p:nvSpPr>
        <p:spPr>
          <a:xfrm>
            <a:off x="4012708" y="208300"/>
            <a:ext cx="4685816" cy="584775"/>
          </a:xfrm>
          <a:prstGeom prst="rect">
            <a:avLst/>
          </a:prstGeom>
          <a:noFill/>
        </p:spPr>
        <p:txBody>
          <a:bodyPr wrap="square" rtlCol="0">
            <a:spAutoFit/>
          </a:bodyPr>
          <a:lstStyle/>
          <a:p>
            <a:r>
              <a:rPr lang="en-US" sz="3200" b="1" dirty="0">
                <a:solidFill>
                  <a:schemeClr val="accent1"/>
                </a:solidFill>
                <a:latin typeface="Comic Sans MS" panose="030F0702030302020204" pitchFamily="66" charset="0"/>
              </a:rPr>
              <a:t>Comparison</a:t>
            </a:r>
          </a:p>
        </p:txBody>
      </p:sp>
    </p:spTree>
    <p:extLst>
      <p:ext uri="{BB962C8B-B14F-4D97-AF65-F5344CB8AC3E}">
        <p14:creationId xmlns:p14="http://schemas.microsoft.com/office/powerpoint/2010/main" val="279409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A30696-28E3-45BE-8DAE-94EB660FDA75}"/>
              </a:ext>
            </a:extLst>
          </p:cNvPr>
          <p:cNvSpPr txBox="1"/>
          <p:nvPr/>
        </p:nvSpPr>
        <p:spPr>
          <a:xfrm>
            <a:off x="3615397" y="323557"/>
            <a:ext cx="5809957" cy="707886"/>
          </a:xfrm>
          <a:prstGeom prst="rect">
            <a:avLst/>
          </a:prstGeom>
          <a:noFill/>
        </p:spPr>
        <p:txBody>
          <a:bodyPr wrap="square" rtlCol="0">
            <a:spAutoFit/>
          </a:bodyPr>
          <a:lstStyle/>
          <a:p>
            <a:r>
              <a:rPr lang="en-US" sz="4000" b="1" dirty="0">
                <a:solidFill>
                  <a:schemeClr val="accent1"/>
                </a:solidFill>
                <a:latin typeface="Comic Sans MS" panose="030F0702030302020204" pitchFamily="66" charset="0"/>
              </a:rPr>
              <a:t>Safety &amp; Advantages</a:t>
            </a:r>
          </a:p>
        </p:txBody>
      </p:sp>
      <p:sp>
        <p:nvSpPr>
          <p:cNvPr id="4" name="TextBox 3">
            <a:extLst>
              <a:ext uri="{FF2B5EF4-FFF2-40B4-BE49-F238E27FC236}">
                <a16:creationId xmlns:a16="http://schemas.microsoft.com/office/drawing/2014/main" id="{924331EA-03A0-4EC7-83D8-C8C8EDF84592}"/>
              </a:ext>
            </a:extLst>
          </p:cNvPr>
          <p:cNvSpPr txBox="1"/>
          <p:nvPr/>
        </p:nvSpPr>
        <p:spPr>
          <a:xfrm>
            <a:off x="637735" y="1120823"/>
            <a:ext cx="10916529" cy="1815882"/>
          </a:xfrm>
          <a:prstGeom prst="rect">
            <a:avLst/>
          </a:prstGeom>
          <a:noFill/>
        </p:spPr>
        <p:txBody>
          <a:bodyPr wrap="square" rtlCol="0">
            <a:spAutoFit/>
          </a:bodyPr>
          <a:lstStyle/>
          <a:p>
            <a:pPr algn="just"/>
            <a:r>
              <a:rPr lang="en-US" sz="2800" b="1" dirty="0">
                <a:solidFill>
                  <a:schemeClr val="bg1"/>
                </a:solidFill>
                <a:latin typeface="Comic Sans MS" panose="030F0702030302020204" pitchFamily="66" charset="0"/>
              </a:rPr>
              <a:t>Design of hyperloop has been considered from start with safety in minds. It’s a single system that incorporates the vehicle, the propulsion system, energy management, timing and route.</a:t>
            </a:r>
          </a:p>
        </p:txBody>
      </p:sp>
      <p:sp>
        <p:nvSpPr>
          <p:cNvPr id="5" name="TextBox 4">
            <a:extLst>
              <a:ext uri="{FF2B5EF4-FFF2-40B4-BE49-F238E27FC236}">
                <a16:creationId xmlns:a16="http://schemas.microsoft.com/office/drawing/2014/main" id="{7A976C0E-6D71-486A-8060-7BB86CF5B29C}"/>
              </a:ext>
            </a:extLst>
          </p:cNvPr>
          <p:cNvSpPr txBox="1"/>
          <p:nvPr/>
        </p:nvSpPr>
        <p:spPr>
          <a:xfrm>
            <a:off x="637735" y="2782669"/>
            <a:ext cx="4901931"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a:solidFill>
                  <a:schemeClr val="accent1"/>
                </a:solidFill>
                <a:latin typeface="Comic Sans MS" panose="030F0702030302020204" pitchFamily="66" charset="0"/>
              </a:rPr>
              <a:t>Interior safety : </a:t>
            </a:r>
          </a:p>
        </p:txBody>
      </p:sp>
      <p:sp>
        <p:nvSpPr>
          <p:cNvPr id="6" name="TextBox 5">
            <a:extLst>
              <a:ext uri="{FF2B5EF4-FFF2-40B4-BE49-F238E27FC236}">
                <a16:creationId xmlns:a16="http://schemas.microsoft.com/office/drawing/2014/main" id="{44476334-5F53-449F-952A-3E770777A2B9}"/>
              </a:ext>
            </a:extLst>
          </p:cNvPr>
          <p:cNvSpPr txBox="1"/>
          <p:nvPr/>
        </p:nvSpPr>
        <p:spPr>
          <a:xfrm>
            <a:off x="637736" y="3518380"/>
            <a:ext cx="6424245" cy="181588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chemeClr val="bg1"/>
                </a:solidFill>
                <a:latin typeface="Comic Sans MS" panose="030F0702030302020204" pitchFamily="66" charset="0"/>
              </a:rPr>
              <a:t>The seats conform well to the body to maintain comfort during high speed accelerations.</a:t>
            </a:r>
          </a:p>
          <a:p>
            <a:pPr marL="457200" indent="-457200">
              <a:buFont typeface="Wingdings" panose="05000000000000000000" pitchFamily="2" charset="2"/>
              <a:buChar char="§"/>
            </a:pPr>
            <a:endParaRPr lang="en-US" sz="2800" b="1" dirty="0">
              <a:solidFill>
                <a:schemeClr val="bg1"/>
              </a:solidFill>
            </a:endParaRPr>
          </a:p>
        </p:txBody>
      </p:sp>
      <p:pic>
        <p:nvPicPr>
          <p:cNvPr id="8" name="Picture 7">
            <a:extLst>
              <a:ext uri="{FF2B5EF4-FFF2-40B4-BE49-F238E27FC236}">
                <a16:creationId xmlns:a16="http://schemas.microsoft.com/office/drawing/2014/main" id="{F9E14351-B196-4942-9010-B50992AAD984}"/>
              </a:ext>
            </a:extLst>
          </p:cNvPr>
          <p:cNvPicPr>
            <a:picLocks noChangeAspect="1"/>
          </p:cNvPicPr>
          <p:nvPr/>
        </p:nvPicPr>
        <p:blipFill>
          <a:blip r:embed="rId2"/>
          <a:stretch>
            <a:fillRect/>
          </a:stretch>
        </p:blipFill>
        <p:spPr>
          <a:xfrm>
            <a:off x="7061981" y="2782668"/>
            <a:ext cx="5022167" cy="3913553"/>
          </a:xfrm>
          <a:prstGeom prst="rect">
            <a:avLst/>
          </a:prstGeom>
        </p:spPr>
      </p:pic>
    </p:spTree>
    <p:extLst>
      <p:ext uri="{BB962C8B-B14F-4D97-AF65-F5344CB8AC3E}">
        <p14:creationId xmlns:p14="http://schemas.microsoft.com/office/powerpoint/2010/main" val="33101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690044-DE32-46E4-8F5F-D54F24402210}"/>
              </a:ext>
            </a:extLst>
          </p:cNvPr>
          <p:cNvSpPr txBox="1"/>
          <p:nvPr/>
        </p:nvSpPr>
        <p:spPr>
          <a:xfrm>
            <a:off x="733865" y="647114"/>
            <a:ext cx="5308209"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a:solidFill>
                  <a:schemeClr val="accent1"/>
                </a:solidFill>
                <a:latin typeface="Comic Sans MS" panose="030F0702030302020204" pitchFamily="66" charset="0"/>
              </a:rPr>
              <a:t>Immune</a:t>
            </a:r>
            <a:r>
              <a:rPr lang="en-US" sz="2800" b="1" dirty="0">
                <a:solidFill>
                  <a:schemeClr val="accent1"/>
                </a:solidFill>
                <a:latin typeface="Comic Sans MS" panose="030F0702030302020204" pitchFamily="66" charset="0"/>
              </a:rPr>
              <a:t> </a:t>
            </a:r>
            <a:r>
              <a:rPr lang="en-US" sz="3600" b="1" dirty="0">
                <a:solidFill>
                  <a:schemeClr val="accent1"/>
                </a:solidFill>
                <a:latin typeface="Comic Sans MS" panose="030F0702030302020204" pitchFamily="66" charset="0"/>
              </a:rPr>
              <a:t>to weather:</a:t>
            </a:r>
            <a:endParaRPr lang="en-US" sz="2800" b="1" dirty="0">
              <a:solidFill>
                <a:schemeClr val="accent1"/>
              </a:solidFill>
              <a:latin typeface="Comic Sans MS" panose="030F0702030302020204" pitchFamily="66" charset="0"/>
            </a:endParaRPr>
          </a:p>
        </p:txBody>
      </p:sp>
      <p:sp>
        <p:nvSpPr>
          <p:cNvPr id="3" name="TextBox 2">
            <a:extLst>
              <a:ext uri="{FF2B5EF4-FFF2-40B4-BE49-F238E27FC236}">
                <a16:creationId xmlns:a16="http://schemas.microsoft.com/office/drawing/2014/main" id="{EC648C2C-E573-4C7F-9BF4-463F63A69DC3}"/>
              </a:ext>
            </a:extLst>
          </p:cNvPr>
          <p:cNvSpPr txBox="1"/>
          <p:nvPr/>
        </p:nvSpPr>
        <p:spPr>
          <a:xfrm>
            <a:off x="733865" y="1489689"/>
            <a:ext cx="5362135"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chemeClr val="bg1"/>
                </a:solidFill>
                <a:latin typeface="Comic Sans MS" panose="030F0702030302020204" pitchFamily="66" charset="0"/>
              </a:rPr>
              <a:t>It is immune to any kind of weather changes as it is in the tube.</a:t>
            </a:r>
          </a:p>
        </p:txBody>
      </p:sp>
      <p:pic>
        <p:nvPicPr>
          <p:cNvPr id="5" name="Picture 4">
            <a:extLst>
              <a:ext uri="{FF2B5EF4-FFF2-40B4-BE49-F238E27FC236}">
                <a16:creationId xmlns:a16="http://schemas.microsoft.com/office/drawing/2014/main" id="{2105E38A-A34A-4883-AD3C-9CBA3EA807AA}"/>
              </a:ext>
            </a:extLst>
          </p:cNvPr>
          <p:cNvPicPr>
            <a:picLocks noChangeAspect="1"/>
          </p:cNvPicPr>
          <p:nvPr/>
        </p:nvPicPr>
        <p:blipFill>
          <a:blip r:embed="rId2"/>
          <a:stretch>
            <a:fillRect/>
          </a:stretch>
        </p:blipFill>
        <p:spPr>
          <a:xfrm>
            <a:off x="6246055" y="422778"/>
            <a:ext cx="5694045" cy="3201557"/>
          </a:xfrm>
          <a:prstGeom prst="rect">
            <a:avLst/>
          </a:prstGeom>
        </p:spPr>
      </p:pic>
      <p:sp>
        <p:nvSpPr>
          <p:cNvPr id="6" name="TextBox 5">
            <a:extLst>
              <a:ext uri="{FF2B5EF4-FFF2-40B4-BE49-F238E27FC236}">
                <a16:creationId xmlns:a16="http://schemas.microsoft.com/office/drawing/2014/main" id="{9D676C27-AD43-473B-8819-3A018E82EC89}"/>
              </a:ext>
            </a:extLst>
          </p:cNvPr>
          <p:cNvSpPr txBox="1"/>
          <p:nvPr/>
        </p:nvSpPr>
        <p:spPr>
          <a:xfrm>
            <a:off x="633045" y="3987441"/>
            <a:ext cx="7561043" cy="1508105"/>
          </a:xfrm>
          <a:prstGeom prst="rect">
            <a:avLst/>
          </a:prstGeom>
          <a:noFill/>
        </p:spPr>
        <p:txBody>
          <a:bodyPr wrap="square" rtlCol="0">
            <a:spAutoFit/>
          </a:bodyPr>
          <a:lstStyle/>
          <a:p>
            <a:pPr marL="742950" indent="-742950">
              <a:buFont typeface="Wingdings" panose="05000000000000000000" pitchFamily="2" charset="2"/>
              <a:buChar char="Ø"/>
            </a:pPr>
            <a:r>
              <a:rPr lang="en-US" sz="3600" b="1" dirty="0">
                <a:solidFill>
                  <a:schemeClr val="accent1"/>
                </a:solidFill>
                <a:latin typeface="Comic Sans MS" panose="030F0702030302020204" pitchFamily="66" charset="0"/>
              </a:rPr>
              <a:t>Resistant</a:t>
            </a:r>
            <a:r>
              <a:rPr lang="en-US" sz="2800" b="1" dirty="0">
                <a:solidFill>
                  <a:schemeClr val="accent1"/>
                </a:solidFill>
                <a:latin typeface="Comic Sans MS" panose="030F0702030302020204" pitchFamily="66" charset="0"/>
              </a:rPr>
              <a:t> </a:t>
            </a:r>
            <a:r>
              <a:rPr lang="en-US" sz="3600" b="1" dirty="0">
                <a:solidFill>
                  <a:schemeClr val="accent1"/>
                </a:solidFill>
                <a:latin typeface="Comic Sans MS" panose="030F0702030302020204" pitchFamily="66" charset="0"/>
              </a:rPr>
              <a:t>to earthquake:</a:t>
            </a:r>
          </a:p>
          <a:p>
            <a:endParaRPr lang="en-US" sz="2800" b="1" dirty="0">
              <a:solidFill>
                <a:schemeClr val="accent1"/>
              </a:solidFill>
            </a:endParaRPr>
          </a:p>
          <a:p>
            <a:endParaRPr lang="en-US" sz="2800" b="1" dirty="0">
              <a:solidFill>
                <a:schemeClr val="bg1"/>
              </a:solidFill>
            </a:endParaRPr>
          </a:p>
        </p:txBody>
      </p:sp>
      <p:sp>
        <p:nvSpPr>
          <p:cNvPr id="7" name="TextBox 6">
            <a:extLst>
              <a:ext uri="{FF2B5EF4-FFF2-40B4-BE49-F238E27FC236}">
                <a16:creationId xmlns:a16="http://schemas.microsoft.com/office/drawing/2014/main" id="{BBF7AE35-6921-45EA-A11F-8C022085A919}"/>
              </a:ext>
            </a:extLst>
          </p:cNvPr>
          <p:cNvSpPr txBox="1"/>
          <p:nvPr/>
        </p:nvSpPr>
        <p:spPr>
          <a:xfrm>
            <a:off x="633046" y="4825891"/>
            <a:ext cx="10818056"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chemeClr val="bg1"/>
                </a:solidFill>
                <a:latin typeface="Comic Sans MS" panose="030F0702030302020204" pitchFamily="66" charset="0"/>
              </a:rPr>
              <a:t>The tube length is built with necessary flexibility to withstand the earthquake. In case of sudden stop mechanical braking system would be activated.</a:t>
            </a:r>
          </a:p>
        </p:txBody>
      </p:sp>
    </p:spTree>
    <p:extLst>
      <p:ext uri="{BB962C8B-B14F-4D97-AF65-F5344CB8AC3E}">
        <p14:creationId xmlns:p14="http://schemas.microsoft.com/office/powerpoint/2010/main" val="206848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146511-3D18-4F38-A489-098C9EB5CBDA}"/>
              </a:ext>
            </a:extLst>
          </p:cNvPr>
          <p:cNvSpPr txBox="1"/>
          <p:nvPr/>
        </p:nvSpPr>
        <p:spPr>
          <a:xfrm>
            <a:off x="520503" y="574145"/>
            <a:ext cx="6697043" cy="646331"/>
          </a:xfrm>
          <a:prstGeom prst="rect">
            <a:avLst/>
          </a:prstGeom>
          <a:noFill/>
        </p:spPr>
        <p:txBody>
          <a:bodyPr wrap="square" rtlCol="0">
            <a:spAutoFit/>
          </a:bodyPr>
          <a:lstStyle/>
          <a:p>
            <a:pPr marL="571500" indent="-571500" algn="just">
              <a:buFont typeface="Wingdings" panose="05000000000000000000" pitchFamily="2" charset="2"/>
              <a:buChar char="Ø"/>
            </a:pPr>
            <a:r>
              <a:rPr lang="en-US" sz="3600" b="1" dirty="0">
                <a:solidFill>
                  <a:schemeClr val="accent1"/>
                </a:solidFill>
                <a:latin typeface="Comic Sans MS" panose="030F0702030302020204" pitchFamily="66" charset="0"/>
              </a:rPr>
              <a:t>Sustainable self powering</a:t>
            </a:r>
          </a:p>
        </p:txBody>
      </p:sp>
      <p:sp>
        <p:nvSpPr>
          <p:cNvPr id="3" name="TextBox 2">
            <a:extLst>
              <a:ext uri="{FF2B5EF4-FFF2-40B4-BE49-F238E27FC236}">
                <a16:creationId xmlns:a16="http://schemas.microsoft.com/office/drawing/2014/main" id="{FA57DFB3-7053-4143-9BD0-A45CAB82CDCE}"/>
              </a:ext>
            </a:extLst>
          </p:cNvPr>
          <p:cNvSpPr txBox="1"/>
          <p:nvPr/>
        </p:nvSpPr>
        <p:spPr>
          <a:xfrm>
            <a:off x="623669" y="1543481"/>
            <a:ext cx="4975274" cy="181588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chemeClr val="bg1"/>
                </a:solidFill>
                <a:latin typeface="Comic Sans MS" panose="030F0702030302020204" pitchFamily="66" charset="0"/>
              </a:rPr>
              <a:t>It would use solar energy for powering itself. The solar panels are placed on the tube.</a:t>
            </a:r>
          </a:p>
        </p:txBody>
      </p:sp>
      <p:pic>
        <p:nvPicPr>
          <p:cNvPr id="5" name="Picture 4">
            <a:extLst>
              <a:ext uri="{FF2B5EF4-FFF2-40B4-BE49-F238E27FC236}">
                <a16:creationId xmlns:a16="http://schemas.microsoft.com/office/drawing/2014/main" id="{0FD7CB11-ED1C-4B61-B308-5432954B4694}"/>
              </a:ext>
            </a:extLst>
          </p:cNvPr>
          <p:cNvPicPr>
            <a:picLocks noChangeAspect="1"/>
          </p:cNvPicPr>
          <p:nvPr/>
        </p:nvPicPr>
        <p:blipFill>
          <a:blip r:embed="rId2"/>
          <a:stretch>
            <a:fillRect/>
          </a:stretch>
        </p:blipFill>
        <p:spPr>
          <a:xfrm>
            <a:off x="5737859" y="1220477"/>
            <a:ext cx="6302327" cy="3435930"/>
          </a:xfrm>
          <a:prstGeom prst="rect">
            <a:avLst/>
          </a:prstGeom>
        </p:spPr>
      </p:pic>
      <p:sp>
        <p:nvSpPr>
          <p:cNvPr id="8" name="TextBox 7">
            <a:extLst>
              <a:ext uri="{FF2B5EF4-FFF2-40B4-BE49-F238E27FC236}">
                <a16:creationId xmlns:a16="http://schemas.microsoft.com/office/drawing/2014/main" id="{95C53B7C-EF13-41A6-A001-E80BD7E7691C}"/>
              </a:ext>
            </a:extLst>
          </p:cNvPr>
          <p:cNvSpPr txBox="1"/>
          <p:nvPr/>
        </p:nvSpPr>
        <p:spPr>
          <a:xfrm>
            <a:off x="623668" y="5037358"/>
            <a:ext cx="11221330" cy="1200329"/>
          </a:xfrm>
          <a:prstGeom prst="rect">
            <a:avLst/>
          </a:prstGeom>
          <a:noFill/>
        </p:spPr>
        <p:txBody>
          <a:bodyPr wrap="square" rtlCol="0">
            <a:spAutoFit/>
          </a:bodyPr>
          <a:lstStyle/>
          <a:p>
            <a:pPr marL="571500" indent="-571500" algn="just">
              <a:buFont typeface="Wingdings" panose="05000000000000000000" pitchFamily="2" charset="2"/>
              <a:buChar char="Ø"/>
            </a:pPr>
            <a:r>
              <a:rPr lang="en-US" sz="3600" b="1" dirty="0">
                <a:solidFill>
                  <a:schemeClr val="accent1"/>
                </a:solidFill>
                <a:latin typeface="Comic Sans MS" panose="030F0702030302020204" pitchFamily="66" charset="0"/>
              </a:rPr>
              <a:t>Decreases the frictional losses that occur at subsonic speed</a:t>
            </a:r>
          </a:p>
        </p:txBody>
      </p:sp>
    </p:spTree>
    <p:extLst>
      <p:ext uri="{BB962C8B-B14F-4D97-AF65-F5344CB8AC3E}">
        <p14:creationId xmlns:p14="http://schemas.microsoft.com/office/powerpoint/2010/main" val="2363112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7223F-8139-4E71-BF67-53D12ADC04CE}"/>
              </a:ext>
            </a:extLst>
          </p:cNvPr>
          <p:cNvSpPr txBox="1"/>
          <p:nvPr/>
        </p:nvSpPr>
        <p:spPr>
          <a:xfrm>
            <a:off x="731520" y="590843"/>
            <a:ext cx="9481625" cy="3170099"/>
          </a:xfrm>
          <a:prstGeom prst="rect">
            <a:avLst/>
          </a:prstGeom>
          <a:noFill/>
        </p:spPr>
        <p:txBody>
          <a:bodyPr wrap="square" rtlCol="0">
            <a:spAutoFit/>
          </a:bodyPr>
          <a:lstStyle/>
          <a:p>
            <a:pPr marL="571500" indent="-571500">
              <a:buFont typeface="Wingdings" panose="05000000000000000000" pitchFamily="2" charset="2"/>
              <a:buChar char="Ø"/>
            </a:pPr>
            <a:r>
              <a:rPr lang="en-US" sz="4000" b="1" dirty="0">
                <a:solidFill>
                  <a:schemeClr val="accent1"/>
                </a:solidFill>
                <a:latin typeface="Comic Sans MS" panose="030F0702030302020204" pitchFamily="66" charset="0"/>
              </a:rPr>
              <a:t>Low cost at this kind of speed</a:t>
            </a:r>
          </a:p>
          <a:p>
            <a:pPr marL="571500" indent="-571500">
              <a:buFont typeface="Wingdings" panose="05000000000000000000" pitchFamily="2" charset="2"/>
              <a:buChar char="Ø"/>
            </a:pPr>
            <a:endParaRPr lang="en-US" sz="4000" b="1" dirty="0">
              <a:solidFill>
                <a:schemeClr val="accent1"/>
              </a:solidFill>
              <a:latin typeface="Comic Sans MS" panose="030F0702030302020204" pitchFamily="66" charset="0"/>
            </a:endParaRPr>
          </a:p>
          <a:p>
            <a:pPr marL="571500" indent="-571500">
              <a:buFont typeface="Wingdings" panose="05000000000000000000" pitchFamily="2" charset="2"/>
              <a:buChar char="Ø"/>
            </a:pPr>
            <a:r>
              <a:rPr lang="en-US" sz="4000" b="1" dirty="0">
                <a:solidFill>
                  <a:schemeClr val="accent1"/>
                </a:solidFill>
                <a:latin typeface="Comic Sans MS" panose="030F0702030302020204" pitchFamily="66" charset="0"/>
              </a:rPr>
              <a:t>Almost no pollution</a:t>
            </a:r>
          </a:p>
          <a:p>
            <a:pPr marL="571500" indent="-571500">
              <a:buFont typeface="Wingdings" panose="05000000000000000000" pitchFamily="2" charset="2"/>
              <a:buChar char="Ø"/>
            </a:pPr>
            <a:endParaRPr lang="en-US" sz="4000" b="1" dirty="0">
              <a:solidFill>
                <a:schemeClr val="accent1"/>
              </a:solidFill>
              <a:latin typeface="Comic Sans MS" panose="030F0702030302020204" pitchFamily="66" charset="0"/>
            </a:endParaRPr>
          </a:p>
          <a:p>
            <a:pPr marL="571500" indent="-571500">
              <a:buFont typeface="Wingdings" panose="05000000000000000000" pitchFamily="2" charset="2"/>
              <a:buChar char="Ø"/>
            </a:pPr>
            <a:r>
              <a:rPr lang="en-US" sz="4000" b="1" dirty="0">
                <a:solidFill>
                  <a:schemeClr val="accent1"/>
                </a:solidFill>
                <a:latin typeface="Comic Sans MS" panose="030F0702030302020204" pitchFamily="66" charset="0"/>
              </a:rPr>
              <a:t>Decrease the traffic</a:t>
            </a:r>
          </a:p>
        </p:txBody>
      </p:sp>
    </p:spTree>
    <p:extLst>
      <p:ext uri="{BB962C8B-B14F-4D97-AF65-F5344CB8AC3E}">
        <p14:creationId xmlns:p14="http://schemas.microsoft.com/office/powerpoint/2010/main" val="12179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E7EB4B-E0D5-426E-A789-AD626B2D2F4F}"/>
              </a:ext>
            </a:extLst>
          </p:cNvPr>
          <p:cNvSpPr txBox="1"/>
          <p:nvPr/>
        </p:nvSpPr>
        <p:spPr>
          <a:xfrm>
            <a:off x="4628271" y="253218"/>
            <a:ext cx="5050302" cy="707886"/>
          </a:xfrm>
          <a:prstGeom prst="rect">
            <a:avLst/>
          </a:prstGeom>
          <a:noFill/>
        </p:spPr>
        <p:txBody>
          <a:bodyPr wrap="square" rtlCol="0">
            <a:spAutoFit/>
          </a:bodyPr>
          <a:lstStyle/>
          <a:p>
            <a:r>
              <a:rPr lang="en-US" sz="4000" b="1" dirty="0">
                <a:solidFill>
                  <a:schemeClr val="accent1"/>
                </a:solidFill>
                <a:latin typeface="Comic Sans MS" panose="030F0702030302020204" pitchFamily="66" charset="0"/>
              </a:rPr>
              <a:t>Limitations</a:t>
            </a:r>
          </a:p>
        </p:txBody>
      </p:sp>
      <p:sp>
        <p:nvSpPr>
          <p:cNvPr id="3" name="TextBox 2">
            <a:extLst>
              <a:ext uri="{FF2B5EF4-FFF2-40B4-BE49-F238E27FC236}">
                <a16:creationId xmlns:a16="http://schemas.microsoft.com/office/drawing/2014/main" id="{EAE99D1D-76B1-4F92-BB54-5CDA281D838F}"/>
              </a:ext>
            </a:extLst>
          </p:cNvPr>
          <p:cNvSpPr txBox="1"/>
          <p:nvPr/>
        </p:nvSpPr>
        <p:spPr>
          <a:xfrm>
            <a:off x="570252" y="1443841"/>
            <a:ext cx="11268221" cy="4171335"/>
          </a:xfrm>
          <a:prstGeom prst="rect">
            <a:avLst/>
          </a:prstGeom>
          <a:noFill/>
        </p:spPr>
        <p:txBody>
          <a:bodyPr wrap="square" rtlCol="0">
            <a:spAutoFit/>
          </a:bodyPr>
          <a:lstStyle/>
          <a:p>
            <a:pPr marL="342900" lvl="0" indent="-342900">
              <a:buFont typeface="Arial" panose="020B0604020202020204" pitchFamily="34" charset="0"/>
              <a:buChar char="•"/>
            </a:pPr>
            <a:r>
              <a:rPr lang="en-IN" sz="2600" kern="150" dirty="0">
                <a:solidFill>
                  <a:schemeClr val="bg2"/>
                </a:solidFill>
                <a:effectLst/>
                <a:latin typeface="Comic Sans MS" panose="030F0702030302020204" pitchFamily="66" charset="0"/>
                <a:ea typeface="OpenSymbol"/>
                <a:cs typeface="OpenSymbol"/>
              </a:rPr>
              <a:t>Initial cost of investment to have the system in place is very high. The long vacuum chamber manufacturing requires more technical skills. Moreover, this is costly and also risky to maintain.</a:t>
            </a:r>
          </a:p>
          <a:p>
            <a:pPr marL="285750" indent="-285750" algn="just">
              <a:buFont typeface="Arial" panose="020B0604020202020204" pitchFamily="34" charset="0"/>
              <a:buChar char="•"/>
            </a:pPr>
            <a:r>
              <a:rPr lang="en-IN" sz="2600" kern="150" dirty="0">
                <a:solidFill>
                  <a:schemeClr val="bg2"/>
                </a:solidFill>
                <a:effectLst/>
                <a:latin typeface="Comic Sans MS" panose="030F0702030302020204" pitchFamily="66" charset="0"/>
                <a:ea typeface="OpenSymbol"/>
                <a:cs typeface="OpenSymbol"/>
              </a:rPr>
              <a:t>It has very high risk to life when something wrong happens to the system.</a:t>
            </a:r>
          </a:p>
          <a:p>
            <a:pPr marL="342900" lvl="0" indent="-342900">
              <a:lnSpc>
                <a:spcPct val="115000"/>
              </a:lnSpc>
              <a:spcAft>
                <a:spcPts val="700"/>
              </a:spcAft>
              <a:buFont typeface="Arial" panose="020B0604020202020204" pitchFamily="34" charset="0"/>
              <a:buChar char="•"/>
            </a:pPr>
            <a:r>
              <a:rPr lang="en-IN" sz="2600" kern="150" dirty="0">
                <a:solidFill>
                  <a:schemeClr val="bg2"/>
                </a:solidFill>
                <a:effectLst/>
                <a:latin typeface="Comic Sans MS" panose="030F0702030302020204" pitchFamily="66" charset="0"/>
                <a:ea typeface="OpenSymbol"/>
                <a:cs typeface="OpenSymbol"/>
              </a:rPr>
              <a:t>No sharp curves or abrupt height changes in the route</a:t>
            </a:r>
          </a:p>
          <a:p>
            <a:pPr marL="342900" lvl="0" indent="-342900">
              <a:lnSpc>
                <a:spcPct val="115000"/>
              </a:lnSpc>
              <a:spcAft>
                <a:spcPts val="700"/>
              </a:spcAft>
              <a:buFont typeface="Arial" panose="020B0604020202020204" pitchFamily="34" charset="0"/>
              <a:buChar char="•"/>
            </a:pPr>
            <a:r>
              <a:rPr lang="en-IN" sz="2600" kern="150" dirty="0">
                <a:solidFill>
                  <a:schemeClr val="bg2"/>
                </a:solidFill>
                <a:effectLst/>
                <a:latin typeface="Comic Sans MS" panose="030F0702030302020204" pitchFamily="66" charset="0"/>
                <a:ea typeface="OpenSymbol"/>
                <a:cs typeface="OpenSymbol"/>
              </a:rPr>
              <a:t>Potential for rapid decompression of the tube or passenger space</a:t>
            </a:r>
          </a:p>
          <a:p>
            <a:pPr marL="342900" lvl="0" indent="-342900">
              <a:lnSpc>
                <a:spcPct val="115000"/>
              </a:lnSpc>
              <a:spcAft>
                <a:spcPts val="700"/>
              </a:spcAft>
              <a:buFont typeface="Arial" panose="020B0604020202020204" pitchFamily="34" charset="0"/>
              <a:buChar char="•"/>
            </a:pPr>
            <a:r>
              <a:rPr lang="en-IN" sz="2600" kern="150" dirty="0">
                <a:solidFill>
                  <a:schemeClr val="bg2"/>
                </a:solidFill>
                <a:effectLst/>
                <a:latin typeface="Comic Sans MS" panose="030F0702030302020204" pitchFamily="66" charset="0"/>
                <a:ea typeface="OpenSymbol"/>
                <a:cs typeface="OpenSymbol"/>
              </a:rPr>
              <a:t>Vibration and jostling caused by high speeds</a:t>
            </a:r>
          </a:p>
          <a:p>
            <a:pPr marL="342900" lvl="0" indent="-342900">
              <a:lnSpc>
                <a:spcPct val="115000"/>
              </a:lnSpc>
              <a:spcAft>
                <a:spcPts val="700"/>
              </a:spcAft>
              <a:buFont typeface="Arial" panose="020B0604020202020204" pitchFamily="34" charset="0"/>
              <a:buChar char="•"/>
            </a:pPr>
            <a:r>
              <a:rPr lang="en-IN" sz="2600" kern="150" dirty="0">
                <a:solidFill>
                  <a:schemeClr val="bg2"/>
                </a:solidFill>
                <a:effectLst/>
                <a:latin typeface="Comic Sans MS" panose="030F0702030302020204" pitchFamily="66" charset="0"/>
                <a:ea typeface="OpenSymbol"/>
                <a:cs typeface="OpenSymbol"/>
              </a:rPr>
              <a:t>People will not be able to move freely during travel (no bathroom?)</a:t>
            </a:r>
          </a:p>
        </p:txBody>
      </p:sp>
    </p:spTree>
    <p:extLst>
      <p:ext uri="{BB962C8B-B14F-4D97-AF65-F5344CB8AC3E}">
        <p14:creationId xmlns:p14="http://schemas.microsoft.com/office/powerpoint/2010/main" val="412343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F82A5D-C98F-4E3C-9888-BE255D1B0C2D}"/>
              </a:ext>
            </a:extLst>
          </p:cNvPr>
          <p:cNvSpPr>
            <a:spLocks noGrp="1"/>
          </p:cNvSpPr>
          <p:nvPr>
            <p:ph idx="1"/>
          </p:nvPr>
        </p:nvSpPr>
        <p:spPr>
          <a:xfrm>
            <a:off x="486509" y="1287201"/>
            <a:ext cx="10993900" cy="5205042"/>
          </a:xfrm>
        </p:spPr>
        <p:txBody>
          <a:bodyPr>
            <a:normAutofit fontScale="92500" lnSpcReduction="20000"/>
          </a:bodyPr>
          <a:lstStyle/>
          <a:p>
            <a:pPr>
              <a:buFont typeface="Wingdings" panose="05000000000000000000" pitchFamily="2" charset="2"/>
              <a:buChar char="v"/>
            </a:pPr>
            <a:r>
              <a:rPr lang="en-US" sz="2400" dirty="0">
                <a:solidFill>
                  <a:schemeClr val="bg1"/>
                </a:solidFill>
                <a:latin typeface="Comic Sans MS" panose="030F0702030302020204" pitchFamily="66" charset="0"/>
              </a:rPr>
              <a:t> Addressing the situation</a:t>
            </a:r>
          </a:p>
          <a:p>
            <a:pPr>
              <a:buFont typeface="Wingdings" panose="05000000000000000000" pitchFamily="2" charset="2"/>
              <a:buChar char="v"/>
            </a:pPr>
            <a:r>
              <a:rPr lang="en-US" sz="2400" dirty="0">
                <a:solidFill>
                  <a:schemeClr val="bg1"/>
                </a:solidFill>
                <a:latin typeface="Comic Sans MS" panose="030F0702030302020204" pitchFamily="66" charset="0"/>
              </a:rPr>
              <a:t> Introduction to the hyperloop system</a:t>
            </a:r>
          </a:p>
          <a:p>
            <a:pPr>
              <a:buFont typeface="Wingdings" panose="05000000000000000000" pitchFamily="2" charset="2"/>
              <a:buChar char="v"/>
            </a:pPr>
            <a:r>
              <a:rPr lang="en-US" sz="2400" dirty="0">
                <a:solidFill>
                  <a:schemeClr val="bg1"/>
                </a:solidFill>
                <a:latin typeface="Comic Sans MS" panose="030F0702030302020204" pitchFamily="66" charset="0"/>
              </a:rPr>
              <a:t> The Concept</a:t>
            </a:r>
          </a:p>
          <a:p>
            <a:pPr>
              <a:buFont typeface="Wingdings" panose="05000000000000000000" pitchFamily="2" charset="2"/>
              <a:buChar char="v"/>
            </a:pPr>
            <a:r>
              <a:rPr lang="en-US" sz="2400" dirty="0">
                <a:solidFill>
                  <a:schemeClr val="bg1"/>
                </a:solidFill>
                <a:latin typeface="Comic Sans MS" panose="030F0702030302020204" pitchFamily="66" charset="0"/>
              </a:rPr>
              <a:t> Components</a:t>
            </a:r>
          </a:p>
          <a:p>
            <a:pPr>
              <a:buFont typeface="Wingdings" panose="05000000000000000000" pitchFamily="2" charset="2"/>
              <a:buChar char="v"/>
            </a:pPr>
            <a:r>
              <a:rPr lang="en-US" sz="2400" dirty="0">
                <a:solidFill>
                  <a:schemeClr val="bg1"/>
                </a:solidFill>
                <a:latin typeface="Comic Sans MS" panose="030F0702030302020204" pitchFamily="66" charset="0"/>
              </a:rPr>
              <a:t> Working principle</a:t>
            </a:r>
          </a:p>
          <a:p>
            <a:pPr>
              <a:buFont typeface="Wingdings" panose="05000000000000000000" pitchFamily="2" charset="2"/>
              <a:buChar char="v"/>
            </a:pPr>
            <a:r>
              <a:rPr lang="en-US" sz="2400" dirty="0">
                <a:solidFill>
                  <a:schemeClr val="bg1"/>
                </a:solidFill>
                <a:latin typeface="Comic Sans MS" panose="030F0702030302020204" pitchFamily="66" charset="0"/>
              </a:rPr>
              <a:t> Application</a:t>
            </a:r>
          </a:p>
          <a:p>
            <a:pPr>
              <a:buFont typeface="Wingdings" panose="05000000000000000000" pitchFamily="2" charset="2"/>
              <a:buChar char="v"/>
            </a:pPr>
            <a:r>
              <a:rPr lang="en-US" sz="2400" dirty="0">
                <a:solidFill>
                  <a:schemeClr val="bg1"/>
                </a:solidFill>
                <a:latin typeface="Comic Sans MS" panose="030F0702030302020204" pitchFamily="66" charset="0"/>
              </a:rPr>
              <a:t> Comparison</a:t>
            </a:r>
          </a:p>
          <a:p>
            <a:pPr>
              <a:buFont typeface="Wingdings" panose="05000000000000000000" pitchFamily="2" charset="2"/>
              <a:buChar char="v"/>
            </a:pPr>
            <a:r>
              <a:rPr lang="en-US" sz="2400" dirty="0">
                <a:solidFill>
                  <a:schemeClr val="bg1"/>
                </a:solidFill>
                <a:latin typeface="Comic Sans MS" panose="030F0702030302020204" pitchFamily="66" charset="0"/>
              </a:rPr>
              <a:t> Safety &amp; Advantages</a:t>
            </a:r>
          </a:p>
          <a:p>
            <a:pPr>
              <a:buFont typeface="Wingdings" panose="05000000000000000000" pitchFamily="2" charset="2"/>
              <a:buChar char="v"/>
            </a:pPr>
            <a:r>
              <a:rPr lang="en-US" sz="2400" dirty="0">
                <a:solidFill>
                  <a:schemeClr val="bg1"/>
                </a:solidFill>
                <a:latin typeface="Comic Sans MS" panose="030F0702030302020204" pitchFamily="66" charset="0"/>
              </a:rPr>
              <a:t>Limitations</a:t>
            </a:r>
          </a:p>
          <a:p>
            <a:pPr>
              <a:buFont typeface="Wingdings" panose="05000000000000000000" pitchFamily="2" charset="2"/>
              <a:buChar char="v"/>
            </a:pPr>
            <a:r>
              <a:rPr lang="en-US" sz="2400" dirty="0">
                <a:solidFill>
                  <a:schemeClr val="bg1"/>
                </a:solidFill>
                <a:latin typeface="Comic Sans MS" panose="030F0702030302020204" pitchFamily="66" charset="0"/>
              </a:rPr>
              <a:t>Conclusion</a:t>
            </a:r>
          </a:p>
          <a:p>
            <a:pPr>
              <a:buFont typeface="Wingdings" panose="05000000000000000000" pitchFamily="2" charset="2"/>
              <a:buChar char="v"/>
            </a:pPr>
            <a:r>
              <a:rPr lang="en-US" sz="2400" dirty="0">
                <a:solidFill>
                  <a:schemeClr val="bg1"/>
                </a:solidFill>
                <a:latin typeface="Comic Sans MS" panose="030F0702030302020204" pitchFamily="66" charset="0"/>
              </a:rPr>
              <a:t> References</a:t>
            </a:r>
          </a:p>
          <a:p>
            <a:pPr>
              <a:buFont typeface="Wingdings" panose="05000000000000000000" pitchFamily="2" charset="2"/>
              <a:buChar char="v"/>
            </a:pPr>
            <a:r>
              <a:rPr lang="en-US" sz="2400" dirty="0">
                <a:solidFill>
                  <a:schemeClr val="bg1"/>
                </a:solidFill>
                <a:latin typeface="Comic Sans MS" panose="030F0702030302020204" pitchFamily="66" charset="0"/>
              </a:rPr>
              <a:t> Q&amp;A</a:t>
            </a:r>
          </a:p>
          <a:p>
            <a:pPr>
              <a:buFont typeface="Wingdings" panose="05000000000000000000" pitchFamily="2" charset="2"/>
              <a:buChar char="v"/>
            </a:pPr>
            <a:endParaRPr lang="en-US" sz="2400" dirty="0">
              <a:solidFill>
                <a:schemeClr val="bg1"/>
              </a:solidFill>
              <a:latin typeface="Comic Sans MS" panose="030F0702030302020204" pitchFamily="66" charset="0"/>
            </a:endParaRPr>
          </a:p>
        </p:txBody>
      </p:sp>
      <p:sp>
        <p:nvSpPr>
          <p:cNvPr id="7" name="TextBox 6">
            <a:extLst>
              <a:ext uri="{FF2B5EF4-FFF2-40B4-BE49-F238E27FC236}">
                <a16:creationId xmlns:a16="http://schemas.microsoft.com/office/drawing/2014/main" id="{CEB5D7DF-4D07-463C-979D-DABF2D0DA33E}"/>
              </a:ext>
            </a:extLst>
          </p:cNvPr>
          <p:cNvSpPr txBox="1"/>
          <p:nvPr/>
        </p:nvSpPr>
        <p:spPr>
          <a:xfrm>
            <a:off x="3500511" y="365757"/>
            <a:ext cx="4616548" cy="769441"/>
          </a:xfrm>
          <a:prstGeom prst="rect">
            <a:avLst/>
          </a:prstGeom>
          <a:noFill/>
        </p:spPr>
        <p:txBody>
          <a:bodyPr wrap="square" rtlCol="0">
            <a:spAutoFit/>
          </a:bodyPr>
          <a:lstStyle/>
          <a:p>
            <a:r>
              <a:rPr lang="en-US" sz="4400" dirty="0">
                <a:solidFill>
                  <a:srgbClr val="00B0F0"/>
                </a:solidFill>
                <a:latin typeface="Bauhaus 93" panose="04030905020B02020C02" pitchFamily="82" charset="0"/>
              </a:rPr>
              <a:t>         </a:t>
            </a:r>
            <a:r>
              <a:rPr lang="en-US" sz="4400" b="1" dirty="0">
                <a:solidFill>
                  <a:srgbClr val="00B0F0"/>
                </a:solidFill>
                <a:latin typeface="Comic Sans MS" panose="030F0702030302020204" pitchFamily="66" charset="0"/>
                <a:cs typeface="Andalus" panose="02020603050405020304" pitchFamily="18" charset="-78"/>
              </a:rPr>
              <a:t>Contents</a:t>
            </a:r>
          </a:p>
        </p:txBody>
      </p:sp>
    </p:spTree>
    <p:extLst>
      <p:ext uri="{BB962C8B-B14F-4D97-AF65-F5344CB8AC3E}">
        <p14:creationId xmlns:p14="http://schemas.microsoft.com/office/powerpoint/2010/main" val="185992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6B5C-4549-46CD-AE2D-EC0921622806}"/>
              </a:ext>
            </a:extLst>
          </p:cNvPr>
          <p:cNvSpPr>
            <a:spLocks noGrp="1"/>
          </p:cNvSpPr>
          <p:nvPr>
            <p:ph type="ctrTitle"/>
          </p:nvPr>
        </p:nvSpPr>
        <p:spPr>
          <a:xfrm>
            <a:off x="2847774" y="613720"/>
            <a:ext cx="6496451" cy="914107"/>
          </a:xfrm>
        </p:spPr>
        <p:txBody>
          <a:bodyPr>
            <a:normAutofit/>
          </a:bodyPr>
          <a:lstStyle/>
          <a:p>
            <a:pPr algn="ctr"/>
            <a:r>
              <a:rPr lang="en-IN" sz="2400" b="1" dirty="0">
                <a:effectLst/>
                <a:latin typeface="Comic Sans MS" panose="030F0702030302020204" pitchFamily="66" charset="0"/>
                <a:ea typeface="Calibri" panose="020F0502020204030204" pitchFamily="34" charset="0"/>
              </a:rPr>
              <a:t>Hyperloop Research Programs and Companies:</a:t>
            </a:r>
            <a:endParaRPr lang="en-IN" sz="2400" dirty="0">
              <a:latin typeface="Comic Sans MS" panose="030F0702030302020204" pitchFamily="66" charset="0"/>
            </a:endParaRPr>
          </a:p>
        </p:txBody>
      </p:sp>
      <p:sp>
        <p:nvSpPr>
          <p:cNvPr id="3" name="Subtitle 2">
            <a:extLst>
              <a:ext uri="{FF2B5EF4-FFF2-40B4-BE49-F238E27FC236}">
                <a16:creationId xmlns:a16="http://schemas.microsoft.com/office/drawing/2014/main" id="{7DD7CE46-60D1-4832-B6C3-DBBFB493D9C3}"/>
              </a:ext>
            </a:extLst>
          </p:cNvPr>
          <p:cNvSpPr>
            <a:spLocks noGrp="1"/>
          </p:cNvSpPr>
          <p:nvPr>
            <p:ph type="subTitle" idx="1"/>
          </p:nvPr>
        </p:nvSpPr>
        <p:spPr>
          <a:xfrm>
            <a:off x="1088914" y="1808019"/>
            <a:ext cx="2859632" cy="3200399"/>
          </a:xfrm>
        </p:spPr>
        <p:txBody>
          <a:bodyPr/>
          <a:lstStyle/>
          <a:p>
            <a:r>
              <a:rPr lang="en-IN" sz="1800" dirty="0">
                <a:effectLst/>
                <a:latin typeface="Times New Roman" panose="02020603050405020304" pitchFamily="18" charset="0"/>
                <a:ea typeface="Calibri" panose="020F0502020204030204" pitchFamily="34" charset="0"/>
              </a:rPr>
              <a:t>TUM Hyperloop:</a:t>
            </a:r>
          </a:p>
          <a:p>
            <a:r>
              <a:rPr lang="en-IN" sz="1800" dirty="0">
                <a:effectLst/>
                <a:latin typeface="Times New Roman" panose="02020603050405020304" pitchFamily="18" charset="0"/>
                <a:ea typeface="Calibri" panose="020F0502020204030204" pitchFamily="34" charset="0"/>
              </a:rPr>
              <a:t>In 2015 a student initiative was founded at the Technical University of Munich (TUM) to develop and build prototypes for the SpaceX Hyperloop Pod Competitions.</a:t>
            </a:r>
            <a:endParaRPr lang="en-IN" dirty="0"/>
          </a:p>
        </p:txBody>
      </p:sp>
      <p:sp>
        <p:nvSpPr>
          <p:cNvPr id="5" name="TextBox 4">
            <a:extLst>
              <a:ext uri="{FF2B5EF4-FFF2-40B4-BE49-F238E27FC236}">
                <a16:creationId xmlns:a16="http://schemas.microsoft.com/office/drawing/2014/main" id="{6468F22C-B39E-4AE3-BA72-455850D8BC69}"/>
              </a:ext>
            </a:extLst>
          </p:cNvPr>
          <p:cNvSpPr txBox="1"/>
          <p:nvPr/>
        </p:nvSpPr>
        <p:spPr>
          <a:xfrm>
            <a:off x="8936183" y="1808019"/>
            <a:ext cx="2424545" cy="2984278"/>
          </a:xfrm>
          <a:prstGeom prst="rect">
            <a:avLst/>
          </a:prstGeom>
          <a:noFill/>
        </p:spPr>
        <p:txBody>
          <a:bodyPr wrap="square" rtlCol="0">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Virgin Hyperloop: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Virgin hyperloop successfully completed the first-ever human trial in the hyperloop pod at the </a:t>
            </a:r>
            <a:r>
              <a:rPr lang="en-IN" sz="1800" dirty="0" err="1">
                <a:effectLst/>
                <a:latin typeface="Times New Roman" panose="02020603050405020304" pitchFamily="18" charset="0"/>
                <a:ea typeface="Calibri" panose="020F0502020204030204" pitchFamily="34" charset="0"/>
              </a:rPr>
              <a:t>DevLoop</a:t>
            </a:r>
            <a:r>
              <a:rPr lang="en-IN" sz="1800" dirty="0">
                <a:effectLst/>
                <a:latin typeface="Times New Roman" panose="02020603050405020304" pitchFamily="18" charset="0"/>
                <a:ea typeface="Calibri" panose="020F0502020204030204" pitchFamily="34" charset="0"/>
              </a:rPr>
              <a:t> test facility in the US, where the company has previously run over 400 un-occupied tests.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85140A0-256E-4A1C-8EDD-C57D92351459}"/>
              </a:ext>
            </a:extLst>
          </p:cNvPr>
          <p:cNvSpPr txBox="1"/>
          <p:nvPr/>
        </p:nvSpPr>
        <p:spPr>
          <a:xfrm>
            <a:off x="4666183" y="1995057"/>
            <a:ext cx="2859632" cy="4533933"/>
          </a:xfrm>
          <a:prstGeom prst="rect">
            <a:avLst/>
          </a:prstGeom>
          <a:noFill/>
        </p:spPr>
        <p:txBody>
          <a:bodyPr wrap="square" rtlCol="0">
            <a:spAutoFit/>
          </a:bodyPr>
          <a:lstStyle/>
          <a:p>
            <a:pPr>
              <a:lnSpc>
                <a:spcPct val="107000"/>
              </a:lnSpc>
              <a:spcAft>
                <a:spcPts val="800"/>
              </a:spcAft>
            </a:pPr>
            <a:r>
              <a:rPr lang="en-IN" sz="2800" b="1" u="sng" dirty="0">
                <a:effectLst/>
                <a:latin typeface="Times New Roman" panose="02020603050405020304" pitchFamily="18" charset="0"/>
                <a:ea typeface="Calibri" panose="020F0502020204030204" pitchFamily="34" charset="0"/>
                <a:cs typeface="Times New Roman" panose="02020603050405020304" pitchFamily="18" charset="0"/>
              </a:rPr>
              <a:t>Hyperloop One: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rPr>
              <a:t>On July 29, 2017, Hyperloop One completed phase 2, after its pod travelled nearly the full distance of the 500-metre </a:t>
            </a:r>
            <a:r>
              <a:rPr lang="en-IN" sz="2800" dirty="0" err="1">
                <a:effectLst/>
                <a:latin typeface="Times New Roman" panose="02020603050405020304" pitchFamily="18" charset="0"/>
                <a:ea typeface="Calibri" panose="020F0502020204030204" pitchFamily="34" charset="0"/>
              </a:rPr>
              <a:t>DevLoop</a:t>
            </a:r>
            <a:r>
              <a:rPr lang="en-IN" sz="2800" dirty="0">
                <a:effectLst/>
                <a:latin typeface="Times New Roman" panose="02020603050405020304" pitchFamily="18" charset="0"/>
                <a:ea typeface="Calibri" panose="020F0502020204030204" pitchFamily="34" charset="0"/>
              </a:rPr>
              <a:t> track in the Nevada desert </a:t>
            </a:r>
            <a:endParaRPr lang="en-IN" sz="2800" dirty="0"/>
          </a:p>
        </p:txBody>
      </p:sp>
    </p:spTree>
    <p:extLst>
      <p:ext uri="{BB962C8B-B14F-4D97-AF65-F5344CB8AC3E}">
        <p14:creationId xmlns:p14="http://schemas.microsoft.com/office/powerpoint/2010/main" val="10236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2A0A1-D1FA-4852-9CCB-BB51A2A6F03B}"/>
              </a:ext>
            </a:extLst>
          </p:cNvPr>
          <p:cNvSpPr txBox="1"/>
          <p:nvPr/>
        </p:nvSpPr>
        <p:spPr>
          <a:xfrm>
            <a:off x="3631096" y="195568"/>
            <a:ext cx="5669076" cy="707886"/>
          </a:xfrm>
          <a:prstGeom prst="rect">
            <a:avLst/>
          </a:prstGeom>
          <a:noFill/>
        </p:spPr>
        <p:txBody>
          <a:bodyPr wrap="square" rtlCol="0">
            <a:spAutoFit/>
          </a:bodyPr>
          <a:lstStyle/>
          <a:p>
            <a:pPr algn="just"/>
            <a:r>
              <a:rPr lang="en-US" sz="4000" b="1" dirty="0">
                <a:solidFill>
                  <a:schemeClr val="accent1"/>
                </a:solidFill>
                <a:latin typeface="Comic Sans MS" panose="030F0702030302020204" pitchFamily="66" charset="0"/>
              </a:rPr>
              <a:t>Conclusive Discussion</a:t>
            </a:r>
          </a:p>
        </p:txBody>
      </p:sp>
      <p:sp>
        <p:nvSpPr>
          <p:cNvPr id="3" name="TextBox 2">
            <a:extLst>
              <a:ext uri="{FF2B5EF4-FFF2-40B4-BE49-F238E27FC236}">
                <a16:creationId xmlns:a16="http://schemas.microsoft.com/office/drawing/2014/main" id="{042779CF-118E-4C0A-9417-7550DF3BDBB0}"/>
              </a:ext>
            </a:extLst>
          </p:cNvPr>
          <p:cNvSpPr txBox="1"/>
          <p:nvPr/>
        </p:nvSpPr>
        <p:spPr>
          <a:xfrm>
            <a:off x="532659" y="1045510"/>
            <a:ext cx="11014571" cy="5293757"/>
          </a:xfrm>
          <a:prstGeom prst="rect">
            <a:avLst/>
          </a:prstGeom>
          <a:noFill/>
        </p:spPr>
        <p:txBody>
          <a:bodyPr wrap="square" rtlCol="0">
            <a:spAutoFit/>
          </a:bodyPr>
          <a:lstStyle/>
          <a:p>
            <a:pPr marL="457200" indent="-457200" algn="just">
              <a:buFont typeface="Wingdings" panose="05000000000000000000" pitchFamily="2" charset="2"/>
              <a:buChar char="v"/>
            </a:pPr>
            <a:r>
              <a:rPr lang="en-US" sz="2600" b="1" dirty="0">
                <a:solidFill>
                  <a:schemeClr val="bg1"/>
                </a:solidFill>
                <a:latin typeface="Comic Sans MS" panose="030F0702030302020204" pitchFamily="66" charset="0"/>
              </a:rPr>
              <a:t>As it has a number of advantages it will be very helpful for transport public as well as goods in a very short time and also in low cost.</a:t>
            </a:r>
          </a:p>
          <a:p>
            <a:pPr marL="457200" indent="-457200" algn="just">
              <a:buFont typeface="Wingdings" panose="05000000000000000000" pitchFamily="2" charset="2"/>
              <a:buChar char="v"/>
            </a:pPr>
            <a:endParaRPr lang="en-US" sz="2600" b="1" dirty="0">
              <a:solidFill>
                <a:schemeClr val="bg1"/>
              </a:solidFill>
              <a:latin typeface="Comic Sans MS" panose="030F0702030302020204" pitchFamily="66" charset="0"/>
            </a:endParaRPr>
          </a:p>
          <a:p>
            <a:pPr marL="457200" indent="-457200" algn="just">
              <a:buFont typeface="Wingdings" panose="05000000000000000000" pitchFamily="2" charset="2"/>
              <a:buChar char="v"/>
            </a:pPr>
            <a:r>
              <a:rPr lang="en-US" sz="2600" b="1" dirty="0">
                <a:solidFill>
                  <a:schemeClr val="bg1"/>
                </a:solidFill>
                <a:latin typeface="Comic Sans MS" panose="030F0702030302020204" pitchFamily="66" charset="0"/>
              </a:rPr>
              <a:t>It is a new concept so some future work will be required for implementing this project.</a:t>
            </a:r>
          </a:p>
          <a:p>
            <a:pPr marL="457200" indent="-457200" algn="just">
              <a:buFont typeface="Wingdings" panose="05000000000000000000" pitchFamily="2" charset="2"/>
              <a:buChar char="v"/>
            </a:pPr>
            <a:endParaRPr lang="en-US" sz="2600" b="1" dirty="0">
              <a:solidFill>
                <a:schemeClr val="bg1"/>
              </a:solidFill>
              <a:latin typeface="Comic Sans MS" panose="030F0702030302020204" pitchFamily="66" charset="0"/>
            </a:endParaRPr>
          </a:p>
          <a:p>
            <a:pPr marL="457200" indent="-457200" algn="just">
              <a:buFont typeface="Wingdings" panose="05000000000000000000" pitchFamily="2" charset="2"/>
              <a:buChar char="v"/>
            </a:pPr>
            <a:r>
              <a:rPr lang="en-US" sz="2600" b="1" dirty="0">
                <a:solidFill>
                  <a:schemeClr val="bg1"/>
                </a:solidFill>
                <a:latin typeface="Comic Sans MS" panose="030F0702030302020204" pitchFamily="66" charset="0"/>
              </a:rPr>
              <a:t>There are some technical as well as governmental challenges that have to be overcome and resolved.</a:t>
            </a:r>
          </a:p>
          <a:p>
            <a:pPr marL="457200" indent="-457200" algn="just">
              <a:buFont typeface="Wingdings" panose="05000000000000000000" pitchFamily="2" charset="2"/>
              <a:buChar char="v"/>
            </a:pPr>
            <a:endParaRPr lang="en-US" sz="2600" b="1" dirty="0">
              <a:solidFill>
                <a:schemeClr val="bg1"/>
              </a:solidFill>
              <a:latin typeface="Comic Sans MS" panose="030F0702030302020204" pitchFamily="66" charset="0"/>
            </a:endParaRPr>
          </a:p>
          <a:p>
            <a:pPr marL="457200" indent="-457200" algn="just">
              <a:buFont typeface="Wingdings" panose="05000000000000000000" pitchFamily="2" charset="2"/>
              <a:buChar char="v"/>
            </a:pPr>
            <a:r>
              <a:rPr lang="en-US" sz="2600" b="1" dirty="0">
                <a:solidFill>
                  <a:schemeClr val="bg1"/>
                </a:solidFill>
                <a:latin typeface="Comic Sans MS" panose="030F0702030302020204" pitchFamily="66" charset="0"/>
              </a:rPr>
              <a:t>This 5</a:t>
            </a:r>
            <a:r>
              <a:rPr lang="en-US" sz="2600" b="1" baseline="30000" dirty="0">
                <a:solidFill>
                  <a:schemeClr val="bg1"/>
                </a:solidFill>
                <a:latin typeface="Comic Sans MS" panose="030F0702030302020204" pitchFamily="66" charset="0"/>
              </a:rPr>
              <a:t>th</a:t>
            </a:r>
            <a:r>
              <a:rPr lang="en-US" sz="2600" b="1" dirty="0">
                <a:solidFill>
                  <a:schemeClr val="bg1"/>
                </a:solidFill>
                <a:latin typeface="Comic Sans MS" panose="030F0702030302020204" pitchFamily="66" charset="0"/>
              </a:rPr>
              <a:t> mode of transportation will definitely enhance present day transportation system and improve daily life in a bigger way.</a:t>
            </a:r>
          </a:p>
        </p:txBody>
      </p:sp>
    </p:spTree>
    <p:extLst>
      <p:ext uri="{BB962C8B-B14F-4D97-AF65-F5344CB8AC3E}">
        <p14:creationId xmlns:p14="http://schemas.microsoft.com/office/powerpoint/2010/main" val="375606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F0D31-C4C5-4704-9941-B35CF9CA9FA4}"/>
              </a:ext>
            </a:extLst>
          </p:cNvPr>
          <p:cNvSpPr txBox="1"/>
          <p:nvPr/>
        </p:nvSpPr>
        <p:spPr>
          <a:xfrm>
            <a:off x="3530990" y="618978"/>
            <a:ext cx="5176911" cy="707886"/>
          </a:xfrm>
          <a:prstGeom prst="rect">
            <a:avLst/>
          </a:prstGeom>
          <a:noFill/>
        </p:spPr>
        <p:txBody>
          <a:bodyPr wrap="square" rtlCol="0">
            <a:spAutoFit/>
          </a:bodyPr>
          <a:lstStyle/>
          <a:p>
            <a:r>
              <a:rPr lang="en-US" sz="4000" b="1" dirty="0">
                <a:solidFill>
                  <a:schemeClr val="accent1"/>
                </a:solidFill>
                <a:latin typeface="Comic Sans MS" panose="030F0702030302020204" pitchFamily="66" charset="0"/>
              </a:rPr>
              <a:t>References</a:t>
            </a:r>
          </a:p>
        </p:txBody>
      </p:sp>
      <p:sp>
        <p:nvSpPr>
          <p:cNvPr id="4" name="TextBox 3">
            <a:extLst>
              <a:ext uri="{FF2B5EF4-FFF2-40B4-BE49-F238E27FC236}">
                <a16:creationId xmlns:a16="http://schemas.microsoft.com/office/drawing/2014/main" id="{25F78F8A-FEBD-4262-A743-60D8A23BF318}"/>
              </a:ext>
            </a:extLst>
          </p:cNvPr>
          <p:cNvSpPr txBox="1"/>
          <p:nvPr/>
        </p:nvSpPr>
        <p:spPr>
          <a:xfrm>
            <a:off x="0" y="1672627"/>
            <a:ext cx="11887200" cy="4832092"/>
          </a:xfrm>
          <a:prstGeom prst="rect">
            <a:avLst/>
          </a:prstGeom>
          <a:noFill/>
        </p:spPr>
        <p:txBody>
          <a:bodyPr wrap="square" rtlCol="0">
            <a:spAutoFit/>
          </a:bodyPr>
          <a:lstStyle/>
          <a:p>
            <a:r>
              <a:rPr lang="en-IN" sz="2400" dirty="0">
                <a:solidFill>
                  <a:schemeClr val="bg1"/>
                </a:solidFill>
                <a:effectLst/>
                <a:latin typeface="Times New Roman" panose="02020603050405020304" pitchFamily="18" charset="0"/>
                <a:ea typeface="Times New Roman" panose="02020603050405020304" pitchFamily="18" charset="0"/>
              </a:rPr>
              <a:t>1. Tesla’s report on hyperloop back in 2013</a:t>
            </a:r>
          </a:p>
          <a:p>
            <a:r>
              <a:rPr lang="en-IN" sz="2400" u="sng" dirty="0">
                <a:solidFill>
                  <a:schemeClr val="bg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https://www.tesla.com/sites/default/files/blog_images/hyperloop-alpha.pdf</a:t>
            </a:r>
            <a:endParaRPr lang="en-IN" sz="2400" dirty="0">
              <a:solidFill>
                <a:schemeClr val="bg1"/>
              </a:solidFill>
              <a:effectLst/>
              <a:latin typeface="Times New Roman" panose="02020603050405020304" pitchFamily="18" charset="0"/>
              <a:ea typeface="Times New Roman" panose="02020603050405020304" pitchFamily="18" charset="0"/>
            </a:endParaRPr>
          </a:p>
          <a:p>
            <a:r>
              <a:rPr lang="en-IN" sz="2400" dirty="0">
                <a:solidFill>
                  <a:schemeClr val="bg1"/>
                </a:solidFill>
                <a:effectLst/>
                <a:latin typeface="Times New Roman" panose="02020603050405020304" pitchFamily="18" charset="0"/>
                <a:ea typeface="Times New Roman" panose="02020603050405020304" pitchFamily="18" charset="0"/>
              </a:rPr>
              <a:t> </a:t>
            </a:r>
          </a:p>
          <a:p>
            <a:r>
              <a:rPr lang="en-IN" sz="2400" dirty="0">
                <a:solidFill>
                  <a:schemeClr val="bg1"/>
                </a:solidFill>
                <a:effectLst/>
                <a:latin typeface="Times New Roman" panose="02020603050405020304" pitchFamily="18" charset="0"/>
                <a:ea typeface="Times New Roman" panose="02020603050405020304" pitchFamily="18" charset="0"/>
              </a:rPr>
              <a:t>2. Hyperloop Wikipedia</a:t>
            </a:r>
          </a:p>
          <a:p>
            <a:r>
              <a:rPr lang="en-IN" sz="2400" u="sng" dirty="0">
                <a:solidFill>
                  <a:schemeClr val="bg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https://en.wikipedia.org/wiki/Hyperloop</a:t>
            </a:r>
            <a:endParaRPr lang="en-IN" sz="2400" dirty="0">
              <a:solidFill>
                <a:schemeClr val="bg1"/>
              </a:solidFill>
              <a:effectLst/>
              <a:latin typeface="Times New Roman" panose="02020603050405020304" pitchFamily="18" charset="0"/>
              <a:ea typeface="Times New Roman" panose="02020603050405020304" pitchFamily="18" charset="0"/>
            </a:endParaRPr>
          </a:p>
          <a:p>
            <a:pPr>
              <a:spcBef>
                <a:spcPts val="400"/>
              </a:spcBef>
            </a:pPr>
            <a:r>
              <a:rPr lang="en-IN" sz="2400" dirty="0">
                <a:solidFill>
                  <a:schemeClr val="bg1"/>
                </a:solidFill>
                <a:effectLst/>
                <a:latin typeface="Times New Roman" panose="02020603050405020304" pitchFamily="18" charset="0"/>
                <a:ea typeface="Times New Roman" panose="02020603050405020304" pitchFamily="18" charset="0"/>
              </a:rPr>
              <a:t> </a:t>
            </a:r>
          </a:p>
          <a:p>
            <a:pPr>
              <a:spcBef>
                <a:spcPts val="400"/>
              </a:spcBef>
            </a:pPr>
            <a:r>
              <a:rPr lang="en-IN" sz="2400" dirty="0">
                <a:solidFill>
                  <a:schemeClr val="bg1"/>
                </a:solidFill>
                <a:effectLst/>
                <a:latin typeface="Times New Roman" panose="02020603050405020304" pitchFamily="18" charset="0"/>
                <a:ea typeface="Times New Roman" panose="02020603050405020304" pitchFamily="18" charset="0"/>
              </a:rPr>
              <a:t>3. TUM Hyperloop </a:t>
            </a:r>
          </a:p>
          <a:p>
            <a:pPr>
              <a:spcBef>
                <a:spcPts val="400"/>
              </a:spcBef>
            </a:pPr>
            <a:r>
              <a:rPr lang="en-IN" sz="2400" u="sng" dirty="0">
                <a:solidFill>
                  <a:schemeClr val="bg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https://tumhyperloop.de/about-hyperloop/</a:t>
            </a:r>
            <a:endParaRPr lang="en-IN" sz="2400" dirty="0">
              <a:solidFill>
                <a:schemeClr val="bg1"/>
              </a:solidFill>
              <a:effectLst/>
              <a:latin typeface="Times New Roman" panose="02020603050405020304" pitchFamily="18" charset="0"/>
              <a:ea typeface="Times New Roman" panose="02020603050405020304" pitchFamily="18" charset="0"/>
            </a:endParaRPr>
          </a:p>
          <a:p>
            <a:pPr>
              <a:spcBef>
                <a:spcPts val="400"/>
              </a:spcBef>
            </a:pPr>
            <a:r>
              <a:rPr lang="en-IN" sz="2400" dirty="0">
                <a:solidFill>
                  <a:schemeClr val="bg1"/>
                </a:solidFill>
                <a:effectLst/>
                <a:latin typeface="Times New Roman" panose="02020603050405020304" pitchFamily="18" charset="0"/>
                <a:ea typeface="Times New Roman" panose="02020603050405020304" pitchFamily="18" charset="0"/>
              </a:rPr>
              <a:t> </a:t>
            </a:r>
          </a:p>
          <a:p>
            <a:pPr>
              <a:spcBef>
                <a:spcPts val="400"/>
              </a:spcBef>
            </a:pPr>
            <a:r>
              <a:rPr lang="en-IN" sz="2400" dirty="0">
                <a:solidFill>
                  <a:schemeClr val="bg1"/>
                </a:solidFill>
                <a:effectLst/>
                <a:latin typeface="Times New Roman" panose="02020603050405020304" pitchFamily="18" charset="0"/>
                <a:ea typeface="Times New Roman" panose="02020603050405020304" pitchFamily="18" charset="0"/>
              </a:rPr>
              <a:t>4. Virgin hyperloop</a:t>
            </a:r>
          </a:p>
          <a:p>
            <a:pPr>
              <a:spcBef>
                <a:spcPts val="400"/>
              </a:spcBef>
            </a:pPr>
            <a:r>
              <a:rPr lang="en-IN" sz="2400" dirty="0">
                <a:solidFill>
                  <a:schemeClr val="bg1"/>
                </a:solidFill>
                <a:effectLst/>
                <a:latin typeface="Times New Roman" panose="02020603050405020304" pitchFamily="18" charset="0"/>
                <a:ea typeface="Times New Roman" panose="02020603050405020304" pitchFamily="18" charset="0"/>
              </a:rPr>
              <a:t>https://virginhyperloop.com/</a:t>
            </a:r>
          </a:p>
          <a:p>
            <a:r>
              <a:rPr lang="en-IN" sz="2400" dirty="0">
                <a:solidFill>
                  <a:schemeClr val="bg1"/>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96946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ACD26-2401-4D30-8401-B3B342F1B47E}"/>
              </a:ext>
            </a:extLst>
          </p:cNvPr>
          <p:cNvSpPr txBox="1"/>
          <p:nvPr/>
        </p:nvSpPr>
        <p:spPr>
          <a:xfrm>
            <a:off x="3363589" y="2381673"/>
            <a:ext cx="7934178" cy="769441"/>
          </a:xfrm>
          <a:prstGeom prst="rect">
            <a:avLst/>
          </a:prstGeom>
          <a:noFill/>
        </p:spPr>
        <p:txBody>
          <a:bodyPr wrap="square" rtlCol="0">
            <a:spAutoFit/>
          </a:bodyPr>
          <a:lstStyle/>
          <a:p>
            <a:r>
              <a:rPr lang="en-US" sz="4400" dirty="0">
                <a:solidFill>
                  <a:schemeClr val="accent1"/>
                </a:solidFill>
                <a:latin typeface="Comic Sans MS" panose="030F0702030302020204" pitchFamily="66" charset="0"/>
              </a:rPr>
              <a:t>T H A N K   Y O U</a:t>
            </a:r>
          </a:p>
        </p:txBody>
      </p:sp>
    </p:spTree>
    <p:extLst>
      <p:ext uri="{BB962C8B-B14F-4D97-AF65-F5344CB8AC3E}">
        <p14:creationId xmlns:p14="http://schemas.microsoft.com/office/powerpoint/2010/main" val="232931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6369DD-FDD3-4ABB-A929-0E66174AF766}"/>
              </a:ext>
            </a:extLst>
          </p:cNvPr>
          <p:cNvPicPr>
            <a:picLocks noChangeAspect="1"/>
          </p:cNvPicPr>
          <p:nvPr/>
        </p:nvPicPr>
        <p:blipFill>
          <a:blip r:embed="rId2"/>
          <a:stretch>
            <a:fillRect/>
          </a:stretch>
        </p:blipFill>
        <p:spPr>
          <a:xfrm>
            <a:off x="409574" y="3142194"/>
            <a:ext cx="4486276" cy="3106205"/>
          </a:xfrm>
          <a:prstGeom prst="rect">
            <a:avLst/>
          </a:prstGeom>
        </p:spPr>
      </p:pic>
      <p:pic>
        <p:nvPicPr>
          <p:cNvPr id="7" name="Picture 6">
            <a:extLst>
              <a:ext uri="{FF2B5EF4-FFF2-40B4-BE49-F238E27FC236}">
                <a16:creationId xmlns:a16="http://schemas.microsoft.com/office/drawing/2014/main" id="{88953D05-C0F0-4D66-BD6F-FABE985D4F90}"/>
              </a:ext>
            </a:extLst>
          </p:cNvPr>
          <p:cNvPicPr>
            <a:picLocks noChangeAspect="1"/>
          </p:cNvPicPr>
          <p:nvPr/>
        </p:nvPicPr>
        <p:blipFill>
          <a:blip r:embed="rId3"/>
          <a:stretch>
            <a:fillRect/>
          </a:stretch>
        </p:blipFill>
        <p:spPr>
          <a:xfrm>
            <a:off x="6833939" y="251676"/>
            <a:ext cx="4520888" cy="2626980"/>
          </a:xfrm>
          <a:prstGeom prst="rect">
            <a:avLst/>
          </a:prstGeom>
        </p:spPr>
      </p:pic>
      <p:sp>
        <p:nvSpPr>
          <p:cNvPr id="2" name="TextBox 1">
            <a:extLst>
              <a:ext uri="{FF2B5EF4-FFF2-40B4-BE49-F238E27FC236}">
                <a16:creationId xmlns:a16="http://schemas.microsoft.com/office/drawing/2014/main" id="{926310B9-1695-41FD-927F-C99569CF59AA}"/>
              </a:ext>
            </a:extLst>
          </p:cNvPr>
          <p:cNvSpPr txBox="1"/>
          <p:nvPr/>
        </p:nvSpPr>
        <p:spPr>
          <a:xfrm>
            <a:off x="409575" y="476250"/>
            <a:ext cx="5686425" cy="1815882"/>
          </a:xfrm>
          <a:prstGeom prst="rect">
            <a:avLst/>
          </a:prstGeom>
          <a:noFill/>
        </p:spPr>
        <p:txBody>
          <a:bodyPr wrap="square" rtlCol="0">
            <a:spAutoFit/>
          </a:bodyPr>
          <a:lstStyle/>
          <a:p>
            <a:r>
              <a:rPr lang="en-IN" sz="5600" dirty="0">
                <a:solidFill>
                  <a:schemeClr val="bg2"/>
                </a:solidFill>
                <a:latin typeface="Comic Sans MS" panose="030F0702030302020204" pitchFamily="66" charset="0"/>
              </a:rPr>
              <a:t>Need for the Technology:</a:t>
            </a:r>
          </a:p>
        </p:txBody>
      </p:sp>
      <p:sp>
        <p:nvSpPr>
          <p:cNvPr id="3" name="TextBox 2">
            <a:extLst>
              <a:ext uri="{FF2B5EF4-FFF2-40B4-BE49-F238E27FC236}">
                <a16:creationId xmlns:a16="http://schemas.microsoft.com/office/drawing/2014/main" id="{59226DF9-E0EF-4A5A-B54D-B77D6176D1D3}"/>
              </a:ext>
            </a:extLst>
          </p:cNvPr>
          <p:cNvSpPr txBox="1"/>
          <p:nvPr/>
        </p:nvSpPr>
        <p:spPr>
          <a:xfrm>
            <a:off x="6614885" y="3104403"/>
            <a:ext cx="4739942" cy="3501921"/>
          </a:xfrm>
          <a:prstGeom prst="rect">
            <a:avLst/>
          </a:prstGeom>
          <a:noFill/>
        </p:spPr>
        <p:txBody>
          <a:bodyPr wrap="square" rtlCol="0">
            <a:spAutoFit/>
          </a:bodyPr>
          <a:lstStyle/>
          <a:p>
            <a:pPr>
              <a:lnSpc>
                <a:spcPct val="107000"/>
              </a:lnSpc>
              <a:spcAft>
                <a:spcPts val="800"/>
              </a:spcAft>
            </a:pPr>
            <a:r>
              <a:rPr lang="en-IN" sz="2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1.Road (inexpensive, slow, usually not environmentally sound)</a:t>
            </a:r>
            <a:endParaRPr lang="en-IN" sz="2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2. Air (expensive, fast, not environmentally sound) </a:t>
            </a:r>
            <a:endParaRPr lang="en-IN" sz="2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3. Rail (expensive, slow, often environmentally sound) </a:t>
            </a:r>
            <a:endParaRPr lang="en-IN" sz="28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A1D03A-69C0-4C67-9763-3BDA73EF0FC3}"/>
              </a:ext>
            </a:extLst>
          </p:cNvPr>
          <p:cNvSpPr txBox="1"/>
          <p:nvPr/>
        </p:nvSpPr>
        <p:spPr>
          <a:xfrm>
            <a:off x="1050388" y="281354"/>
            <a:ext cx="9709052" cy="646331"/>
          </a:xfrm>
          <a:prstGeom prst="rect">
            <a:avLst/>
          </a:prstGeom>
          <a:noFill/>
        </p:spPr>
        <p:txBody>
          <a:bodyPr wrap="square" rtlCol="0">
            <a:spAutoFit/>
          </a:bodyPr>
          <a:lstStyle/>
          <a:p>
            <a:r>
              <a:rPr lang="en-US" sz="3600" dirty="0">
                <a:solidFill>
                  <a:schemeClr val="accent1"/>
                </a:solidFill>
                <a:latin typeface="Comic Sans MS" panose="030F0702030302020204" pitchFamily="66" charset="0"/>
              </a:rPr>
              <a:t>Introduction To The Hyperloop System</a:t>
            </a:r>
          </a:p>
        </p:txBody>
      </p:sp>
      <p:pic>
        <p:nvPicPr>
          <p:cNvPr id="9" name="Picture 8">
            <a:extLst>
              <a:ext uri="{FF2B5EF4-FFF2-40B4-BE49-F238E27FC236}">
                <a16:creationId xmlns:a16="http://schemas.microsoft.com/office/drawing/2014/main" id="{1B210633-5C54-4EB1-96B4-248DDA7DD1F0}"/>
              </a:ext>
            </a:extLst>
          </p:cNvPr>
          <p:cNvPicPr>
            <a:picLocks noChangeAspect="1"/>
          </p:cNvPicPr>
          <p:nvPr/>
        </p:nvPicPr>
        <p:blipFill>
          <a:blip r:embed="rId2"/>
          <a:stretch>
            <a:fillRect/>
          </a:stretch>
        </p:blipFill>
        <p:spPr>
          <a:xfrm>
            <a:off x="506437" y="1443916"/>
            <a:ext cx="6070826" cy="4422311"/>
          </a:xfrm>
          <a:prstGeom prst="rect">
            <a:avLst/>
          </a:prstGeom>
        </p:spPr>
      </p:pic>
      <p:sp>
        <p:nvSpPr>
          <p:cNvPr id="10" name="TextBox 9">
            <a:extLst>
              <a:ext uri="{FF2B5EF4-FFF2-40B4-BE49-F238E27FC236}">
                <a16:creationId xmlns:a16="http://schemas.microsoft.com/office/drawing/2014/main" id="{34908BD5-B5D5-4567-900D-D142C3BDBD64}"/>
              </a:ext>
            </a:extLst>
          </p:cNvPr>
          <p:cNvSpPr txBox="1"/>
          <p:nvPr/>
        </p:nvSpPr>
        <p:spPr>
          <a:xfrm rot="21076487">
            <a:off x="2955696" y="5022836"/>
            <a:ext cx="3277772" cy="584775"/>
          </a:xfrm>
          <a:prstGeom prst="rect">
            <a:avLst/>
          </a:prstGeom>
          <a:noFill/>
        </p:spPr>
        <p:txBody>
          <a:bodyPr wrap="square" rtlCol="0">
            <a:spAutoFit/>
          </a:bodyPr>
          <a:lstStyle/>
          <a:p>
            <a:r>
              <a:rPr lang="en-US" sz="3200" b="1" dirty="0">
                <a:solidFill>
                  <a:schemeClr val="accent1"/>
                </a:solidFill>
              </a:rPr>
              <a:t>Oh That’s Fast!!!</a:t>
            </a:r>
          </a:p>
        </p:txBody>
      </p:sp>
      <p:sp>
        <p:nvSpPr>
          <p:cNvPr id="3" name="TextBox 2">
            <a:extLst>
              <a:ext uri="{FF2B5EF4-FFF2-40B4-BE49-F238E27FC236}">
                <a16:creationId xmlns:a16="http://schemas.microsoft.com/office/drawing/2014/main" id="{D4C45B66-6F54-4274-BF67-933987745465}"/>
              </a:ext>
            </a:extLst>
          </p:cNvPr>
          <p:cNvSpPr txBox="1"/>
          <p:nvPr/>
        </p:nvSpPr>
        <p:spPr>
          <a:xfrm>
            <a:off x="6287780" y="1379874"/>
            <a:ext cx="5426707" cy="5047536"/>
          </a:xfrm>
          <a:prstGeom prst="rect">
            <a:avLst/>
          </a:prstGeom>
          <a:noFill/>
        </p:spPr>
        <p:txBody>
          <a:bodyPr wrap="square" rtlCol="0">
            <a:spAutoFit/>
          </a:bodyPr>
          <a:lstStyle/>
          <a:p>
            <a:pPr marL="342900" indent="-342900" algn="just">
              <a:buFont typeface="Courier New" panose="02070309020205020404" pitchFamily="49" charset="0"/>
              <a:buChar char="o"/>
            </a:pPr>
            <a:r>
              <a:rPr lang="en-US" sz="2300" b="1" dirty="0">
                <a:solidFill>
                  <a:schemeClr val="bg1"/>
                </a:solidFill>
                <a:latin typeface="Comic Sans MS" panose="030F0702030302020204" pitchFamily="66" charset="0"/>
              </a:rPr>
              <a:t>It is the new form of transportation system between long distances.</a:t>
            </a:r>
          </a:p>
          <a:p>
            <a:pPr marL="342900" indent="-342900" algn="just">
              <a:buFont typeface="Courier New" panose="02070309020205020404" pitchFamily="49" charset="0"/>
              <a:buChar char="o"/>
            </a:pPr>
            <a:endParaRPr lang="en-US" sz="2300" b="1" dirty="0">
              <a:solidFill>
                <a:schemeClr val="bg1"/>
              </a:solidFill>
              <a:latin typeface="Comic Sans MS" panose="030F0702030302020204" pitchFamily="66" charset="0"/>
            </a:endParaRPr>
          </a:p>
          <a:p>
            <a:pPr marL="342900" indent="-342900" algn="just">
              <a:buFont typeface="Courier New" panose="02070309020205020404" pitchFamily="49" charset="0"/>
              <a:buChar char="o"/>
            </a:pPr>
            <a:r>
              <a:rPr lang="en-US" sz="2300" b="1" dirty="0">
                <a:solidFill>
                  <a:schemeClr val="bg1"/>
                </a:solidFill>
                <a:latin typeface="Comic Sans MS" panose="030F0702030302020204" pitchFamily="66" charset="0"/>
              </a:rPr>
              <a:t>Hyperloop consists of a low pressured tube with capsules that are transported at both high and low speeds throughout the length of the tube.</a:t>
            </a:r>
          </a:p>
          <a:p>
            <a:pPr algn="just"/>
            <a:endParaRPr lang="en-US" sz="2300" b="1" dirty="0">
              <a:solidFill>
                <a:schemeClr val="bg1"/>
              </a:solidFill>
              <a:latin typeface="Comic Sans MS" panose="030F0702030302020204" pitchFamily="66" charset="0"/>
            </a:endParaRPr>
          </a:p>
          <a:p>
            <a:pPr marL="342900" indent="-342900" algn="just">
              <a:buFont typeface="Courier New" panose="02070309020205020404" pitchFamily="49" charset="0"/>
              <a:buChar char="o"/>
            </a:pPr>
            <a:r>
              <a:rPr lang="en-US" sz="2300" b="1" dirty="0">
                <a:solidFill>
                  <a:schemeClr val="bg1"/>
                </a:solidFill>
                <a:latin typeface="Comic Sans MS" panose="030F0702030302020204" pitchFamily="66" charset="0"/>
              </a:rPr>
              <a:t>It is a high speed transporting at a speed of 800 mph which is twice the speed of a commercial plane.</a:t>
            </a:r>
          </a:p>
        </p:txBody>
      </p:sp>
    </p:spTree>
    <p:extLst>
      <p:ext uri="{BB962C8B-B14F-4D97-AF65-F5344CB8AC3E}">
        <p14:creationId xmlns:p14="http://schemas.microsoft.com/office/powerpoint/2010/main" val="228125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B05ED-04D6-4DE9-A76E-D95A66DE947A}"/>
              </a:ext>
            </a:extLst>
          </p:cNvPr>
          <p:cNvPicPr>
            <a:picLocks noChangeAspect="1"/>
          </p:cNvPicPr>
          <p:nvPr/>
        </p:nvPicPr>
        <p:blipFill>
          <a:blip r:embed="rId2"/>
          <a:stretch>
            <a:fillRect/>
          </a:stretch>
        </p:blipFill>
        <p:spPr>
          <a:xfrm>
            <a:off x="854026" y="541020"/>
            <a:ext cx="5241974" cy="3200986"/>
          </a:xfrm>
          <a:prstGeom prst="rect">
            <a:avLst/>
          </a:prstGeom>
        </p:spPr>
      </p:pic>
      <p:pic>
        <p:nvPicPr>
          <p:cNvPr id="5" name="Picture 4">
            <a:extLst>
              <a:ext uri="{FF2B5EF4-FFF2-40B4-BE49-F238E27FC236}">
                <a16:creationId xmlns:a16="http://schemas.microsoft.com/office/drawing/2014/main" id="{968559C5-BFE1-4A47-ABBA-FC4448DD03CB}"/>
              </a:ext>
            </a:extLst>
          </p:cNvPr>
          <p:cNvPicPr>
            <a:picLocks noChangeAspect="1"/>
          </p:cNvPicPr>
          <p:nvPr/>
        </p:nvPicPr>
        <p:blipFill>
          <a:blip r:embed="rId3"/>
          <a:stretch>
            <a:fillRect/>
          </a:stretch>
        </p:blipFill>
        <p:spPr>
          <a:xfrm>
            <a:off x="154744" y="3429000"/>
            <a:ext cx="5940083" cy="3200986"/>
          </a:xfrm>
          <a:prstGeom prst="rect">
            <a:avLst/>
          </a:prstGeom>
        </p:spPr>
      </p:pic>
      <p:pic>
        <p:nvPicPr>
          <p:cNvPr id="7" name="Picture 6">
            <a:extLst>
              <a:ext uri="{FF2B5EF4-FFF2-40B4-BE49-F238E27FC236}">
                <a16:creationId xmlns:a16="http://schemas.microsoft.com/office/drawing/2014/main" id="{43EB9740-797E-4F82-8D5D-56870515D413}"/>
              </a:ext>
            </a:extLst>
          </p:cNvPr>
          <p:cNvPicPr>
            <a:picLocks noChangeAspect="1"/>
          </p:cNvPicPr>
          <p:nvPr/>
        </p:nvPicPr>
        <p:blipFill>
          <a:blip r:embed="rId4"/>
          <a:stretch>
            <a:fillRect/>
          </a:stretch>
        </p:blipFill>
        <p:spPr>
          <a:xfrm>
            <a:off x="6097174" y="3429001"/>
            <a:ext cx="6001042" cy="3200986"/>
          </a:xfrm>
          <a:prstGeom prst="rect">
            <a:avLst/>
          </a:prstGeom>
        </p:spPr>
      </p:pic>
      <p:sp>
        <p:nvSpPr>
          <p:cNvPr id="9" name="TextBox 8">
            <a:extLst>
              <a:ext uri="{FF2B5EF4-FFF2-40B4-BE49-F238E27FC236}">
                <a16:creationId xmlns:a16="http://schemas.microsoft.com/office/drawing/2014/main" id="{2ECC2B88-8B6A-4EFD-A603-524B4B8FFC44}"/>
              </a:ext>
            </a:extLst>
          </p:cNvPr>
          <p:cNvSpPr txBox="1"/>
          <p:nvPr/>
        </p:nvSpPr>
        <p:spPr>
          <a:xfrm>
            <a:off x="6476708" y="382757"/>
            <a:ext cx="5241974" cy="1323439"/>
          </a:xfrm>
          <a:prstGeom prst="rect">
            <a:avLst/>
          </a:prstGeom>
          <a:noFill/>
        </p:spPr>
        <p:txBody>
          <a:bodyPr wrap="square" rtlCol="0">
            <a:spAutoFit/>
          </a:bodyPr>
          <a:lstStyle/>
          <a:p>
            <a:r>
              <a:rPr lang="en-US" sz="4000" dirty="0">
                <a:solidFill>
                  <a:schemeClr val="accent1"/>
                </a:solidFill>
                <a:latin typeface="Comic Sans MS" panose="030F0702030302020204" pitchFamily="66" charset="0"/>
              </a:rPr>
              <a:t>Hyperloop’s </a:t>
            </a:r>
          </a:p>
          <a:p>
            <a:r>
              <a:rPr lang="en-US" sz="4000" dirty="0">
                <a:solidFill>
                  <a:schemeClr val="accent1"/>
                </a:solidFill>
                <a:latin typeface="Comic Sans MS" panose="030F0702030302020204" pitchFamily="66" charset="0"/>
              </a:rPr>
              <a:t>Conceptual Design</a:t>
            </a:r>
          </a:p>
        </p:txBody>
      </p:sp>
    </p:spTree>
    <p:extLst>
      <p:ext uri="{BB962C8B-B14F-4D97-AF65-F5344CB8AC3E}">
        <p14:creationId xmlns:p14="http://schemas.microsoft.com/office/powerpoint/2010/main" val="387958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7B7D8-5E70-41F8-BD51-02093F2AF047}"/>
              </a:ext>
            </a:extLst>
          </p:cNvPr>
          <p:cNvSpPr txBox="1"/>
          <p:nvPr/>
        </p:nvSpPr>
        <p:spPr>
          <a:xfrm>
            <a:off x="2883877" y="407962"/>
            <a:ext cx="7680960" cy="707886"/>
          </a:xfrm>
          <a:prstGeom prst="rect">
            <a:avLst/>
          </a:prstGeom>
          <a:noFill/>
        </p:spPr>
        <p:txBody>
          <a:bodyPr wrap="square" rtlCol="0">
            <a:spAutoFit/>
          </a:bodyPr>
          <a:lstStyle/>
          <a:p>
            <a:r>
              <a:rPr lang="en-US" sz="4000" dirty="0">
                <a:solidFill>
                  <a:schemeClr val="accent1"/>
                </a:solidFill>
                <a:latin typeface="Comic Sans MS" panose="030F0702030302020204" pitchFamily="66" charset="0"/>
              </a:rPr>
              <a:t>Components of Hyperloop</a:t>
            </a:r>
          </a:p>
        </p:txBody>
      </p:sp>
      <p:sp>
        <p:nvSpPr>
          <p:cNvPr id="4" name="TextBox 3">
            <a:extLst>
              <a:ext uri="{FF2B5EF4-FFF2-40B4-BE49-F238E27FC236}">
                <a16:creationId xmlns:a16="http://schemas.microsoft.com/office/drawing/2014/main" id="{882B20AF-EA0E-4043-8F9F-192E6B7614CA}"/>
              </a:ext>
            </a:extLst>
          </p:cNvPr>
          <p:cNvSpPr txBox="1"/>
          <p:nvPr/>
        </p:nvSpPr>
        <p:spPr>
          <a:xfrm>
            <a:off x="829994" y="1579927"/>
            <a:ext cx="3052689" cy="523220"/>
          </a:xfrm>
          <a:prstGeom prst="rect">
            <a:avLst/>
          </a:prstGeom>
          <a:noFill/>
        </p:spPr>
        <p:txBody>
          <a:bodyPr wrap="square" rtlCol="0">
            <a:spAutoFit/>
          </a:bodyPr>
          <a:lstStyle/>
          <a:p>
            <a:r>
              <a:rPr lang="en-US" sz="2800" b="1" dirty="0">
                <a:solidFill>
                  <a:schemeClr val="bg1"/>
                </a:solidFill>
                <a:latin typeface="Comic Sans MS" panose="030F0702030302020204" pitchFamily="66" charset="0"/>
              </a:rPr>
              <a:t>1. CAPSULE</a:t>
            </a:r>
          </a:p>
        </p:txBody>
      </p:sp>
      <p:pic>
        <p:nvPicPr>
          <p:cNvPr id="8" name="Picture 7">
            <a:extLst>
              <a:ext uri="{FF2B5EF4-FFF2-40B4-BE49-F238E27FC236}">
                <a16:creationId xmlns:a16="http://schemas.microsoft.com/office/drawing/2014/main" id="{2C8C2896-DF8C-40E6-82D4-2453E38B82E7}"/>
              </a:ext>
            </a:extLst>
          </p:cNvPr>
          <p:cNvPicPr>
            <a:picLocks noChangeAspect="1"/>
          </p:cNvPicPr>
          <p:nvPr/>
        </p:nvPicPr>
        <p:blipFill>
          <a:blip r:embed="rId2"/>
          <a:stretch>
            <a:fillRect/>
          </a:stretch>
        </p:blipFill>
        <p:spPr>
          <a:xfrm>
            <a:off x="3576033" y="1226018"/>
            <a:ext cx="5039934" cy="2092812"/>
          </a:xfrm>
          <a:prstGeom prst="rect">
            <a:avLst/>
          </a:prstGeom>
        </p:spPr>
      </p:pic>
      <p:pic>
        <p:nvPicPr>
          <p:cNvPr id="10" name="Picture 9">
            <a:extLst>
              <a:ext uri="{FF2B5EF4-FFF2-40B4-BE49-F238E27FC236}">
                <a16:creationId xmlns:a16="http://schemas.microsoft.com/office/drawing/2014/main" id="{C7BE75FC-8222-4B18-A98C-EF233355998B}"/>
              </a:ext>
            </a:extLst>
          </p:cNvPr>
          <p:cNvPicPr>
            <a:picLocks noChangeAspect="1"/>
          </p:cNvPicPr>
          <p:nvPr/>
        </p:nvPicPr>
        <p:blipFill>
          <a:blip r:embed="rId3"/>
          <a:stretch>
            <a:fillRect/>
          </a:stretch>
        </p:blipFill>
        <p:spPr>
          <a:xfrm>
            <a:off x="255196" y="3885950"/>
            <a:ext cx="5840804" cy="2564088"/>
          </a:xfrm>
          <a:prstGeom prst="rect">
            <a:avLst/>
          </a:prstGeom>
        </p:spPr>
      </p:pic>
      <p:sp>
        <p:nvSpPr>
          <p:cNvPr id="11" name="TextBox 10">
            <a:extLst>
              <a:ext uri="{FF2B5EF4-FFF2-40B4-BE49-F238E27FC236}">
                <a16:creationId xmlns:a16="http://schemas.microsoft.com/office/drawing/2014/main" id="{AB2109AE-6675-439D-82F1-3BB5C024965D}"/>
              </a:ext>
            </a:extLst>
          </p:cNvPr>
          <p:cNvSpPr txBox="1"/>
          <p:nvPr/>
        </p:nvSpPr>
        <p:spPr>
          <a:xfrm>
            <a:off x="829994" y="3429000"/>
            <a:ext cx="2532184" cy="523220"/>
          </a:xfrm>
          <a:prstGeom prst="rect">
            <a:avLst/>
          </a:prstGeom>
          <a:noFill/>
        </p:spPr>
        <p:txBody>
          <a:bodyPr wrap="square" rtlCol="0">
            <a:spAutoFit/>
          </a:bodyPr>
          <a:lstStyle/>
          <a:p>
            <a:r>
              <a:rPr lang="en-US" sz="2800" dirty="0">
                <a:solidFill>
                  <a:schemeClr val="bg1"/>
                </a:solidFill>
                <a:latin typeface="Comic Sans MS" panose="030F0702030302020204" pitchFamily="66" charset="0"/>
              </a:rPr>
              <a:t>2. </a:t>
            </a:r>
            <a:r>
              <a:rPr lang="en-US" sz="2800" b="1" dirty="0">
                <a:solidFill>
                  <a:schemeClr val="bg1"/>
                </a:solidFill>
                <a:latin typeface="Comic Sans MS" panose="030F0702030302020204" pitchFamily="66" charset="0"/>
              </a:rPr>
              <a:t>TUBE</a:t>
            </a:r>
          </a:p>
        </p:txBody>
      </p:sp>
      <p:pic>
        <p:nvPicPr>
          <p:cNvPr id="13" name="Picture 12">
            <a:extLst>
              <a:ext uri="{FF2B5EF4-FFF2-40B4-BE49-F238E27FC236}">
                <a16:creationId xmlns:a16="http://schemas.microsoft.com/office/drawing/2014/main" id="{EA64E5A1-7F5F-413D-A199-888D1901A495}"/>
              </a:ext>
            </a:extLst>
          </p:cNvPr>
          <p:cNvPicPr>
            <a:picLocks noChangeAspect="1"/>
          </p:cNvPicPr>
          <p:nvPr/>
        </p:nvPicPr>
        <p:blipFill>
          <a:blip r:embed="rId4"/>
          <a:stretch>
            <a:fillRect/>
          </a:stretch>
        </p:blipFill>
        <p:spPr>
          <a:xfrm>
            <a:off x="6351196" y="3885951"/>
            <a:ext cx="5840804" cy="2564088"/>
          </a:xfrm>
          <a:prstGeom prst="rect">
            <a:avLst/>
          </a:prstGeom>
        </p:spPr>
      </p:pic>
      <p:sp>
        <p:nvSpPr>
          <p:cNvPr id="14" name="TextBox 13">
            <a:extLst>
              <a:ext uri="{FF2B5EF4-FFF2-40B4-BE49-F238E27FC236}">
                <a16:creationId xmlns:a16="http://schemas.microsoft.com/office/drawing/2014/main" id="{C9DB3D8A-4658-4B9D-B936-7C92FA8A1D57}"/>
              </a:ext>
            </a:extLst>
          </p:cNvPr>
          <p:cNvSpPr txBox="1"/>
          <p:nvPr/>
        </p:nvSpPr>
        <p:spPr>
          <a:xfrm>
            <a:off x="6351196" y="3429000"/>
            <a:ext cx="5585608" cy="523220"/>
          </a:xfrm>
          <a:prstGeom prst="rect">
            <a:avLst/>
          </a:prstGeom>
          <a:noFill/>
        </p:spPr>
        <p:txBody>
          <a:bodyPr wrap="square" rtlCol="0">
            <a:spAutoFit/>
          </a:bodyPr>
          <a:lstStyle/>
          <a:p>
            <a:r>
              <a:rPr lang="en-US" sz="2800" dirty="0">
                <a:solidFill>
                  <a:schemeClr val="bg1"/>
                </a:solidFill>
                <a:latin typeface="Comic Sans MS" panose="030F0702030302020204" pitchFamily="66" charset="0"/>
              </a:rPr>
              <a:t>3. </a:t>
            </a:r>
            <a:r>
              <a:rPr lang="en-US" sz="2800" b="1" dirty="0">
                <a:solidFill>
                  <a:schemeClr val="bg1"/>
                </a:solidFill>
                <a:latin typeface="Comic Sans MS" panose="030F0702030302020204" pitchFamily="66" charset="0"/>
              </a:rPr>
              <a:t>PROPULSION</a:t>
            </a:r>
          </a:p>
        </p:txBody>
      </p:sp>
    </p:spTree>
    <p:extLst>
      <p:ext uri="{BB962C8B-B14F-4D97-AF65-F5344CB8AC3E}">
        <p14:creationId xmlns:p14="http://schemas.microsoft.com/office/powerpoint/2010/main" val="335379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FCEFA-38B6-437C-9212-42CE12CAA44C}"/>
              </a:ext>
            </a:extLst>
          </p:cNvPr>
          <p:cNvPicPr>
            <a:picLocks noChangeAspect="1"/>
          </p:cNvPicPr>
          <p:nvPr/>
        </p:nvPicPr>
        <p:blipFill>
          <a:blip r:embed="rId2"/>
          <a:stretch>
            <a:fillRect/>
          </a:stretch>
        </p:blipFill>
        <p:spPr>
          <a:xfrm>
            <a:off x="323557" y="351691"/>
            <a:ext cx="11324492" cy="6447195"/>
          </a:xfrm>
          <a:prstGeom prst="rect">
            <a:avLst/>
          </a:prstGeom>
        </p:spPr>
      </p:pic>
      <p:pic>
        <p:nvPicPr>
          <p:cNvPr id="5" name="Picture 4">
            <a:extLst>
              <a:ext uri="{FF2B5EF4-FFF2-40B4-BE49-F238E27FC236}">
                <a16:creationId xmlns:a16="http://schemas.microsoft.com/office/drawing/2014/main" id="{C994F665-3894-4EED-8B44-15412112331C}"/>
              </a:ext>
            </a:extLst>
          </p:cNvPr>
          <p:cNvPicPr>
            <a:picLocks noChangeAspect="1"/>
          </p:cNvPicPr>
          <p:nvPr/>
        </p:nvPicPr>
        <p:blipFill>
          <a:blip r:embed="rId3"/>
          <a:stretch>
            <a:fillRect/>
          </a:stretch>
        </p:blipFill>
        <p:spPr>
          <a:xfrm>
            <a:off x="858130" y="155813"/>
            <a:ext cx="9762978" cy="4261442"/>
          </a:xfrm>
          <a:prstGeom prst="rect">
            <a:avLst/>
          </a:prstGeom>
        </p:spPr>
      </p:pic>
    </p:spTree>
    <p:extLst>
      <p:ext uri="{BB962C8B-B14F-4D97-AF65-F5344CB8AC3E}">
        <p14:creationId xmlns:p14="http://schemas.microsoft.com/office/powerpoint/2010/main" val="308464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524000" y="0"/>
            <a:ext cx="9144000" cy="68580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E2097C9-F8F9-4D4E-99F7-CA4F3879D294}" type="slidenum">
              <a:rPr lang="en-IN" smtClean="0"/>
              <a:pPr/>
              <a:t>8</a:t>
            </a:fld>
            <a:endParaRPr lang="en-IN"/>
          </a:p>
        </p:txBody>
      </p:sp>
      <p:sp>
        <p:nvSpPr>
          <p:cNvPr id="4" name="TextBox 3"/>
          <p:cNvSpPr txBox="1"/>
          <p:nvPr/>
        </p:nvSpPr>
        <p:spPr>
          <a:xfrm>
            <a:off x="514350" y="388675"/>
            <a:ext cx="11163300" cy="5401479"/>
          </a:xfrm>
          <a:prstGeom prst="rect">
            <a:avLst/>
          </a:prstGeom>
          <a:noFill/>
        </p:spPr>
        <p:txBody>
          <a:bodyPr wrap="square" rtlCol="0">
            <a:spAutoFit/>
          </a:bodyPr>
          <a:lstStyle/>
          <a:p>
            <a:pPr algn="ctr"/>
            <a:endParaRPr lang="en-US" sz="2300" b="1" dirty="0">
              <a:solidFill>
                <a:schemeClr val="tx2">
                  <a:lumMod val="40000"/>
                  <a:lumOff val="60000"/>
                </a:schemeClr>
              </a:solidFill>
              <a:latin typeface="Comic Sans MS" panose="030F0702030302020204" pitchFamily="66" charset="0"/>
            </a:endParaRPr>
          </a:p>
          <a:p>
            <a:pPr algn="ctr"/>
            <a:r>
              <a:rPr lang="en-US" sz="2300" b="1" dirty="0">
                <a:solidFill>
                  <a:schemeClr val="tx2">
                    <a:lumMod val="40000"/>
                    <a:lumOff val="60000"/>
                  </a:schemeClr>
                </a:solidFill>
                <a:latin typeface="Comic Sans MS" panose="030F0702030302020204" pitchFamily="66" charset="0"/>
              </a:rPr>
              <a:t>CAPSULE</a:t>
            </a:r>
          </a:p>
          <a:p>
            <a:pPr marL="457200" indent="-457200" algn="ctr">
              <a:buAutoNum type="alphaLcPeriod"/>
            </a:pPr>
            <a:endParaRPr lang="en-IN" sz="2300" dirty="0">
              <a:solidFill>
                <a:schemeClr val="bg1"/>
              </a:solidFill>
              <a:latin typeface="Comic Sans MS" panose="030F0702030302020204" pitchFamily="66" charset="0"/>
            </a:endParaRPr>
          </a:p>
          <a:p>
            <a:pPr marL="457200" indent="-457200">
              <a:buFont typeface="Arial" pitchFamily="34" charset="0"/>
              <a:buChar char="•"/>
            </a:pPr>
            <a:r>
              <a:rPr lang="en-IN" sz="2300" dirty="0">
                <a:solidFill>
                  <a:schemeClr val="bg1"/>
                </a:solidFill>
                <a:latin typeface="Comic Sans MS" panose="030F0702030302020204" pitchFamily="66" charset="0"/>
              </a:rPr>
              <a:t>Sealed capsules carrying 28 passengers each that travel along the interior of the tube depart on average every 2 minutes from Los   Angeles or San Francisco (up to every 30 seconds during peak usage hours). Page 10</a:t>
            </a:r>
          </a:p>
          <a:p>
            <a:pPr marL="457200" indent="-457200">
              <a:buFont typeface="Arial" pitchFamily="34" charset="0"/>
              <a:buChar char="•"/>
            </a:pPr>
            <a:endParaRPr lang="en-IN" sz="2300" dirty="0">
              <a:solidFill>
                <a:schemeClr val="bg1"/>
              </a:solidFill>
              <a:latin typeface="Comic Sans MS" panose="030F0702030302020204" pitchFamily="66" charset="0"/>
            </a:endParaRPr>
          </a:p>
          <a:p>
            <a:pPr marL="457200" indent="-457200">
              <a:buFont typeface="Arial" pitchFamily="34" charset="0"/>
              <a:buChar char="•"/>
            </a:pPr>
            <a:r>
              <a:rPr lang="en-IN" sz="2300" dirty="0">
                <a:solidFill>
                  <a:schemeClr val="bg1"/>
                </a:solidFill>
                <a:latin typeface="Comic Sans MS" panose="030F0702030302020204" pitchFamily="66" charset="0"/>
              </a:rPr>
              <a:t>  A larger system has also been sized that allows transport of 3 full size automobiles with passengers to travel in the capsule. </a:t>
            </a:r>
          </a:p>
          <a:p>
            <a:pPr marL="457200" indent="-457200">
              <a:buFont typeface="Arial" pitchFamily="34" charset="0"/>
              <a:buChar char="•"/>
            </a:pPr>
            <a:endParaRPr lang="en-IN" sz="2300" dirty="0">
              <a:solidFill>
                <a:schemeClr val="bg1"/>
              </a:solidFill>
              <a:latin typeface="Comic Sans MS" panose="030F0702030302020204" pitchFamily="66" charset="0"/>
            </a:endParaRPr>
          </a:p>
          <a:p>
            <a:pPr marL="457200" indent="-457200">
              <a:buFont typeface="Arial" pitchFamily="34" charset="0"/>
              <a:buChar char="•"/>
            </a:pPr>
            <a:r>
              <a:rPr lang="en-IN" sz="2300" dirty="0">
                <a:solidFill>
                  <a:schemeClr val="bg1"/>
                </a:solidFill>
                <a:latin typeface="Comic Sans MS" panose="030F0702030302020204" pitchFamily="66" charset="0"/>
              </a:rPr>
              <a:t> The capsules are separated within the tube by approximately 23 miles (37 km) on average during operation. </a:t>
            </a:r>
          </a:p>
          <a:p>
            <a:pPr marL="457200" indent="-457200">
              <a:buFont typeface="Arial" pitchFamily="34" charset="0"/>
              <a:buChar char="•"/>
            </a:pPr>
            <a:endParaRPr lang="en-IN" sz="2300" dirty="0">
              <a:solidFill>
                <a:schemeClr val="bg1"/>
              </a:solidFill>
              <a:latin typeface="Comic Sans MS" panose="030F0702030302020204" pitchFamily="66" charset="0"/>
            </a:endParaRPr>
          </a:p>
          <a:p>
            <a:pPr marL="457200" indent="-457200">
              <a:buFont typeface="Arial" pitchFamily="34" charset="0"/>
              <a:buChar char="•"/>
            </a:pPr>
            <a:r>
              <a:rPr lang="en-IN" sz="2300" dirty="0">
                <a:solidFill>
                  <a:schemeClr val="bg1"/>
                </a:solidFill>
                <a:latin typeface="Comic Sans MS" panose="030F0702030302020204" pitchFamily="66" charset="0"/>
              </a:rPr>
              <a:t>d.   The capsules are supported via air bearings that operate using a compressed air reservoir and aerodynamic lift.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F0E438-A99B-4996-9070-959F7614731A}"/>
              </a:ext>
            </a:extLst>
          </p:cNvPr>
          <p:cNvSpPr txBox="1"/>
          <p:nvPr/>
        </p:nvSpPr>
        <p:spPr>
          <a:xfrm>
            <a:off x="703385" y="520505"/>
            <a:ext cx="7920110" cy="646331"/>
          </a:xfrm>
          <a:prstGeom prst="rect">
            <a:avLst/>
          </a:prstGeom>
          <a:noFill/>
        </p:spPr>
        <p:txBody>
          <a:bodyPr wrap="square" rtlCol="0">
            <a:spAutoFit/>
          </a:bodyPr>
          <a:lstStyle/>
          <a:p>
            <a:pPr marL="571500" indent="-571500">
              <a:buFont typeface="Wingdings" panose="05000000000000000000" pitchFamily="2" charset="2"/>
              <a:buChar char="Ø"/>
            </a:pPr>
            <a:r>
              <a:rPr lang="en-US" sz="3600" b="1" dirty="0">
                <a:solidFill>
                  <a:schemeClr val="accent1"/>
                </a:solidFill>
                <a:latin typeface="Comic Sans MS" panose="030F0702030302020204" pitchFamily="66" charset="0"/>
              </a:rPr>
              <a:t>Compressor</a:t>
            </a:r>
          </a:p>
        </p:txBody>
      </p:sp>
      <p:sp>
        <p:nvSpPr>
          <p:cNvPr id="5" name="TextBox 4">
            <a:extLst>
              <a:ext uri="{FF2B5EF4-FFF2-40B4-BE49-F238E27FC236}">
                <a16:creationId xmlns:a16="http://schemas.microsoft.com/office/drawing/2014/main" id="{B217B773-F44C-4EC8-B6BF-5E0D9905B356}"/>
              </a:ext>
            </a:extLst>
          </p:cNvPr>
          <p:cNvSpPr txBox="1"/>
          <p:nvPr/>
        </p:nvSpPr>
        <p:spPr>
          <a:xfrm>
            <a:off x="815926" y="1899137"/>
            <a:ext cx="9720776" cy="3108543"/>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b="1" dirty="0">
                <a:solidFill>
                  <a:schemeClr val="bg1"/>
                </a:solidFill>
                <a:latin typeface="Comic Sans MS" panose="030F0702030302020204" pitchFamily="66" charset="0"/>
              </a:rPr>
              <a:t>The onboard compressor allows the capsule to traverse the relatively narrow tube without choking flow that travels between the capsule and tube wall.</a:t>
            </a:r>
          </a:p>
          <a:p>
            <a:pPr marL="457200" indent="-457200" algn="just">
              <a:buFont typeface="Wingdings" panose="05000000000000000000" pitchFamily="2" charset="2"/>
              <a:buChar char="q"/>
            </a:pPr>
            <a:endParaRPr lang="en-US" sz="2800" b="1" dirty="0">
              <a:solidFill>
                <a:schemeClr val="bg1"/>
              </a:solidFill>
              <a:latin typeface="Comic Sans MS" panose="030F0702030302020204" pitchFamily="66" charset="0"/>
            </a:endParaRPr>
          </a:p>
          <a:p>
            <a:pPr marL="457200" indent="-457200" algn="just">
              <a:buFont typeface="Wingdings" panose="05000000000000000000" pitchFamily="2" charset="2"/>
              <a:buChar char="q"/>
            </a:pPr>
            <a:r>
              <a:rPr lang="en-US" sz="2800" b="1" dirty="0">
                <a:solidFill>
                  <a:schemeClr val="bg1"/>
                </a:solidFill>
                <a:latin typeface="Comic Sans MS" panose="030F0702030302020204" pitchFamily="66" charset="0"/>
              </a:rPr>
              <a:t>It also provides air to air bearing that support the weight of the capsule throughout the journey.</a:t>
            </a:r>
          </a:p>
        </p:txBody>
      </p:sp>
    </p:spTree>
    <p:extLst>
      <p:ext uri="{BB962C8B-B14F-4D97-AF65-F5344CB8AC3E}">
        <p14:creationId xmlns:p14="http://schemas.microsoft.com/office/powerpoint/2010/main" val="254626918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918</TotalTime>
  <Words>979</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Bauhaus 93</vt:lpstr>
      <vt:lpstr>Calibri</vt:lpstr>
      <vt:lpstr>Century Schoolbook</vt:lpstr>
      <vt:lpstr>Comic Sans MS</vt:lpstr>
      <vt:lpstr>Corbel</vt:lpstr>
      <vt:lpstr>Courier New</vt:lpstr>
      <vt:lpstr>Times New Roman</vt:lpstr>
      <vt:lpstr>Wingdings</vt:lpstr>
      <vt:lpstr>Headlines</vt:lpstr>
      <vt:lpstr>The Hyperloop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Hyperloop Research Programs and Companies: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Hyperloop Transportation</dc:title>
  <dc:creator>Tirthankar</dc:creator>
  <cp:lastModifiedBy>shradhapatil2002@gmail.com</cp:lastModifiedBy>
  <cp:revision>119</cp:revision>
  <dcterms:created xsi:type="dcterms:W3CDTF">2018-11-07T07:26:40Z</dcterms:created>
  <dcterms:modified xsi:type="dcterms:W3CDTF">2021-09-21T14:38:19Z</dcterms:modified>
</cp:coreProperties>
</file>