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5EE830-217A-4F1C-9BBF-07C33C19E288}">
  <a:tblStyle styleId="{3D5EE830-217A-4F1C-9BBF-07C33C19E2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de06fe41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de06fe41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e06fe41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e06fe41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de06fe41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de06fe41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de06fe4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de06fe4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e06fe41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de06fe41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de06fe41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de06fe41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de06fe41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de06fe41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e06fe41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e06fe41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de06fe41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de06fe41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e06fe41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e06fe41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44259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Microcontroller 8051-Architecture and Salient features.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7" name="Google Shape;14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570525" y="2152347"/>
            <a:ext cx="8222100" cy="838800"/>
          </a:xfrm>
          <a:prstGeom prst="rect">
            <a:avLst/>
          </a:prstGeom>
        </p:spPr>
        <p:txBody>
          <a:bodyPr anchorCtr="0" anchor="b" bIns="91425" lIns="91425" spcFirstLastPara="1" rIns="91425" wrap="square" tIns="91425">
            <a:normAutofit/>
          </a:bodyPr>
          <a:lstStyle/>
          <a:p>
            <a:pPr indent="457200" lvl="0" marL="182880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8051 </a:t>
            </a:r>
            <a:r>
              <a:rPr lang="en"/>
              <a:t>Architecture</a:t>
            </a:r>
            <a:endParaRPr/>
          </a:p>
          <a:p>
            <a:pPr indent="-342900" lvl="0" marL="457200" rtl="0" algn="l">
              <a:spcBef>
                <a:spcPts val="0"/>
              </a:spcBef>
              <a:spcAft>
                <a:spcPts val="0"/>
              </a:spcAft>
              <a:buSzPts val="1800"/>
              <a:buAutoNum type="arabicPeriod"/>
            </a:pPr>
            <a:r>
              <a:rPr lang="en"/>
              <a:t>8051 Pin Configuration</a:t>
            </a:r>
            <a:endParaRPr/>
          </a:p>
          <a:p>
            <a:pPr indent="-342900" lvl="0" marL="457200" rtl="0" algn="l">
              <a:spcBef>
                <a:spcPts val="0"/>
              </a:spcBef>
              <a:spcAft>
                <a:spcPts val="0"/>
              </a:spcAft>
              <a:buSzPts val="1800"/>
              <a:buAutoNum type="arabicPeriod"/>
            </a:pPr>
            <a:r>
              <a:rPr lang="en"/>
              <a:t>8051 Input Output ports</a:t>
            </a:r>
            <a:endParaRPr/>
          </a:p>
          <a:p>
            <a:pPr indent="-342900" lvl="0" marL="457200" rtl="0" algn="l">
              <a:spcBef>
                <a:spcPts val="0"/>
              </a:spcBef>
              <a:spcAft>
                <a:spcPts val="0"/>
              </a:spcAft>
              <a:buSzPts val="1800"/>
              <a:buAutoNum type="arabicPeriod"/>
            </a:pPr>
            <a:r>
              <a:rPr lang="en"/>
              <a:t>8051 Interrupts</a:t>
            </a:r>
            <a:endParaRPr/>
          </a:p>
          <a:p>
            <a:pPr indent="-342900" lvl="0" marL="457200" rtl="0" algn="l">
              <a:spcBef>
                <a:spcPts val="0"/>
              </a:spcBef>
              <a:spcAft>
                <a:spcPts val="0"/>
              </a:spcAft>
              <a:buSzPts val="1800"/>
              <a:buAutoNum type="arabicPeriod"/>
            </a:pPr>
            <a:r>
              <a:rPr lang="en"/>
              <a:t>Salient Features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20675" y="349950"/>
            <a:ext cx="4045200" cy="126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97" name="Google Shape;97;p15"/>
          <p:cNvSpPr txBox="1"/>
          <p:nvPr>
            <p:ph idx="1" type="subTitle"/>
          </p:nvPr>
        </p:nvSpPr>
        <p:spPr>
          <a:xfrm>
            <a:off x="251375" y="2094300"/>
            <a:ext cx="4183800" cy="23250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lang="en" sz="1589">
                <a:solidFill>
                  <a:srgbClr val="202122"/>
                </a:solidFill>
                <a:highlight>
                  <a:srgbClr val="FFFFFF"/>
                </a:highlight>
                <a:latin typeface="Times New Roman"/>
                <a:ea typeface="Times New Roman"/>
                <a:cs typeface="Times New Roman"/>
                <a:sym typeface="Times New Roman"/>
              </a:rPr>
              <a:t>A microcontroller is a small </a:t>
            </a:r>
            <a:r>
              <a:rPr lang="en" sz="1589">
                <a:solidFill>
                  <a:srgbClr val="000000"/>
                </a:solidFill>
                <a:highlight>
                  <a:srgbClr val="FFFFFF"/>
                </a:highlight>
                <a:latin typeface="Times New Roman"/>
                <a:ea typeface="Times New Roman"/>
                <a:cs typeface="Times New Roman"/>
                <a:sym typeface="Times New Roman"/>
              </a:rPr>
              <a:t>computer</a:t>
            </a:r>
            <a:r>
              <a:rPr lang="en" sz="1589">
                <a:solidFill>
                  <a:srgbClr val="202122"/>
                </a:solidFill>
                <a:highlight>
                  <a:srgbClr val="FFFFFF"/>
                </a:highlight>
                <a:latin typeface="Times New Roman"/>
                <a:ea typeface="Times New Roman"/>
                <a:cs typeface="Times New Roman"/>
                <a:sym typeface="Times New Roman"/>
              </a:rPr>
              <a:t> on a single </a:t>
            </a:r>
            <a:r>
              <a:rPr lang="en" sz="1589">
                <a:solidFill>
                  <a:srgbClr val="000000"/>
                </a:solidFill>
                <a:highlight>
                  <a:srgbClr val="FFFFFF"/>
                </a:highlight>
                <a:latin typeface="Times New Roman"/>
                <a:ea typeface="Times New Roman"/>
                <a:cs typeface="Times New Roman"/>
                <a:sym typeface="Times New Roman"/>
              </a:rPr>
              <a:t>metal-oxide-semiconductor</a:t>
            </a:r>
            <a:r>
              <a:rPr lang="en" sz="1589">
                <a:solidFill>
                  <a:srgbClr val="202122"/>
                </a:solidFill>
                <a:highlight>
                  <a:srgbClr val="FFFFFF"/>
                </a:highlight>
                <a:latin typeface="Times New Roman"/>
                <a:ea typeface="Times New Roman"/>
                <a:cs typeface="Times New Roman"/>
                <a:sym typeface="Times New Roman"/>
              </a:rPr>
              <a:t> (MOS) </a:t>
            </a:r>
            <a:r>
              <a:rPr lang="en" sz="1589">
                <a:solidFill>
                  <a:srgbClr val="000000"/>
                </a:solidFill>
                <a:highlight>
                  <a:srgbClr val="FFFFFF"/>
                </a:highlight>
                <a:latin typeface="Times New Roman"/>
                <a:ea typeface="Times New Roman"/>
                <a:cs typeface="Times New Roman"/>
                <a:sym typeface="Times New Roman"/>
              </a:rPr>
              <a:t>integrated circuit</a:t>
            </a:r>
            <a:r>
              <a:rPr lang="en" sz="1589">
                <a:solidFill>
                  <a:srgbClr val="202122"/>
                </a:solidFill>
                <a:highlight>
                  <a:srgbClr val="FFFFFF"/>
                </a:highlight>
                <a:latin typeface="Times New Roman"/>
                <a:ea typeface="Times New Roman"/>
                <a:cs typeface="Times New Roman"/>
                <a:sym typeface="Times New Roman"/>
              </a:rPr>
              <a:t> (IC) chip. A microcontroller contains one or more </a:t>
            </a:r>
            <a:r>
              <a:rPr lang="en" sz="1589">
                <a:solidFill>
                  <a:srgbClr val="000000"/>
                </a:solidFill>
                <a:highlight>
                  <a:srgbClr val="FFFFFF"/>
                </a:highlight>
                <a:latin typeface="Times New Roman"/>
                <a:ea typeface="Times New Roman"/>
                <a:cs typeface="Times New Roman"/>
                <a:sym typeface="Times New Roman"/>
              </a:rPr>
              <a:t>CPUs</a:t>
            </a:r>
            <a:r>
              <a:rPr lang="en" sz="1589">
                <a:solidFill>
                  <a:srgbClr val="202122"/>
                </a:solidFill>
                <a:highlight>
                  <a:srgbClr val="FFFFFF"/>
                </a:highlight>
                <a:latin typeface="Times New Roman"/>
                <a:ea typeface="Times New Roman"/>
                <a:cs typeface="Times New Roman"/>
                <a:sym typeface="Times New Roman"/>
              </a:rPr>
              <a:t> (</a:t>
            </a:r>
            <a:r>
              <a:rPr lang="en" sz="1589">
                <a:solidFill>
                  <a:srgbClr val="000000"/>
                </a:solidFill>
                <a:highlight>
                  <a:srgbClr val="FFFFFF"/>
                </a:highlight>
                <a:latin typeface="Times New Roman"/>
                <a:ea typeface="Times New Roman"/>
                <a:cs typeface="Times New Roman"/>
                <a:sym typeface="Times New Roman"/>
              </a:rPr>
              <a:t>processor cores</a:t>
            </a:r>
            <a:r>
              <a:rPr lang="en" sz="1589">
                <a:solidFill>
                  <a:srgbClr val="202122"/>
                </a:solidFill>
                <a:highlight>
                  <a:srgbClr val="FFFFFF"/>
                </a:highlight>
                <a:latin typeface="Times New Roman"/>
                <a:ea typeface="Times New Roman"/>
                <a:cs typeface="Times New Roman"/>
                <a:sym typeface="Times New Roman"/>
              </a:rPr>
              <a:t>) along with </a:t>
            </a:r>
            <a:r>
              <a:rPr lang="en" sz="1589">
                <a:solidFill>
                  <a:srgbClr val="000000"/>
                </a:solidFill>
                <a:highlight>
                  <a:srgbClr val="FFFFFF"/>
                </a:highlight>
                <a:latin typeface="Times New Roman"/>
                <a:ea typeface="Times New Roman"/>
                <a:cs typeface="Times New Roman"/>
                <a:sym typeface="Times New Roman"/>
              </a:rPr>
              <a:t>memory</a:t>
            </a:r>
            <a:r>
              <a:rPr lang="en" sz="1589">
                <a:solidFill>
                  <a:srgbClr val="202122"/>
                </a:solidFill>
                <a:highlight>
                  <a:srgbClr val="FFFFFF"/>
                </a:highlight>
                <a:latin typeface="Times New Roman"/>
                <a:ea typeface="Times New Roman"/>
                <a:cs typeface="Times New Roman"/>
                <a:sym typeface="Times New Roman"/>
              </a:rPr>
              <a:t> and programmable </a:t>
            </a:r>
            <a:r>
              <a:rPr lang="en" sz="1589">
                <a:solidFill>
                  <a:srgbClr val="000000"/>
                </a:solidFill>
                <a:highlight>
                  <a:srgbClr val="FFFFFF"/>
                </a:highlight>
                <a:latin typeface="Times New Roman"/>
                <a:ea typeface="Times New Roman"/>
                <a:cs typeface="Times New Roman"/>
                <a:sym typeface="Times New Roman"/>
              </a:rPr>
              <a:t>input/output</a:t>
            </a:r>
            <a:r>
              <a:rPr lang="en" sz="1589">
                <a:solidFill>
                  <a:srgbClr val="202122"/>
                </a:solidFill>
                <a:highlight>
                  <a:srgbClr val="FFFFFF"/>
                </a:highlight>
                <a:latin typeface="Times New Roman"/>
                <a:ea typeface="Times New Roman"/>
                <a:cs typeface="Times New Roman"/>
                <a:sym typeface="Times New Roman"/>
              </a:rPr>
              <a:t> peripherals.</a:t>
            </a:r>
            <a:endParaRPr sz="1589">
              <a:solidFill>
                <a:srgbClr val="202122"/>
              </a:solidFill>
              <a:highlight>
                <a:srgbClr val="FFFFFF"/>
              </a:highlight>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98" name="Google Shape;98;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5543550" y="1619250"/>
            <a:ext cx="26289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13675" y="551675"/>
            <a:ext cx="3952200" cy="13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Architecture:</a:t>
            </a:r>
            <a:endParaRPr/>
          </a:p>
        </p:txBody>
      </p:sp>
      <p:sp>
        <p:nvSpPr>
          <p:cNvPr id="105" name="Google Shape;105;p16"/>
          <p:cNvSpPr txBox="1"/>
          <p:nvPr>
            <p:ph idx="1" type="subTitle"/>
          </p:nvPr>
        </p:nvSpPr>
        <p:spPr>
          <a:xfrm>
            <a:off x="96550" y="2372200"/>
            <a:ext cx="4475400" cy="2046900"/>
          </a:xfrm>
          <a:prstGeom prst="rect">
            <a:avLst/>
          </a:prstGeom>
        </p:spPr>
        <p:txBody>
          <a:bodyPr anchorCtr="0" anchor="t" bIns="91425" lIns="91425" spcFirstLastPara="1" rIns="91425" wrap="square" tIns="91425">
            <a:normAutofit fontScale="92500" lnSpcReduction="20000"/>
          </a:bodyPr>
          <a:lstStyle/>
          <a:p>
            <a:pPr indent="0" lvl="0" marL="25400" marR="25400" rtl="0" algn="just">
              <a:lnSpc>
                <a:spcPct val="115000"/>
              </a:lnSpc>
              <a:spcBef>
                <a:spcPts val="600"/>
              </a:spcBef>
              <a:spcAft>
                <a:spcPts val="0"/>
              </a:spcAft>
              <a:buNone/>
            </a:pPr>
            <a:r>
              <a:rPr lang="en" sz="1300">
                <a:solidFill>
                  <a:srgbClr val="000000"/>
                </a:solidFill>
                <a:latin typeface="Arial"/>
                <a:ea typeface="Arial"/>
                <a:cs typeface="Arial"/>
                <a:sym typeface="Arial"/>
              </a:rPr>
              <a:t>T</a:t>
            </a:r>
            <a:r>
              <a:rPr lang="en" sz="1400">
                <a:solidFill>
                  <a:srgbClr val="000000"/>
                </a:solidFill>
                <a:latin typeface="Arial"/>
                <a:ea typeface="Arial"/>
                <a:cs typeface="Arial"/>
                <a:sym typeface="Arial"/>
              </a:rPr>
              <a:t>he system bus connects all the support devices to the CPU. The system bus consists of an 8-bit data bus, a 16-bit address bus and bus control signals. All other devices like program memory, ports, data memory, serial interface, interrupt control, timers, and the CPU are all interfaced together through the syste</a:t>
            </a:r>
            <a:r>
              <a:rPr lang="en" sz="1300">
                <a:solidFill>
                  <a:srgbClr val="000000"/>
                </a:solidFill>
                <a:latin typeface="Arial"/>
                <a:ea typeface="Arial"/>
                <a:cs typeface="Arial"/>
                <a:sym typeface="Arial"/>
              </a:rPr>
              <a:t>m bus.</a:t>
            </a:r>
            <a:endParaRPr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300">
                <a:solidFill>
                  <a:srgbClr val="000000"/>
                </a:solidFill>
                <a:highlight>
                  <a:srgbClr val="FFFFFF"/>
                </a:highlight>
                <a:latin typeface="Times New Roman"/>
                <a:ea typeface="Times New Roman"/>
                <a:cs typeface="Times New Roman"/>
                <a:sym typeface="Times New Roman"/>
              </a:rPr>
              <a:t> </a:t>
            </a:r>
            <a:endParaRPr sz="1300">
              <a:solidFill>
                <a:srgbClr val="000000"/>
              </a:solidFill>
              <a:highlight>
                <a:srgbClr val="FFFFFF"/>
              </a:highlight>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4728862" y="551675"/>
            <a:ext cx="4258288" cy="386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75850" y="7242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Pin</a:t>
            </a:r>
            <a:r>
              <a:rPr lang="en"/>
              <a:t> </a:t>
            </a:r>
            <a:r>
              <a:rPr lang="en"/>
              <a:t>Configuration:</a:t>
            </a:r>
            <a:endParaRPr/>
          </a:p>
        </p:txBody>
      </p:sp>
      <p:sp>
        <p:nvSpPr>
          <p:cNvPr id="113" name="Google Shape;113;p17"/>
          <p:cNvSpPr txBox="1"/>
          <p:nvPr>
            <p:ph idx="1" type="subTitle"/>
          </p:nvPr>
        </p:nvSpPr>
        <p:spPr>
          <a:xfrm>
            <a:off x="265500" y="2648025"/>
            <a:ext cx="4155600" cy="17712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15000"/>
              </a:lnSpc>
              <a:spcBef>
                <a:spcPts val="1200"/>
              </a:spcBef>
              <a:spcAft>
                <a:spcPts val="0"/>
              </a:spcAft>
              <a:buNone/>
            </a:pPr>
            <a:r>
              <a:rPr lang="en" sz="1554">
                <a:solidFill>
                  <a:srgbClr val="333333"/>
                </a:solidFill>
                <a:highlight>
                  <a:srgbClr val="FFFFFF"/>
                </a:highlight>
                <a:latin typeface="Times New Roman"/>
                <a:ea typeface="Times New Roman"/>
                <a:cs typeface="Times New Roman"/>
                <a:sym typeface="Times New Roman"/>
              </a:rPr>
              <a:t>The </a:t>
            </a:r>
            <a:r>
              <a:rPr lang="en" sz="1554">
                <a:solidFill>
                  <a:srgbClr val="000000"/>
                </a:solidFill>
                <a:highlight>
                  <a:srgbClr val="FFFFFF"/>
                </a:highlight>
                <a:latin typeface="Times New Roman"/>
                <a:ea typeface="Times New Roman"/>
                <a:cs typeface="Times New Roman"/>
                <a:sym typeface="Times New Roman"/>
              </a:rPr>
              <a:t>8051 microcontrollers consist of 40 pins which are dedicated to several functions such as I/O, address, RD, WR, data and interrupts. </a:t>
            </a:r>
            <a:r>
              <a:rPr lang="en" sz="1704">
                <a:solidFill>
                  <a:srgbClr val="666666"/>
                </a:solidFill>
                <a:highlight>
                  <a:srgbClr val="FFFFFF"/>
                </a:highlight>
                <a:latin typeface="Arial"/>
                <a:ea typeface="Arial"/>
                <a:cs typeface="Arial"/>
                <a:sym typeface="Arial"/>
              </a:rPr>
              <a:t> </a:t>
            </a:r>
            <a:r>
              <a:rPr lang="en" sz="1554">
                <a:solidFill>
                  <a:srgbClr val="000000"/>
                </a:solidFill>
                <a:highlight>
                  <a:srgbClr val="FFFFFF"/>
                </a:highlight>
                <a:latin typeface="Times New Roman"/>
                <a:ea typeface="Times New Roman"/>
                <a:cs typeface="Times New Roman"/>
                <a:sym typeface="Times New Roman"/>
              </a:rPr>
              <a:t>A total of 32 pins are set away into four Ports such as P0, P1, P2 and P3. Where, each port contains 8 pins.</a:t>
            </a:r>
            <a:endParaRPr sz="1554">
              <a:solidFill>
                <a:srgbClr val="000000"/>
              </a:solidFill>
              <a:highlight>
                <a:srgbClr val="FFFFFF"/>
              </a:highlight>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14" name="Google Shape;114;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4835399" y="331792"/>
            <a:ext cx="4045199" cy="44799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Output Ports:</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25400" marR="25400" rtl="0" algn="just">
              <a:spcBef>
                <a:spcPts val="600"/>
              </a:spcBef>
              <a:spcAft>
                <a:spcPts val="0"/>
              </a:spcAft>
              <a:buNone/>
            </a:pPr>
            <a:r>
              <a:rPr lang="en" sz="1908"/>
              <a:t>8051 microcontrollers have 4 I/O ports each of 8-bit, which can be configured as input or output. Hence, total 32 input/output pins allow the microcontroller to be connected with the peripheral devices.</a:t>
            </a:r>
            <a:endParaRPr sz="1908"/>
          </a:p>
          <a:p>
            <a:pPr indent="0" lvl="0" marL="0" marR="25400" rtl="0" algn="just">
              <a:spcBef>
                <a:spcPts val="700"/>
              </a:spcBef>
              <a:spcAft>
                <a:spcPts val="0"/>
              </a:spcAft>
              <a:buNone/>
            </a:pPr>
            <a:r>
              <a:rPr lang="en" sz="1908"/>
              <a:t>If any pin of this port is configured as an input, then it acts as if it “floats”, i.e. the input has unlimited input resistance and in-determined potential.</a:t>
            </a:r>
            <a:endParaRPr sz="1908"/>
          </a:p>
          <a:p>
            <a:pPr indent="0" lvl="0" marL="0" marR="25400" rtl="0" algn="just">
              <a:spcBef>
                <a:spcPts val="700"/>
              </a:spcBef>
              <a:spcAft>
                <a:spcPts val="0"/>
              </a:spcAft>
              <a:buNone/>
            </a:pPr>
            <a:r>
              <a:t/>
            </a:r>
            <a:endParaRPr sz="1908"/>
          </a:p>
          <a:p>
            <a:pPr indent="0" lvl="0" marL="25400" marR="25400" rtl="0" algn="just">
              <a:spcBef>
                <a:spcPts val="700"/>
              </a:spcBef>
              <a:spcAft>
                <a:spcPts val="0"/>
              </a:spcAft>
              <a:buNone/>
            </a:pPr>
            <a:r>
              <a:rPr lang="en" sz="1908"/>
              <a:t>When the pin is configured as an output, then it acts as an “open drain”. By applying logic 0 to a port bit, the appropriate pin will be connected to ground (0V), and applying logic 1, the external output will keep on “floating”.</a:t>
            </a:r>
            <a:endParaRPr sz="1908"/>
          </a:p>
          <a:p>
            <a:pPr indent="0" lvl="0" marL="0" marR="25400" rtl="0" algn="just">
              <a:spcBef>
                <a:spcPts val="700"/>
              </a:spcBef>
              <a:spcAft>
                <a:spcPts val="0"/>
              </a:spcAft>
              <a:buNone/>
            </a:pPr>
            <a:r>
              <a:t/>
            </a:r>
            <a:endParaRPr sz="1908"/>
          </a:p>
          <a:p>
            <a:pPr indent="0" lvl="0" marL="25400" marR="25400" rtl="0" algn="just">
              <a:spcBef>
                <a:spcPts val="700"/>
              </a:spcBef>
              <a:spcAft>
                <a:spcPts val="0"/>
              </a:spcAft>
              <a:buNone/>
            </a:pPr>
            <a:r>
              <a:t/>
            </a:r>
            <a:endParaRPr/>
          </a:p>
          <a:p>
            <a:pPr indent="0" lvl="0" marL="0" rtl="0" algn="l">
              <a:spcBef>
                <a:spcPts val="7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272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IE(Interrupt Enable)Register:</a:t>
            </a:r>
            <a:endParaRPr/>
          </a:p>
        </p:txBody>
      </p:sp>
      <p:graphicFrame>
        <p:nvGraphicFramePr>
          <p:cNvPr id="127" name="Google Shape;127;p19"/>
          <p:cNvGraphicFramePr/>
          <p:nvPr/>
        </p:nvGraphicFramePr>
        <p:xfrm>
          <a:off x="552525" y="1583275"/>
          <a:ext cx="3000000" cy="3000000"/>
        </p:xfrm>
        <a:graphic>
          <a:graphicData uri="http://schemas.openxmlformats.org/drawingml/2006/table">
            <a:tbl>
              <a:tblPr>
                <a:noFill/>
                <a:tableStyleId>{3D5EE830-217A-4F1C-9BBF-07C33C19E288}</a:tableStyleId>
              </a:tblPr>
              <a:tblGrid>
                <a:gridCol w="700475"/>
                <a:gridCol w="700450"/>
                <a:gridCol w="5541525"/>
              </a:tblGrid>
              <a:tr h="54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disables all interrupts. When EA = 0 no interrupt will be acknowledged and EA = 1 enables the interrupt individually.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serial port interrupt.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timer1 overflow interrupt.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EX1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external interrupt1.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ET0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timer0 overflow interrupt.</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EX0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IE.0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Enables/disables external interrupt0.</a:t>
                      </a:r>
                      <a:endParaRPr/>
                    </a:p>
                  </a:txBody>
                  <a:tcPr marT="91425" marB="91425" marR="91425" marL="91425"/>
                </a:tc>
              </a:tr>
            </a:tbl>
          </a:graphicData>
        </a:graphic>
      </p:graphicFrame>
      <p:pic>
        <p:nvPicPr>
          <p:cNvPr id="128" name="Google Shape;128;p19"/>
          <p:cNvPicPr preferRelativeResize="0"/>
          <p:nvPr/>
        </p:nvPicPr>
        <p:blipFill>
          <a:blip r:embed="rId3">
            <a:alphaModFix/>
          </a:blip>
          <a:stretch>
            <a:fillRect/>
          </a:stretch>
        </p:blipFill>
        <p:spPr>
          <a:xfrm>
            <a:off x="552525" y="824675"/>
            <a:ext cx="6942450" cy="68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30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IE(Interrupt Priority)Register:</a:t>
            </a:r>
            <a:endParaRPr/>
          </a:p>
        </p:txBody>
      </p:sp>
      <p:pic>
        <p:nvPicPr>
          <p:cNvPr id="134" name="Google Shape;134;p20"/>
          <p:cNvPicPr preferRelativeResize="0"/>
          <p:nvPr/>
        </p:nvPicPr>
        <p:blipFill>
          <a:blip r:embed="rId3">
            <a:alphaModFix/>
          </a:blip>
          <a:stretch>
            <a:fillRect/>
          </a:stretch>
        </p:blipFill>
        <p:spPr>
          <a:xfrm>
            <a:off x="311700" y="990225"/>
            <a:ext cx="7239001" cy="607800"/>
          </a:xfrm>
          <a:prstGeom prst="rect">
            <a:avLst/>
          </a:prstGeom>
          <a:noFill/>
          <a:ln>
            <a:noFill/>
          </a:ln>
        </p:spPr>
      </p:pic>
      <p:graphicFrame>
        <p:nvGraphicFramePr>
          <p:cNvPr id="135" name="Google Shape;135;p20"/>
          <p:cNvGraphicFramePr/>
          <p:nvPr/>
        </p:nvGraphicFramePr>
        <p:xfrm>
          <a:off x="311700" y="1872650"/>
          <a:ext cx="3000000" cy="3000000"/>
        </p:xfrm>
        <a:graphic>
          <a:graphicData uri="http://schemas.openxmlformats.org/drawingml/2006/table">
            <a:tbl>
              <a:tblPr>
                <a:noFill/>
                <a:tableStyleId>{3D5EE830-217A-4F1C-9BBF-07C33C19E288}</a:tableStyleId>
              </a:tblPr>
              <a:tblGrid>
                <a:gridCol w="771775"/>
                <a:gridCol w="716600"/>
                <a:gridCol w="5750625"/>
              </a:tblGrid>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IP.6</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IP.5</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Reserved for future use.</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PS</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IP.4</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serial port interrupt priority level.</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PT1</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IP.3</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timer interrupt of 1 priority.</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PX1</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IP.2</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external interrupt priority level.</a:t>
                      </a:r>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PT0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IP.1</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timer0 interrupt priority level.</a:t>
                      </a:r>
                      <a:endParaRPr b="1"/>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PX0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IP.0</a:t>
                      </a:r>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defines the external interrupt of 0 priority level.</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Salient Features:</a:t>
            </a:r>
            <a:endParaRPr/>
          </a:p>
        </p:txBody>
      </p:sp>
      <p:sp>
        <p:nvSpPr>
          <p:cNvPr id="141" name="Google Shape;141;p21"/>
          <p:cNvSpPr txBox="1"/>
          <p:nvPr>
            <p:ph idx="1" type="body"/>
          </p:nvPr>
        </p:nvSpPr>
        <p:spPr>
          <a:xfrm>
            <a:off x="311700" y="935025"/>
            <a:ext cx="8520600" cy="394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On-chip RAM</a:t>
            </a:r>
            <a:endParaRPr/>
          </a:p>
          <a:p>
            <a:pPr indent="-342900" lvl="0" marL="457200" rtl="0" algn="l">
              <a:spcBef>
                <a:spcPts val="0"/>
              </a:spcBef>
              <a:spcAft>
                <a:spcPts val="0"/>
              </a:spcAft>
              <a:buSzPts val="1800"/>
              <a:buAutoNum type="arabicPeriod"/>
            </a:pPr>
            <a:r>
              <a:rPr lang="en"/>
              <a:t>On-chip ROM</a:t>
            </a:r>
            <a:endParaRPr/>
          </a:p>
          <a:p>
            <a:pPr indent="-342900" lvl="0" marL="457200" rtl="0" algn="l">
              <a:spcBef>
                <a:spcPts val="0"/>
              </a:spcBef>
              <a:spcAft>
                <a:spcPts val="0"/>
              </a:spcAft>
              <a:buSzPts val="1800"/>
              <a:buAutoNum type="arabicPeriod"/>
            </a:pPr>
            <a:r>
              <a:rPr lang="en"/>
              <a:t>Timers and Counters</a:t>
            </a:r>
            <a:endParaRPr/>
          </a:p>
          <a:p>
            <a:pPr indent="-342900" lvl="0" marL="457200" rtl="0" algn="l">
              <a:spcBef>
                <a:spcPts val="0"/>
              </a:spcBef>
              <a:spcAft>
                <a:spcPts val="0"/>
              </a:spcAft>
              <a:buSzPts val="1800"/>
              <a:buAutoNum type="arabicPeriod"/>
            </a:pPr>
            <a:r>
              <a:rPr lang="en"/>
              <a:t>Serial Port</a:t>
            </a:r>
            <a:endParaRPr/>
          </a:p>
          <a:p>
            <a:pPr indent="-342900" lvl="0" marL="457200" rtl="0" algn="l">
              <a:spcBef>
                <a:spcPts val="0"/>
              </a:spcBef>
              <a:spcAft>
                <a:spcPts val="0"/>
              </a:spcAft>
              <a:buSzPts val="1800"/>
              <a:buAutoNum type="arabicPeriod"/>
            </a:pPr>
            <a:r>
              <a:rPr lang="en"/>
              <a:t>Input and Output Ports</a:t>
            </a:r>
            <a:endParaRPr/>
          </a:p>
          <a:p>
            <a:pPr indent="-342900" lvl="0" marL="457200" rtl="0" algn="l">
              <a:spcBef>
                <a:spcPts val="0"/>
              </a:spcBef>
              <a:spcAft>
                <a:spcPts val="0"/>
              </a:spcAft>
              <a:buSzPts val="1800"/>
              <a:buAutoNum type="arabicPeriod"/>
            </a:pPr>
            <a:r>
              <a:rPr lang="en"/>
              <a:t>Oscillator</a:t>
            </a:r>
            <a:endParaRPr/>
          </a:p>
          <a:p>
            <a:pPr indent="-342900" lvl="0" marL="457200" rtl="0" algn="l">
              <a:spcBef>
                <a:spcPts val="0"/>
              </a:spcBef>
              <a:spcAft>
                <a:spcPts val="0"/>
              </a:spcAft>
              <a:buSzPts val="1800"/>
              <a:buAutoNum type="arabicPeriod"/>
            </a:pPr>
            <a:r>
              <a:rPr lang="en"/>
              <a:t>Interrupts</a:t>
            </a:r>
            <a:endParaRPr/>
          </a:p>
          <a:p>
            <a:pPr indent="-342900" lvl="0" marL="457200" rtl="0" algn="l">
              <a:spcBef>
                <a:spcPts val="0"/>
              </a:spcBef>
              <a:spcAft>
                <a:spcPts val="0"/>
              </a:spcAft>
              <a:buSzPts val="1800"/>
              <a:buAutoNum type="arabicPeriod"/>
            </a:pPr>
            <a:r>
              <a:rPr lang="en"/>
              <a:t>Arithmetic Logic Unit</a:t>
            </a:r>
            <a:endParaRPr/>
          </a:p>
          <a:p>
            <a:pPr indent="-342900" lvl="0" marL="457200" rtl="0" algn="l">
              <a:spcBef>
                <a:spcPts val="0"/>
              </a:spcBef>
              <a:spcAft>
                <a:spcPts val="0"/>
              </a:spcAft>
              <a:buSzPts val="1800"/>
              <a:buAutoNum type="arabicPeriod"/>
            </a:pPr>
            <a:r>
              <a:rPr lang="en"/>
              <a:t>Accumulator</a:t>
            </a:r>
            <a:endParaRPr/>
          </a:p>
          <a:p>
            <a:pPr indent="-342900" lvl="0" marL="457200" rtl="0" algn="l">
              <a:spcBef>
                <a:spcPts val="0"/>
              </a:spcBef>
              <a:spcAft>
                <a:spcPts val="0"/>
              </a:spcAft>
              <a:buSzPts val="1800"/>
              <a:buAutoNum type="arabicPeriod"/>
            </a:pPr>
            <a:r>
              <a:rPr lang="en"/>
              <a:t>B register</a:t>
            </a:r>
            <a:endParaRPr/>
          </a:p>
          <a:p>
            <a:pPr indent="-342900" lvl="0" marL="457200" rtl="0" algn="l">
              <a:spcBef>
                <a:spcPts val="0"/>
              </a:spcBef>
              <a:spcAft>
                <a:spcPts val="0"/>
              </a:spcAft>
              <a:buSzPts val="1800"/>
              <a:buAutoNum type="arabicPeriod"/>
            </a:pPr>
            <a:r>
              <a:rPr lang="en"/>
              <a:t>Program Counter</a:t>
            </a:r>
            <a:endParaRPr/>
          </a:p>
          <a:p>
            <a:pPr indent="-342900" lvl="0" marL="457200" rtl="0" algn="l">
              <a:spcBef>
                <a:spcPts val="0"/>
              </a:spcBef>
              <a:spcAft>
                <a:spcPts val="0"/>
              </a:spcAft>
              <a:buSzPts val="1800"/>
              <a:buAutoNum type="arabicPeriod"/>
            </a:pPr>
            <a:r>
              <a:rPr lang="en"/>
              <a:t>Flags Bits and PSW register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