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EFDF13-5D88-4D32-9F1A-AD988AD84A0E}">
          <p14:sldIdLst>
            <p14:sldId id="256"/>
            <p14:sldId id="257"/>
            <p14:sldId id="258"/>
            <p14:sldId id="259"/>
            <p14:sldId id="260"/>
            <p14:sldId id="261"/>
            <p14:sldId id="262"/>
            <p14:sldId id="264"/>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69D2D-FF48-4920-B4A8-1D190FF85225}"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88669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69D2D-FF48-4920-B4A8-1D190FF85225}" type="datetimeFigureOut">
              <a:rPr lang="en-IN" smtClean="0"/>
              <a:t>01-02-2022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154132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69D2D-FF48-4920-B4A8-1D190FF85225}" type="datetimeFigureOut">
              <a:rPr lang="en-IN" smtClean="0"/>
              <a:t>01-02-2022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266502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69D2D-FF48-4920-B4A8-1D190FF85225}"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231973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69D2D-FF48-4920-B4A8-1D190FF85225}"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63200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E269D2D-FF48-4920-B4A8-1D190FF85225}" type="datetimeFigureOut">
              <a:rPr lang="en-IN" smtClean="0"/>
              <a:t>01-02-2022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411986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E269D2D-FF48-4920-B4A8-1D190FF85225}" type="datetimeFigureOut">
              <a:rPr lang="en-IN" smtClean="0"/>
              <a:t>01-02-2022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236616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E269D2D-FF48-4920-B4A8-1D190FF85225}" type="datetimeFigureOut">
              <a:rPr lang="en-IN" smtClean="0"/>
              <a:t>01-02-2022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24917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269D2D-FF48-4920-B4A8-1D190FF85225}"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259839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E269D2D-FF48-4920-B4A8-1D190FF85225}" type="datetimeFigureOut">
              <a:rPr lang="en-IN" smtClean="0"/>
              <a:t>01-02-2022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9482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E269D2D-FF48-4920-B4A8-1D190FF85225}" type="datetimeFigureOut">
              <a:rPr lang="en-IN" smtClean="0"/>
              <a:t>01-02-2022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B028116B-D36F-4438-8218-1FAA70FF59B8}" type="slidenum">
              <a:rPr lang="en-IN" smtClean="0"/>
              <a:t>‹#›</a:t>
            </a:fld>
            <a:endParaRPr lang="en-IN"/>
          </a:p>
        </p:txBody>
      </p:sp>
    </p:spTree>
    <p:extLst>
      <p:ext uri="{BB962C8B-B14F-4D97-AF65-F5344CB8AC3E}">
        <p14:creationId xmlns:p14="http://schemas.microsoft.com/office/powerpoint/2010/main" val="428726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E269D2D-FF48-4920-B4A8-1D190FF85225}" type="datetimeFigureOut">
              <a:rPr lang="en-IN" smtClean="0"/>
              <a:t>01-02-2022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028116B-D36F-4438-8218-1FAA70FF59B8}" type="slidenum">
              <a:rPr lang="en-IN" smtClean="0"/>
              <a:t>‹#›</a:t>
            </a:fld>
            <a:endParaRPr lang="en-IN"/>
          </a:p>
        </p:txBody>
      </p:sp>
    </p:spTree>
    <p:extLst>
      <p:ext uri="{BB962C8B-B14F-4D97-AF65-F5344CB8AC3E}">
        <p14:creationId xmlns:p14="http://schemas.microsoft.com/office/powerpoint/2010/main" val="22735387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technobyte.org/parity-generator-parity-checke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20D9-FEF4-4264-B7FE-3FEF42A5EC7D}"/>
              </a:ext>
            </a:extLst>
          </p:cNvPr>
          <p:cNvSpPr>
            <a:spLocks noGrp="1"/>
          </p:cNvSpPr>
          <p:nvPr>
            <p:ph type="ctrTitle"/>
          </p:nvPr>
        </p:nvSpPr>
        <p:spPr>
          <a:xfrm>
            <a:off x="432283" y="0"/>
            <a:ext cx="8132875" cy="2048759"/>
          </a:xfrm>
        </p:spPr>
        <p:txBody>
          <a:bodyPr>
            <a:normAutofit/>
          </a:bodyPr>
          <a:lstStyle/>
          <a:p>
            <a:pPr algn="ctr"/>
            <a:r>
              <a:rPr lang="en-IN" sz="3600" b="1" dirty="0">
                <a:effectLst/>
                <a:latin typeface="Times New Roman" panose="02020603050405020304" pitchFamily="18" charset="0"/>
                <a:ea typeface="Calibri" panose="020F0502020204030204" pitchFamily="34" charset="0"/>
              </a:rPr>
              <a:t>4-BIT EVEN PARITY CHECKER</a:t>
            </a:r>
            <a:endParaRPr lang="en-IN" sz="3600" dirty="0"/>
          </a:p>
        </p:txBody>
      </p:sp>
      <p:sp>
        <p:nvSpPr>
          <p:cNvPr id="3" name="Subtitle 2">
            <a:extLst>
              <a:ext uri="{FF2B5EF4-FFF2-40B4-BE49-F238E27FC236}">
                <a16:creationId xmlns:a16="http://schemas.microsoft.com/office/drawing/2014/main" id="{389E4A75-0AFC-4DC0-AA44-88EA6C9A67F8}"/>
              </a:ext>
            </a:extLst>
          </p:cNvPr>
          <p:cNvSpPr>
            <a:spLocks noGrp="1"/>
          </p:cNvSpPr>
          <p:nvPr>
            <p:ph type="subTitle" idx="1"/>
          </p:nvPr>
        </p:nvSpPr>
        <p:spPr>
          <a:xfrm>
            <a:off x="1100015" y="3036815"/>
            <a:ext cx="7315200" cy="2547831"/>
          </a:xfrm>
        </p:spPr>
        <p:txBody>
          <a:bodyPr/>
          <a:lstStyle/>
          <a:p>
            <a:endParaRPr lang="en-IN" dirty="0"/>
          </a:p>
        </p:txBody>
      </p:sp>
      <p:graphicFrame>
        <p:nvGraphicFramePr>
          <p:cNvPr id="4" name="Table 3">
            <a:extLst>
              <a:ext uri="{FF2B5EF4-FFF2-40B4-BE49-F238E27FC236}">
                <a16:creationId xmlns:a16="http://schemas.microsoft.com/office/drawing/2014/main" id="{8AA205A6-4F40-4F7D-A33F-ACC157761955}"/>
              </a:ext>
            </a:extLst>
          </p:cNvPr>
          <p:cNvGraphicFramePr>
            <a:graphicFrameLocks noGrp="1"/>
          </p:cNvGraphicFramePr>
          <p:nvPr>
            <p:extLst>
              <p:ext uri="{D42A27DB-BD31-4B8C-83A1-F6EECF244321}">
                <p14:modId xmlns:p14="http://schemas.microsoft.com/office/powerpoint/2010/main" val="3045846417"/>
              </p:ext>
            </p:extLst>
          </p:nvPr>
        </p:nvGraphicFramePr>
        <p:xfrm>
          <a:off x="2197915" y="4204726"/>
          <a:ext cx="6291743" cy="1379918"/>
        </p:xfrm>
        <a:graphic>
          <a:graphicData uri="http://schemas.openxmlformats.org/drawingml/2006/table">
            <a:tbl>
              <a:tblPr firstRow="1" firstCol="1" bandRow="1">
                <a:tableStyleId>{5C22544A-7EE6-4342-B048-85BDC9FD1C3A}</a:tableStyleId>
              </a:tblPr>
              <a:tblGrid>
                <a:gridCol w="3102222">
                  <a:extLst>
                    <a:ext uri="{9D8B030D-6E8A-4147-A177-3AD203B41FA5}">
                      <a16:colId xmlns:a16="http://schemas.microsoft.com/office/drawing/2014/main" val="502852095"/>
                    </a:ext>
                  </a:extLst>
                </a:gridCol>
                <a:gridCol w="3189521">
                  <a:extLst>
                    <a:ext uri="{9D8B030D-6E8A-4147-A177-3AD203B41FA5}">
                      <a16:colId xmlns:a16="http://schemas.microsoft.com/office/drawing/2014/main" val="110654114"/>
                    </a:ext>
                  </a:extLst>
                </a:gridCol>
              </a:tblGrid>
              <a:tr h="260544">
                <a:tc>
                  <a:txBody>
                    <a:bodyPr/>
                    <a:lstStyle/>
                    <a:p>
                      <a:pPr>
                        <a:lnSpc>
                          <a:spcPct val="107000"/>
                        </a:lnSpc>
                        <a:spcAft>
                          <a:spcPts val="800"/>
                        </a:spcAft>
                        <a:tabLst>
                          <a:tab pos="4457700" algn="l"/>
                        </a:tabLst>
                      </a:pPr>
                      <a:r>
                        <a:rPr lang="en-IN"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457700" algn="l"/>
                        </a:tabLst>
                      </a:pPr>
                      <a:r>
                        <a:rPr lang="en-IN" sz="1100" dirty="0">
                          <a:effectLst/>
                        </a:rPr>
                        <a:t>USN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2428453"/>
                  </a:ext>
                </a:extLst>
              </a:tr>
              <a:tr h="260544">
                <a:tc>
                  <a:txBody>
                    <a:bodyPr/>
                    <a:lstStyle/>
                    <a:p>
                      <a:pPr>
                        <a:lnSpc>
                          <a:spcPct val="107000"/>
                        </a:lnSpc>
                        <a:spcAft>
                          <a:spcPts val="800"/>
                        </a:spcAft>
                        <a:tabLst>
                          <a:tab pos="4457700" algn="l"/>
                        </a:tabLst>
                      </a:pPr>
                      <a:r>
                        <a:rPr lang="en-IN" sz="1100" dirty="0">
                          <a:effectLst/>
                        </a:rPr>
                        <a:t>Shradha Mallikarjun Patil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457700" algn="l"/>
                        </a:tabLst>
                      </a:pPr>
                      <a:r>
                        <a:rPr lang="en-IN" sz="1100" dirty="0">
                          <a:effectLst/>
                        </a:rPr>
                        <a:t>2GI20CS144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2890602"/>
                  </a:ext>
                </a:extLst>
              </a:tr>
              <a:tr h="260544">
                <a:tc>
                  <a:txBody>
                    <a:bodyPr/>
                    <a:lstStyle/>
                    <a:p>
                      <a:pPr>
                        <a:lnSpc>
                          <a:spcPct val="107000"/>
                        </a:lnSpc>
                        <a:spcAft>
                          <a:spcPts val="800"/>
                        </a:spcAft>
                        <a:tabLst>
                          <a:tab pos="4457700" algn="l"/>
                        </a:tabLst>
                      </a:pPr>
                      <a:r>
                        <a:rPr lang="en-IN" sz="1100" dirty="0" err="1">
                          <a:effectLst/>
                        </a:rPr>
                        <a:t>Srushti</a:t>
                      </a:r>
                      <a:r>
                        <a:rPr lang="en-IN" sz="1100" dirty="0">
                          <a:effectLst/>
                        </a:rPr>
                        <a:t> B </a:t>
                      </a:r>
                      <a:r>
                        <a:rPr lang="en-IN" sz="1100" dirty="0" err="1">
                          <a:effectLst/>
                        </a:rPr>
                        <a:t>Mudennavar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457700" algn="l"/>
                        </a:tabLst>
                      </a:pPr>
                      <a:r>
                        <a:rPr lang="en-IN" sz="1100">
                          <a:effectLst/>
                        </a:rPr>
                        <a:t>2GI20CS158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7192090"/>
                  </a:ext>
                </a:extLst>
              </a:tr>
              <a:tr h="290458">
                <a:tc>
                  <a:txBody>
                    <a:bodyPr/>
                    <a:lstStyle/>
                    <a:p>
                      <a:pPr>
                        <a:lnSpc>
                          <a:spcPct val="107000"/>
                        </a:lnSpc>
                        <a:spcAft>
                          <a:spcPts val="800"/>
                        </a:spcAft>
                        <a:tabLst>
                          <a:tab pos="4457700" algn="l"/>
                        </a:tabLst>
                      </a:pPr>
                      <a:r>
                        <a:rPr lang="en-IN" sz="1100" dirty="0">
                          <a:effectLst/>
                        </a:rPr>
                        <a:t>Sushmita G </a:t>
                      </a:r>
                      <a:r>
                        <a:rPr lang="en-IN" sz="1100" dirty="0" err="1">
                          <a:effectLst/>
                        </a:rPr>
                        <a:t>Kulali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457700" algn="l"/>
                        </a:tabLst>
                      </a:pPr>
                      <a:r>
                        <a:rPr lang="en-IN" sz="1100">
                          <a:effectLst/>
                        </a:rPr>
                        <a:t>2GI20CS163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431282"/>
                  </a:ext>
                </a:extLst>
              </a:tr>
              <a:tr h="307828">
                <a:tc>
                  <a:txBody>
                    <a:bodyPr/>
                    <a:lstStyle/>
                    <a:p>
                      <a:pPr>
                        <a:lnSpc>
                          <a:spcPct val="107000"/>
                        </a:lnSpc>
                        <a:spcAft>
                          <a:spcPts val="800"/>
                        </a:spcAft>
                        <a:tabLst>
                          <a:tab pos="4457700" algn="l"/>
                        </a:tabLst>
                      </a:pPr>
                      <a:r>
                        <a:rPr lang="en-IN" sz="1100" dirty="0">
                          <a:effectLst/>
                        </a:rPr>
                        <a:t>Vani F </a:t>
                      </a:r>
                      <a:r>
                        <a:rPr lang="en-IN" sz="1100" dirty="0" err="1">
                          <a:effectLst/>
                        </a:rPr>
                        <a:t>Dodamani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457700" algn="l"/>
                        </a:tabLst>
                      </a:pPr>
                      <a:r>
                        <a:rPr lang="en-IN" sz="1100" dirty="0">
                          <a:effectLst/>
                        </a:rPr>
                        <a:t>2GI20CS172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3521528"/>
                  </a:ext>
                </a:extLst>
              </a:tr>
            </a:tbl>
          </a:graphicData>
        </a:graphic>
      </p:graphicFrame>
    </p:spTree>
    <p:extLst>
      <p:ext uri="{BB962C8B-B14F-4D97-AF65-F5344CB8AC3E}">
        <p14:creationId xmlns:p14="http://schemas.microsoft.com/office/powerpoint/2010/main" val="260737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465724-B5AA-4371-8B96-FD17F37AED9D}"/>
              </a:ext>
            </a:extLst>
          </p:cNvPr>
          <p:cNvSpPr>
            <a:spLocks noGrp="1"/>
          </p:cNvSpPr>
          <p:nvPr>
            <p:ph type="ctrTitle"/>
          </p:nvPr>
        </p:nvSpPr>
        <p:spPr>
          <a:xfrm>
            <a:off x="587229" y="1004833"/>
            <a:ext cx="4945562" cy="1033691"/>
          </a:xfrm>
        </p:spPr>
        <p:txBody>
          <a:bodyPr>
            <a:normAutofit/>
          </a:bodyPr>
          <a:lstStyle/>
          <a:p>
            <a:r>
              <a:rPr lang="en-IN" sz="3600" dirty="0">
                <a:effectLst/>
                <a:latin typeface="Times New Roman" panose="02020603050405020304" pitchFamily="18" charset="0"/>
                <a:ea typeface="Calibri" panose="020F0502020204030204" pitchFamily="34" charset="0"/>
              </a:rPr>
              <a:t>TABLE OF CONTENTS:</a:t>
            </a:r>
            <a:endParaRPr lang="en-IN" sz="3600" dirty="0"/>
          </a:p>
        </p:txBody>
      </p:sp>
      <p:sp>
        <p:nvSpPr>
          <p:cNvPr id="5" name="Subtitle 4">
            <a:extLst>
              <a:ext uri="{FF2B5EF4-FFF2-40B4-BE49-F238E27FC236}">
                <a16:creationId xmlns:a16="http://schemas.microsoft.com/office/drawing/2014/main" id="{B8F6D282-72CA-46D2-BFF3-8BCED5D3A7EF}"/>
              </a:ext>
            </a:extLst>
          </p:cNvPr>
          <p:cNvSpPr>
            <a:spLocks noGrp="1"/>
          </p:cNvSpPr>
          <p:nvPr>
            <p:ph type="subTitle" idx="1"/>
          </p:nvPr>
        </p:nvSpPr>
        <p:spPr>
          <a:xfrm>
            <a:off x="352338" y="2667772"/>
            <a:ext cx="8088044" cy="3185395"/>
          </a:xfrm>
        </p:spPr>
        <p:txBody>
          <a:bodyPr>
            <a:normAutofit fontScale="55000" lnSpcReduction="20000"/>
          </a:bodyPr>
          <a:lstStyle/>
          <a:p>
            <a:pPr marL="342900" lvl="0" indent="-342900">
              <a:lnSpc>
                <a:spcPct val="115000"/>
              </a:lnSpc>
              <a:buFont typeface="+mj-lt"/>
              <a:buAutoNum type="arabicPeriod"/>
            </a:pPr>
            <a:r>
              <a:rPr lang="en-IN"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Introduction							</a:t>
            </a:r>
            <a:endParaRPr lang="en-IN"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Parity Generator						</a:t>
            </a:r>
            <a:endParaRPr lang="en-IN"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4-Bit Even Parity Generator				</a:t>
            </a:r>
            <a:endParaRPr lang="en-IN"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Conclusion							</a:t>
            </a:r>
          </a:p>
          <a:p>
            <a:pPr marL="342900" lvl="0" indent="-342900">
              <a:lnSpc>
                <a:spcPct val="115000"/>
              </a:lnSpc>
              <a:spcAft>
                <a:spcPts val="1000"/>
              </a:spcAft>
              <a:buFont typeface="+mj-lt"/>
              <a:buAutoNum type="arabicPeriod"/>
            </a:pPr>
            <a:r>
              <a:rPr lang="en-IN"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References</a:t>
            </a:r>
            <a:r>
              <a:rPr lang="en-IN"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22254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0B8-B5FC-4104-A875-4FBE103D45C4}"/>
              </a:ext>
            </a:extLst>
          </p:cNvPr>
          <p:cNvSpPr>
            <a:spLocks noGrp="1"/>
          </p:cNvSpPr>
          <p:nvPr>
            <p:ph type="ctrTitle"/>
          </p:nvPr>
        </p:nvSpPr>
        <p:spPr>
          <a:xfrm>
            <a:off x="570452" y="969505"/>
            <a:ext cx="5239176" cy="1218249"/>
          </a:xfrm>
        </p:spPr>
        <p:txBody>
          <a:bodyPr>
            <a:normAutofit/>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4" name="Subtitle 3">
            <a:extLst>
              <a:ext uri="{FF2B5EF4-FFF2-40B4-BE49-F238E27FC236}">
                <a16:creationId xmlns:a16="http://schemas.microsoft.com/office/drawing/2014/main" id="{E0AF4630-96EE-4D7E-B914-F3AD56FD757B}"/>
              </a:ext>
            </a:extLst>
          </p:cNvPr>
          <p:cNvSpPr>
            <a:spLocks noGrp="1"/>
          </p:cNvSpPr>
          <p:nvPr>
            <p:ph type="subTitle" idx="1"/>
          </p:nvPr>
        </p:nvSpPr>
        <p:spPr>
          <a:xfrm>
            <a:off x="570452" y="2256639"/>
            <a:ext cx="7844763" cy="3328007"/>
          </a:xfrm>
        </p:spPr>
        <p:txBody>
          <a:bodyPr/>
          <a:lstStyle/>
          <a:p>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digital electronic systems, during data transmission and processing, data gets distorted. This is due to the noises added to it. Such noises change 0s to 1s and 1s to 0s.</a:t>
            </a:r>
          </a:p>
          <a:p>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Hence, a Parity Bit is added to the word containing data in order to make number of 1s either even or odd. The message containing the data bits along with parity bit is transmitted from transmitter to the receiver.</a:t>
            </a:r>
          </a:p>
          <a:p>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the receiving end, the number of 1s in the message is counted and </a:t>
            </a:r>
            <a:r>
              <a:rPr lang="en-IN" sz="1800" dirty="0">
                <a:solidFill>
                  <a:schemeClr val="bg1"/>
                </a:solidFill>
                <a:effectLst/>
                <a:latin typeface="Times New Roman" panose="02020603050405020304" pitchFamily="18" charset="0"/>
                <a:ea typeface="Calibri" panose="020F0502020204030204" pitchFamily="34" charset="0"/>
              </a:rPr>
              <a:t>if it doesn’t match with the transmitted one, it means there is an error in the data.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954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F6BB6-5086-4F8C-8A21-6C361E3083F6}"/>
              </a:ext>
            </a:extLst>
          </p:cNvPr>
          <p:cNvSpPr>
            <a:spLocks noGrp="1"/>
          </p:cNvSpPr>
          <p:nvPr>
            <p:ph type="ctrTitle"/>
          </p:nvPr>
        </p:nvSpPr>
        <p:spPr>
          <a:xfrm>
            <a:off x="352337" y="988055"/>
            <a:ext cx="6702803" cy="1067247"/>
          </a:xfrm>
        </p:spPr>
        <p:txBody>
          <a:bodyPr>
            <a:noAutofit/>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PARITY  GENERATOR  PRINCIPLE AND WORKING:</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5" name="Subtitle 4">
            <a:extLst>
              <a:ext uri="{FF2B5EF4-FFF2-40B4-BE49-F238E27FC236}">
                <a16:creationId xmlns:a16="http://schemas.microsoft.com/office/drawing/2014/main" id="{E7506509-2701-4665-BCA3-6CE4115357D8}"/>
              </a:ext>
            </a:extLst>
          </p:cNvPr>
          <p:cNvSpPr>
            <a:spLocks noGrp="1"/>
          </p:cNvSpPr>
          <p:nvPr>
            <p:ph type="subTitle" idx="1"/>
          </p:nvPr>
        </p:nvSpPr>
        <p:spPr>
          <a:xfrm>
            <a:off x="226502" y="2055302"/>
            <a:ext cx="7055142" cy="3529344"/>
          </a:xfrm>
        </p:spPr>
        <p:txBody>
          <a:bodyPr>
            <a:normAutofit lnSpcReduction="10000"/>
          </a:bodyPr>
          <a:lstStyle/>
          <a:p>
            <a:r>
              <a:rPr lang="en-IN" sz="1800" dirty="0">
                <a:solidFill>
                  <a:schemeClr val="bg1"/>
                </a:solidFill>
                <a:effectLst/>
                <a:latin typeface="Times New Roman" panose="02020603050405020304" pitchFamily="18" charset="0"/>
                <a:ea typeface="Calibri" panose="020F0502020204030204" pitchFamily="34" charset="0"/>
              </a:rPr>
              <a:t>The basic principle involved in the implementation of parity circuits is that sum of odd number of 1s is always 1 and sum of even number of 1s is always zero.</a:t>
            </a:r>
          </a:p>
          <a:p>
            <a:endParaRPr lang="en-IN" sz="1800" dirty="0">
              <a:solidFill>
                <a:schemeClr val="bg1"/>
              </a:solidFill>
              <a:effectLst/>
              <a:latin typeface="Times New Roman" panose="02020603050405020304" pitchFamily="18" charset="0"/>
              <a:ea typeface="Calibri" panose="020F0502020204030204" pitchFamily="34" charset="0"/>
            </a:endParaRPr>
          </a:p>
          <a:p>
            <a:r>
              <a:rPr lang="en-IN" sz="1800" dirty="0">
                <a:solidFill>
                  <a:schemeClr val="bg1"/>
                </a:solidFill>
                <a:effectLst/>
                <a:latin typeface="Times New Roman" panose="02020603050405020304" pitchFamily="18" charset="0"/>
                <a:ea typeface="Calibri" panose="020F0502020204030204" pitchFamily="34" charset="0"/>
              </a:rPr>
              <a:t>The sum of the data bits and parity bits can be even or odd. In even parity, the added parity bit will make the total number of 1s an even amount whereas in odd parity the added parity bit will make the total number of 1s odd amount. </a:t>
            </a:r>
          </a:p>
          <a:p>
            <a:endParaRPr lang="en-IN" sz="1800" dirty="0">
              <a:solidFill>
                <a:schemeClr val="bg1"/>
              </a:solidFill>
              <a:effectLst/>
              <a:latin typeface="Times New Roman" panose="02020603050405020304" pitchFamily="18" charset="0"/>
              <a:ea typeface="Calibri" panose="020F0502020204030204" pitchFamily="34" charset="0"/>
            </a:endParaRPr>
          </a:p>
          <a:p>
            <a:r>
              <a:rPr lang="en-IN" sz="1800" dirty="0">
                <a:solidFill>
                  <a:schemeClr val="bg1"/>
                </a:solidFill>
                <a:effectLst/>
                <a:latin typeface="Times New Roman" panose="02020603050405020304" pitchFamily="18" charset="0"/>
                <a:ea typeface="Calibri" panose="020F0502020204030204" pitchFamily="34" charset="0"/>
              </a:rPr>
              <a:t> Such error detecting and correction can be implemented by using Ex-OR gates (since Ex-OR gate produce zero output when there are even number of inputs).</a:t>
            </a:r>
            <a:endParaRPr lang="en-IN" dirty="0">
              <a:solidFill>
                <a:schemeClr val="bg1"/>
              </a:solidFill>
            </a:endParaRPr>
          </a:p>
        </p:txBody>
      </p:sp>
      <p:pic>
        <p:nvPicPr>
          <p:cNvPr id="7" name="Picture 6">
            <a:extLst>
              <a:ext uri="{FF2B5EF4-FFF2-40B4-BE49-F238E27FC236}">
                <a16:creationId xmlns:a16="http://schemas.microsoft.com/office/drawing/2014/main" id="{A08E7581-BA34-4469-BB99-4D1E573E2F35}"/>
              </a:ext>
            </a:extLst>
          </p:cNvPr>
          <p:cNvPicPr>
            <a:picLocks noChangeAspect="1"/>
          </p:cNvPicPr>
          <p:nvPr/>
        </p:nvPicPr>
        <p:blipFill rotWithShape="1">
          <a:blip r:embed="rId2"/>
          <a:srcRect r="57573" b="15414"/>
          <a:stretch/>
        </p:blipFill>
        <p:spPr>
          <a:xfrm>
            <a:off x="9429226" y="2598491"/>
            <a:ext cx="2265143" cy="1367405"/>
          </a:xfrm>
          <a:prstGeom prst="rect">
            <a:avLst/>
          </a:prstGeom>
        </p:spPr>
      </p:pic>
      <p:pic>
        <p:nvPicPr>
          <p:cNvPr id="8" name="Picture 7">
            <a:extLst>
              <a:ext uri="{FF2B5EF4-FFF2-40B4-BE49-F238E27FC236}">
                <a16:creationId xmlns:a16="http://schemas.microsoft.com/office/drawing/2014/main" id="{873F4A34-3D04-4489-BD64-136D40A8E9A9}"/>
              </a:ext>
            </a:extLst>
          </p:cNvPr>
          <p:cNvPicPr>
            <a:picLocks noChangeAspect="1"/>
          </p:cNvPicPr>
          <p:nvPr/>
        </p:nvPicPr>
        <p:blipFill rotWithShape="1">
          <a:blip r:embed="rId2"/>
          <a:srcRect l="39949" r="9555" b="21208"/>
          <a:stretch/>
        </p:blipFill>
        <p:spPr>
          <a:xfrm>
            <a:off x="9297797" y="4491093"/>
            <a:ext cx="2894203" cy="1367406"/>
          </a:xfrm>
          <a:prstGeom prst="rect">
            <a:avLst/>
          </a:prstGeom>
        </p:spPr>
      </p:pic>
    </p:spTree>
    <p:extLst>
      <p:ext uri="{BB962C8B-B14F-4D97-AF65-F5344CB8AC3E}">
        <p14:creationId xmlns:p14="http://schemas.microsoft.com/office/powerpoint/2010/main" val="358816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A2EFE7F-CE07-42A0-860D-9F596F6F4931}"/>
              </a:ext>
            </a:extLst>
          </p:cNvPr>
          <p:cNvSpPr>
            <a:spLocks noGrp="1"/>
          </p:cNvSpPr>
          <p:nvPr>
            <p:ph type="title"/>
          </p:nvPr>
        </p:nvSpPr>
        <p:spPr>
          <a:xfrm>
            <a:off x="83890" y="956345"/>
            <a:ext cx="3338818" cy="5117284"/>
          </a:xfrm>
        </p:spPr>
        <p:txBody>
          <a:bodyPr>
            <a:normAutofit/>
          </a:bodyPr>
          <a:lstStyle/>
          <a:p>
            <a:r>
              <a:rPr lang="en-IN" sz="1800" dirty="0">
                <a:effectLst/>
                <a:latin typeface="Times New Roman" panose="02020603050405020304" pitchFamily="18" charset="0"/>
                <a:ea typeface="Calibri" panose="020F0502020204030204" pitchFamily="34" charset="0"/>
              </a:rPr>
              <a:t>Even Parity Checker Consider that </a:t>
            </a:r>
            <a:r>
              <a:rPr lang="en-IN" sz="1800" dirty="0">
                <a:latin typeface="Times New Roman" panose="02020603050405020304" pitchFamily="18" charset="0"/>
                <a:ea typeface="Calibri" panose="020F0502020204030204" pitchFamily="34" charset="0"/>
              </a:rPr>
              <a:t>four</a:t>
            </a:r>
            <a:r>
              <a:rPr lang="en-IN" sz="1800" dirty="0">
                <a:effectLst/>
                <a:latin typeface="Times New Roman" panose="02020603050405020304" pitchFamily="18" charset="0"/>
                <a:ea typeface="Calibri" panose="020F0502020204030204" pitchFamily="34" charset="0"/>
              </a:rPr>
              <a:t> input messages along with even parity bit is generated at the transmitting end. </a:t>
            </a:r>
            <a:br>
              <a:rPr lang="en-IN" sz="1800" dirty="0">
                <a:effectLst/>
                <a:latin typeface="Times New Roman" panose="02020603050405020304" pitchFamily="18" charset="0"/>
                <a:ea typeface="Calibri" panose="020F0502020204030204" pitchFamily="34" charset="0"/>
              </a:rPr>
            </a:br>
            <a:br>
              <a:rPr lang="en-IN" sz="1800" dirty="0">
                <a:effectLst/>
                <a:latin typeface="Times New Roman" panose="02020603050405020304" pitchFamily="18" charset="0"/>
                <a:ea typeface="Calibri" panose="020F0502020204030204" pitchFamily="34" charset="0"/>
              </a:rPr>
            </a:br>
            <a:r>
              <a:rPr lang="en-IN" sz="1800" dirty="0">
                <a:effectLst/>
                <a:latin typeface="Times New Roman" panose="02020603050405020304" pitchFamily="18" charset="0"/>
                <a:ea typeface="Calibri" panose="020F0502020204030204" pitchFamily="34" charset="0"/>
              </a:rPr>
              <a:t>These 4 bits are applied as input to the parity checker circuit which checks the possibility of error on the data. </a:t>
            </a:r>
            <a:br>
              <a:rPr lang="en-IN" sz="1800" dirty="0">
                <a:effectLst/>
                <a:latin typeface="Times New Roman" panose="02020603050405020304" pitchFamily="18" charset="0"/>
                <a:ea typeface="Calibri" panose="020F0502020204030204" pitchFamily="34" charset="0"/>
              </a:rPr>
            </a:br>
            <a:br>
              <a:rPr lang="en-IN" sz="1800" dirty="0">
                <a:effectLst/>
                <a:latin typeface="Times New Roman" panose="02020603050405020304" pitchFamily="18" charset="0"/>
                <a:ea typeface="Calibri" panose="020F0502020204030204" pitchFamily="34" charset="0"/>
              </a:rPr>
            </a:br>
            <a:br>
              <a:rPr lang="en-IN" sz="1800" dirty="0">
                <a:effectLst/>
                <a:latin typeface="Times New Roman" panose="02020603050405020304" pitchFamily="18" charset="0"/>
                <a:ea typeface="Calibri" panose="020F0502020204030204" pitchFamily="34" charset="0"/>
              </a:rPr>
            </a:br>
            <a:r>
              <a:rPr lang="en-IN" sz="1800" dirty="0">
                <a:effectLst/>
                <a:latin typeface="Times New Roman" panose="02020603050405020304" pitchFamily="18" charset="0"/>
                <a:ea typeface="Calibri" panose="020F0502020204030204" pitchFamily="34" charset="0"/>
              </a:rPr>
              <a:t> If any error occurs, the received message consists of odd number of 1s.</a:t>
            </a:r>
            <a:endParaRPr lang="en-IN" sz="1800" dirty="0"/>
          </a:p>
        </p:txBody>
      </p:sp>
      <p:sp>
        <p:nvSpPr>
          <p:cNvPr id="10" name="Content Placeholder 9">
            <a:extLst>
              <a:ext uri="{FF2B5EF4-FFF2-40B4-BE49-F238E27FC236}">
                <a16:creationId xmlns:a16="http://schemas.microsoft.com/office/drawing/2014/main" id="{8A32B011-59D0-49BC-B256-DA9D909CCCA0}"/>
              </a:ext>
            </a:extLst>
          </p:cNvPr>
          <p:cNvSpPr>
            <a:spLocks noGrp="1"/>
          </p:cNvSpPr>
          <p:nvPr>
            <p:ph idx="1"/>
          </p:nvPr>
        </p:nvSpPr>
        <p:spPr>
          <a:xfrm>
            <a:off x="4563610" y="558066"/>
            <a:ext cx="5088468" cy="473779"/>
          </a:xfrm>
        </p:spPr>
        <p:txBody>
          <a:bodyPr/>
          <a:lstStyle/>
          <a:p>
            <a:r>
              <a:rPr lang="en-IN" dirty="0">
                <a:solidFill>
                  <a:schemeClr val="tx1"/>
                </a:solidFill>
              </a:rPr>
              <a:t>Truth Table:</a:t>
            </a:r>
          </a:p>
        </p:txBody>
      </p:sp>
      <p:pic>
        <p:nvPicPr>
          <p:cNvPr id="8" name="Picture 7">
            <a:extLst>
              <a:ext uri="{FF2B5EF4-FFF2-40B4-BE49-F238E27FC236}">
                <a16:creationId xmlns:a16="http://schemas.microsoft.com/office/drawing/2014/main" id="{9FD14907-C538-4478-85F3-B1A0B588B764}"/>
              </a:ext>
            </a:extLst>
          </p:cNvPr>
          <p:cNvPicPr>
            <a:picLocks noChangeAspect="1"/>
          </p:cNvPicPr>
          <p:nvPr/>
        </p:nvPicPr>
        <p:blipFill>
          <a:blip r:embed="rId2"/>
          <a:stretch>
            <a:fillRect/>
          </a:stretch>
        </p:blipFill>
        <p:spPr>
          <a:xfrm>
            <a:off x="4417774" y="1031845"/>
            <a:ext cx="6385965" cy="3580032"/>
          </a:xfrm>
          <a:prstGeom prst="rect">
            <a:avLst/>
          </a:prstGeom>
        </p:spPr>
      </p:pic>
      <p:sp>
        <p:nvSpPr>
          <p:cNvPr id="11" name="TextBox 10">
            <a:extLst>
              <a:ext uri="{FF2B5EF4-FFF2-40B4-BE49-F238E27FC236}">
                <a16:creationId xmlns:a16="http://schemas.microsoft.com/office/drawing/2014/main" id="{28DED81E-7AC2-4274-9E5C-E1B12026D61D}"/>
              </a:ext>
            </a:extLst>
          </p:cNvPr>
          <p:cNvSpPr txBox="1"/>
          <p:nvPr/>
        </p:nvSpPr>
        <p:spPr>
          <a:xfrm>
            <a:off x="4775277" y="4611877"/>
            <a:ext cx="5670957" cy="1477328"/>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The above table shows the truth table for the even parity checker in which PEC = 1 if the error occurs, i.e., the four bits received have odd number of 1s and PEC = 0 if no error occurs, i.e., if the 4-bit message has even number of 1s.</a:t>
            </a:r>
            <a:endParaRPr lang="en-IN" dirty="0"/>
          </a:p>
        </p:txBody>
      </p:sp>
    </p:spTree>
    <p:extLst>
      <p:ext uri="{BB962C8B-B14F-4D97-AF65-F5344CB8AC3E}">
        <p14:creationId xmlns:p14="http://schemas.microsoft.com/office/powerpoint/2010/main" val="377691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A827-6C37-4C01-93FD-5F31D50AFD6F}"/>
              </a:ext>
            </a:extLst>
          </p:cNvPr>
          <p:cNvSpPr>
            <a:spLocks noGrp="1"/>
          </p:cNvSpPr>
          <p:nvPr>
            <p:ph type="title"/>
          </p:nvPr>
        </p:nvSpPr>
        <p:spPr/>
        <p:txBody>
          <a:bodyPr>
            <a:normAutofit fontScale="90000"/>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K-MAP:</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FE5F8632-4A22-4EE4-8608-1E05BCEC8228}"/>
              </a:ext>
            </a:extLst>
          </p:cNvPr>
          <p:cNvPicPr>
            <a:picLocks noChangeAspect="1"/>
          </p:cNvPicPr>
          <p:nvPr/>
        </p:nvPicPr>
        <p:blipFill rotWithShape="1">
          <a:blip r:embed="rId2"/>
          <a:srcRect l="28190" r="36206" b="55727"/>
          <a:stretch/>
        </p:blipFill>
        <p:spPr>
          <a:xfrm>
            <a:off x="357781" y="2416030"/>
            <a:ext cx="2737757" cy="2204794"/>
          </a:xfrm>
          <a:prstGeom prst="rect">
            <a:avLst/>
          </a:prstGeom>
        </p:spPr>
      </p:pic>
      <p:pic>
        <p:nvPicPr>
          <p:cNvPr id="5" name="Content Placeholder 4">
            <a:extLst>
              <a:ext uri="{FF2B5EF4-FFF2-40B4-BE49-F238E27FC236}">
                <a16:creationId xmlns:a16="http://schemas.microsoft.com/office/drawing/2014/main" id="{3A68F674-2F4D-4497-963A-E648C63867BB}"/>
              </a:ext>
            </a:extLst>
          </p:cNvPr>
          <p:cNvPicPr>
            <a:picLocks noGrp="1" noChangeAspect="1"/>
          </p:cNvPicPr>
          <p:nvPr>
            <p:ph idx="1"/>
          </p:nvPr>
        </p:nvPicPr>
        <p:blipFill rotWithShape="1">
          <a:blip r:embed="rId2"/>
          <a:srcRect l="5714" t="50114" r="7014"/>
          <a:stretch/>
        </p:blipFill>
        <p:spPr>
          <a:xfrm>
            <a:off x="3926046" y="2141265"/>
            <a:ext cx="7614081" cy="2479559"/>
          </a:xfrm>
          <a:prstGeom prst="rect">
            <a:avLst/>
          </a:prstGeom>
        </p:spPr>
      </p:pic>
    </p:spTree>
    <p:extLst>
      <p:ext uri="{BB962C8B-B14F-4D97-AF65-F5344CB8AC3E}">
        <p14:creationId xmlns:p14="http://schemas.microsoft.com/office/powerpoint/2010/main" val="260367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308F-7F03-4019-A742-B4DA964940B9}"/>
              </a:ext>
            </a:extLst>
          </p:cNvPr>
          <p:cNvSpPr>
            <a:spLocks noGrp="1"/>
          </p:cNvSpPr>
          <p:nvPr>
            <p:ph type="title"/>
          </p:nvPr>
        </p:nvSpPr>
        <p:spPr>
          <a:xfrm>
            <a:off x="68361" y="864108"/>
            <a:ext cx="3899631" cy="1174746"/>
          </a:xfrm>
        </p:spPr>
        <p:txBody>
          <a:bodyPr>
            <a:normAutofit/>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LOGIC DIAGRAM:</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4" name="TextBox 3">
            <a:extLst>
              <a:ext uri="{FF2B5EF4-FFF2-40B4-BE49-F238E27FC236}">
                <a16:creationId xmlns:a16="http://schemas.microsoft.com/office/drawing/2014/main" id="{8413B505-4081-43FC-B2F4-794B5FDA556F}"/>
              </a:ext>
            </a:extLst>
          </p:cNvPr>
          <p:cNvSpPr txBox="1"/>
          <p:nvPr/>
        </p:nvSpPr>
        <p:spPr>
          <a:xfrm>
            <a:off x="293615" y="2231472"/>
            <a:ext cx="2852257" cy="3139321"/>
          </a:xfrm>
          <a:prstGeom prst="rect">
            <a:avLst/>
          </a:prstGeom>
          <a:noFill/>
        </p:spPr>
        <p:txBody>
          <a:bodyPr wrap="square" rtlCol="0">
            <a:spAutoFit/>
          </a:bodyPr>
          <a:lstStyle/>
          <a:p>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logic expression for the even parity checker can be implemented by using three Ex-OR gates as shown in figure.</a:t>
            </a:r>
          </a:p>
          <a:p>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If the received message consists of five bits, then one more Ex-OR gate is required for the even parity checking.</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48E33CA4-EF5A-49F5-A8D5-3514EAEF2A4D}"/>
              </a:ext>
            </a:extLst>
          </p:cNvPr>
          <p:cNvPicPr>
            <a:picLocks noGrp="1" noChangeAspect="1"/>
          </p:cNvPicPr>
          <p:nvPr>
            <p:ph idx="1"/>
          </p:nvPr>
        </p:nvPicPr>
        <p:blipFill>
          <a:blip r:embed="rId2"/>
          <a:stretch>
            <a:fillRect/>
          </a:stretch>
        </p:blipFill>
        <p:spPr>
          <a:xfrm>
            <a:off x="4134964" y="2076262"/>
            <a:ext cx="6782747" cy="2695951"/>
          </a:xfrm>
          <a:prstGeom prst="rect">
            <a:avLst/>
          </a:prstGeom>
        </p:spPr>
      </p:pic>
    </p:spTree>
    <p:extLst>
      <p:ext uri="{BB962C8B-B14F-4D97-AF65-F5344CB8AC3E}">
        <p14:creationId xmlns:p14="http://schemas.microsoft.com/office/powerpoint/2010/main" val="71437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68991-CA2B-4186-932D-DA96660DDEA8}"/>
              </a:ext>
            </a:extLst>
          </p:cNvPr>
          <p:cNvSpPr>
            <a:spLocks noGrp="1"/>
          </p:cNvSpPr>
          <p:nvPr>
            <p:ph type="ctrTitle"/>
          </p:nvPr>
        </p:nvSpPr>
        <p:spPr>
          <a:xfrm>
            <a:off x="243281" y="383199"/>
            <a:ext cx="6329745" cy="1042080"/>
          </a:xfrm>
        </p:spPr>
        <p:txBody>
          <a:bodyPr>
            <a:normAutofit/>
          </a:bodyPr>
          <a:lstStyle/>
          <a:p>
            <a:r>
              <a:rPr lang="en-IN" sz="4000" dirty="0">
                <a:latin typeface="Times New Roman" panose="02020603050405020304" pitchFamily="18" charset="0"/>
                <a:cs typeface="Times New Roman" panose="02020603050405020304" pitchFamily="18" charset="0"/>
              </a:rPr>
              <a:t>Drawbacks:</a:t>
            </a:r>
          </a:p>
        </p:txBody>
      </p:sp>
      <p:sp>
        <p:nvSpPr>
          <p:cNvPr id="5" name="Subtitle 4">
            <a:extLst>
              <a:ext uri="{FF2B5EF4-FFF2-40B4-BE49-F238E27FC236}">
                <a16:creationId xmlns:a16="http://schemas.microsoft.com/office/drawing/2014/main" id="{B74A5D13-FA0F-4D32-9E78-A58D22D7C683}"/>
              </a:ext>
            </a:extLst>
          </p:cNvPr>
          <p:cNvSpPr>
            <a:spLocks noGrp="1"/>
          </p:cNvSpPr>
          <p:nvPr>
            <p:ph type="subTitle" idx="1"/>
          </p:nvPr>
        </p:nvSpPr>
        <p:spPr>
          <a:xfrm>
            <a:off x="243281" y="1425279"/>
            <a:ext cx="8046100" cy="3697123"/>
          </a:xfrm>
        </p:spPr>
        <p:txBody>
          <a:bodyPr>
            <a:normAutofit fontScale="92500" lnSpcReduction="20000"/>
          </a:bodyPr>
          <a:lstStyle/>
          <a:p>
            <a:r>
              <a:rPr lang="en-US" dirty="0">
                <a:solidFill>
                  <a:schemeClr val="bg1"/>
                </a:solidFill>
                <a:latin typeface="Times New Roman" panose="02020603050405020304" pitchFamily="18" charset="0"/>
                <a:cs typeface="Times New Roman" panose="02020603050405020304" pitchFamily="18" charset="0"/>
              </a:rPr>
              <a:t>If two bits are transposed (change places) then the computer could be fooled into thinking the data is correct and not </a:t>
            </a:r>
            <a:r>
              <a:rPr lang="en-US" dirty="0" err="1">
                <a:solidFill>
                  <a:schemeClr val="bg1"/>
                </a:solidFill>
                <a:latin typeface="Times New Roman" panose="02020603050405020304" pitchFamily="18" charset="0"/>
                <a:cs typeface="Times New Roman" panose="02020603050405020304" pitchFamily="18" charset="0"/>
              </a:rPr>
              <a:t>corrupted.If</a:t>
            </a:r>
            <a:r>
              <a:rPr lang="en-US" dirty="0">
                <a:solidFill>
                  <a:schemeClr val="bg1"/>
                </a:solidFill>
                <a:latin typeface="Times New Roman" panose="02020603050405020304" pitchFamily="18" charset="0"/>
                <a:cs typeface="Times New Roman" panose="02020603050405020304" pitchFamily="18" charset="0"/>
              </a:rPr>
              <a:t> two random bits change state then the system could also be fooled.</a:t>
            </a:r>
          </a:p>
          <a:p>
            <a:r>
              <a:rPr lang="en-US" dirty="0">
                <a:solidFill>
                  <a:schemeClr val="bg1"/>
                </a:solidFill>
                <a:latin typeface="Times New Roman" panose="02020603050405020304" pitchFamily="18" charset="0"/>
                <a:cs typeface="Times New Roman" panose="02020603050405020304" pitchFamily="18" charset="0"/>
              </a:rPr>
              <a:t>Parity bits can detect one error at a time. If two errors occur, there will be no detection</a:t>
            </a:r>
          </a:p>
          <a:p>
            <a:endParaRPr lang="en-US" sz="4000" dirty="0">
              <a:solidFill>
                <a:schemeClr val="bg1"/>
              </a:solidFill>
              <a:latin typeface="Times New Roman" panose="02020603050405020304" pitchFamily="18" charset="0"/>
              <a:cs typeface="Times New Roman" panose="02020603050405020304" pitchFamily="18" charset="0"/>
            </a:endParaRPr>
          </a:p>
          <a:p>
            <a:r>
              <a:rPr lang="en-US" sz="4000" dirty="0">
                <a:solidFill>
                  <a:schemeClr val="bg1"/>
                </a:solidFill>
                <a:latin typeface="Times New Roman" panose="02020603050405020304" pitchFamily="18" charset="0"/>
                <a:cs typeface="Times New Roman" panose="02020603050405020304" pitchFamily="18" charset="0"/>
              </a:rPr>
              <a:t>Advantages:</a:t>
            </a:r>
          </a:p>
          <a:p>
            <a:r>
              <a:rPr lang="en-US" sz="2400" dirty="0">
                <a:solidFill>
                  <a:schemeClr val="bg1"/>
                </a:solidFill>
                <a:latin typeface="Times New Roman" panose="02020603050405020304" pitchFamily="18" charset="0"/>
                <a:cs typeface="Times New Roman" panose="02020603050405020304" pitchFamily="18" charset="0"/>
              </a:rPr>
              <a:t>It is used to validate the integrity of the data.</a:t>
            </a:r>
          </a:p>
          <a:p>
            <a:r>
              <a:rPr lang="en-US" sz="2400" dirty="0">
                <a:solidFill>
                  <a:schemeClr val="bg1"/>
                </a:solidFill>
                <a:latin typeface="Times New Roman" panose="02020603050405020304" pitchFamily="18" charset="0"/>
                <a:cs typeface="Times New Roman" panose="02020603050405020304" pitchFamily="18" charset="0"/>
              </a:rPr>
              <a:t>Parity bits are often used in data transmission to ensure that data is not corrupted during the transfer process.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88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D4E451-E6C5-4A15-BE31-0C3481EC1B1D}"/>
              </a:ext>
            </a:extLst>
          </p:cNvPr>
          <p:cNvSpPr>
            <a:spLocks noGrp="1"/>
          </p:cNvSpPr>
          <p:nvPr>
            <p:ph type="subTitle" idx="1"/>
          </p:nvPr>
        </p:nvSpPr>
        <p:spPr>
          <a:xfrm>
            <a:off x="151003" y="1627464"/>
            <a:ext cx="7097085" cy="2256639"/>
          </a:xfrm>
        </p:spPr>
        <p:txBody>
          <a:bodyPr>
            <a:normAutofit fontScale="92500" lnSpcReduction="10000"/>
          </a:bodyPr>
          <a:lstStyle/>
          <a:p>
            <a:pPr>
              <a:lnSpc>
                <a:spcPct val="107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parity generator generates the parity bit in the transmitter and the parity checker checks the parity bit in the receiver.</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parity checker is needed to detect the errors in communication and also in the memory storage devices parity checker is used for testing.</a:t>
            </a:r>
          </a:p>
          <a:p>
            <a:pPr>
              <a:lnSpc>
                <a:spcPct val="107000"/>
              </a:lnSpc>
              <a:spcAft>
                <a:spcPts val="800"/>
              </a:spcAf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parity bit is also used in Small Computer System Interface (SCSI) and also in Peripheral Component Interconnect (PCI) to detect the errors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itle 6">
            <a:extLst>
              <a:ext uri="{FF2B5EF4-FFF2-40B4-BE49-F238E27FC236}">
                <a16:creationId xmlns:a16="http://schemas.microsoft.com/office/drawing/2014/main" id="{432339AF-2AFB-4DC3-A84B-4428CF713B88}"/>
              </a:ext>
            </a:extLst>
          </p:cNvPr>
          <p:cNvSpPr>
            <a:spLocks noGrp="1"/>
          </p:cNvSpPr>
          <p:nvPr>
            <p:ph type="ctrTitle"/>
          </p:nvPr>
        </p:nvSpPr>
        <p:spPr>
          <a:xfrm>
            <a:off x="151003" y="302003"/>
            <a:ext cx="6128410" cy="1610686"/>
          </a:xfrm>
        </p:spPr>
        <p:txBody>
          <a:bodyPr>
            <a:normAutofit/>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8" name="TextBox 7">
            <a:extLst>
              <a:ext uri="{FF2B5EF4-FFF2-40B4-BE49-F238E27FC236}">
                <a16:creationId xmlns:a16="http://schemas.microsoft.com/office/drawing/2014/main" id="{7B8CDF6B-05C6-48FC-AEA1-723B2D50541B}"/>
              </a:ext>
            </a:extLst>
          </p:cNvPr>
          <p:cNvSpPr txBox="1"/>
          <p:nvPr/>
        </p:nvSpPr>
        <p:spPr>
          <a:xfrm>
            <a:off x="234892" y="4040497"/>
            <a:ext cx="7868873" cy="2817503"/>
          </a:xfrm>
          <a:prstGeom prst="rect">
            <a:avLst/>
          </a:prstGeom>
          <a:noFill/>
        </p:spPr>
        <p:txBody>
          <a:bodyPr wrap="square" rtlCol="0">
            <a:spAutoFit/>
          </a:bodyPr>
          <a:lstStyle/>
          <a:p>
            <a:pPr>
              <a:lnSpc>
                <a:spcPct val="107000"/>
              </a:lnSpc>
              <a:spcAft>
                <a:spcPts val="800"/>
              </a:spcAft>
            </a:pPr>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REFERENCES:</a:t>
            </a:r>
          </a:p>
          <a:p>
            <a:pPr marL="342900" lvl="0" indent="-342900">
              <a:lnSpc>
                <a:spcPct val="115000"/>
              </a:lnSpc>
              <a:buFont typeface="+mj-lt"/>
              <a:buAutoNum type="arabicPeriod"/>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Donald P Leach, Albert Paul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Malvino</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GoutamSaha</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Digital Principles and Applications, 7</a:t>
            </a:r>
            <a:r>
              <a:rPr lang="en-IN" sz="1800" baseline="30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Edition and onwards, Tata McGraw Hill, 2011.</a:t>
            </a:r>
          </a:p>
          <a:p>
            <a:pPr lvl="0">
              <a:lnSpc>
                <a:spcPct val="115000"/>
              </a:lnSpc>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https://technobyte.org/parity-generator-parity-checker</a:t>
            </a:r>
            <a:r>
              <a:rPr lang="en-IN" sz="1800" u="sng" dirty="0">
                <a:solidFill>
                  <a:srgbClr val="90BB23"/>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5650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108</TotalTime>
  <Words>695</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Corbel</vt:lpstr>
      <vt:lpstr>Times New Roman</vt:lpstr>
      <vt:lpstr>Wingdings 2</vt:lpstr>
      <vt:lpstr>Frame</vt:lpstr>
      <vt:lpstr>4-BIT EVEN PARITY CHECKER</vt:lpstr>
      <vt:lpstr>TABLE OF CONTENTS:</vt:lpstr>
      <vt:lpstr>INTRODUCTION: </vt:lpstr>
      <vt:lpstr>PARITY  GENERATOR  PRINCIPLE AND WORKING: </vt:lpstr>
      <vt:lpstr>Even Parity Checker Consider that four input messages along with even parity bit is generated at the transmitting end.   These 4 bits are applied as input to the parity checker circuit which checks the possibility of error on the data.     If any error occurs, the received message consists of odd number of 1s.</vt:lpstr>
      <vt:lpstr>K-MAP:                </vt:lpstr>
      <vt:lpstr>LOGIC DIAGRAM: </vt:lpstr>
      <vt:lpstr>Drawbacks: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4-BIT EVEN PARITY GENERATOR</dc:title>
  <dc:creator>Shradha Patil</dc:creator>
  <cp:lastModifiedBy>Shradha Patil</cp:lastModifiedBy>
  <cp:revision>7</cp:revision>
  <dcterms:created xsi:type="dcterms:W3CDTF">2022-01-31T01:32:34Z</dcterms:created>
  <dcterms:modified xsi:type="dcterms:W3CDTF">2022-02-01T10:34:58Z</dcterms:modified>
</cp:coreProperties>
</file>