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94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B7EF-48DA-438C-B815-D0FC362CB293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8DDE-D7B9-4768-85CE-5132229597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B7EF-48DA-438C-B815-D0FC362CB293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8DDE-D7B9-4768-85CE-5132229597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B7EF-48DA-438C-B815-D0FC362CB293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8DDE-D7B9-4768-85CE-5132229597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B7EF-48DA-438C-B815-D0FC362CB293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8DDE-D7B9-4768-85CE-5132229597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B7EF-48DA-438C-B815-D0FC362CB293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8DDE-D7B9-4768-85CE-5132229597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B7EF-48DA-438C-B815-D0FC362CB293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8DDE-D7B9-4768-85CE-5132229597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B7EF-48DA-438C-B815-D0FC362CB293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8DDE-D7B9-4768-85CE-5132229597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B7EF-48DA-438C-B815-D0FC362CB293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8DDE-D7B9-4768-85CE-5132229597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B7EF-48DA-438C-B815-D0FC362CB293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8DDE-D7B9-4768-85CE-5132229597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B7EF-48DA-438C-B815-D0FC362CB293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8DDE-D7B9-4768-85CE-5132229597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B7EF-48DA-438C-B815-D0FC362CB293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B8DDE-D7B9-4768-85CE-5132229597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FB7EF-48DA-438C-B815-D0FC362CB293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B8DDE-D7B9-4768-85CE-5132229597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7168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Unit - 5</a:t>
            </a:r>
            <a:br>
              <a:rPr lang="en-US" sz="4000" dirty="0"/>
            </a:br>
            <a:r>
              <a:rPr lang="en-US" sz="6000" b="1" dirty="0"/>
              <a:t>String Handling</a:t>
            </a:r>
          </a:p>
        </p:txBody>
      </p:sp>
      <p:sp>
        <p:nvSpPr>
          <p:cNvPr id="3" name="Subtitle 4"/>
          <p:cNvSpPr txBox="1">
            <a:spLocks/>
          </p:cNvSpPr>
          <p:nvPr/>
        </p:nvSpPr>
        <p:spPr>
          <a:xfrm>
            <a:off x="1371600" y="4105292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S. R. Mangalwede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Professor in Dept. of CSE,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KLS GIT, Belgaum.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2412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Obtaining characters within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5486400"/>
          </a:xfrm>
        </p:spPr>
        <p:txBody>
          <a:bodyPr>
            <a:normAutofit fontScale="77500" lnSpcReduction="20000"/>
          </a:bodyPr>
          <a:lstStyle/>
          <a:p>
            <a:pPr marL="514350" indent="-514350" algn="just">
              <a:lnSpc>
                <a:spcPct val="120000"/>
              </a:lnSpc>
              <a:buFont typeface="+mj-lt"/>
              <a:buAutoNum type="arabicPeriod" startAt="2"/>
            </a:pPr>
            <a:r>
              <a:rPr lang="en-US" dirty="0"/>
              <a:t>void </a:t>
            </a:r>
            <a:r>
              <a:rPr lang="en-US" dirty="0" err="1"/>
              <a:t>getChars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i="1" dirty="0" err="1"/>
              <a:t>sourceStart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i="1" dirty="0" err="1"/>
              <a:t>sourceEnd</a:t>
            </a:r>
            <a:r>
              <a:rPr lang="en-US" dirty="0"/>
              <a:t>, char [] </a:t>
            </a:r>
            <a:r>
              <a:rPr lang="en-US" i="1" dirty="0"/>
              <a:t>target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i="1" dirty="0" err="1"/>
              <a:t>targetStart</a:t>
            </a:r>
            <a:r>
              <a:rPr lang="en-US" dirty="0"/>
              <a:t>)</a:t>
            </a:r>
          </a:p>
          <a:p>
            <a:pPr lvl="1" algn="just">
              <a:lnSpc>
                <a:spcPct val="120000"/>
              </a:lnSpc>
            </a:pPr>
            <a:r>
              <a:rPr lang="en-US" i="1" dirty="0" err="1"/>
              <a:t>sourceStart</a:t>
            </a:r>
            <a:r>
              <a:rPr lang="en-US" dirty="0"/>
              <a:t>: index of the beginning of the substring to obtain</a:t>
            </a:r>
          </a:p>
          <a:p>
            <a:pPr lvl="1" algn="just">
              <a:lnSpc>
                <a:spcPct val="120000"/>
              </a:lnSpc>
            </a:pPr>
            <a:r>
              <a:rPr lang="en-US" i="1" dirty="0" err="1"/>
              <a:t>sourceEnd</a:t>
            </a:r>
            <a:r>
              <a:rPr lang="en-US" dirty="0"/>
              <a:t>: index that is one past the end of the desired substring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Thus the substring contains the characters from </a:t>
            </a:r>
            <a:r>
              <a:rPr lang="en-US" i="1" dirty="0" err="1"/>
              <a:t>sourceStart</a:t>
            </a:r>
            <a:r>
              <a:rPr lang="en-US" dirty="0"/>
              <a:t> through </a:t>
            </a:r>
            <a:r>
              <a:rPr lang="en-US" i="1" dirty="0" err="1"/>
              <a:t>sourceEnd</a:t>
            </a:r>
            <a:r>
              <a:rPr lang="en-US" dirty="0"/>
              <a:t> - 1.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The array that receives the substring is specified by </a:t>
            </a:r>
            <a:r>
              <a:rPr lang="en-US" i="1" dirty="0"/>
              <a:t>target</a:t>
            </a:r>
            <a:r>
              <a:rPr lang="en-US" dirty="0"/>
              <a:t>.</a:t>
            </a:r>
          </a:p>
          <a:p>
            <a:pPr lvl="1" algn="just">
              <a:lnSpc>
                <a:spcPct val="120000"/>
              </a:lnSpc>
            </a:pPr>
            <a:r>
              <a:rPr lang="en-US" dirty="0" err="1"/>
              <a:t>targetStart</a:t>
            </a:r>
            <a:r>
              <a:rPr lang="en-US" dirty="0"/>
              <a:t>: index within target at which the substring will be copied.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Example:</a:t>
            </a:r>
          </a:p>
          <a:p>
            <a:pPr lvl="2" algn="just">
              <a:lnSpc>
                <a:spcPct val="120000"/>
              </a:lnSpc>
            </a:pPr>
            <a:r>
              <a:rPr lang="en-US" dirty="0"/>
              <a:t>String s = “Welcome to my world!”;</a:t>
            </a:r>
          </a:p>
          <a:p>
            <a:pPr lvl="2" algn="just">
              <a:lnSpc>
                <a:spcPct val="120000"/>
              </a:lnSpc>
            </a:pPr>
            <a:r>
              <a:rPr lang="en-US" dirty="0" err="1"/>
              <a:t>int</a:t>
            </a:r>
            <a:r>
              <a:rPr lang="en-US" dirty="0"/>
              <a:t> start = 11, end = 19;</a:t>
            </a:r>
          </a:p>
          <a:p>
            <a:pPr lvl="2" algn="just">
              <a:lnSpc>
                <a:spcPct val="120000"/>
              </a:lnSpc>
            </a:pPr>
            <a:r>
              <a:rPr lang="en-US" dirty="0"/>
              <a:t>char [] </a:t>
            </a:r>
            <a:r>
              <a:rPr lang="en-US" dirty="0" err="1"/>
              <a:t>arr</a:t>
            </a:r>
            <a:r>
              <a:rPr lang="en-US" dirty="0"/>
              <a:t> = new char[end-start];</a:t>
            </a:r>
          </a:p>
          <a:p>
            <a:pPr lvl="2" algn="just">
              <a:lnSpc>
                <a:spcPct val="120000"/>
              </a:lnSpc>
            </a:pPr>
            <a:r>
              <a:rPr lang="en-US" dirty="0" err="1"/>
              <a:t>s.getChars</a:t>
            </a:r>
            <a:r>
              <a:rPr lang="en-US" dirty="0"/>
              <a:t>(start, end, </a:t>
            </a:r>
            <a:r>
              <a:rPr lang="en-US" dirty="0" err="1"/>
              <a:t>arr</a:t>
            </a:r>
            <a:r>
              <a:rPr lang="en-US" dirty="0"/>
              <a:t>, 0);  // </a:t>
            </a:r>
            <a:r>
              <a:rPr lang="en-US" dirty="0" err="1"/>
              <a:t>arr</a:t>
            </a:r>
            <a:r>
              <a:rPr lang="en-US" dirty="0"/>
              <a:t> will contain “my world”</a:t>
            </a:r>
          </a:p>
          <a:p>
            <a:pPr lvl="2" algn="just">
              <a:lnSpc>
                <a:spcPct val="120000"/>
              </a:lnSpc>
            </a:pPr>
            <a:endParaRPr lang="en-US" dirty="0"/>
          </a:p>
          <a:p>
            <a:pPr lvl="2" algn="just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254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2578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dirty="0"/>
              <a:t>public static void main(String[] args) {</a:t>
            </a:r>
          </a:p>
          <a:p>
            <a:pPr>
              <a:lnSpc>
                <a:spcPct val="120000"/>
              </a:lnSpc>
              <a:buNone/>
            </a:pPr>
            <a:r>
              <a:rPr lang="en-US" dirty="0"/>
              <a:t>        String s1 = "Welcome to my world";</a:t>
            </a:r>
          </a:p>
          <a:p>
            <a:pPr>
              <a:lnSpc>
                <a:spcPct val="120000"/>
              </a:lnSpc>
              <a:buNone/>
            </a:pPr>
            <a:r>
              <a:rPr lang="en-US" dirty="0"/>
              <a:t>        char[] t = new char[20];</a:t>
            </a:r>
          </a:p>
          <a:p>
            <a:pPr>
              <a:lnSpc>
                <a:spcPct val="120000"/>
              </a:lnSpc>
              <a:buNone/>
            </a:pPr>
            <a:r>
              <a:rPr lang="en-US" dirty="0"/>
              <a:t>        String s2 = "You are in ";</a:t>
            </a:r>
          </a:p>
          <a:p>
            <a:pPr>
              <a:lnSpc>
                <a:spcPct val="120000"/>
              </a:lnSpc>
              <a:buNone/>
            </a:pPr>
            <a:r>
              <a:rPr lang="en-US" dirty="0"/>
              <a:t>      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&lt;s2.length();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>
              <a:lnSpc>
                <a:spcPct val="120000"/>
              </a:lnSpc>
              <a:buNone/>
            </a:pPr>
            <a:r>
              <a:rPr lang="en-US" dirty="0"/>
              <a:t>            t[</a:t>
            </a:r>
            <a:r>
              <a:rPr lang="en-US" dirty="0" err="1"/>
              <a:t>i</a:t>
            </a:r>
            <a:r>
              <a:rPr lang="en-US" dirty="0"/>
              <a:t>] = s2.charAt(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>
              <a:lnSpc>
                <a:spcPct val="120000"/>
              </a:lnSpc>
              <a:buNone/>
            </a:pPr>
            <a:r>
              <a:rPr lang="en-US" dirty="0"/>
              <a:t>        }</a:t>
            </a:r>
          </a:p>
          <a:p>
            <a:pPr>
              <a:lnSpc>
                <a:spcPct val="120000"/>
              </a:lnSpc>
              <a:buNone/>
            </a:pPr>
            <a:r>
              <a:rPr lang="en-US" dirty="0"/>
              <a:t>        s1.getChars(11,19,t,11);</a:t>
            </a:r>
          </a:p>
          <a:p>
            <a:pPr>
              <a:lnSpc>
                <a:spcPct val="120000"/>
              </a:lnSpc>
              <a:buNone/>
            </a:pPr>
            <a:r>
              <a:rPr lang="en-US" dirty="0"/>
              <a:t>        System.out.println(s1);</a:t>
            </a:r>
          </a:p>
          <a:p>
            <a:pPr>
              <a:lnSpc>
                <a:spcPct val="120000"/>
              </a:lnSpc>
              <a:buNone/>
            </a:pPr>
            <a:r>
              <a:rPr lang="en-US" dirty="0"/>
              <a:t>        System.out.println(t);</a:t>
            </a:r>
          </a:p>
          <a:p>
            <a:pPr>
              <a:lnSpc>
                <a:spcPct val="120000"/>
              </a:lnSpc>
              <a:buNone/>
            </a:pPr>
            <a:r>
              <a:rPr lang="en-US" dirty="0"/>
              <a:t>    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Obtaining characters within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5486400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20000"/>
              </a:lnSpc>
              <a:buFont typeface="+mj-lt"/>
              <a:buAutoNum type="arabicPeriod" startAt="3"/>
            </a:pPr>
            <a:r>
              <a:rPr lang="en-US" dirty="0"/>
              <a:t>char [] </a:t>
            </a:r>
            <a:r>
              <a:rPr lang="en-US" dirty="0" err="1"/>
              <a:t>toCharArray</a:t>
            </a:r>
            <a:r>
              <a:rPr lang="en-US" dirty="0"/>
              <a:t>()</a:t>
            </a:r>
          </a:p>
          <a:p>
            <a:pPr marL="914400" lvl="1" indent="-514350" algn="just">
              <a:lnSpc>
                <a:spcPct val="120000"/>
              </a:lnSpc>
            </a:pPr>
            <a:r>
              <a:rPr lang="en-US" dirty="0"/>
              <a:t>Converts all the characters in a String object into a character array.</a:t>
            </a:r>
          </a:p>
          <a:p>
            <a:pPr marL="914400" lvl="1" indent="-514350" algn="just">
              <a:lnSpc>
                <a:spcPct val="120000"/>
              </a:lnSpc>
            </a:pPr>
            <a:r>
              <a:rPr lang="en-US" dirty="0"/>
              <a:t>Example:</a:t>
            </a:r>
          </a:p>
          <a:p>
            <a:pPr marL="914400" lvl="1" indent="-514350" algn="just">
              <a:lnSpc>
                <a:spcPct val="120000"/>
              </a:lnSpc>
            </a:pPr>
            <a:r>
              <a:rPr lang="en-US" dirty="0"/>
              <a:t>String s = “GIT, Belgaum”;</a:t>
            </a:r>
          </a:p>
          <a:p>
            <a:pPr marL="914400" lvl="1" indent="-514350" algn="just">
              <a:lnSpc>
                <a:spcPct val="120000"/>
              </a:lnSpc>
            </a:pPr>
            <a:r>
              <a:rPr lang="en-US" dirty="0"/>
              <a:t>char [] </a:t>
            </a:r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err="1"/>
              <a:t>s.toCharArray</a:t>
            </a:r>
            <a:r>
              <a:rPr lang="en-US" dirty="0"/>
              <a:t>();</a:t>
            </a:r>
          </a:p>
          <a:p>
            <a:pPr marL="914400" lvl="1" indent="-514350" algn="just">
              <a:lnSpc>
                <a:spcPct val="120000"/>
              </a:lnSpc>
            </a:pP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); // Prints GIT, Belgaum</a:t>
            </a:r>
          </a:p>
          <a:p>
            <a:pPr lvl="2" algn="just">
              <a:lnSpc>
                <a:spcPct val="120000"/>
              </a:lnSpc>
            </a:pPr>
            <a:endParaRPr lang="en-US" dirty="0"/>
          </a:p>
          <a:p>
            <a:pPr lvl="2" algn="just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485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number of methods that compare strings or substrings within strings.</a:t>
            </a:r>
          </a:p>
          <a:p>
            <a:pPr lvl="1"/>
            <a:r>
              <a:rPr lang="en-US" dirty="0"/>
              <a:t>equals() and </a:t>
            </a:r>
            <a:r>
              <a:rPr lang="en-US" dirty="0" err="1"/>
              <a:t>equalsIgnoreCase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equals() Versus ==</a:t>
            </a:r>
          </a:p>
          <a:p>
            <a:pPr lvl="1"/>
            <a:r>
              <a:rPr lang="en-US" dirty="0" err="1"/>
              <a:t>regionMatches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startsWith</a:t>
            </a:r>
            <a:r>
              <a:rPr lang="en-US" dirty="0"/>
              <a:t>() and </a:t>
            </a:r>
            <a:r>
              <a:rPr lang="en-US" dirty="0" err="1"/>
              <a:t>endsWith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compareTo</a:t>
            </a:r>
            <a:r>
              <a:rPr lang="en-US" dirty="0"/>
              <a:t>() and </a:t>
            </a:r>
            <a:r>
              <a:rPr lang="en-US" dirty="0" err="1"/>
              <a:t>compareToIgnoreCase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10902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equals() and </a:t>
            </a:r>
            <a:r>
              <a:rPr lang="en-US" dirty="0" err="1"/>
              <a:t>equalsIgnoreCase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boolean</a:t>
            </a:r>
            <a:r>
              <a:rPr lang="en-US" dirty="0"/>
              <a:t> equals(Object </a:t>
            </a:r>
            <a:r>
              <a:rPr lang="en-US" dirty="0" err="1"/>
              <a:t>str</a:t>
            </a:r>
            <a:r>
              <a:rPr lang="en-US" dirty="0"/>
              <a:t>)</a:t>
            </a:r>
          </a:p>
          <a:p>
            <a:pPr algn="just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equalsIgnoreCase</a:t>
            </a:r>
            <a:r>
              <a:rPr lang="en-US" dirty="0"/>
              <a:t>(Object </a:t>
            </a:r>
            <a:r>
              <a:rPr lang="en-US" dirty="0" err="1"/>
              <a:t>str</a:t>
            </a:r>
            <a:r>
              <a:rPr lang="en-US" dirty="0"/>
              <a:t>)</a:t>
            </a:r>
          </a:p>
          <a:p>
            <a:pPr lvl="1" algn="just"/>
            <a:r>
              <a:rPr lang="en-US" dirty="0" err="1"/>
              <a:t>str</a:t>
            </a:r>
            <a:r>
              <a:rPr lang="en-US" dirty="0"/>
              <a:t> is the object being compared with the invoking String object.</a:t>
            </a:r>
          </a:p>
          <a:p>
            <a:pPr lvl="1" algn="just"/>
            <a:r>
              <a:rPr lang="en-US" dirty="0"/>
              <a:t>Returns true if the two strings are same; false otherwise.</a:t>
            </a:r>
          </a:p>
          <a:p>
            <a:pPr lvl="1" algn="just"/>
            <a:r>
              <a:rPr lang="en-US" dirty="0"/>
              <a:t>In the first method, comparison is case sensitive.</a:t>
            </a:r>
          </a:p>
          <a:p>
            <a:pPr lvl="1" algn="just"/>
            <a:r>
              <a:rPr lang="en-US" dirty="0"/>
              <a:t>In second method, comparison is case-insensitive.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9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sz="2000" dirty="0"/>
              <a:t>public class </a:t>
            </a:r>
            <a:r>
              <a:rPr lang="en-US" sz="2000" dirty="0" err="1"/>
              <a:t>EqualsExample</a:t>
            </a:r>
            <a:r>
              <a:rPr lang="en-US" sz="2000" dirty="0"/>
              <a:t>{ </a:t>
            </a:r>
          </a:p>
          <a:p>
            <a:pPr marL="457200" lvl="1" indent="0" fontAlgn="base">
              <a:buNone/>
            </a:pPr>
            <a:r>
              <a:rPr lang="en-US" sz="2000" dirty="0"/>
              <a:t>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[]){ </a:t>
            </a:r>
          </a:p>
          <a:p>
            <a:pPr marL="914400" lvl="2" indent="0" fontAlgn="base">
              <a:buNone/>
            </a:pPr>
            <a:r>
              <a:rPr lang="en-US" sz="2000" dirty="0"/>
              <a:t>String s1="hello"; </a:t>
            </a:r>
          </a:p>
          <a:p>
            <a:pPr marL="914400" lvl="2" indent="0" fontAlgn="base">
              <a:buNone/>
            </a:pPr>
            <a:r>
              <a:rPr lang="en-US" sz="2000" dirty="0"/>
              <a:t>String s2="hello"; </a:t>
            </a:r>
          </a:p>
          <a:p>
            <a:pPr marL="914400" lvl="2" indent="0" fontAlgn="base">
              <a:buNone/>
            </a:pPr>
            <a:r>
              <a:rPr lang="en-US" sz="2000" dirty="0"/>
              <a:t>String s3="hi";</a:t>
            </a:r>
          </a:p>
          <a:p>
            <a:pPr marL="914400" lvl="2" indent="0" fontAlgn="base">
              <a:buNone/>
            </a:pPr>
            <a:r>
              <a:rPr lang="en-US" sz="2000" dirty="0"/>
              <a:t>String s4 = “HELLO”;</a:t>
            </a:r>
          </a:p>
          <a:p>
            <a:pPr marL="914400" lvl="2" indent="0" fontAlgn="base">
              <a:buNone/>
            </a:pPr>
            <a:r>
              <a:rPr lang="en-US" sz="2000" dirty="0" err="1"/>
              <a:t>System.out.println</a:t>
            </a:r>
            <a:r>
              <a:rPr lang="en-US" sz="2000" dirty="0"/>
              <a:t>(s1.equals (s2));   // returns true</a:t>
            </a:r>
          </a:p>
          <a:p>
            <a:pPr marL="914400" lvl="2" indent="0" fontAlgn="base">
              <a:buNone/>
            </a:pPr>
            <a:r>
              <a:rPr lang="en-US" sz="2000" dirty="0" err="1"/>
              <a:t>System.out.println</a:t>
            </a:r>
            <a:r>
              <a:rPr lang="en-US" sz="2000" dirty="0"/>
              <a:t>(s1.equals(s3));   // returns false</a:t>
            </a:r>
          </a:p>
          <a:p>
            <a:pPr marL="914400" lvl="2" indent="0" fontAlgn="base">
              <a:buNone/>
            </a:pPr>
            <a:r>
              <a:rPr lang="en-US" sz="2000" dirty="0" err="1"/>
              <a:t>System.out.println</a:t>
            </a:r>
            <a:r>
              <a:rPr lang="en-US" sz="2000" dirty="0"/>
              <a:t>(s1.equalsIgnoreCase(s4));   // returns true</a:t>
            </a:r>
          </a:p>
          <a:p>
            <a:pPr marL="457200" lvl="1" indent="0" fontAlgn="base">
              <a:buNone/>
            </a:pPr>
            <a:r>
              <a:rPr lang="en-US" sz="2000" dirty="0"/>
              <a:t>}</a:t>
            </a:r>
          </a:p>
          <a:p>
            <a:pPr marL="0" indent="0" fontAlgn="base">
              <a:buNone/>
            </a:pPr>
            <a:r>
              <a:rPr lang="en-US" sz="20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664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equals Versus ==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equals() method compared the characters inside a String object whereas the == operator compares two object references to see whether they refer to the same instance.</a:t>
            </a:r>
          </a:p>
          <a:p>
            <a:pPr lvl="1" algn="just"/>
            <a:r>
              <a:rPr lang="en-US" dirty="0"/>
              <a:t>String s1 = “hello”;</a:t>
            </a:r>
          </a:p>
          <a:p>
            <a:pPr lvl="1" algn="just"/>
            <a:r>
              <a:rPr lang="en-US" dirty="0"/>
              <a:t>String s2 = new String(“hello”); </a:t>
            </a:r>
          </a:p>
          <a:p>
            <a:pPr lvl="1" algn="just"/>
            <a:r>
              <a:rPr lang="en-US" dirty="0"/>
              <a:t>String s3 = s1;</a:t>
            </a:r>
          </a:p>
          <a:p>
            <a:pPr lvl="1" algn="just"/>
            <a:r>
              <a:rPr lang="en-US" dirty="0" err="1"/>
              <a:t>System.out.println</a:t>
            </a:r>
            <a:r>
              <a:rPr lang="en-US" dirty="0"/>
              <a:t>(s1.equals(s2)); // Prints true</a:t>
            </a:r>
          </a:p>
          <a:p>
            <a:pPr lvl="1" algn="just"/>
            <a:r>
              <a:rPr lang="en-US" dirty="0" err="1"/>
              <a:t>System.out.println</a:t>
            </a:r>
            <a:r>
              <a:rPr lang="en-US" dirty="0"/>
              <a:t>(s1 == s2)); // Prints false</a:t>
            </a:r>
          </a:p>
          <a:p>
            <a:pPr lvl="1" algn="just"/>
            <a:r>
              <a:rPr lang="en-US" dirty="0" err="1"/>
              <a:t>System.out.println</a:t>
            </a:r>
            <a:r>
              <a:rPr lang="en-US" dirty="0"/>
              <a:t>(s1 == s3)); // Prints true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466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err="1"/>
              <a:t>regionMatches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541020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20000"/>
              </a:lnSpc>
            </a:pPr>
            <a:r>
              <a:rPr lang="en-US" dirty="0"/>
              <a:t>Compares a subset (that is, a region) of a string with a subset of another string.</a:t>
            </a:r>
          </a:p>
          <a:p>
            <a:pPr lvl="1" algn="just">
              <a:lnSpc>
                <a:spcPct val="120000"/>
              </a:lnSpc>
            </a:pP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regionMatches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startIndex</a:t>
            </a:r>
            <a:r>
              <a:rPr lang="en-US" dirty="0"/>
              <a:t>, String str2, </a:t>
            </a:r>
            <a:r>
              <a:rPr lang="en-US" dirty="0" err="1"/>
              <a:t>int</a:t>
            </a:r>
            <a:r>
              <a:rPr lang="en-US" dirty="0"/>
              <a:t> str2StartIndex,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numChars</a:t>
            </a:r>
            <a:r>
              <a:rPr lang="en-US" dirty="0"/>
              <a:t>)</a:t>
            </a:r>
          </a:p>
          <a:p>
            <a:pPr lvl="1" algn="just">
              <a:lnSpc>
                <a:spcPct val="120000"/>
              </a:lnSpc>
            </a:pP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regionMatches</a:t>
            </a:r>
            <a:r>
              <a:rPr lang="en-US" dirty="0"/>
              <a:t>(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ignoreCase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startIndex</a:t>
            </a:r>
            <a:r>
              <a:rPr lang="en-US" dirty="0"/>
              <a:t>, String str2, </a:t>
            </a:r>
            <a:r>
              <a:rPr lang="en-US" dirty="0" err="1"/>
              <a:t>int</a:t>
            </a:r>
            <a:r>
              <a:rPr lang="en-US" dirty="0"/>
              <a:t> str2StartIndex,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numChars</a:t>
            </a:r>
            <a:r>
              <a:rPr lang="en-US" dirty="0"/>
              <a:t>)</a:t>
            </a:r>
          </a:p>
          <a:p>
            <a:pPr lvl="2" algn="just">
              <a:lnSpc>
                <a:spcPct val="120000"/>
              </a:lnSpc>
            </a:pPr>
            <a:r>
              <a:rPr lang="en-US" dirty="0" err="1"/>
              <a:t>startIndex</a:t>
            </a:r>
            <a:r>
              <a:rPr lang="en-US" dirty="0"/>
              <a:t> specifies the index at which the region to compare begins within the invoking String object.</a:t>
            </a:r>
          </a:p>
          <a:p>
            <a:pPr lvl="2" algn="just">
              <a:lnSpc>
                <a:spcPct val="120000"/>
              </a:lnSpc>
            </a:pPr>
            <a:r>
              <a:rPr lang="en-US" dirty="0"/>
              <a:t>The string being compared is specified by str2.</a:t>
            </a:r>
          </a:p>
          <a:p>
            <a:pPr lvl="2" algn="just">
              <a:lnSpc>
                <a:spcPct val="120000"/>
              </a:lnSpc>
            </a:pPr>
            <a:r>
              <a:rPr lang="en-US" dirty="0"/>
              <a:t>str2StartIndex specifies the index at which the comparison will start within str2.</a:t>
            </a:r>
          </a:p>
          <a:p>
            <a:pPr lvl="2" algn="just">
              <a:lnSpc>
                <a:spcPct val="120000"/>
              </a:lnSpc>
            </a:pPr>
            <a:r>
              <a:rPr lang="en-US" dirty="0" err="1"/>
              <a:t>numChars</a:t>
            </a:r>
            <a:r>
              <a:rPr lang="en-US" dirty="0"/>
              <a:t> specifies the length of the region being compared.</a:t>
            </a:r>
          </a:p>
          <a:p>
            <a:pPr lvl="2" algn="just">
              <a:lnSpc>
                <a:spcPct val="120000"/>
              </a:lnSpc>
            </a:pPr>
            <a:r>
              <a:rPr lang="en-US" dirty="0"/>
              <a:t>If </a:t>
            </a:r>
            <a:r>
              <a:rPr lang="en-US" dirty="0" err="1"/>
              <a:t>ignoreCase</a:t>
            </a:r>
            <a:r>
              <a:rPr lang="en-US" dirty="0"/>
              <a:t> is true, the case of the characters is ignored.</a:t>
            </a:r>
          </a:p>
          <a:p>
            <a:pPr lvl="1" algn="just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985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600200"/>
            <a:ext cx="868680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public static void main(String[] args) {</a:t>
            </a:r>
          </a:p>
          <a:p>
            <a:pPr>
              <a:buNone/>
            </a:pPr>
            <a:r>
              <a:rPr lang="en-US" dirty="0"/>
              <a:t>        String s1 = "Welcome to GIT, Belagavi";</a:t>
            </a:r>
          </a:p>
          <a:p>
            <a:pPr>
              <a:buNone/>
            </a:pPr>
            <a:r>
              <a:rPr lang="en-US" dirty="0"/>
              <a:t>        String s2 = "Belagavi";</a:t>
            </a:r>
          </a:p>
          <a:p>
            <a:pPr>
              <a:buNone/>
            </a:pPr>
            <a:r>
              <a:rPr lang="en-US" dirty="0"/>
              <a:t>        String s3 = "Belgaum";</a:t>
            </a:r>
          </a:p>
          <a:p>
            <a:pPr>
              <a:buNone/>
            </a:pPr>
            <a:r>
              <a:rPr lang="en-US" dirty="0"/>
              <a:t>        String s4  = “BELAGAVI”;</a:t>
            </a:r>
          </a:p>
          <a:p>
            <a:pPr>
              <a:buNone/>
            </a:pPr>
            <a:r>
              <a:rPr lang="en-US" dirty="0"/>
              <a:t>        System.out.println(s1.regionMatches(16, s2, 0, 8));</a:t>
            </a:r>
          </a:p>
          <a:p>
            <a:pPr>
              <a:buNone/>
            </a:pPr>
            <a:r>
              <a:rPr lang="en-US" dirty="0"/>
              <a:t>	    System.out.println(s1.regionMatches(16, s3, 0, 8));</a:t>
            </a:r>
          </a:p>
          <a:p>
            <a:pPr>
              <a:buNone/>
            </a:pPr>
            <a:r>
              <a:rPr lang="en-US" dirty="0"/>
              <a:t>        System.out.println(s1.regionMatches(16, s2, 0, 3));</a:t>
            </a:r>
          </a:p>
          <a:p>
            <a:pPr>
              <a:buNone/>
            </a:pPr>
            <a:r>
              <a:rPr lang="en-US" dirty="0"/>
              <a:t>	    System.out.println(s1.regionMatches(true, 16, s4, 0, 8));</a:t>
            </a:r>
          </a:p>
          <a:p>
            <a:pPr>
              <a:buNone/>
            </a:pPr>
            <a:r>
              <a:rPr lang="en-US" dirty="0"/>
              <a:t>    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err="1"/>
              <a:t>startsWith</a:t>
            </a:r>
            <a:r>
              <a:rPr lang="en-US" dirty="0"/>
              <a:t>() and </a:t>
            </a:r>
            <a:r>
              <a:rPr lang="en-US" dirty="0" err="1"/>
              <a:t>endsWith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534400" cy="548640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startsWith</a:t>
            </a:r>
            <a:r>
              <a:rPr lang="en-US" dirty="0"/>
              <a:t>(String </a:t>
            </a:r>
            <a:r>
              <a:rPr lang="en-US" dirty="0" err="1"/>
              <a:t>str</a:t>
            </a:r>
            <a:r>
              <a:rPr lang="en-US" dirty="0"/>
              <a:t>)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Determines whether a given </a:t>
            </a:r>
            <a:r>
              <a:rPr lang="en-US" b="1" dirty="0"/>
              <a:t>String</a:t>
            </a:r>
            <a:r>
              <a:rPr lang="en-US" dirty="0"/>
              <a:t> begins with a specified string.</a:t>
            </a:r>
          </a:p>
          <a:p>
            <a:pPr algn="just">
              <a:lnSpc>
                <a:spcPct val="120000"/>
              </a:lnSpc>
            </a:pP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endsWith</a:t>
            </a:r>
            <a:r>
              <a:rPr lang="en-US" dirty="0"/>
              <a:t>(String </a:t>
            </a:r>
            <a:r>
              <a:rPr lang="en-US" dirty="0" err="1"/>
              <a:t>str</a:t>
            </a:r>
            <a:r>
              <a:rPr lang="en-US" dirty="0"/>
              <a:t>)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Determines whether the </a:t>
            </a:r>
            <a:r>
              <a:rPr lang="en-US" b="1" dirty="0"/>
              <a:t>String </a:t>
            </a:r>
            <a:r>
              <a:rPr lang="en-US" dirty="0"/>
              <a:t>in question ends with a specified string.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Example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String </a:t>
            </a:r>
            <a:r>
              <a:rPr lang="en-US" dirty="0" err="1"/>
              <a:t>str</a:t>
            </a:r>
            <a:r>
              <a:rPr lang="en-US" dirty="0"/>
              <a:t> = “Gogte Institute of Technology”;</a:t>
            </a:r>
          </a:p>
          <a:p>
            <a:pPr lvl="1" algn="just">
              <a:lnSpc>
                <a:spcPct val="120000"/>
              </a:lnSpc>
            </a:pPr>
            <a:r>
              <a:rPr lang="en-US" dirty="0" err="1"/>
              <a:t>str.startsWith</a:t>
            </a:r>
            <a:r>
              <a:rPr lang="en-US" dirty="0"/>
              <a:t>(“</a:t>
            </a:r>
            <a:r>
              <a:rPr lang="en-US" dirty="0" err="1"/>
              <a:t>Gogte</a:t>
            </a:r>
            <a:r>
              <a:rPr lang="en-US" dirty="0"/>
              <a:t>”); // true</a:t>
            </a:r>
          </a:p>
          <a:p>
            <a:pPr lvl="1" algn="just">
              <a:lnSpc>
                <a:spcPct val="120000"/>
              </a:lnSpc>
            </a:pPr>
            <a:r>
              <a:rPr lang="en-US" dirty="0" err="1"/>
              <a:t>str.endsWith</a:t>
            </a:r>
            <a:r>
              <a:rPr lang="en-US" dirty="0"/>
              <a:t>(“ology”); // true</a:t>
            </a:r>
          </a:p>
          <a:p>
            <a:pPr algn="just">
              <a:lnSpc>
                <a:spcPct val="120000"/>
              </a:lnSpc>
            </a:pP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startsWith</a:t>
            </a:r>
            <a:r>
              <a:rPr lang="en-US" dirty="0"/>
              <a:t>(String </a:t>
            </a:r>
            <a:r>
              <a:rPr lang="en-US" dirty="0" err="1"/>
              <a:t>str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startIndex</a:t>
            </a:r>
            <a:r>
              <a:rPr lang="en-US" dirty="0"/>
              <a:t>)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Here </a:t>
            </a:r>
            <a:r>
              <a:rPr lang="en-US" dirty="0" err="1"/>
              <a:t>startIndex</a:t>
            </a:r>
            <a:r>
              <a:rPr lang="en-US" dirty="0"/>
              <a:t> specifies the index into the invoking string at which point the search will begin.</a:t>
            </a:r>
          </a:p>
          <a:p>
            <a:pPr lvl="1" algn="just">
              <a:lnSpc>
                <a:spcPct val="120000"/>
              </a:lnSpc>
            </a:pPr>
            <a:r>
              <a:rPr lang="en-US" dirty="0" err="1"/>
              <a:t>str.startsWith</a:t>
            </a:r>
            <a:r>
              <a:rPr lang="en-US" dirty="0"/>
              <a:t>(“</a:t>
            </a:r>
            <a:r>
              <a:rPr lang="en-US" dirty="0" err="1"/>
              <a:t>gte</a:t>
            </a:r>
            <a:r>
              <a:rPr lang="en-US" dirty="0"/>
              <a:t>”, 2); // true</a:t>
            </a:r>
          </a:p>
          <a:p>
            <a:pPr lvl="1" algn="just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709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US" dirty="0"/>
              <a:t>String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458200" cy="5715016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dirty="0"/>
              <a:t>In Java, a string is a sequence of characters.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But instead of character arrays, strings in Java are implemented as objects of String class.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String class implements the following interfaces: Comparable&lt;String&gt;, </a:t>
            </a:r>
            <a:r>
              <a:rPr lang="en-US" dirty="0" err="1"/>
              <a:t>CharSequence</a:t>
            </a:r>
            <a:r>
              <a:rPr lang="en-US" dirty="0"/>
              <a:t>, and </a:t>
            </a:r>
            <a:r>
              <a:rPr lang="en-US" dirty="0" err="1"/>
              <a:t>Serializable</a:t>
            </a:r>
            <a:endParaRPr lang="en-US" dirty="0"/>
          </a:p>
          <a:p>
            <a:pPr lvl="1" algn="just">
              <a:lnSpc>
                <a:spcPct val="120000"/>
              </a:lnSpc>
            </a:pPr>
            <a:r>
              <a:rPr lang="en-US" dirty="0"/>
              <a:t>The Comparable interface specifies how objects are compared.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The </a:t>
            </a:r>
            <a:r>
              <a:rPr lang="en-US" dirty="0" err="1"/>
              <a:t>CharSequence</a:t>
            </a:r>
            <a:r>
              <a:rPr lang="en-US" dirty="0"/>
              <a:t> interface defines a set of methods that are applicable to a character sequence.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The </a:t>
            </a:r>
            <a:r>
              <a:rPr lang="en-US" dirty="0" err="1"/>
              <a:t>Serializable</a:t>
            </a:r>
            <a:r>
              <a:rPr lang="en-US" dirty="0"/>
              <a:t> interface indicates that the state of a String can be saved and restored using Java’s serialization mechanism.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Strings are immutable.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You cannot change the characters that comprise that string.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However, you can create a new string which is an altered version of an existing string.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Also, a variable declared as a String reference can be changed to refer to a different String object.</a:t>
            </a:r>
          </a:p>
        </p:txBody>
      </p:sp>
    </p:spTree>
    <p:extLst>
      <p:ext uri="{BB962C8B-B14F-4D97-AF65-F5344CB8AC3E}">
        <p14:creationId xmlns:p14="http://schemas.microsoft.com/office/powerpoint/2010/main" val="4000456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compareTo</a:t>
            </a:r>
            <a:r>
              <a:rPr lang="en-US" dirty="0"/>
              <a:t>() and </a:t>
            </a:r>
            <a:r>
              <a:rPr lang="en-US" dirty="0" err="1"/>
              <a:t>compareToIgnoreCase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87680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20000"/>
              </a:lnSpc>
            </a:pPr>
            <a:r>
              <a:rPr lang="en-US" dirty="0" err="1"/>
              <a:t>int</a:t>
            </a:r>
            <a:r>
              <a:rPr lang="en-US" dirty="0"/>
              <a:t>  </a:t>
            </a:r>
            <a:r>
              <a:rPr lang="en-US" dirty="0" err="1"/>
              <a:t>compareTo</a:t>
            </a:r>
            <a:r>
              <a:rPr lang="en-US" dirty="0"/>
              <a:t>(String </a:t>
            </a:r>
            <a:r>
              <a:rPr lang="en-US" dirty="0" err="1"/>
              <a:t>str</a:t>
            </a:r>
            <a:r>
              <a:rPr lang="en-US" dirty="0"/>
              <a:t>)</a:t>
            </a:r>
          </a:p>
          <a:p>
            <a:pPr algn="just">
              <a:lnSpc>
                <a:spcPct val="120000"/>
              </a:lnSpc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compareToIgnoreCase</a:t>
            </a:r>
            <a:r>
              <a:rPr lang="en-US" dirty="0"/>
              <a:t>(String </a:t>
            </a:r>
            <a:r>
              <a:rPr lang="en-US" dirty="0" err="1"/>
              <a:t>str</a:t>
            </a:r>
            <a:r>
              <a:rPr lang="en-US" dirty="0"/>
              <a:t>)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Perform lexicographic comparison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A string is less than another if it comes before the other in dictionary order.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String s1 = "Belgium";</a:t>
            </a:r>
          </a:p>
          <a:p>
            <a:pPr lvl="1" algn="just">
              <a:lnSpc>
                <a:spcPct val="120000"/>
              </a:lnSpc>
            </a:pPr>
            <a:r>
              <a:rPr lang="en-US" dirty="0" err="1"/>
              <a:t>System.out.println</a:t>
            </a:r>
            <a:r>
              <a:rPr lang="en-US" dirty="0"/>
              <a:t>(s1.compareTo("Belgaum")); // 8</a:t>
            </a:r>
          </a:p>
          <a:p>
            <a:pPr lvl="1" algn="just">
              <a:lnSpc>
                <a:spcPct val="120000"/>
              </a:lnSpc>
            </a:pPr>
            <a:r>
              <a:rPr lang="en-US" dirty="0" err="1"/>
              <a:t>System.out.println</a:t>
            </a:r>
            <a:r>
              <a:rPr lang="en-US" dirty="0"/>
              <a:t>(s1.compareTo("</a:t>
            </a:r>
            <a:r>
              <a:rPr lang="en-US" dirty="0" err="1"/>
              <a:t>belgaum</a:t>
            </a:r>
            <a:r>
              <a:rPr lang="en-US" dirty="0"/>
              <a:t>")); // -32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System.out.println(s1.compareTo(“Belgium")); // 0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System.out.println(s1.compareToIgnoreCase("</a:t>
            </a:r>
            <a:r>
              <a:rPr lang="en-US" dirty="0" err="1"/>
              <a:t>belgium</a:t>
            </a:r>
            <a:r>
              <a:rPr lang="en-US" dirty="0"/>
              <a:t>")); // 0</a:t>
            </a:r>
          </a:p>
          <a:p>
            <a:pPr lvl="1" algn="just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634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Changing the case of Characters in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10000"/>
              </a:lnSpc>
            </a:pPr>
            <a:r>
              <a:rPr lang="en-US" dirty="0"/>
              <a:t>String </a:t>
            </a:r>
            <a:r>
              <a:rPr lang="en-US" dirty="0" err="1"/>
              <a:t>toLowerCase</a:t>
            </a:r>
            <a:r>
              <a:rPr lang="en-US" dirty="0"/>
              <a:t>()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String </a:t>
            </a:r>
            <a:r>
              <a:rPr lang="en-US" dirty="0" err="1"/>
              <a:t>toUpperCase</a:t>
            </a:r>
            <a:r>
              <a:rPr lang="en-US" dirty="0"/>
              <a:t>()</a:t>
            </a:r>
          </a:p>
          <a:p>
            <a:pPr lvl="1" algn="just">
              <a:lnSpc>
                <a:spcPct val="110000"/>
              </a:lnSpc>
            </a:pPr>
            <a:r>
              <a:rPr lang="en-US" dirty="0"/>
              <a:t>Both methods return a String that contains the uppercase or lowercase equivalent of the invoking String.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Example:</a:t>
            </a:r>
          </a:p>
          <a:p>
            <a:pPr lvl="1" algn="just">
              <a:lnSpc>
                <a:spcPct val="110000"/>
              </a:lnSpc>
            </a:pPr>
            <a:r>
              <a:rPr lang="en-US" dirty="0"/>
              <a:t>String str1 = new String("This is a test.");</a:t>
            </a:r>
          </a:p>
          <a:p>
            <a:pPr lvl="1" algn="just">
              <a:lnSpc>
                <a:spcPct val="110000"/>
              </a:lnSpc>
            </a:pPr>
            <a:r>
              <a:rPr lang="en-US" dirty="0"/>
              <a:t>String str2 = str1.toLowerCase();</a:t>
            </a:r>
          </a:p>
          <a:p>
            <a:pPr lvl="1" algn="just">
              <a:lnSpc>
                <a:spcPct val="110000"/>
              </a:lnSpc>
            </a:pPr>
            <a:r>
              <a:rPr lang="en-US" dirty="0"/>
              <a:t>String str3 = str1.toUpperCase();</a:t>
            </a:r>
          </a:p>
          <a:p>
            <a:pPr lvl="1" algn="just">
              <a:lnSpc>
                <a:spcPct val="110000"/>
              </a:lnSpc>
            </a:pPr>
            <a:r>
              <a:rPr lang="en-US" dirty="0" err="1"/>
              <a:t>System.out.println</a:t>
            </a:r>
            <a:r>
              <a:rPr lang="en-US" dirty="0"/>
              <a:t>(str2); // this is a test.</a:t>
            </a:r>
          </a:p>
          <a:p>
            <a:pPr lvl="1" algn="just">
              <a:lnSpc>
                <a:spcPct val="110000"/>
              </a:lnSpc>
            </a:pPr>
            <a:r>
              <a:rPr lang="en-US" dirty="0" err="1"/>
              <a:t>System.out.println</a:t>
            </a:r>
            <a:r>
              <a:rPr lang="en-US" dirty="0"/>
              <a:t>(str3); // THIS IS A TEST.</a:t>
            </a:r>
          </a:p>
        </p:txBody>
      </p:sp>
    </p:spTree>
    <p:extLst>
      <p:ext uri="{BB962C8B-B14F-4D97-AF65-F5344CB8AC3E}">
        <p14:creationId xmlns:p14="http://schemas.microsoft.com/office/powerpoint/2010/main" val="409549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indexOf</a:t>
            </a:r>
            <a:r>
              <a:rPr lang="en-US" dirty="0"/>
              <a:t>() and </a:t>
            </a:r>
            <a:r>
              <a:rPr lang="en-US" dirty="0" err="1"/>
              <a:t>lastIndexOf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525780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indexOf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Searches the invoking string for the substring specified by str. Returns the index of the first match or -1 on failure</a:t>
            </a:r>
          </a:p>
          <a:p>
            <a:pPr algn="just">
              <a:lnSpc>
                <a:spcPct val="120000"/>
              </a:lnSpc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lastIndexOf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Searches the invoking string for the substring specified by str. Returns the index of the last match or -1 on failure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String s1="this is idea of example";  </a:t>
            </a:r>
          </a:p>
          <a:p>
            <a:pPr lvl="1" algn="just">
              <a:lnSpc>
                <a:spcPct val="120000"/>
              </a:lnSpc>
            </a:pPr>
            <a:r>
              <a:rPr lang="en-US" dirty="0" err="1"/>
              <a:t>int</a:t>
            </a:r>
            <a:r>
              <a:rPr lang="en-US" dirty="0"/>
              <a:t> index1=s1.indexOf("is");//returns the index of ‘is’ 	         	</a:t>
            </a:r>
          </a:p>
          <a:p>
            <a:pPr lvl="1" algn="just">
              <a:lnSpc>
                <a:spcPct val="120000"/>
              </a:lnSpc>
            </a:pPr>
            <a:r>
              <a:rPr lang="en-US" dirty="0" err="1"/>
              <a:t>int</a:t>
            </a:r>
            <a:r>
              <a:rPr lang="en-US" dirty="0"/>
              <a:t> index2=s1.indexOf("idea");//returns the index of ‘idea’ </a:t>
            </a:r>
          </a:p>
          <a:p>
            <a:pPr lvl="1" algn="just">
              <a:lnSpc>
                <a:spcPct val="120000"/>
              </a:lnSpc>
            </a:pPr>
            <a:r>
              <a:rPr lang="en-US" dirty="0" err="1"/>
              <a:t>System.out.println</a:t>
            </a:r>
            <a:r>
              <a:rPr lang="en-US" dirty="0"/>
              <a:t>(index1 + "  " + index2);	//2 8  </a:t>
            </a:r>
          </a:p>
          <a:p>
            <a:pPr lvl="1" algn="just">
              <a:lnSpc>
                <a:spcPct val="120000"/>
              </a:lnSpc>
            </a:pPr>
            <a:r>
              <a:rPr lang="en-US" sz="2800" dirty="0"/>
              <a:t>String </a:t>
            </a:r>
            <a:r>
              <a:rPr lang="en-US" sz="2800" dirty="0" err="1"/>
              <a:t>str</a:t>
            </a:r>
            <a:r>
              <a:rPr lang="en-US" sz="2800" dirty="0"/>
              <a:t> = “Welcome to home sweet home";  </a:t>
            </a:r>
          </a:p>
          <a:p>
            <a:pPr lvl="1" algn="just">
              <a:lnSpc>
                <a:spcPct val="120000"/>
              </a:lnSpc>
            </a:pPr>
            <a:r>
              <a:rPr lang="en-US" sz="2800" dirty="0" err="1"/>
              <a:t>int</a:t>
            </a:r>
            <a:r>
              <a:rPr lang="en-US" sz="2800" dirty="0"/>
              <a:t> index = </a:t>
            </a:r>
            <a:r>
              <a:rPr lang="en-US" sz="2800" dirty="0" err="1"/>
              <a:t>str.lastIndexOf</a:t>
            </a:r>
            <a:r>
              <a:rPr lang="en-US" sz="2800" dirty="0"/>
              <a:t>(“home");  </a:t>
            </a:r>
          </a:p>
          <a:p>
            <a:pPr lvl="1" algn="just">
              <a:lnSpc>
                <a:spcPct val="120000"/>
              </a:lnSpc>
            </a:pPr>
            <a:r>
              <a:rPr lang="en-US" sz="2800" dirty="0" err="1"/>
              <a:t>System.out.println</a:t>
            </a:r>
            <a:r>
              <a:rPr lang="en-US" sz="2800" dirty="0"/>
              <a:t>(index);  // 22</a:t>
            </a:r>
          </a:p>
          <a:p>
            <a:pPr lvl="1" algn="just">
              <a:lnSpc>
                <a:spcPct val="120000"/>
              </a:lnSpc>
            </a:pPr>
            <a:endParaRPr lang="en-US" dirty="0"/>
          </a:p>
          <a:p>
            <a:pPr algn="just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0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Obtaining a Modified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56388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String substring(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startIndex</a:t>
            </a:r>
            <a:r>
              <a:rPr lang="en-US" dirty="0"/>
              <a:t>)</a:t>
            </a:r>
          </a:p>
          <a:p>
            <a:pPr lvl="1" algn="just"/>
            <a:r>
              <a:rPr lang="en-US" dirty="0"/>
              <a:t>Returns a copy  of the substring that begins at </a:t>
            </a:r>
            <a:r>
              <a:rPr lang="en-US" i="1" dirty="0" err="1"/>
              <a:t>startIndex</a:t>
            </a:r>
            <a:r>
              <a:rPr lang="en-US" dirty="0"/>
              <a:t> and includes the remainder of the invoking string.</a:t>
            </a:r>
          </a:p>
          <a:p>
            <a:pPr algn="just"/>
            <a:r>
              <a:rPr lang="en-US" dirty="0"/>
              <a:t>String substring(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startIndex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endIndex</a:t>
            </a:r>
            <a:r>
              <a:rPr lang="en-US" dirty="0"/>
              <a:t>)</a:t>
            </a:r>
          </a:p>
          <a:p>
            <a:pPr lvl="1" algn="just"/>
            <a:r>
              <a:rPr lang="en-US" dirty="0"/>
              <a:t>Returns a copy of the string containing all the characters from </a:t>
            </a:r>
            <a:r>
              <a:rPr lang="en-US" i="1" dirty="0" err="1"/>
              <a:t>startIndex</a:t>
            </a:r>
            <a:r>
              <a:rPr lang="en-US" dirty="0"/>
              <a:t>, up to, but not including, </a:t>
            </a:r>
            <a:r>
              <a:rPr lang="en-US" i="1" dirty="0" err="1"/>
              <a:t>endIndex</a:t>
            </a:r>
            <a:r>
              <a:rPr lang="en-US" i="1" dirty="0"/>
              <a:t>.</a:t>
            </a:r>
          </a:p>
          <a:p>
            <a:pPr algn="just"/>
            <a:r>
              <a:rPr lang="en-US" dirty="0"/>
              <a:t>String replace(char original, char replacement)</a:t>
            </a:r>
          </a:p>
          <a:p>
            <a:pPr lvl="1" algn="just"/>
            <a:r>
              <a:rPr lang="en-US" dirty="0"/>
              <a:t>Character specified by </a:t>
            </a:r>
            <a:r>
              <a:rPr lang="en-US" i="1" dirty="0"/>
              <a:t>original</a:t>
            </a:r>
            <a:r>
              <a:rPr lang="en-US" dirty="0"/>
              <a:t> is replaced by the character specified by </a:t>
            </a:r>
            <a:r>
              <a:rPr lang="en-US" i="1" dirty="0"/>
              <a:t>replacement</a:t>
            </a:r>
            <a:r>
              <a:rPr lang="en-US" dirty="0"/>
              <a:t> and the modified copy of the invoking string is returned.</a:t>
            </a:r>
          </a:p>
          <a:p>
            <a:pPr algn="just"/>
            <a:r>
              <a:rPr lang="en-US" dirty="0"/>
              <a:t>String replace(</a:t>
            </a:r>
            <a:r>
              <a:rPr lang="en-US" dirty="0" err="1"/>
              <a:t>CharSequence</a:t>
            </a:r>
            <a:r>
              <a:rPr lang="en-US" dirty="0"/>
              <a:t> original, </a:t>
            </a:r>
            <a:r>
              <a:rPr lang="en-US" dirty="0" err="1"/>
              <a:t>CharSequence</a:t>
            </a:r>
            <a:r>
              <a:rPr lang="en-US" dirty="0"/>
              <a:t> replacement)</a:t>
            </a:r>
          </a:p>
          <a:p>
            <a:pPr lvl="1" algn="just"/>
            <a:r>
              <a:rPr lang="en-US" dirty="0"/>
              <a:t>The sequences can be objects of type String as String implements </a:t>
            </a:r>
            <a:r>
              <a:rPr lang="en-US" dirty="0" err="1"/>
              <a:t>CharSequence</a:t>
            </a:r>
            <a:r>
              <a:rPr lang="en-US" dirty="0"/>
              <a:t> interface.</a:t>
            </a:r>
          </a:p>
          <a:p>
            <a:pPr algn="just"/>
            <a:r>
              <a:rPr lang="en-US" dirty="0"/>
              <a:t>String trim()</a:t>
            </a:r>
          </a:p>
          <a:p>
            <a:pPr lvl="1" algn="just"/>
            <a:r>
              <a:rPr lang="en-US" dirty="0"/>
              <a:t>Deletes leading and trailing whitespaces (typically spaces, tabs and newline characters) from a string and returns a new string.</a:t>
            </a:r>
          </a:p>
        </p:txBody>
      </p:sp>
    </p:spTree>
    <p:extLst>
      <p:ext uri="{BB962C8B-B14F-4D97-AF65-F5344CB8AC3E}">
        <p14:creationId xmlns:p14="http://schemas.microsoft.com/office/powerpoint/2010/main" val="1976075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String </a:t>
            </a:r>
            <a:r>
              <a:rPr lang="en-US" sz="2400" dirty="0" err="1"/>
              <a:t>str</a:t>
            </a:r>
            <a:r>
              <a:rPr lang="en-US" sz="2400" dirty="0"/>
              <a:t>= new String("quick brown fox jumps over the lazy dog"); </a:t>
            </a:r>
          </a:p>
          <a:p>
            <a:r>
              <a:rPr lang="en-US" sz="2400" dirty="0"/>
              <a:t>System.out.println("Substring starting from index 16:"); </a:t>
            </a:r>
          </a:p>
          <a:p>
            <a:r>
              <a:rPr lang="en-US" sz="2400" dirty="0"/>
              <a:t>System.out.println(</a:t>
            </a:r>
            <a:r>
              <a:rPr lang="en-US" sz="2400" dirty="0" err="1"/>
              <a:t>str.substring</a:t>
            </a:r>
            <a:r>
              <a:rPr lang="en-US" sz="2400" dirty="0"/>
              <a:t>(16)); </a:t>
            </a:r>
          </a:p>
          <a:p>
            <a:r>
              <a:rPr lang="en-US" sz="2400" dirty="0"/>
              <a:t>System.out.println("Substring from index 16 and ending at 19:"); </a:t>
            </a:r>
          </a:p>
          <a:p>
            <a:r>
              <a:rPr lang="en-US" sz="2400" dirty="0"/>
              <a:t>System.out.println(</a:t>
            </a:r>
            <a:r>
              <a:rPr lang="en-US" sz="2400" dirty="0" err="1"/>
              <a:t>str.substring</a:t>
            </a:r>
            <a:r>
              <a:rPr lang="en-US" sz="2400" dirty="0"/>
              <a:t>(16, 20));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4648199"/>
            <a:ext cx="6553200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Substring starting from index 15:</a:t>
            </a:r>
          </a:p>
          <a:p>
            <a:r>
              <a:rPr lang="en-US" sz="2400" dirty="0"/>
              <a:t> jumps over the lazy dog</a:t>
            </a:r>
          </a:p>
          <a:p>
            <a:r>
              <a:rPr lang="en-US" sz="2400" dirty="0"/>
              <a:t>Substring starting from index 15 and ending at 20:</a:t>
            </a:r>
          </a:p>
          <a:p>
            <a:r>
              <a:rPr lang="en-US" sz="2400" dirty="0"/>
              <a:t> jump</a:t>
            </a:r>
          </a:p>
        </p:txBody>
      </p:sp>
    </p:spTree>
    <p:extLst>
      <p:ext uri="{BB962C8B-B14F-4D97-AF65-F5344CB8AC3E}">
        <p14:creationId xmlns:p14="http://schemas.microsoft.com/office/powerpoint/2010/main" val="977836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9067800" cy="5257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String </a:t>
            </a:r>
            <a:r>
              <a:rPr lang="en-US" sz="2800" dirty="0" err="1"/>
              <a:t>str</a:t>
            </a:r>
            <a:r>
              <a:rPr lang="en-US" sz="2800" dirty="0"/>
              <a:t> = new String("Good morning. Have a good day");</a:t>
            </a:r>
          </a:p>
          <a:p>
            <a:pPr>
              <a:lnSpc>
                <a:spcPct val="110000"/>
              </a:lnSpc>
            </a:pPr>
            <a:r>
              <a:rPr lang="en-US" sz="2800" dirty="0" err="1"/>
              <a:t>System.out.println</a:t>
            </a:r>
            <a:r>
              <a:rPr lang="en-US" sz="2800" dirty="0"/>
              <a:t>(</a:t>
            </a:r>
            <a:r>
              <a:rPr lang="en-US" sz="2800" dirty="0" err="1"/>
              <a:t>str.replace</a:t>
            </a:r>
            <a:r>
              <a:rPr lang="en-US" sz="2800" dirty="0"/>
              <a:t>('o', '$'));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// G$$d </a:t>
            </a:r>
            <a:r>
              <a:rPr lang="en-US" sz="2400" dirty="0" err="1"/>
              <a:t>m$rning</a:t>
            </a:r>
            <a:r>
              <a:rPr lang="en-US" sz="2400" dirty="0"/>
              <a:t>. Have a g$$d day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sz="2800" dirty="0"/>
              <a:t>String s1="My name is Bond. James Bond!";  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String </a:t>
            </a:r>
            <a:r>
              <a:rPr lang="en-US" sz="2800" dirty="0" err="1"/>
              <a:t>replaceString</a:t>
            </a:r>
            <a:r>
              <a:rPr lang="en-US" sz="2800" dirty="0"/>
              <a:t>=s1.replace("</a:t>
            </a:r>
            <a:r>
              <a:rPr lang="en-US" sz="2800" dirty="0" err="1"/>
              <a:t>Bond","Madison</a:t>
            </a:r>
            <a:r>
              <a:rPr lang="en-US" sz="2800" dirty="0"/>
              <a:t>");</a:t>
            </a:r>
          </a:p>
          <a:p>
            <a:pPr>
              <a:lnSpc>
                <a:spcPct val="110000"/>
              </a:lnSpc>
            </a:pPr>
            <a:r>
              <a:rPr lang="en-US" sz="2800" dirty="0" err="1"/>
              <a:t>System.out.println</a:t>
            </a:r>
            <a:r>
              <a:rPr lang="en-US" sz="2800" dirty="0"/>
              <a:t>(</a:t>
            </a:r>
            <a:r>
              <a:rPr lang="en-US" sz="2800" dirty="0" err="1"/>
              <a:t>replaceString</a:t>
            </a:r>
            <a:r>
              <a:rPr lang="en-US" sz="2800" dirty="0"/>
              <a:t>);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// My name is Madison. James Madison!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sz="2800" dirty="0"/>
              <a:t>String str1 = new String("    How are you??   ");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String str2 = </a:t>
            </a:r>
            <a:r>
              <a:rPr lang="en-US" sz="2800" dirty="0" err="1"/>
              <a:t>str.trim</a:t>
            </a:r>
            <a:r>
              <a:rPr lang="en-US" sz="2800" dirty="0"/>
              <a:t>());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//How are you??</a:t>
            </a:r>
          </a:p>
          <a:p>
            <a:pPr lvl="1">
              <a:lnSpc>
                <a:spcPct val="110000"/>
              </a:lnSpc>
            </a:pPr>
            <a:endParaRPr lang="en-US" sz="2400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96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StringBuffer</a:t>
            </a:r>
            <a:r>
              <a:rPr lang="en-US" dirty="0"/>
              <a:t> and </a:t>
            </a:r>
            <a:r>
              <a:rPr lang="en-US" dirty="0" err="1"/>
              <a:t>StringBuilder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Both offer capabilities similar to String with one important addition:</a:t>
            </a:r>
          </a:p>
          <a:p>
            <a:pPr lvl="1" algn="just"/>
            <a:r>
              <a:rPr lang="en-US" dirty="0"/>
              <a:t>They contain strings that can be modified (mutable).</a:t>
            </a:r>
          </a:p>
          <a:p>
            <a:pPr lvl="1" algn="just"/>
            <a:r>
              <a:rPr lang="en-US" dirty="0"/>
              <a:t>We can insert characters and substrings in the middle or append to the end.</a:t>
            </a:r>
          </a:p>
          <a:p>
            <a:pPr lvl="1" algn="just"/>
            <a:r>
              <a:rPr lang="en-US" dirty="0"/>
              <a:t>We can also delete characters.</a:t>
            </a:r>
          </a:p>
          <a:p>
            <a:pPr lvl="1" algn="just"/>
            <a:r>
              <a:rPr lang="en-US" dirty="0"/>
              <a:t>Both </a:t>
            </a:r>
            <a:r>
              <a:rPr lang="en-US" dirty="0" err="1"/>
              <a:t>StringBuffer</a:t>
            </a:r>
            <a:r>
              <a:rPr lang="en-US" dirty="0"/>
              <a:t> and </a:t>
            </a:r>
            <a:r>
              <a:rPr lang="en-US" dirty="0" err="1"/>
              <a:t>StringBuilder</a:t>
            </a:r>
            <a:r>
              <a:rPr lang="en-US" dirty="0"/>
              <a:t> will automatically grow or shrink as a result of such operations.</a:t>
            </a:r>
          </a:p>
          <a:p>
            <a:pPr lvl="1" algn="just"/>
            <a:r>
              <a:rPr lang="en-US" dirty="0"/>
              <a:t>Operations such as </a:t>
            </a:r>
            <a:r>
              <a:rPr lang="en-US" dirty="0" err="1"/>
              <a:t>setCharAt</a:t>
            </a:r>
            <a:r>
              <a:rPr lang="en-US" dirty="0"/>
              <a:t>(), append(), insert() and delete() are supported.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503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java.util.Scanner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ReverseString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	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US" dirty="0"/>
              <a:t>		String </a:t>
            </a:r>
            <a:r>
              <a:rPr lang="en-US" dirty="0" err="1"/>
              <a:t>str,revStr</a:t>
            </a:r>
            <a:r>
              <a:rPr lang="en-US" dirty="0"/>
              <a:t> = "";</a:t>
            </a:r>
          </a:p>
          <a:p>
            <a:pPr marL="0" indent="0">
              <a:buNone/>
            </a:pPr>
            <a:r>
              <a:rPr lang="en-US" dirty="0"/>
              <a:t>		Scanner in = new Scanner(System.in);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System.out.print</a:t>
            </a:r>
            <a:r>
              <a:rPr lang="en-US" dirty="0"/>
              <a:t>("Enter a string :");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str</a:t>
            </a:r>
            <a:r>
              <a:rPr lang="en-US" dirty="0"/>
              <a:t>= </a:t>
            </a:r>
            <a:r>
              <a:rPr lang="en-US" dirty="0" err="1"/>
              <a:t>in.nextLine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= </a:t>
            </a:r>
            <a:r>
              <a:rPr lang="en-US" dirty="0" err="1"/>
              <a:t>str.length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    	for ( </a:t>
            </a:r>
            <a:r>
              <a:rPr lang="en-US" dirty="0" err="1"/>
              <a:t>int</a:t>
            </a:r>
            <a:r>
              <a:rPr lang="en-US" dirty="0"/>
              <a:t> i = </a:t>
            </a:r>
            <a:r>
              <a:rPr lang="en-US" dirty="0" err="1"/>
              <a:t>len</a:t>
            </a:r>
            <a:r>
              <a:rPr lang="en-US" dirty="0"/>
              <a:t>- 1 ; i &gt;= 0 ; i-- )</a:t>
            </a:r>
          </a:p>
          <a:p>
            <a:pPr marL="0" indent="0">
              <a:buNone/>
            </a:pPr>
            <a:r>
              <a:rPr lang="en-US" dirty="0"/>
              <a:t>                    		</a:t>
            </a:r>
            <a:r>
              <a:rPr lang="en-US" dirty="0" err="1"/>
              <a:t>revStr</a:t>
            </a:r>
            <a:r>
              <a:rPr lang="en-US" dirty="0"/>
              <a:t>= </a:t>
            </a:r>
            <a:r>
              <a:rPr lang="en-US" dirty="0" err="1"/>
              <a:t>revStr</a:t>
            </a:r>
            <a:r>
              <a:rPr lang="en-US" dirty="0"/>
              <a:t>+ </a:t>
            </a:r>
            <a:r>
              <a:rPr lang="en-US" dirty="0" err="1"/>
              <a:t>str.charAt</a:t>
            </a:r>
            <a:r>
              <a:rPr lang="en-US" dirty="0"/>
              <a:t>(i);</a:t>
            </a:r>
          </a:p>
          <a:p>
            <a:pPr marL="0" indent="0">
              <a:buNone/>
            </a:pPr>
            <a:r>
              <a:rPr lang="en-US" dirty="0"/>
              <a:t>                	</a:t>
            </a:r>
            <a:r>
              <a:rPr lang="en-US" dirty="0" err="1"/>
              <a:t>System.out.println</a:t>
            </a:r>
            <a:r>
              <a:rPr lang="en-US" dirty="0"/>
              <a:t>("Reverse String is: "+</a:t>
            </a:r>
            <a:r>
              <a:rPr lang="en-US" dirty="0" err="1"/>
              <a:t>revStr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89750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Palindrome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java.util.Scanner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public class Palindrome {</a:t>
            </a:r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	String </a:t>
            </a:r>
            <a:r>
              <a:rPr lang="en-US" dirty="0" err="1"/>
              <a:t>str</a:t>
            </a:r>
            <a:r>
              <a:rPr lang="en-US" dirty="0"/>
              <a:t>, </a:t>
            </a:r>
            <a:r>
              <a:rPr lang="en-US" dirty="0" err="1"/>
              <a:t>revStr</a:t>
            </a:r>
            <a:r>
              <a:rPr lang="en-US" dirty="0"/>
              <a:t>="";</a:t>
            </a:r>
          </a:p>
          <a:p>
            <a:pPr marL="0" indent="0">
              <a:buNone/>
            </a:pPr>
            <a:r>
              <a:rPr lang="en-US" dirty="0"/>
              <a:t>        	Scanner in = new Scanner(System.in);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</a:t>
            </a:r>
            <a:r>
              <a:rPr lang="en-US" dirty="0"/>
              <a:t>("Enter a string :");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str</a:t>
            </a:r>
            <a:r>
              <a:rPr lang="en-US" dirty="0"/>
              <a:t>= </a:t>
            </a:r>
            <a:r>
              <a:rPr lang="en-US" dirty="0" err="1"/>
              <a:t>in.nextLine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= </a:t>
            </a:r>
            <a:r>
              <a:rPr lang="en-US" dirty="0" err="1"/>
              <a:t>str.length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	for ( </a:t>
            </a:r>
            <a:r>
              <a:rPr lang="en-US" dirty="0" err="1"/>
              <a:t>int</a:t>
            </a:r>
            <a:r>
              <a:rPr lang="en-US" dirty="0"/>
              <a:t> i = </a:t>
            </a:r>
            <a:r>
              <a:rPr lang="en-US" dirty="0" err="1"/>
              <a:t>len</a:t>
            </a:r>
            <a:r>
              <a:rPr lang="en-US" dirty="0"/>
              <a:t>- 1 ; i &gt;= 0 ; i-- )</a:t>
            </a:r>
          </a:p>
          <a:p>
            <a:pPr marL="0" indent="0">
              <a:buNone/>
            </a:pPr>
            <a:r>
              <a:rPr lang="en-US" dirty="0"/>
              <a:t>            		</a:t>
            </a:r>
            <a:r>
              <a:rPr lang="en-US" dirty="0" err="1"/>
              <a:t>revStr</a:t>
            </a:r>
            <a:r>
              <a:rPr lang="en-US" dirty="0"/>
              <a:t>= </a:t>
            </a:r>
            <a:r>
              <a:rPr lang="en-US" dirty="0" err="1"/>
              <a:t>revStr</a:t>
            </a:r>
            <a:r>
              <a:rPr lang="en-US" dirty="0"/>
              <a:t> + </a:t>
            </a:r>
            <a:r>
              <a:rPr lang="en-US" dirty="0" err="1"/>
              <a:t>str.charAt</a:t>
            </a:r>
            <a:r>
              <a:rPr lang="en-US" dirty="0"/>
              <a:t>(i);</a:t>
            </a:r>
          </a:p>
          <a:p>
            <a:pPr marL="0" indent="0">
              <a:buNone/>
            </a:pPr>
            <a:r>
              <a:rPr lang="en-US" dirty="0"/>
              <a:t>	if(</a:t>
            </a:r>
            <a:r>
              <a:rPr lang="en-US" dirty="0" err="1"/>
              <a:t>str.equals</a:t>
            </a:r>
            <a:r>
              <a:rPr lang="en-US" dirty="0"/>
              <a:t>(</a:t>
            </a:r>
            <a:r>
              <a:rPr lang="en-US" dirty="0" err="1"/>
              <a:t>revStr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            		</a:t>
            </a:r>
            <a:r>
              <a:rPr lang="en-US" dirty="0" err="1"/>
              <a:t>System.out.println</a:t>
            </a:r>
            <a:r>
              <a:rPr lang="en-US" dirty="0"/>
              <a:t>("Entered string is a palindrome");</a:t>
            </a:r>
          </a:p>
          <a:p>
            <a:pPr marL="0" indent="0">
              <a:buNone/>
            </a:pPr>
            <a:r>
              <a:rPr lang="en-US" dirty="0"/>
              <a:t>        	else</a:t>
            </a:r>
          </a:p>
          <a:p>
            <a:pPr marL="0" indent="0">
              <a:buNone/>
            </a:pPr>
            <a:r>
              <a:rPr lang="en-US" dirty="0"/>
              <a:t>            		</a:t>
            </a:r>
            <a:r>
              <a:rPr lang="en-US" dirty="0" err="1"/>
              <a:t>System.out.println</a:t>
            </a:r>
            <a:r>
              <a:rPr lang="en-US" dirty="0"/>
              <a:t>("Entered string is not a palindrome");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77479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Two strings will be anagram to each other if and only if they contain the same number of characters (order of the characters doesn't matter). </a:t>
            </a:r>
          </a:p>
          <a:p>
            <a:pPr algn="just"/>
            <a:r>
              <a:rPr lang="en-US" dirty="0"/>
              <a:t>That is, If the two strings are anagram to each other, then one string can be rearranged to form the other string. For Example:</a:t>
            </a:r>
          </a:p>
          <a:p>
            <a:pPr lvl="1" algn="just"/>
            <a:r>
              <a:rPr lang="en-US" dirty="0"/>
              <a:t>creative and reactive are anagrams.</a:t>
            </a:r>
          </a:p>
          <a:p>
            <a:pPr algn="just"/>
            <a:r>
              <a:rPr lang="en-US" dirty="0"/>
              <a:t>Write a Java program to test whether two strings are anagrams or not.</a:t>
            </a:r>
          </a:p>
        </p:txBody>
      </p:sp>
    </p:spTree>
    <p:extLst>
      <p:ext uri="{BB962C8B-B14F-4D97-AF65-F5344CB8AC3E}">
        <p14:creationId xmlns:p14="http://schemas.microsoft.com/office/powerpoint/2010/main" val="2502447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Many overloaded constructors are available in String class.</a:t>
            </a:r>
          </a:p>
          <a:p>
            <a:pPr lvl="1"/>
            <a:r>
              <a:rPr lang="en-US" dirty="0"/>
              <a:t>new String()</a:t>
            </a:r>
          </a:p>
          <a:p>
            <a:pPr lvl="1"/>
            <a:r>
              <a:rPr lang="en-US" dirty="0"/>
              <a:t>new String(char [] </a:t>
            </a:r>
            <a:r>
              <a:rPr lang="en-US" dirty="0" err="1"/>
              <a:t>chr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new String(char [] </a:t>
            </a:r>
            <a:r>
              <a:rPr lang="en-US" dirty="0" err="1"/>
              <a:t>chr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startIndex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numChars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new String(String </a:t>
            </a:r>
            <a:r>
              <a:rPr lang="en-US" dirty="0" err="1"/>
              <a:t>strObj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new String(byte [] </a:t>
            </a:r>
            <a:r>
              <a:rPr lang="en-US" dirty="0" err="1"/>
              <a:t>chr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new String(byte [] </a:t>
            </a:r>
            <a:r>
              <a:rPr lang="en-US" dirty="0" err="1"/>
              <a:t>che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startIndex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numChars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0126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6294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static void </a:t>
            </a:r>
            <a:r>
              <a:rPr lang="en-US" dirty="0" err="1"/>
              <a:t>isAnagram</a:t>
            </a:r>
            <a:r>
              <a:rPr lang="en-US" dirty="0"/>
              <a:t>(String str1, String str2) {  </a:t>
            </a:r>
          </a:p>
          <a:p>
            <a:pPr marL="0" indent="0">
              <a:buNone/>
            </a:pPr>
            <a:r>
              <a:rPr lang="en-US" dirty="0"/>
              <a:t>        String s1 = str1.replaceAll("\\s", "");  // Remove whitespace character</a:t>
            </a:r>
          </a:p>
          <a:p>
            <a:pPr marL="0" indent="0">
              <a:buNone/>
            </a:pPr>
            <a:r>
              <a:rPr lang="en-US" dirty="0"/>
              <a:t>        String s2 = str2.replaceAll("\\s", "");  // Remove whitespace character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boolean</a:t>
            </a:r>
            <a:r>
              <a:rPr lang="en-US" dirty="0"/>
              <a:t> status = true;  </a:t>
            </a:r>
          </a:p>
          <a:p>
            <a:pPr marL="0" indent="0">
              <a:buNone/>
            </a:pPr>
            <a:r>
              <a:rPr lang="en-US" dirty="0"/>
              <a:t>        if (s1.length() != s2.length()) {  </a:t>
            </a:r>
          </a:p>
          <a:p>
            <a:pPr marL="0" indent="0">
              <a:buNone/>
            </a:pPr>
            <a:r>
              <a:rPr lang="en-US" dirty="0"/>
              <a:t>            status = false;  </a:t>
            </a:r>
          </a:p>
          <a:p>
            <a:pPr marL="0" indent="0">
              <a:buNone/>
            </a:pPr>
            <a:r>
              <a:rPr lang="en-US" dirty="0"/>
              <a:t>        } </a:t>
            </a:r>
          </a:p>
          <a:p>
            <a:pPr marL="0" indent="0">
              <a:buNone/>
            </a:pPr>
            <a:r>
              <a:rPr lang="en-US" dirty="0"/>
              <a:t>        else {  </a:t>
            </a:r>
          </a:p>
          <a:p>
            <a:pPr marL="0" indent="0">
              <a:buNone/>
            </a:pPr>
            <a:r>
              <a:rPr lang="en-US" dirty="0"/>
              <a:t>            char[] ArrayS1 = s1.toLowerCase().</a:t>
            </a:r>
            <a:r>
              <a:rPr lang="en-US" dirty="0" err="1"/>
              <a:t>toCharArray</a:t>
            </a:r>
            <a:r>
              <a:rPr lang="en-US" dirty="0"/>
              <a:t>();  </a:t>
            </a:r>
          </a:p>
          <a:p>
            <a:pPr marL="0" indent="0">
              <a:buNone/>
            </a:pPr>
            <a:r>
              <a:rPr lang="en-US" dirty="0"/>
              <a:t>            char[] ArrayS2 = s2.toLowerCase().</a:t>
            </a:r>
            <a:r>
              <a:rPr lang="en-US" dirty="0" err="1"/>
              <a:t>toCharArray</a:t>
            </a:r>
            <a:r>
              <a:rPr lang="en-US" dirty="0"/>
              <a:t>(); 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Arrays.sort</a:t>
            </a:r>
            <a:r>
              <a:rPr lang="en-US" dirty="0"/>
              <a:t>(ArrayS1); 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Arrays.sort</a:t>
            </a:r>
            <a:r>
              <a:rPr lang="en-US" dirty="0"/>
              <a:t>(ArrayS2);  </a:t>
            </a:r>
          </a:p>
          <a:p>
            <a:pPr marL="0" indent="0">
              <a:buNone/>
            </a:pPr>
            <a:r>
              <a:rPr lang="en-US" dirty="0"/>
              <a:t>            status = </a:t>
            </a:r>
            <a:r>
              <a:rPr lang="en-US" dirty="0" err="1"/>
              <a:t>Arrays.equals</a:t>
            </a:r>
            <a:r>
              <a:rPr lang="en-US" dirty="0"/>
              <a:t>(ArrayS1, ArrayS2);  </a:t>
            </a:r>
          </a:p>
          <a:p>
            <a:pPr marL="0" indent="0">
              <a:buNone/>
            </a:pPr>
            <a:r>
              <a:rPr lang="en-US" dirty="0"/>
              <a:t>        }  </a:t>
            </a:r>
          </a:p>
          <a:p>
            <a:pPr marL="0" indent="0">
              <a:buNone/>
            </a:pPr>
            <a:r>
              <a:rPr lang="en-US" dirty="0"/>
              <a:t>        if (status) { 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(s1 + " and " + s2 + " are anagrams");  </a:t>
            </a:r>
          </a:p>
          <a:p>
            <a:pPr marL="0" indent="0">
              <a:buNone/>
            </a:pPr>
            <a:r>
              <a:rPr lang="en-US" dirty="0"/>
              <a:t>        } </a:t>
            </a:r>
          </a:p>
          <a:p>
            <a:pPr marL="0" indent="0">
              <a:buNone/>
            </a:pPr>
            <a:r>
              <a:rPr lang="en-US" dirty="0"/>
              <a:t>        else { 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(s1 + " and " + s2 + " are not anagrams");  </a:t>
            </a:r>
          </a:p>
          <a:p>
            <a:pPr marL="0" indent="0">
              <a:buNone/>
            </a:pPr>
            <a:r>
              <a:rPr lang="en-US" dirty="0"/>
              <a:t>        }  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7829323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Given a string and a word, count the number of the occurrence of the given word in the string and print the number of occurrence of the word.</a:t>
            </a:r>
          </a:p>
        </p:txBody>
      </p:sp>
    </p:spTree>
    <p:extLst>
      <p:ext uri="{BB962C8B-B14F-4D97-AF65-F5344CB8AC3E}">
        <p14:creationId xmlns:p14="http://schemas.microsoft.com/office/powerpoint/2010/main" val="27958863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 dirty="0"/>
              <a:t>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countOccurences</a:t>
            </a:r>
            <a:r>
              <a:rPr lang="en-US" dirty="0"/>
              <a:t>(String </a:t>
            </a:r>
            <a:r>
              <a:rPr lang="en-US" dirty="0" err="1"/>
              <a:t>str</a:t>
            </a:r>
            <a:r>
              <a:rPr lang="en-US" dirty="0"/>
              <a:t>, String word) { </a:t>
            </a:r>
          </a:p>
          <a:p>
            <a:pPr marL="0" indent="0" fontAlgn="base">
              <a:buNone/>
            </a:pPr>
            <a:r>
              <a:rPr lang="en-US" dirty="0"/>
              <a:t>    // split the string by spaces</a:t>
            </a:r>
          </a:p>
          <a:p>
            <a:pPr marL="0" indent="0" fontAlgn="base">
              <a:buNone/>
            </a:pPr>
            <a:r>
              <a:rPr lang="en-US" dirty="0"/>
              <a:t>    String a[] = </a:t>
            </a:r>
            <a:r>
              <a:rPr lang="en-US" dirty="0" err="1"/>
              <a:t>str.split</a:t>
            </a:r>
            <a:r>
              <a:rPr lang="en-US" dirty="0"/>
              <a:t>(" "); </a:t>
            </a:r>
          </a:p>
          <a:p>
            <a:pPr marL="0" indent="0" fontAlgn="base">
              <a:buNone/>
            </a:pPr>
            <a:r>
              <a:rPr lang="en-US" dirty="0"/>
              <a:t>  </a:t>
            </a:r>
          </a:p>
          <a:p>
            <a:pPr marL="0" indent="0" fontAlgn="base">
              <a:buNone/>
            </a:pPr>
            <a:r>
              <a:rPr lang="en-US" dirty="0"/>
              <a:t>    // search for pattern</a:t>
            </a:r>
          </a:p>
          <a:p>
            <a:pPr marL="0" indent="0" fontAlgn="base">
              <a:buNone/>
            </a:pPr>
            <a:r>
              <a:rPr lang="en-US" dirty="0"/>
              <a:t>    </a:t>
            </a:r>
            <a:r>
              <a:rPr lang="en-US" dirty="0" err="1"/>
              <a:t>int</a:t>
            </a:r>
            <a:r>
              <a:rPr lang="en-US" dirty="0"/>
              <a:t> count = 0; </a:t>
            </a:r>
          </a:p>
          <a:p>
            <a:pPr marL="0" indent="0" fontAlgn="base">
              <a:buNone/>
            </a:pPr>
            <a:r>
              <a:rPr lang="en-US" dirty="0"/>
              <a:t>    for (</a:t>
            </a:r>
            <a:r>
              <a:rPr lang="en-US" dirty="0" err="1"/>
              <a:t>int</a:t>
            </a:r>
            <a:r>
              <a:rPr lang="en-US" dirty="0"/>
              <a:t> i = 0; i &lt; </a:t>
            </a:r>
            <a:r>
              <a:rPr lang="en-US" dirty="0" err="1"/>
              <a:t>a.length</a:t>
            </a:r>
            <a:r>
              <a:rPr lang="en-US" dirty="0"/>
              <a:t>; i++)  { </a:t>
            </a:r>
          </a:p>
          <a:p>
            <a:pPr marL="0" indent="0" fontAlgn="base">
              <a:buNone/>
            </a:pPr>
            <a:r>
              <a:rPr lang="en-US" dirty="0"/>
              <a:t>    	// if match found increase count </a:t>
            </a:r>
          </a:p>
          <a:p>
            <a:pPr marL="0" indent="0" fontAlgn="base">
              <a:buNone/>
            </a:pPr>
            <a:r>
              <a:rPr lang="en-US" dirty="0"/>
              <a:t>    	if (</a:t>
            </a:r>
            <a:r>
              <a:rPr lang="en-US" dirty="0" err="1"/>
              <a:t>word.equals</a:t>
            </a:r>
            <a:r>
              <a:rPr lang="en-US" dirty="0"/>
              <a:t>(a[i])) </a:t>
            </a:r>
          </a:p>
          <a:p>
            <a:pPr marL="0" indent="0" fontAlgn="base">
              <a:buNone/>
            </a:pPr>
            <a:r>
              <a:rPr lang="en-US" dirty="0"/>
              <a:t>        		count++; </a:t>
            </a:r>
          </a:p>
          <a:p>
            <a:pPr marL="0" indent="0" fontAlgn="base">
              <a:buNone/>
            </a:pPr>
            <a:r>
              <a:rPr lang="en-US" dirty="0"/>
              <a:t>    } </a:t>
            </a:r>
          </a:p>
          <a:p>
            <a:pPr marL="0" indent="0" fontAlgn="base">
              <a:buNone/>
            </a:pPr>
            <a:r>
              <a:rPr lang="en-US" dirty="0"/>
              <a:t>    return count; </a:t>
            </a:r>
          </a:p>
          <a:p>
            <a:pPr marL="0" indent="0" fontAlgn="base">
              <a:buNone/>
            </a:pP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6050204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Given a string and a substring, the task is to replace all occurrences of the substring with space. We also need to remove trailing and leading spaces created due to this.</a:t>
            </a:r>
          </a:p>
          <a:p>
            <a:pPr lvl="1" algn="just"/>
            <a:r>
              <a:rPr lang="en-US" dirty="0"/>
              <a:t>Input: </a:t>
            </a:r>
            <a:r>
              <a:rPr lang="en-US" dirty="0" err="1"/>
              <a:t>str</a:t>
            </a:r>
            <a:r>
              <a:rPr lang="en-US" dirty="0"/>
              <a:t> = “LIELIEILIEAMLIECOOL”, sub = “LIE”</a:t>
            </a:r>
          </a:p>
          <a:p>
            <a:pPr lvl="1" algn="just"/>
            <a:r>
              <a:rPr lang="en-US" dirty="0"/>
              <a:t>Output: I AM COOL</a:t>
            </a:r>
          </a:p>
        </p:txBody>
      </p:sp>
    </p:spTree>
    <p:extLst>
      <p:ext uri="{BB962C8B-B14F-4D97-AF65-F5344CB8AC3E}">
        <p14:creationId xmlns:p14="http://schemas.microsoft.com/office/powerpoint/2010/main" val="23182836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400" dirty="0"/>
              <a:t>static String </a:t>
            </a:r>
            <a:r>
              <a:rPr lang="en-US" sz="2400" dirty="0" err="1"/>
              <a:t>extractSecretMessage</a:t>
            </a:r>
            <a:r>
              <a:rPr lang="en-US" sz="2400" dirty="0"/>
              <a:t>(String </a:t>
            </a:r>
            <a:r>
              <a:rPr lang="en-US" sz="2400" dirty="0" err="1"/>
              <a:t>Str</a:t>
            </a:r>
            <a:r>
              <a:rPr lang="en-US" sz="2400" dirty="0"/>
              <a:t>, String Sub) { </a:t>
            </a:r>
          </a:p>
          <a:p>
            <a:pPr marL="0" indent="0" fontAlgn="base">
              <a:buNone/>
            </a:pPr>
            <a:r>
              <a:rPr lang="en-US" sz="2400" dirty="0"/>
              <a:t>        // Replacing all occurrences of Sub in </a:t>
            </a:r>
            <a:r>
              <a:rPr lang="en-US" sz="2400" dirty="0" err="1"/>
              <a:t>Str</a:t>
            </a:r>
            <a:r>
              <a:rPr lang="en-US" sz="2400" dirty="0"/>
              <a:t> by empty spaces </a:t>
            </a:r>
          </a:p>
          <a:p>
            <a:pPr marL="0" indent="0" fontAlgn="base">
              <a:buNone/>
            </a:pPr>
            <a:r>
              <a:rPr lang="en-US" sz="2400" dirty="0"/>
              <a:t>        </a:t>
            </a:r>
            <a:r>
              <a:rPr lang="en-US" sz="2400" dirty="0" err="1"/>
              <a:t>Str</a:t>
            </a:r>
            <a:r>
              <a:rPr lang="en-US" sz="2400" dirty="0"/>
              <a:t> = </a:t>
            </a:r>
            <a:r>
              <a:rPr lang="en-US" sz="2400" dirty="0" err="1"/>
              <a:t>Str.replaceAll</a:t>
            </a:r>
            <a:r>
              <a:rPr lang="en-US" sz="2400" dirty="0"/>
              <a:t>(Sub, " "); </a:t>
            </a:r>
          </a:p>
          <a:p>
            <a:pPr marL="0" indent="0" fontAlgn="base">
              <a:buNone/>
            </a:pPr>
            <a:r>
              <a:rPr lang="en-US" sz="2400" dirty="0"/>
              <a:t>        // Removing unwanted spaces in the start and end</a:t>
            </a:r>
          </a:p>
          <a:p>
            <a:pPr marL="0" indent="0" fontAlgn="base">
              <a:buNone/>
            </a:pPr>
            <a:r>
              <a:rPr lang="en-US" sz="2400" dirty="0"/>
              <a:t>        </a:t>
            </a:r>
            <a:r>
              <a:rPr lang="en-US" sz="2400" dirty="0" err="1"/>
              <a:t>Str</a:t>
            </a:r>
            <a:r>
              <a:rPr lang="en-US" sz="2400" dirty="0"/>
              <a:t> = </a:t>
            </a:r>
            <a:r>
              <a:rPr lang="en-US" sz="2400" dirty="0" err="1"/>
              <a:t>Str.trim</a:t>
            </a:r>
            <a:r>
              <a:rPr lang="en-US" sz="2400" dirty="0"/>
              <a:t>(); </a:t>
            </a:r>
          </a:p>
          <a:p>
            <a:pPr marL="0" indent="0" fontAlgn="base">
              <a:buNone/>
            </a:pPr>
            <a:r>
              <a:rPr lang="en-US" sz="2400" dirty="0"/>
              <a:t>        return </a:t>
            </a:r>
            <a:r>
              <a:rPr lang="en-US" sz="2400" dirty="0" err="1"/>
              <a:t>Str</a:t>
            </a:r>
            <a:r>
              <a:rPr lang="en-US" sz="2400" dirty="0"/>
              <a:t>; </a:t>
            </a:r>
          </a:p>
          <a:p>
            <a:pPr marL="0" indent="0" fontAlgn="base">
              <a:buNone/>
            </a:pPr>
            <a:r>
              <a:rPr lang="en-US" sz="2400" dirty="0"/>
              <a:t>    }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9937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string, Write a program to remove all the occurrences of a character in the string.</a:t>
            </a:r>
          </a:p>
        </p:txBody>
      </p:sp>
    </p:spTree>
    <p:extLst>
      <p:ext uri="{BB962C8B-B14F-4D97-AF65-F5344CB8AC3E}">
        <p14:creationId xmlns:p14="http://schemas.microsoft.com/office/powerpoint/2010/main" val="41725877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437"/>
            <a:ext cx="8382000" cy="6659563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000" dirty="0"/>
              <a:t>static void </a:t>
            </a:r>
            <a:r>
              <a:rPr lang="en-US" sz="2000" dirty="0" err="1"/>
              <a:t>removeChar</a:t>
            </a:r>
            <a:r>
              <a:rPr lang="en-US" sz="2000" dirty="0"/>
              <a:t>(String s, char c) { </a:t>
            </a:r>
          </a:p>
          <a:p>
            <a:pPr marL="0" indent="0" fontAlgn="base">
              <a:buNone/>
            </a:pPr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j, count = 0, n = </a:t>
            </a:r>
            <a:r>
              <a:rPr lang="en-US" sz="2000" dirty="0" err="1"/>
              <a:t>s.length</a:t>
            </a:r>
            <a:r>
              <a:rPr lang="en-US" sz="2000" dirty="0"/>
              <a:t>(); </a:t>
            </a:r>
          </a:p>
          <a:p>
            <a:pPr marL="0" indent="0" fontAlgn="base">
              <a:buNone/>
            </a:pPr>
            <a:r>
              <a:rPr lang="en-US" sz="2000" dirty="0"/>
              <a:t>    char []t = </a:t>
            </a:r>
            <a:r>
              <a:rPr lang="en-US" sz="2000" dirty="0" err="1"/>
              <a:t>s.toCharArray</a:t>
            </a:r>
            <a:r>
              <a:rPr lang="en-US" sz="2000" dirty="0"/>
              <a:t>(); </a:t>
            </a:r>
          </a:p>
          <a:p>
            <a:pPr marL="0" indent="0" fontAlgn="base">
              <a:buNone/>
            </a:pPr>
            <a:r>
              <a:rPr lang="en-US" sz="2000" dirty="0"/>
              <a:t>    for (</a:t>
            </a:r>
            <a:r>
              <a:rPr lang="en-US" sz="2000" dirty="0" err="1"/>
              <a:t>int</a:t>
            </a:r>
            <a:r>
              <a:rPr lang="en-US" sz="2000" dirty="0"/>
              <a:t> i = j = 0; i &lt; n; i++) { </a:t>
            </a:r>
          </a:p>
          <a:p>
            <a:pPr marL="0" indent="0" fontAlgn="base">
              <a:buNone/>
            </a:pPr>
            <a:r>
              <a:rPr lang="en-US" sz="2000" dirty="0"/>
              <a:t>        if (t[i] != c) </a:t>
            </a:r>
          </a:p>
          <a:p>
            <a:pPr marL="0" indent="0" fontAlgn="base">
              <a:buNone/>
            </a:pPr>
            <a:r>
              <a:rPr lang="en-US" sz="2000" dirty="0"/>
              <a:t>        t[j++] = t[i]; </a:t>
            </a:r>
          </a:p>
          <a:p>
            <a:pPr marL="0" indent="0" fontAlgn="base">
              <a:buNone/>
            </a:pPr>
            <a:r>
              <a:rPr lang="en-US" sz="2000" dirty="0"/>
              <a:t>        else</a:t>
            </a:r>
          </a:p>
          <a:p>
            <a:pPr marL="0" indent="0" fontAlgn="base">
              <a:buNone/>
            </a:pPr>
            <a:r>
              <a:rPr lang="en-US" sz="2000" dirty="0"/>
              <a:t>            count++; </a:t>
            </a:r>
          </a:p>
          <a:p>
            <a:pPr marL="0" indent="0" fontAlgn="base">
              <a:buNone/>
            </a:pPr>
            <a:r>
              <a:rPr lang="en-US" sz="2000" dirty="0"/>
              <a:t>    } </a:t>
            </a:r>
          </a:p>
          <a:p>
            <a:pPr marL="0" indent="0" fontAlgn="base">
              <a:buNone/>
            </a:pPr>
            <a:r>
              <a:rPr lang="en-US" sz="2000" dirty="0"/>
              <a:t>    //In Java, char arrays and strings are not null terminated</a:t>
            </a:r>
          </a:p>
          <a:p>
            <a:pPr marL="0" indent="0" fontAlgn="base">
              <a:buNone/>
            </a:pPr>
            <a:r>
              <a:rPr lang="en-US" sz="2000" dirty="0"/>
              <a:t>    //Remove unwanted characters</a:t>
            </a:r>
          </a:p>
          <a:p>
            <a:pPr marL="0" indent="0" fontAlgn="base">
              <a:buNone/>
            </a:pPr>
            <a:r>
              <a:rPr lang="en-US" sz="2000" dirty="0"/>
              <a:t>    while(count &gt; 0) { </a:t>
            </a:r>
          </a:p>
          <a:p>
            <a:pPr marL="0" indent="0" fontAlgn="base">
              <a:buNone/>
            </a:pPr>
            <a:r>
              <a:rPr lang="en-US" sz="2000" dirty="0"/>
              <a:t>        t[j++] = '\0'; </a:t>
            </a:r>
          </a:p>
          <a:p>
            <a:pPr marL="0" indent="0" fontAlgn="base">
              <a:buNone/>
            </a:pPr>
            <a:r>
              <a:rPr lang="en-US" sz="2000" dirty="0"/>
              <a:t>        count--; </a:t>
            </a:r>
          </a:p>
          <a:p>
            <a:pPr marL="0" indent="0" fontAlgn="base">
              <a:buNone/>
            </a:pPr>
            <a:r>
              <a:rPr lang="en-US" sz="2000" dirty="0"/>
              <a:t>    }</a:t>
            </a:r>
          </a:p>
          <a:p>
            <a:pPr marL="0" indent="0" fontAlgn="base">
              <a:buNone/>
            </a:pPr>
            <a:r>
              <a:rPr lang="en-US" sz="2000" dirty="0"/>
              <a:t>    </a:t>
            </a:r>
            <a:r>
              <a:rPr lang="en-US" sz="2000" dirty="0" err="1"/>
              <a:t>System.out.println</a:t>
            </a:r>
            <a:r>
              <a:rPr lang="en-US" sz="2000" dirty="0"/>
              <a:t>(t); </a:t>
            </a:r>
          </a:p>
          <a:p>
            <a:pPr marL="0" indent="0" fontAlgn="base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932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643182"/>
            <a:ext cx="8229600" cy="1143000"/>
          </a:xfrm>
        </p:spPr>
        <p:txBody>
          <a:bodyPr/>
          <a:lstStyle/>
          <a:p>
            <a:r>
              <a:rPr lang="en-US" dirty="0"/>
              <a:t>End of Presentation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628652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public static void main(String[] args) {</a:t>
            </a:r>
          </a:p>
          <a:p>
            <a:pPr>
              <a:buNone/>
            </a:pPr>
            <a:r>
              <a:rPr lang="en-US" dirty="0"/>
              <a:t>        char[] a = {'</a:t>
            </a:r>
            <a:r>
              <a:rPr lang="en-US" dirty="0" err="1"/>
              <a:t>H','e','l','l','o</a:t>
            </a:r>
            <a:r>
              <a:rPr lang="en-US" dirty="0"/>
              <a:t>',' ','</a:t>
            </a:r>
            <a:r>
              <a:rPr lang="en-US" dirty="0" err="1"/>
              <a:t>w','o','r','l','d</a:t>
            </a:r>
            <a:r>
              <a:rPr lang="en-US" dirty="0"/>
              <a:t>'};</a:t>
            </a:r>
          </a:p>
          <a:p>
            <a:pPr>
              <a:buNone/>
            </a:pPr>
            <a:r>
              <a:rPr lang="en-US" dirty="0"/>
              <a:t>        String s1 = new String(a);</a:t>
            </a:r>
          </a:p>
          <a:p>
            <a:pPr>
              <a:buNone/>
            </a:pPr>
            <a:r>
              <a:rPr lang="en-US" dirty="0"/>
              <a:t>        System.out.println("String is " + s1);</a:t>
            </a:r>
          </a:p>
          <a:p>
            <a:pPr>
              <a:buNone/>
            </a:pPr>
            <a:r>
              <a:rPr lang="en-US" dirty="0"/>
              <a:t>        String s2 = new String(a, 6,6); // " world"</a:t>
            </a:r>
          </a:p>
          <a:p>
            <a:pPr>
              <a:buNone/>
            </a:pPr>
            <a:r>
              <a:rPr lang="en-US" dirty="0"/>
              <a:t>        System.out.println("String is " + s2);</a:t>
            </a:r>
          </a:p>
          <a:p>
            <a:pPr>
              <a:buNone/>
            </a:pPr>
            <a:r>
              <a:rPr lang="en-US" dirty="0"/>
              <a:t>        String s3 = new String("Good Morning!");</a:t>
            </a:r>
          </a:p>
          <a:p>
            <a:pPr>
              <a:buNone/>
            </a:pPr>
            <a:r>
              <a:rPr lang="en-US" dirty="0"/>
              <a:t>        System.out.println("String is " + s3);</a:t>
            </a:r>
          </a:p>
          <a:p>
            <a:pPr>
              <a:buNone/>
            </a:pPr>
            <a:r>
              <a:rPr lang="en-US" dirty="0"/>
              <a:t>        byte[] b = {'</a:t>
            </a:r>
            <a:r>
              <a:rPr lang="en-US" dirty="0" err="1"/>
              <a:t>G','o','g','t','e</a:t>
            </a:r>
            <a:r>
              <a:rPr lang="en-US" dirty="0"/>
              <a:t>',' ','</a:t>
            </a:r>
            <a:r>
              <a:rPr lang="en-US" dirty="0" err="1"/>
              <a:t>I','n','s','t','i','t','u','t','e</a:t>
            </a:r>
            <a:r>
              <a:rPr lang="en-US" dirty="0"/>
              <a:t>'};</a:t>
            </a:r>
          </a:p>
          <a:p>
            <a:pPr>
              <a:buNone/>
            </a:pPr>
            <a:r>
              <a:rPr lang="en-US" dirty="0"/>
              <a:t>        String s4 = new String(b);</a:t>
            </a:r>
          </a:p>
          <a:p>
            <a:pPr>
              <a:buNone/>
            </a:pPr>
            <a:r>
              <a:rPr lang="en-US" dirty="0"/>
              <a:t>        System.out.println("String is " + s4);</a:t>
            </a:r>
          </a:p>
          <a:p>
            <a:pPr>
              <a:buNone/>
            </a:pPr>
            <a:r>
              <a:rPr lang="en-US" dirty="0"/>
              <a:t>        String s5 = new String(b, 6,9);</a:t>
            </a:r>
          </a:p>
          <a:p>
            <a:pPr>
              <a:buNone/>
            </a:pPr>
            <a:r>
              <a:rPr lang="en-US" dirty="0"/>
              <a:t>        System.out.println("String is " + s5); //"Institute"</a:t>
            </a:r>
          </a:p>
          <a:p>
            <a:pPr>
              <a:buNone/>
            </a:pPr>
            <a:r>
              <a:rPr lang="en-US" dirty="0"/>
              <a:t>        System.out.println(a);</a:t>
            </a:r>
          </a:p>
          <a:p>
            <a:pPr>
              <a:buNone/>
            </a:pPr>
            <a:r>
              <a:rPr lang="en-US" dirty="0"/>
              <a:t>        for(byte c : b)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System.out.print</a:t>
            </a:r>
            <a:r>
              <a:rPr lang="en-US" dirty="0"/>
              <a:t>((char)c);</a:t>
            </a:r>
          </a:p>
          <a:p>
            <a:pPr>
              <a:buNone/>
            </a:pPr>
            <a:r>
              <a:rPr lang="en-US" dirty="0"/>
              <a:t>        System.out.println();</a:t>
            </a:r>
          </a:p>
          <a:p>
            <a:pPr>
              <a:buNone/>
            </a:pPr>
            <a:r>
              <a:rPr lang="en-US" dirty="0"/>
              <a:t>    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String-related Language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/>
              <a:t>String Literals</a:t>
            </a:r>
          </a:p>
          <a:p>
            <a:pPr lvl="1" algn="just"/>
            <a:r>
              <a:rPr lang="en-US" dirty="0"/>
              <a:t>We can use a string literal to initialize a String object.</a:t>
            </a:r>
          </a:p>
          <a:p>
            <a:pPr lvl="2" algn="just"/>
            <a:r>
              <a:rPr lang="en-US" dirty="0"/>
              <a:t>String </a:t>
            </a:r>
            <a:r>
              <a:rPr lang="en-US" dirty="0" err="1"/>
              <a:t>str</a:t>
            </a:r>
            <a:r>
              <a:rPr lang="en-US" dirty="0"/>
              <a:t> = “Hello World”;</a:t>
            </a:r>
          </a:p>
          <a:p>
            <a:pPr lvl="2" algn="just"/>
            <a:r>
              <a:rPr lang="en-US" dirty="0"/>
              <a:t>We can pass a string literal as an argument to a method that is expecting a String.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String concatenation</a:t>
            </a:r>
          </a:p>
          <a:p>
            <a:pPr lvl="1" algn="just"/>
            <a:r>
              <a:rPr lang="en-US" dirty="0"/>
              <a:t>We can use the </a:t>
            </a:r>
            <a:r>
              <a:rPr lang="en-US" dirty="0">
                <a:solidFill>
                  <a:srgbClr val="FF0000"/>
                </a:solidFill>
              </a:rPr>
              <a:t>+ operator </a:t>
            </a:r>
            <a:r>
              <a:rPr lang="en-US" dirty="0"/>
              <a:t>to concatenate two strings and produce a new String object.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464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String-related Language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3"/>
            </a:pPr>
            <a:r>
              <a:rPr lang="en-US" dirty="0"/>
              <a:t>String concatenation with other data types</a:t>
            </a:r>
          </a:p>
          <a:p>
            <a:pPr marL="914400" lvl="1" indent="-514350" algn="just"/>
            <a:r>
              <a:rPr lang="en-US" dirty="0" err="1"/>
              <a:t>int</a:t>
            </a:r>
            <a:r>
              <a:rPr lang="en-US" dirty="0"/>
              <a:t> age = 19;</a:t>
            </a:r>
          </a:p>
          <a:p>
            <a:pPr marL="914400" lvl="1" indent="-514350" algn="just"/>
            <a:r>
              <a:rPr lang="en-US" dirty="0"/>
              <a:t>String s1 = “He is “ + age + “ years old”;</a:t>
            </a:r>
          </a:p>
          <a:p>
            <a:pPr marL="914400" lvl="1" indent="-514350" algn="just"/>
            <a:r>
              <a:rPr lang="en-US" dirty="0"/>
              <a:t>Compiler will convert an operand to its string equivalent whenever the other operand of the + is an instance of String.</a:t>
            </a:r>
          </a:p>
          <a:p>
            <a:pPr marL="914400" lvl="1" indent="-514350" algn="just"/>
            <a:r>
              <a:rPr lang="en-US" dirty="0"/>
              <a:t>String s2 = “Four:” + 2 + 2 // ???</a:t>
            </a:r>
          </a:p>
          <a:p>
            <a:pPr marL="914400" lvl="1" indent="-514350" algn="just"/>
            <a:r>
              <a:rPr lang="en-US" dirty="0"/>
              <a:t>String s2 = “Four:” + (2 + 2) // ???</a:t>
            </a:r>
          </a:p>
          <a:p>
            <a:pPr marL="914400" lvl="1" indent="-514350"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348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Overriding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When Java converts an object into its string representation, it does so by calling the </a:t>
            </a:r>
            <a:r>
              <a:rPr lang="en-US" dirty="0" err="1"/>
              <a:t>toString</a:t>
            </a:r>
            <a:r>
              <a:rPr lang="en-US" dirty="0"/>
              <a:t>() method (defined by Object class).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 err="1"/>
              <a:t>toString</a:t>
            </a:r>
            <a:r>
              <a:rPr lang="en-US" dirty="0"/>
              <a:t>() returns a string that described the object. </a:t>
            </a:r>
          </a:p>
          <a:p>
            <a:pPr marL="457200" lvl="1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class Box {</a:t>
            </a:r>
          </a:p>
          <a:p>
            <a:pPr marL="914400" lvl="2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wid</a:t>
            </a:r>
            <a:r>
              <a:rPr lang="en-US" dirty="0"/>
              <a:t>, </a:t>
            </a:r>
            <a:r>
              <a:rPr lang="en-US" dirty="0" err="1"/>
              <a:t>hgt</a:t>
            </a:r>
            <a:r>
              <a:rPr lang="en-US" dirty="0"/>
              <a:t>, </a:t>
            </a:r>
            <a:r>
              <a:rPr lang="en-US" dirty="0" err="1"/>
              <a:t>dep</a:t>
            </a:r>
            <a:r>
              <a:rPr lang="en-US" dirty="0"/>
              <a:t>;</a:t>
            </a:r>
          </a:p>
          <a:p>
            <a:pPr marL="914400" lvl="2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Box(</a:t>
            </a:r>
            <a:r>
              <a:rPr lang="en-US" dirty="0" err="1"/>
              <a:t>int</a:t>
            </a:r>
            <a:r>
              <a:rPr lang="en-US" dirty="0"/>
              <a:t> w, </a:t>
            </a:r>
            <a:r>
              <a:rPr lang="en-US" dirty="0" err="1"/>
              <a:t>int</a:t>
            </a:r>
            <a:r>
              <a:rPr lang="en-US" dirty="0"/>
              <a:t> h, </a:t>
            </a:r>
            <a:r>
              <a:rPr lang="en-US" dirty="0" err="1"/>
              <a:t>int</a:t>
            </a:r>
            <a:r>
              <a:rPr lang="en-US" dirty="0"/>
              <a:t> d) {	</a:t>
            </a:r>
          </a:p>
          <a:p>
            <a:pPr marL="1371600" lvl="3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wid</a:t>
            </a:r>
            <a:r>
              <a:rPr lang="en-US" dirty="0"/>
              <a:t> = w;</a:t>
            </a:r>
          </a:p>
          <a:p>
            <a:pPr marL="1371600" lvl="3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hgt</a:t>
            </a:r>
            <a:r>
              <a:rPr lang="en-US" dirty="0"/>
              <a:t> = h;</a:t>
            </a:r>
          </a:p>
          <a:p>
            <a:pPr marL="1371600" lvl="3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dep</a:t>
            </a:r>
            <a:r>
              <a:rPr lang="en-US" dirty="0"/>
              <a:t> = d;</a:t>
            </a:r>
          </a:p>
          <a:p>
            <a:pPr marL="914400" lvl="2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914400" lvl="2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public String </a:t>
            </a:r>
            <a:r>
              <a:rPr lang="en-US" dirty="0" err="1"/>
              <a:t>toString</a:t>
            </a:r>
            <a:r>
              <a:rPr lang="en-US" dirty="0"/>
              <a:t>() {</a:t>
            </a:r>
          </a:p>
          <a:p>
            <a:pPr marL="1371600" lvl="3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return “Dimensions are “ + </a:t>
            </a:r>
            <a:r>
              <a:rPr lang="en-US" dirty="0" err="1"/>
              <a:t>wid</a:t>
            </a:r>
            <a:r>
              <a:rPr lang="en-US" dirty="0"/>
              <a:t> + “ X “ + </a:t>
            </a:r>
            <a:r>
              <a:rPr lang="en-US" dirty="0" err="1"/>
              <a:t>hgt</a:t>
            </a:r>
            <a:r>
              <a:rPr lang="en-US" dirty="0"/>
              <a:t> + “ X “ + </a:t>
            </a:r>
            <a:r>
              <a:rPr lang="en-US" dirty="0" err="1"/>
              <a:t>dep</a:t>
            </a:r>
            <a:r>
              <a:rPr lang="en-US" dirty="0"/>
              <a:t>”;</a:t>
            </a:r>
          </a:p>
          <a:p>
            <a:pPr marL="914400" lvl="2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457200" lvl="1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5479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length()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Since strings are not arrays, they don’t have length as property; instead they have a method called length() that returns the length of the string.</a:t>
            </a:r>
          </a:p>
          <a:p>
            <a:pPr lvl="1" algn="just"/>
            <a:r>
              <a:rPr lang="en-US" dirty="0"/>
              <a:t>A string’s length is the number of characters that it contains.</a:t>
            </a:r>
          </a:p>
          <a:p>
            <a:pPr lvl="1" algn="just"/>
            <a:r>
              <a:rPr lang="en-US" dirty="0"/>
              <a:t>String s = “Hello World”;</a:t>
            </a:r>
          </a:p>
          <a:p>
            <a:pPr lvl="1" algn="just"/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s.length</a:t>
            </a:r>
            <a:r>
              <a:rPr lang="en-US" dirty="0"/>
              <a:t>); // prints 11</a:t>
            </a:r>
          </a:p>
        </p:txBody>
      </p:sp>
    </p:spTree>
    <p:extLst>
      <p:ext uri="{BB962C8B-B14F-4D97-AF65-F5344CB8AC3E}">
        <p14:creationId xmlns:p14="http://schemas.microsoft.com/office/powerpoint/2010/main" val="777710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Obtaining characters within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String class provides three ways in which characters can be obtained from a String object.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char </a:t>
            </a:r>
            <a:r>
              <a:rPr lang="en-US" dirty="0" err="1"/>
              <a:t>charAt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i="1" dirty="0"/>
              <a:t>where</a:t>
            </a:r>
            <a:r>
              <a:rPr lang="en-US" dirty="0"/>
              <a:t>)</a:t>
            </a:r>
          </a:p>
          <a:p>
            <a:pPr lvl="1" algn="just"/>
            <a:r>
              <a:rPr lang="en-US" dirty="0"/>
              <a:t>returns the character at the specified index named </a:t>
            </a:r>
            <a:r>
              <a:rPr lang="en-US" i="1" dirty="0"/>
              <a:t>where</a:t>
            </a:r>
          </a:p>
          <a:p>
            <a:pPr lvl="1" algn="just"/>
            <a:r>
              <a:rPr lang="en-US" dirty="0"/>
              <a:t>The value of </a:t>
            </a:r>
            <a:r>
              <a:rPr lang="en-US" i="1" dirty="0"/>
              <a:t>where </a:t>
            </a:r>
            <a:r>
              <a:rPr lang="en-US" dirty="0"/>
              <a:t>must be nonnegative and specify a location in the string.</a:t>
            </a:r>
          </a:p>
          <a:p>
            <a:pPr lvl="1" algn="just"/>
            <a:r>
              <a:rPr lang="en-US" dirty="0"/>
              <a:t>Example:</a:t>
            </a:r>
          </a:p>
          <a:p>
            <a:pPr lvl="2" algn="just"/>
            <a:r>
              <a:rPr lang="en-US" dirty="0"/>
              <a:t>String s = “GIT, Belgaum”;</a:t>
            </a:r>
          </a:p>
          <a:p>
            <a:pPr lvl="2" algn="just"/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s.charAt</a:t>
            </a:r>
            <a:r>
              <a:rPr lang="en-US" dirty="0"/>
              <a:t>(5)); // Prints B</a:t>
            </a:r>
          </a:p>
        </p:txBody>
      </p:sp>
    </p:spTree>
    <p:extLst>
      <p:ext uri="{BB962C8B-B14F-4D97-AF65-F5344CB8AC3E}">
        <p14:creationId xmlns:p14="http://schemas.microsoft.com/office/powerpoint/2010/main" val="3747335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2399</Words>
  <Application>Microsoft Office PowerPoint</Application>
  <PresentationFormat>On-screen Show (4:3)</PresentationFormat>
  <Paragraphs>346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Unit - 5 String Handling</vt:lpstr>
      <vt:lpstr>String Fundamentals</vt:lpstr>
      <vt:lpstr>The String Constructors</vt:lpstr>
      <vt:lpstr>PowerPoint Presentation</vt:lpstr>
      <vt:lpstr>String-related Language Features</vt:lpstr>
      <vt:lpstr>String-related Language Features</vt:lpstr>
      <vt:lpstr>Overriding toString()</vt:lpstr>
      <vt:lpstr>The length() method</vt:lpstr>
      <vt:lpstr>Obtaining characters within a String</vt:lpstr>
      <vt:lpstr>Obtaining characters within a String</vt:lpstr>
      <vt:lpstr>PowerPoint Presentation</vt:lpstr>
      <vt:lpstr>Obtaining characters within a String</vt:lpstr>
      <vt:lpstr>String Comparison</vt:lpstr>
      <vt:lpstr>equals() and equalsIgnoreCase()</vt:lpstr>
      <vt:lpstr>PowerPoint Presentation</vt:lpstr>
      <vt:lpstr>equals Versus ==</vt:lpstr>
      <vt:lpstr>regionMatches()</vt:lpstr>
      <vt:lpstr>PowerPoint Presentation</vt:lpstr>
      <vt:lpstr>startsWith() and endsWith()</vt:lpstr>
      <vt:lpstr>compareTo() and compareToIgnoreCase()</vt:lpstr>
      <vt:lpstr>Changing the case of Characters in a String</vt:lpstr>
      <vt:lpstr>Using indexOf() and lastIndexOf()</vt:lpstr>
      <vt:lpstr>Obtaining a Modified String</vt:lpstr>
      <vt:lpstr>PowerPoint Presentation</vt:lpstr>
      <vt:lpstr>PowerPoint Presentation</vt:lpstr>
      <vt:lpstr>StringBuffer and StringBuilder</vt:lpstr>
      <vt:lpstr>Reverse a string</vt:lpstr>
      <vt:lpstr>Palindrome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Handling</dc:title>
  <dc:creator>Rajat</dc:creator>
  <cp:lastModifiedBy>919380888819</cp:lastModifiedBy>
  <cp:revision>10</cp:revision>
  <dcterms:created xsi:type="dcterms:W3CDTF">2020-11-19T07:16:56Z</dcterms:created>
  <dcterms:modified xsi:type="dcterms:W3CDTF">2022-01-12T04:29:50Z</dcterms:modified>
</cp:coreProperties>
</file>