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63" r:id="rId2"/>
    <p:sldId id="271" r:id="rId3"/>
    <p:sldId id="257" r:id="rId4"/>
    <p:sldId id="258" r:id="rId5"/>
    <p:sldId id="272" r:id="rId6"/>
    <p:sldId id="259" r:id="rId7"/>
    <p:sldId id="273" r:id="rId8"/>
    <p:sldId id="260" r:id="rId9"/>
    <p:sldId id="261" r:id="rId10"/>
    <p:sldId id="26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4B7B2-A460-4CEC-B394-0A850D90C4C2}"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AE359-EBA0-4CE3-B510-9CCE2B5AF7CC}" type="slidenum">
              <a:rPr lang="en-IN" smtClean="0"/>
              <a:t>‹#›</a:t>
            </a:fld>
            <a:endParaRPr lang="en-IN"/>
          </a:p>
        </p:txBody>
      </p:sp>
    </p:spTree>
    <p:extLst>
      <p:ext uri="{BB962C8B-B14F-4D97-AF65-F5344CB8AC3E}">
        <p14:creationId xmlns:p14="http://schemas.microsoft.com/office/powerpoint/2010/main" val="189005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5C7CEC-D8C6-49B6-88CE-AF82E443A35A}" type="datetime1">
              <a:rPr lang="en-IN" smtClean="0"/>
              <a:t>07-02-2022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53459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A2F879-310C-4D28-ABBC-6F93A177ECF0}" type="datetime1">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379178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BEA208-AC48-4471-9194-F54FD9D0BC86}"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764468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F39A6E-CACE-4706-B2C4-3E47F2C856F6}"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58273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E33A6-739D-4C0D-89F0-BEC952226E55}"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389736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84229E-DC8D-40C5-ABD4-1B95F09823BA}" type="datetime1">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594834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EAE3EF-0E4B-4D83-827B-6F07537E7788}" type="datetime1">
              <a:rPr lang="en-IN" smtClean="0"/>
              <a:t>07-02-2022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353555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039B5BB-516D-47A3-8351-3F3D62D4FBDA}"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67621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319C50-E025-458C-A719-CD3ABFB4FC99}"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88170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D6343-AD85-445D-93E2-11AFC2012A6F}"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422845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01B2F-BEC0-4C6D-9F03-933ED5EA12AD}" type="datetime1">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108694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B20DD-998D-4B9C-96A1-947FFCDB522C}" type="datetime1">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64698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32A42-A5D0-4695-8D09-C35658E1BDE9}" type="datetime1">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309141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3A1469-0535-431B-88E7-4898BAD0545A}" type="datetime1">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402491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4932B-EC52-4A0D-8A1D-793D6ADFDDC2}" type="datetime1">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15875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C8B72-13A2-45FC-AE21-7300CDE3E690}" type="datetime1">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90765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3959E-FA10-43C0-B3B8-3601D2BB418E}" type="datetime1">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36433B-3D14-4EF8-8BE8-8D2D97B88772}" type="slidenum">
              <a:rPr lang="en-IN" smtClean="0"/>
              <a:t>‹#›</a:t>
            </a:fld>
            <a:endParaRPr lang="en-IN"/>
          </a:p>
        </p:txBody>
      </p:sp>
    </p:spTree>
    <p:extLst>
      <p:ext uri="{BB962C8B-B14F-4D97-AF65-F5344CB8AC3E}">
        <p14:creationId xmlns:p14="http://schemas.microsoft.com/office/powerpoint/2010/main" val="22433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EE2ABE1-52E2-43D7-AEEB-1749E8697302}" type="datetime1">
              <a:rPr lang="en-IN" smtClean="0"/>
              <a:t>07-02-2022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36433B-3D14-4EF8-8BE8-8D2D97B88772}" type="slidenum">
              <a:rPr lang="en-IN" smtClean="0"/>
              <a:t>‹#›</a:t>
            </a:fld>
            <a:endParaRPr lang="en-IN"/>
          </a:p>
        </p:txBody>
      </p:sp>
    </p:spTree>
    <p:extLst>
      <p:ext uri="{BB962C8B-B14F-4D97-AF65-F5344CB8AC3E}">
        <p14:creationId xmlns:p14="http://schemas.microsoft.com/office/powerpoint/2010/main" val="221958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Applications of Fourier    Transforms</a:t>
            </a:r>
          </a:p>
        </p:txBody>
      </p:sp>
      <p:sp>
        <p:nvSpPr>
          <p:cNvPr id="4" name="Slide Number Placeholder 3">
            <a:extLst>
              <a:ext uri="{FF2B5EF4-FFF2-40B4-BE49-F238E27FC236}">
                <a16:creationId xmlns:a16="http://schemas.microsoft.com/office/drawing/2014/main" id="{F6C7B0A8-9134-4618-A2C4-5F2AFB119B0F}"/>
              </a:ext>
            </a:extLst>
          </p:cNvPr>
          <p:cNvSpPr>
            <a:spLocks noGrp="1"/>
          </p:cNvSpPr>
          <p:nvPr>
            <p:ph type="sldNum" sz="quarter" idx="12"/>
          </p:nvPr>
        </p:nvSpPr>
        <p:spPr/>
        <p:txBody>
          <a:bodyPr/>
          <a:lstStyle/>
          <a:p>
            <a:fld id="{1936433B-3D14-4EF8-8BE8-8D2D97B88772}"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t>
            </a:r>
          </a:p>
        </p:txBody>
      </p:sp>
      <p:sp>
        <p:nvSpPr>
          <p:cNvPr id="3" name="Content Placeholder 2"/>
          <p:cNvSpPr>
            <a:spLocks noGrp="1"/>
          </p:cNvSpPr>
          <p:nvPr>
            <p:ph idx="1"/>
          </p:nvPr>
        </p:nvSpPr>
        <p:spPr>
          <a:xfrm>
            <a:off x="1073710" y="2646179"/>
            <a:ext cx="8761414" cy="2848610"/>
          </a:xfrm>
        </p:spPr>
        <p:txBody>
          <a:bodyPr>
            <a:normAutofit fontScale="25000" lnSpcReduction="20000"/>
          </a:bodyPr>
          <a:lstStyle/>
          <a:p>
            <a:pPr>
              <a:buFont typeface="Wingdings" panose="05000000000000000000" pitchFamily="2" charset="2"/>
              <a:buChar char="Ø"/>
            </a:pPr>
            <a:r>
              <a:rPr lang="en-US" sz="7200" dirty="0"/>
              <a:t>Fourier Transform is useful in the study of solution of partial differential equation to solve initial boundary value problems. </a:t>
            </a:r>
          </a:p>
          <a:p>
            <a:pPr marL="0" indent="0">
              <a:buNone/>
            </a:pPr>
            <a:endParaRPr lang="en-US" sz="7200" dirty="0"/>
          </a:p>
          <a:p>
            <a:pPr>
              <a:buFont typeface="Wingdings" panose="05000000000000000000" pitchFamily="2" charset="2"/>
              <a:buChar char="Ø"/>
            </a:pPr>
            <a:r>
              <a:rPr lang="en-US" sz="7200" dirty="0"/>
              <a:t>A Fourier Transform when applied to partial differential equation reduces the number of independent variables by  </a:t>
            </a:r>
            <a:r>
              <a:rPr lang="en-US" sz="7200" dirty="0">
                <a:sym typeface="+mn-ea"/>
              </a:rPr>
              <a:t>one.</a:t>
            </a:r>
          </a:p>
          <a:p>
            <a:pPr marL="0" indent="0">
              <a:buNone/>
            </a:pPr>
            <a:endParaRPr lang="en-US" sz="7200" dirty="0">
              <a:sym typeface="+mn-ea"/>
            </a:endParaRPr>
          </a:p>
          <a:p>
            <a:pPr>
              <a:buFont typeface="Wingdings" panose="05000000000000000000" pitchFamily="2" charset="2"/>
              <a:buChar char="Ø"/>
            </a:pPr>
            <a:r>
              <a:rPr lang="en-US" sz="7200" dirty="0"/>
              <a:t>We use Fourier Transform in signal &amp;image processing. It is also useful in cell phones, LTI </a:t>
            </a:r>
            <a:r>
              <a:rPr lang="en-US" sz="7200"/>
              <a:t>system and </a:t>
            </a:r>
            <a:r>
              <a:rPr lang="en-US" sz="7200" dirty="0"/>
              <a:t>circuit analysis.</a:t>
            </a:r>
          </a:p>
          <a:p>
            <a:pPr>
              <a:buFont typeface="Wingdings" panose="05000000000000000000" pitchFamily="2" charset="2"/>
              <a:buChar char="Ø"/>
            </a:pPr>
            <a:endParaRPr lang="en-US" sz="65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dirty="0"/>
              <a:t>	</a:t>
            </a:r>
          </a:p>
          <a:p>
            <a:pPr marL="0" indent="0">
              <a:buNone/>
            </a:pPr>
            <a:r>
              <a:rPr lang="en-US" dirty="0"/>
              <a:t>									      6</a:t>
            </a:r>
          </a:p>
          <a:p>
            <a:pPr>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079B356F-6AE7-4FD5-BF72-7050C4B58690}"/>
              </a:ext>
            </a:extLst>
          </p:cNvPr>
          <p:cNvSpPr>
            <a:spLocks noGrp="1"/>
          </p:cNvSpPr>
          <p:nvPr>
            <p:ph type="sldNum" sz="quarter" idx="12"/>
          </p:nvPr>
        </p:nvSpPr>
        <p:spPr/>
        <p:txBody>
          <a:bodyPr/>
          <a:lstStyle/>
          <a:p>
            <a:fld id="{1936433B-3D14-4EF8-8BE8-8D2D97B88772}"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THANK YOU </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r>
              <a:rPr lang="en-US" sz="2400" dirty="0"/>
              <a:t>Presented by:</a:t>
            </a:r>
          </a:p>
          <a:p>
            <a:pPr marL="0" indent="0">
              <a:buNone/>
            </a:pPr>
            <a:r>
              <a:rPr lang="en-US" sz="2400" dirty="0"/>
              <a:t>		</a:t>
            </a:r>
            <a:r>
              <a:rPr lang="en-US" sz="2400" dirty="0" err="1"/>
              <a:t>Vijayalaxmi.S.Korti</a:t>
            </a:r>
            <a:r>
              <a:rPr lang="en-US" sz="2400" dirty="0"/>
              <a:t>	         2GI20CS178</a:t>
            </a:r>
          </a:p>
          <a:p>
            <a:pPr marL="0" indent="0">
              <a:buNone/>
            </a:pPr>
            <a:r>
              <a:rPr lang="en-US" sz="2400" dirty="0"/>
              <a:t>		</a:t>
            </a:r>
            <a:r>
              <a:rPr lang="en-US" sz="2400" dirty="0" err="1"/>
              <a:t>Srushti</a:t>
            </a:r>
            <a:r>
              <a:rPr lang="en-US" sz="2400" dirty="0"/>
              <a:t> B </a:t>
            </a:r>
            <a:r>
              <a:rPr lang="en-US" sz="2400" dirty="0" err="1"/>
              <a:t>Mudennavar</a:t>
            </a:r>
            <a:r>
              <a:rPr lang="en-US" sz="2400" dirty="0"/>
              <a:t>	    2GI20CS158</a:t>
            </a:r>
          </a:p>
          <a:p>
            <a:pPr marL="0" indent="0">
              <a:buNone/>
            </a:pPr>
            <a:r>
              <a:rPr lang="en-US" sz="2400" dirty="0"/>
              <a:t>		Shradha M Patil		    2GI20CS144</a:t>
            </a:r>
          </a:p>
        </p:txBody>
      </p:sp>
      <p:sp>
        <p:nvSpPr>
          <p:cNvPr id="5" name="Slide Number Placeholder 4">
            <a:extLst>
              <a:ext uri="{FF2B5EF4-FFF2-40B4-BE49-F238E27FC236}">
                <a16:creationId xmlns:a16="http://schemas.microsoft.com/office/drawing/2014/main" id="{889207FD-1020-475A-BF8A-5B2663968581}"/>
              </a:ext>
            </a:extLst>
          </p:cNvPr>
          <p:cNvSpPr>
            <a:spLocks noGrp="1"/>
          </p:cNvSpPr>
          <p:nvPr>
            <p:ph type="sldNum" sz="quarter" idx="12"/>
          </p:nvPr>
        </p:nvSpPr>
        <p:spPr/>
        <p:txBody>
          <a:bodyPr/>
          <a:lstStyle/>
          <a:p>
            <a:fld id="{1936433B-3D14-4EF8-8BE8-8D2D97B88772}" type="slidenum">
              <a:rPr lang="en-IN" smtClean="0"/>
              <a:t>11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Contents:</a:t>
            </a:r>
          </a:p>
        </p:txBody>
      </p:sp>
      <p:sp>
        <p:nvSpPr>
          <p:cNvPr id="3" name="Content Placeholder 2"/>
          <p:cNvSpPr>
            <a:spLocks noGrp="1"/>
          </p:cNvSpPr>
          <p:nvPr>
            <p:ph idx="1"/>
          </p:nvPr>
        </p:nvSpPr>
        <p:spPr/>
        <p:txBody>
          <a:bodyPr/>
          <a:lstStyle/>
          <a:p>
            <a:r>
              <a:rPr lang="en-US" sz="2400"/>
              <a:t>Introduction</a:t>
            </a:r>
          </a:p>
          <a:p>
            <a:r>
              <a:rPr lang="en-US" sz="2400"/>
              <a:t>Circuit analysis</a:t>
            </a:r>
          </a:p>
          <a:p>
            <a:r>
              <a:rPr lang="en-US" sz="2400"/>
              <a:t>Signal analysis and processing</a:t>
            </a:r>
          </a:p>
          <a:p>
            <a:r>
              <a:rPr lang="en-US" sz="2400"/>
              <a:t>Image processing</a:t>
            </a:r>
          </a:p>
          <a:p>
            <a:r>
              <a:rPr lang="en-US" sz="2400"/>
              <a:t>Conclusion</a:t>
            </a:r>
          </a:p>
        </p:txBody>
      </p:sp>
      <p:sp>
        <p:nvSpPr>
          <p:cNvPr id="5" name="Slide Number Placeholder 4">
            <a:extLst>
              <a:ext uri="{FF2B5EF4-FFF2-40B4-BE49-F238E27FC236}">
                <a16:creationId xmlns:a16="http://schemas.microsoft.com/office/drawing/2014/main" id="{E04C844D-63A6-4E20-9586-E82CE6C411A0}"/>
              </a:ext>
            </a:extLst>
          </p:cNvPr>
          <p:cNvSpPr>
            <a:spLocks noGrp="1"/>
          </p:cNvSpPr>
          <p:nvPr>
            <p:ph type="sldNum" sz="quarter" idx="12"/>
          </p:nvPr>
        </p:nvSpPr>
        <p:spPr/>
        <p:txBody>
          <a:bodyPr/>
          <a:lstStyle/>
          <a:p>
            <a:fld id="{1936433B-3D14-4EF8-8BE8-8D2D97B88772}"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903523" y="2520443"/>
            <a:ext cx="10803255" cy="4038600"/>
          </a:xfrm>
        </p:spPr>
        <p:txBody>
          <a:bodyPr>
            <a:normAutofit fontScale="92500" lnSpcReduction="10000"/>
          </a:bodyPr>
          <a:lstStyle/>
          <a:p>
            <a:r>
              <a:rPr lang="en-US" sz="2400" dirty="0">
                <a:latin typeface="+mj-lt"/>
              </a:rPr>
              <a:t>We obtain Fourier Transform by a limiting process of Fourier series.</a:t>
            </a:r>
          </a:p>
          <a:p>
            <a:pPr marL="0" indent="0">
              <a:buNone/>
            </a:pPr>
            <a:endParaRPr lang="en-US" sz="2400" dirty="0">
              <a:latin typeface="+mj-lt"/>
            </a:endParaRPr>
          </a:p>
          <a:p>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Fourier</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Transform</a:t>
            </a:r>
            <a:r>
              <a:rPr lang="en-US" sz="2400" spc="-9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decomposes</a:t>
            </a:r>
            <a:r>
              <a:rPr lang="en-US" sz="2400" spc="-8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any</a:t>
            </a:r>
            <a:r>
              <a:rPr lang="en-US" sz="2400" spc="-9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function</a:t>
            </a:r>
            <a:r>
              <a:rPr lang="en-US" sz="2400" spc="-9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into</a:t>
            </a:r>
            <a:r>
              <a:rPr lang="en-US" sz="2400" spc="-9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the</a:t>
            </a:r>
            <a:r>
              <a:rPr lang="en-US" sz="2400" spc="-9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sum</a:t>
            </a:r>
            <a:r>
              <a:rPr lang="en-US" sz="2400" spc="-8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of</a:t>
            </a:r>
            <a:r>
              <a:rPr lang="en-US" sz="2400" spc="-9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sinusoidal</a:t>
            </a:r>
            <a:r>
              <a:rPr lang="en-US" sz="2400" spc="-9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basis</a:t>
            </a:r>
            <a:r>
              <a:rPr lang="en-US" sz="2400" spc="-8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functions.</a:t>
            </a:r>
            <a:r>
              <a:rPr lang="en-US" sz="2400" spc="-95" dirty="0">
                <a:effectLst/>
                <a:latin typeface="+mj-lt"/>
                <a:ea typeface="Gill Sans MT" panose="020B0502020104020203" pitchFamily="34" charset="0"/>
                <a:cs typeface="Gill Sans MT" panose="020B0502020104020203" pitchFamily="34" charset="0"/>
              </a:rPr>
              <a:t> </a:t>
            </a:r>
          </a:p>
          <a:p>
            <a:pPr marL="0" indent="0">
              <a:buNone/>
            </a:pPr>
            <a:endParaRPr lang="en-US" sz="2400" dirty="0">
              <a:latin typeface="+mj-lt"/>
            </a:endParaRPr>
          </a:p>
          <a:p>
            <a:r>
              <a:rPr lang="en-US" sz="2400" dirty="0">
                <a:effectLst/>
                <a:latin typeface="+mj-lt"/>
                <a:ea typeface="Gill Sans MT" panose="020B0502020104020203" pitchFamily="34" charset="0"/>
                <a:cs typeface="Gill Sans MT" panose="020B0502020104020203" pitchFamily="34" charset="0"/>
              </a:rPr>
              <a:t>It is</a:t>
            </a:r>
            <a:r>
              <a:rPr lang="en-US" sz="2400" spc="-10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useful</a:t>
            </a:r>
            <a:r>
              <a:rPr lang="en-US" sz="2400" spc="-11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in</a:t>
            </a:r>
            <a:r>
              <a:rPr lang="en-US" sz="2400" spc="-11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almost</a:t>
            </a:r>
            <a:r>
              <a:rPr lang="en-US" sz="2400" spc="-10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every</a:t>
            </a:r>
            <a:r>
              <a:rPr lang="en-US" sz="2400" spc="-11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aspect</a:t>
            </a:r>
            <a:r>
              <a:rPr lang="en-US" sz="2400" spc="-105"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of</a:t>
            </a:r>
            <a:r>
              <a:rPr lang="en-US" sz="2400" spc="-11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the</a:t>
            </a:r>
            <a:r>
              <a:rPr lang="en-US" sz="2400" spc="-110" dirty="0">
                <a:effectLst/>
                <a:latin typeface="+mj-lt"/>
                <a:ea typeface="Gill Sans MT" panose="020B0502020104020203" pitchFamily="34" charset="0"/>
                <a:cs typeface="Gill Sans MT" panose="020B0502020104020203" pitchFamily="34" charset="0"/>
              </a:rPr>
              <a:t> </a:t>
            </a:r>
            <a:r>
              <a:rPr lang="en-US" sz="2400" dirty="0">
                <a:effectLst/>
                <a:latin typeface="+mj-lt"/>
                <a:ea typeface="Gill Sans MT" panose="020B0502020104020203" pitchFamily="34" charset="0"/>
                <a:cs typeface="Gill Sans MT" panose="020B0502020104020203" pitchFamily="34" charset="0"/>
              </a:rPr>
              <a:t>subject </a:t>
            </a:r>
            <a:r>
              <a:rPr lang="en-US" sz="2400" spc="-10" dirty="0">
                <a:effectLst/>
                <a:latin typeface="+mj-lt"/>
                <a:ea typeface="Gill Sans MT" panose="020B0502020104020203" pitchFamily="34" charset="0"/>
                <a:cs typeface="Gill Sans MT" panose="020B0502020104020203" pitchFamily="34" charset="0"/>
              </a:rPr>
              <a:t>ranging</a:t>
            </a:r>
            <a:r>
              <a:rPr lang="en-US" sz="2400" spc="-10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from</a:t>
            </a:r>
            <a:r>
              <a:rPr lang="en-US" sz="2400" spc="-9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solving</a:t>
            </a:r>
            <a:r>
              <a:rPr lang="en-US" sz="2400" spc="-10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LDE</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to</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developing</a:t>
            </a:r>
            <a:r>
              <a:rPr lang="en-US" sz="2400" spc="-10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computer</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models</a:t>
            </a:r>
            <a:r>
              <a:rPr lang="en-US" sz="2400" spc="-9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a:t>
            </a:r>
            <a:r>
              <a:rPr lang="en-US" sz="2400" spc="-7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to</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the</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processing</a:t>
            </a:r>
            <a:r>
              <a:rPr lang="en-US" sz="2400" spc="-10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&amp; analysis</a:t>
            </a:r>
            <a:r>
              <a:rPr lang="en-US" sz="2400" spc="-90"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of</a:t>
            </a:r>
            <a:r>
              <a:rPr lang="en-US" sz="2400" spc="-95" dirty="0">
                <a:effectLst/>
                <a:latin typeface="+mj-lt"/>
                <a:ea typeface="Gill Sans MT" panose="020B0502020104020203" pitchFamily="34" charset="0"/>
                <a:cs typeface="Gill Sans MT" panose="020B0502020104020203" pitchFamily="34" charset="0"/>
              </a:rPr>
              <a:t> </a:t>
            </a:r>
            <a:r>
              <a:rPr lang="en-US" sz="2400" spc="-10" dirty="0">
                <a:effectLst/>
                <a:latin typeface="+mj-lt"/>
                <a:ea typeface="Gill Sans MT" panose="020B0502020104020203" pitchFamily="34" charset="0"/>
                <a:cs typeface="Gill Sans MT" panose="020B0502020104020203" pitchFamily="34" charset="0"/>
              </a:rPr>
              <a:t>data.</a:t>
            </a:r>
            <a:r>
              <a:rPr lang="en-US" sz="2400" spc="-100" dirty="0">
                <a:effectLst/>
                <a:latin typeface="+mj-lt"/>
                <a:ea typeface="Gill Sans MT" panose="020B0502020104020203" pitchFamily="34" charset="0"/>
                <a:cs typeface="Gill Sans MT" panose="020B0502020104020203" pitchFamily="34" charset="0"/>
              </a:rPr>
              <a:t> </a:t>
            </a:r>
            <a:endParaRPr lang="en-US" sz="2400" spc="-10" dirty="0">
              <a:effectLst/>
              <a:latin typeface="+mj-lt"/>
              <a:ea typeface="Gill Sans MT" panose="020B0502020104020203" pitchFamily="34" charset="0"/>
              <a:cs typeface="Gill Sans MT" panose="020B0502020104020203" pitchFamily="34" charset="0"/>
            </a:endParaRPr>
          </a:p>
          <a:p>
            <a:endParaRPr lang="en-US" altLang="en-IN" sz="2000" dirty="0">
              <a:latin typeface="+mj-lt"/>
            </a:endParaRPr>
          </a:p>
          <a:p>
            <a:pPr marL="0" indent="0">
              <a:buNone/>
            </a:pPr>
            <a:endParaRPr lang="en-US" altLang="en-IN" sz="2000" dirty="0">
              <a:latin typeface="Calibri" panose="020F0502020204030204" pitchFamily="34" charset="0"/>
            </a:endParaRPr>
          </a:p>
          <a:p>
            <a:pPr marL="0" indent="0">
              <a:buNone/>
            </a:pPr>
            <a:r>
              <a:rPr lang="en-US" altLang="en-IN" sz="2000" dirty="0">
                <a:latin typeface="Calibri" panose="020F0502020204030204" pitchFamily="34" charset="0"/>
              </a:rPr>
              <a:t>											   </a:t>
            </a:r>
          </a:p>
        </p:txBody>
      </p:sp>
      <p:sp>
        <p:nvSpPr>
          <p:cNvPr id="5" name="Slide Number Placeholder 4">
            <a:extLst>
              <a:ext uri="{FF2B5EF4-FFF2-40B4-BE49-F238E27FC236}">
                <a16:creationId xmlns:a16="http://schemas.microsoft.com/office/drawing/2014/main" id="{6F3A9401-9618-4D6E-9202-35410AB929CB}"/>
              </a:ext>
            </a:extLst>
          </p:cNvPr>
          <p:cNvSpPr>
            <a:spLocks noGrp="1"/>
          </p:cNvSpPr>
          <p:nvPr>
            <p:ph type="sldNum" sz="quarter" idx="12"/>
          </p:nvPr>
        </p:nvSpPr>
        <p:spPr/>
        <p:txBody>
          <a:bodyPr/>
          <a:lstStyle/>
          <a:p>
            <a:fld id="{1936433B-3D14-4EF8-8BE8-8D2D97B88772}"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Circuit Analysis:</a:t>
            </a:r>
          </a:p>
        </p:txBody>
      </p:sp>
      <p:sp>
        <p:nvSpPr>
          <p:cNvPr id="9" name="Content Placeholder 8">
            <a:extLst>
              <a:ext uri="{FF2B5EF4-FFF2-40B4-BE49-F238E27FC236}">
                <a16:creationId xmlns:a16="http://schemas.microsoft.com/office/drawing/2014/main" id="{5914D39E-1C2C-4C41-A118-4B4ACF8CED49}"/>
              </a:ext>
            </a:extLst>
          </p:cNvPr>
          <p:cNvSpPr>
            <a:spLocks noGrp="1"/>
          </p:cNvSpPr>
          <p:nvPr>
            <p:ph sz="half" idx="2"/>
          </p:nvPr>
        </p:nvSpPr>
        <p:spPr>
          <a:xfrm>
            <a:off x="1062675" y="2659644"/>
            <a:ext cx="5049314" cy="3224687"/>
          </a:xfrm>
        </p:spPr>
        <p:txBody>
          <a:bodyPr>
            <a:normAutofit fontScale="77500" lnSpcReduction="20000"/>
          </a:bodyPr>
          <a:lstStyle/>
          <a:p>
            <a:r>
              <a:rPr lang="en-IN" sz="2600" dirty="0">
                <a:effectLst/>
                <a:latin typeface="+mj-lt"/>
                <a:ea typeface="Calibri" panose="020F0502020204030204" pitchFamily="34" charset="0"/>
                <a:cs typeface="Times New Roman" panose="02020603050405020304" pitchFamily="18" charset="0"/>
              </a:rPr>
              <a:t>There are many linear circuits used in electronic engineering field.</a:t>
            </a:r>
          </a:p>
          <a:p>
            <a:pPr marL="0" indent="0">
              <a:buNone/>
            </a:pPr>
            <a:endParaRPr lang="en-IN" sz="2600" dirty="0">
              <a:effectLst/>
              <a:latin typeface="+mj-lt"/>
              <a:ea typeface="Calibri" panose="020F0502020204030204" pitchFamily="34" charset="0"/>
              <a:cs typeface="Times New Roman" panose="02020603050405020304" pitchFamily="18" charset="0"/>
            </a:endParaRPr>
          </a:p>
          <a:p>
            <a:r>
              <a:rPr lang="en-IN" sz="2600" dirty="0">
                <a:effectLst/>
                <a:latin typeface="+mj-lt"/>
                <a:ea typeface="Calibri" panose="020F0502020204030204" pitchFamily="34" charset="0"/>
                <a:cs typeface="Times New Roman" panose="02020603050405020304" pitchFamily="18" charset="0"/>
              </a:rPr>
              <a:t> These circuits include various components like capacitor, inductor, resistor etc.</a:t>
            </a:r>
          </a:p>
          <a:p>
            <a:pPr marL="0" indent="0">
              <a:buNone/>
            </a:pPr>
            <a:endParaRPr lang="en-IN" sz="2600" dirty="0">
              <a:effectLst/>
              <a:latin typeface="+mj-lt"/>
              <a:ea typeface="Calibri" panose="020F0502020204030204" pitchFamily="34" charset="0"/>
              <a:cs typeface="Times New Roman" panose="02020603050405020304" pitchFamily="18" charset="0"/>
            </a:endParaRPr>
          </a:p>
          <a:p>
            <a:r>
              <a:rPr lang="en-IN" sz="2600" dirty="0">
                <a:effectLst/>
                <a:latin typeface="+mj-lt"/>
                <a:ea typeface="Calibri" panose="020F0502020204030204" pitchFamily="34" charset="0"/>
                <a:cs typeface="Times New Roman" panose="02020603050405020304" pitchFamily="18" charset="0"/>
              </a:rPr>
              <a:t> Every Electronic circuit can be modelled using mathematical equations.</a:t>
            </a:r>
          </a:p>
          <a:p>
            <a:pPr marL="0" indent="0">
              <a:buNone/>
            </a:pPr>
            <a:endParaRPr lang="en-IN" dirty="0"/>
          </a:p>
        </p:txBody>
      </p:sp>
      <p:sp>
        <p:nvSpPr>
          <p:cNvPr id="11" name="Content Placeholder 10">
            <a:extLst>
              <a:ext uri="{FF2B5EF4-FFF2-40B4-BE49-F238E27FC236}">
                <a16:creationId xmlns:a16="http://schemas.microsoft.com/office/drawing/2014/main" id="{412B02C5-EF87-48F2-B2E3-C31BBC7B2842}"/>
              </a:ext>
            </a:extLst>
          </p:cNvPr>
          <p:cNvSpPr>
            <a:spLocks noGrp="1"/>
          </p:cNvSpPr>
          <p:nvPr>
            <p:ph sz="quarter" idx="4"/>
          </p:nvPr>
        </p:nvSpPr>
        <p:spPr>
          <a:xfrm>
            <a:off x="6653328" y="5307054"/>
            <a:ext cx="5049314" cy="706964"/>
          </a:xfrm>
        </p:spPr>
        <p:txBody>
          <a:bodyPr>
            <a:normAutofit fontScale="77500" lnSpcReduction="20000"/>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Where x(t)- actual signal applied as input to the circuit. y(t) – output of the circuit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51D467B3-B6DF-4E7A-9FDC-AB692B9E8620}"/>
              </a:ext>
            </a:extLst>
          </p:cNvPr>
          <p:cNvPicPr>
            <a:picLocks noChangeAspect="1"/>
          </p:cNvPicPr>
          <p:nvPr/>
        </p:nvPicPr>
        <p:blipFill rotWithShape="1">
          <a:blip r:embed="rId2">
            <a:extLst>
              <a:ext uri="{28A0092B-C50C-407E-A947-70E740481C1C}">
                <a14:useLocalDpi xmlns:a14="http://schemas.microsoft.com/office/drawing/2010/main" val="0"/>
              </a:ext>
            </a:extLst>
          </a:blip>
          <a:srcRect l="33637" t="42308" r="31796" b="25074"/>
          <a:stretch/>
        </p:blipFill>
        <p:spPr bwMode="auto">
          <a:xfrm>
            <a:off x="6653328" y="2528129"/>
            <a:ext cx="4564380" cy="2422525"/>
          </a:xfrm>
          <a:prstGeom prst="rect">
            <a:avLst/>
          </a:prstGeom>
          <a:ln>
            <a:noFill/>
          </a:ln>
          <a:extLst>
            <a:ext uri="{53640926-AAD7-44D8-BBD7-CCE9431645EC}">
              <a14:shadowObscured xmlns:a14="http://schemas.microsoft.com/office/drawing/2010/main"/>
            </a:ext>
          </a:extLst>
        </p:spPr>
      </p:pic>
      <p:sp>
        <p:nvSpPr>
          <p:cNvPr id="17" name="Slide Number Placeholder 16">
            <a:extLst>
              <a:ext uri="{FF2B5EF4-FFF2-40B4-BE49-F238E27FC236}">
                <a16:creationId xmlns:a16="http://schemas.microsoft.com/office/drawing/2014/main" id="{ED7C18BB-7D18-432A-8EAE-8194688B19EC}"/>
              </a:ext>
            </a:extLst>
          </p:cNvPr>
          <p:cNvSpPr>
            <a:spLocks noGrp="1"/>
          </p:cNvSpPr>
          <p:nvPr>
            <p:ph type="sldNum" sz="quarter" idx="12"/>
          </p:nvPr>
        </p:nvSpPr>
        <p:spPr/>
        <p:txBody>
          <a:bodyPr/>
          <a:lstStyle/>
          <a:p>
            <a:fld id="{1936433B-3D14-4EF8-8BE8-8D2D97B88772}"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9329D7-B1F7-4A28-8C75-2063C3B207ED}"/>
              </a:ext>
            </a:extLst>
          </p:cNvPr>
          <p:cNvPicPr>
            <a:picLocks noChangeAspect="1"/>
          </p:cNvPicPr>
          <p:nvPr/>
        </p:nvPicPr>
        <p:blipFill rotWithShape="1">
          <a:blip r:embed="rId2"/>
          <a:srcRect l="24862" t="38999" r="34323" b="22237"/>
          <a:stretch/>
        </p:blipFill>
        <p:spPr bwMode="auto">
          <a:xfrm>
            <a:off x="756428" y="2350315"/>
            <a:ext cx="3850358" cy="205666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1D1CF66-6DA5-423E-862B-B02DA30F9C61}"/>
              </a:ext>
            </a:extLst>
          </p:cNvPr>
          <p:cNvPicPr>
            <a:picLocks noChangeAspect="1"/>
          </p:cNvPicPr>
          <p:nvPr/>
        </p:nvPicPr>
        <p:blipFill rotWithShape="1">
          <a:blip r:embed="rId3"/>
          <a:srcRect l="24894" t="42007" r="53094" b="18656"/>
          <a:stretch/>
        </p:blipFill>
        <p:spPr bwMode="auto">
          <a:xfrm>
            <a:off x="6002228" y="399003"/>
            <a:ext cx="3650730" cy="3605667"/>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170DB121-2134-4205-8964-6D70F3BE4ECA}"/>
              </a:ext>
            </a:extLst>
          </p:cNvPr>
          <p:cNvPicPr>
            <a:picLocks noChangeAspect="1"/>
          </p:cNvPicPr>
          <p:nvPr/>
        </p:nvPicPr>
        <p:blipFill rotWithShape="1">
          <a:blip r:embed="rId4"/>
          <a:srcRect l="24832" t="39218" r="43366" b="36833"/>
          <a:stretch/>
        </p:blipFill>
        <p:spPr bwMode="auto">
          <a:xfrm>
            <a:off x="5845448" y="4100537"/>
            <a:ext cx="5349595" cy="2265757"/>
          </a:xfrm>
          <a:prstGeom prst="rect">
            <a:avLst/>
          </a:prstGeom>
          <a:ln>
            <a:noFill/>
          </a:ln>
          <a:extLst>
            <a:ext uri="{53640926-AAD7-44D8-BBD7-CCE9431645EC}">
              <a14:shadowObscured xmlns:a14="http://schemas.microsoft.com/office/drawing/2010/main"/>
            </a:ext>
          </a:extLst>
        </p:spPr>
      </p:pic>
      <p:sp>
        <p:nvSpPr>
          <p:cNvPr id="16" name="Title 15">
            <a:extLst>
              <a:ext uri="{FF2B5EF4-FFF2-40B4-BE49-F238E27FC236}">
                <a16:creationId xmlns:a16="http://schemas.microsoft.com/office/drawing/2014/main" id="{13F91DC5-53E2-47DC-B77F-48D698200AAF}"/>
              </a:ext>
            </a:extLst>
          </p:cNvPr>
          <p:cNvSpPr>
            <a:spLocks noGrp="1"/>
          </p:cNvSpPr>
          <p:nvPr>
            <p:ph type="title"/>
          </p:nvPr>
        </p:nvSpPr>
        <p:spPr>
          <a:xfrm>
            <a:off x="1142463" y="750115"/>
            <a:ext cx="2793158" cy="1600200"/>
          </a:xfrm>
        </p:spPr>
        <p:txBody>
          <a:bodyPr/>
          <a:lstStyle/>
          <a:p>
            <a:r>
              <a:rPr lang="en-IN" sz="1800" dirty="0">
                <a:effectLst/>
                <a:ea typeface="Calibri" panose="020F0502020204030204" pitchFamily="34" charset="0"/>
                <a:cs typeface="Times New Roman" panose="02020603050405020304" pitchFamily="18" charset="0"/>
              </a:rPr>
              <a:t>Let’s take an example. In this example we have to find output voltage v0 (t) by using Fourier transform.</a:t>
            </a:r>
            <a:br>
              <a:rPr lang="en-IN" sz="1800" dirty="0">
                <a:effectLst/>
                <a:ea typeface="Calibri" panose="020F0502020204030204" pitchFamily="34" charset="0"/>
                <a:cs typeface="Times New Roman" panose="02020603050405020304" pitchFamily="18" charset="0"/>
              </a:rPr>
            </a:br>
            <a:endParaRPr lang="en-IN" sz="1800" dirty="0"/>
          </a:p>
        </p:txBody>
      </p:sp>
      <p:sp>
        <p:nvSpPr>
          <p:cNvPr id="20" name="Slide Number Placeholder 19">
            <a:extLst>
              <a:ext uri="{FF2B5EF4-FFF2-40B4-BE49-F238E27FC236}">
                <a16:creationId xmlns:a16="http://schemas.microsoft.com/office/drawing/2014/main" id="{67469A76-1AFE-4CCE-8925-713530AE53F6}"/>
              </a:ext>
            </a:extLst>
          </p:cNvPr>
          <p:cNvSpPr>
            <a:spLocks noGrp="1"/>
          </p:cNvSpPr>
          <p:nvPr>
            <p:ph type="sldNum" sz="quarter" idx="12"/>
          </p:nvPr>
        </p:nvSpPr>
        <p:spPr/>
        <p:txBody>
          <a:bodyPr/>
          <a:lstStyle/>
          <a:p>
            <a:fld id="{1936433B-3D14-4EF8-8BE8-8D2D97B88772}" type="slidenum">
              <a:rPr lang="en-IN" smtClean="0"/>
              <a:t>5</a:t>
            </a:fld>
            <a:endParaRPr lang="en-IN"/>
          </a:p>
        </p:txBody>
      </p:sp>
      <p:pic>
        <p:nvPicPr>
          <p:cNvPr id="8" name="Picture 7">
            <a:extLst>
              <a:ext uri="{FF2B5EF4-FFF2-40B4-BE49-F238E27FC236}">
                <a16:creationId xmlns:a16="http://schemas.microsoft.com/office/drawing/2014/main" id="{D897B17A-0596-4175-A79C-27F9E6A802A1}"/>
              </a:ext>
            </a:extLst>
          </p:cNvPr>
          <p:cNvPicPr>
            <a:picLocks noChangeAspect="1"/>
          </p:cNvPicPr>
          <p:nvPr/>
        </p:nvPicPr>
        <p:blipFill rotWithShape="1">
          <a:blip r:embed="rId3"/>
          <a:srcRect l="22788" t="30816" r="51343" b="58039"/>
          <a:stretch/>
        </p:blipFill>
        <p:spPr bwMode="auto">
          <a:xfrm>
            <a:off x="867328" y="4948640"/>
            <a:ext cx="3739458" cy="9059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489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Signal analysis and processing</a:t>
            </a:r>
          </a:p>
        </p:txBody>
      </p:sp>
      <p:sp>
        <p:nvSpPr>
          <p:cNvPr id="3" name="Content Placeholder 2"/>
          <p:cNvSpPr>
            <a:spLocks noGrp="1"/>
          </p:cNvSpPr>
          <p:nvPr>
            <p:ph idx="1"/>
          </p:nvPr>
        </p:nvSpPr>
        <p:spPr>
          <a:xfrm>
            <a:off x="1636395" y="2637790"/>
            <a:ext cx="10396855" cy="4158615"/>
          </a:xfrm>
        </p:spPr>
        <p:txBody>
          <a:bodyPr>
            <a:normAutofit/>
          </a:bodyPr>
          <a:lstStyle/>
          <a:p>
            <a:r>
              <a:rPr lang="en-IN" sz="1800" dirty="0">
                <a:effectLst/>
                <a:ea typeface="Calibri" panose="020F0502020204030204" pitchFamily="34" charset="0"/>
              </a:rPr>
              <a:t>The Fourier Transform is extensively used in LTI system , filtering and signal processing</a:t>
            </a:r>
          </a:p>
          <a:p>
            <a:r>
              <a:rPr lang="en-IN" sz="1800" dirty="0">
                <a:solidFill>
                  <a:srgbClr val="111111"/>
                </a:solidFill>
                <a:effectLst/>
                <a:ea typeface="Times New Roman" panose="02020603050405020304" pitchFamily="18" charset="0"/>
              </a:rPr>
              <a:t>Signal can be defined as a variability of any physical value, that can be described as a function of a single or multiple arguments. </a:t>
            </a:r>
          </a:p>
          <a:p>
            <a:r>
              <a:rPr lang="en-US" dirty="0"/>
              <a:t>Suppose we have a system that accepts an input signal and produces an output signal from that. Such a box can be thought of as a system:</a:t>
            </a:r>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altLang="en-IN" dirty="0"/>
              <a:t>										            </a:t>
            </a:r>
          </a:p>
        </p:txBody>
      </p:sp>
      <p:pic>
        <p:nvPicPr>
          <p:cNvPr id="4" name="image12.png"/>
          <p:cNvPicPr>
            <a:picLocks noChangeAspect="1"/>
          </p:cNvPicPr>
          <p:nvPr/>
        </p:nvPicPr>
        <p:blipFill>
          <a:blip r:embed="rId2" cstate="print"/>
          <a:stretch>
            <a:fillRect/>
          </a:stretch>
        </p:blipFill>
        <p:spPr>
          <a:xfrm>
            <a:off x="4573766" y="4731971"/>
            <a:ext cx="3701415" cy="1122680"/>
          </a:xfrm>
          <a:prstGeom prst="rect">
            <a:avLst/>
          </a:prstGeom>
        </p:spPr>
      </p:pic>
      <p:sp>
        <p:nvSpPr>
          <p:cNvPr id="6" name="Slide Number Placeholder 5">
            <a:extLst>
              <a:ext uri="{FF2B5EF4-FFF2-40B4-BE49-F238E27FC236}">
                <a16:creationId xmlns:a16="http://schemas.microsoft.com/office/drawing/2014/main" id="{AFA3E150-53D9-4123-AFDD-6496A70005FA}"/>
              </a:ext>
            </a:extLst>
          </p:cNvPr>
          <p:cNvSpPr>
            <a:spLocks noGrp="1"/>
          </p:cNvSpPr>
          <p:nvPr>
            <p:ph type="sldNum" sz="quarter" idx="12"/>
          </p:nvPr>
        </p:nvSpPr>
        <p:spPr/>
        <p:txBody>
          <a:bodyPr/>
          <a:lstStyle/>
          <a:p>
            <a:fld id="{1936433B-3D14-4EF8-8BE8-8D2D97B88772}"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9092-63A5-4D9C-A0EE-212E0A93AA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88F745-F16F-47CE-8AAE-D9EBD7E16D26}"/>
              </a:ext>
            </a:extLst>
          </p:cNvPr>
          <p:cNvSpPr>
            <a:spLocks noGrp="1"/>
          </p:cNvSpPr>
          <p:nvPr>
            <p:ph idx="1"/>
          </p:nvPr>
        </p:nvSpPr>
        <p:spPr/>
        <p:txBody>
          <a:bodyPr>
            <a:normAutofit lnSpcReduction="10000"/>
          </a:bodyPr>
          <a:lstStyle/>
          <a:p>
            <a:r>
              <a:rPr lang="en-IN" sz="1800" dirty="0">
                <a:effectLst/>
                <a:ea typeface="Calibri" panose="020F0502020204030204" pitchFamily="34" charset="0"/>
              </a:rPr>
              <a:t>The reason for this goes back to the linearity of the Fourier Transform: the impulse in time can be thought of as an infinite sum of sinusoids at every possible frequency. </a:t>
            </a:r>
          </a:p>
          <a:p>
            <a:pPr marL="0" indent="0">
              <a:buNone/>
            </a:pPr>
            <a:endParaRPr lang="en-IN" sz="1800" dirty="0">
              <a:effectLst/>
              <a:ea typeface="Calibri" panose="020F0502020204030204" pitchFamily="34" charset="0"/>
            </a:endParaRPr>
          </a:p>
          <a:p>
            <a:r>
              <a:rPr lang="en-IN" sz="1800" dirty="0">
                <a:effectLst/>
                <a:ea typeface="Calibri" panose="020F0502020204030204" pitchFamily="34" charset="0"/>
                <a:cs typeface="Times New Roman" panose="02020603050405020304" pitchFamily="18" charset="0"/>
              </a:rPr>
              <a:t>In fact, the majority of the analysis takes place in the frequency domain, making the understanding of Fourier Theory indispensable.</a:t>
            </a:r>
          </a:p>
          <a:p>
            <a:pPr marL="0" indent="0">
              <a:buNone/>
            </a:pPr>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While this method is helpful in understanding the short time behaviour of the signal of interest, we are sometimes interested in frequency behaviour on longer time scales. Therefore, an alternate method called windowing is necessary.</a:t>
            </a:r>
          </a:p>
          <a:p>
            <a:endParaRPr lang="en-IN" dirty="0"/>
          </a:p>
        </p:txBody>
      </p:sp>
      <p:sp>
        <p:nvSpPr>
          <p:cNvPr id="4" name="Slide Number Placeholder 3">
            <a:extLst>
              <a:ext uri="{FF2B5EF4-FFF2-40B4-BE49-F238E27FC236}">
                <a16:creationId xmlns:a16="http://schemas.microsoft.com/office/drawing/2014/main" id="{0F854A30-DACA-4871-A2FA-5AD98740B14F}"/>
              </a:ext>
            </a:extLst>
          </p:cNvPr>
          <p:cNvSpPr>
            <a:spLocks noGrp="1"/>
          </p:cNvSpPr>
          <p:nvPr>
            <p:ph type="sldNum" sz="quarter" idx="12"/>
          </p:nvPr>
        </p:nvSpPr>
        <p:spPr/>
        <p:txBody>
          <a:bodyPr/>
          <a:lstStyle/>
          <a:p>
            <a:fld id="{1936433B-3D14-4EF8-8BE8-8D2D97B88772}" type="slidenum">
              <a:rPr lang="en-IN" smtClean="0"/>
              <a:t>7</a:t>
            </a:fld>
            <a:endParaRPr lang="en-IN"/>
          </a:p>
        </p:txBody>
      </p:sp>
    </p:spTree>
    <p:extLst>
      <p:ext uri="{BB962C8B-B14F-4D97-AF65-F5344CB8AC3E}">
        <p14:creationId xmlns:p14="http://schemas.microsoft.com/office/powerpoint/2010/main" val="291304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516" y="730698"/>
            <a:ext cx="7729728" cy="1188720"/>
          </a:xfrm>
        </p:spPr>
        <p:txBody>
          <a:bodyPr/>
          <a:lstStyle/>
          <a:p>
            <a:r>
              <a:rPr lang="en-IN" dirty="0"/>
              <a:t>Image processing</a:t>
            </a:r>
          </a:p>
        </p:txBody>
      </p:sp>
      <p:sp>
        <p:nvSpPr>
          <p:cNvPr id="3" name="Content Placeholder 2"/>
          <p:cNvSpPr>
            <a:spLocks noGrp="1"/>
          </p:cNvSpPr>
          <p:nvPr>
            <p:ph idx="1"/>
          </p:nvPr>
        </p:nvSpPr>
        <p:spPr>
          <a:xfrm>
            <a:off x="520910" y="2254524"/>
            <a:ext cx="6685233" cy="4307747"/>
          </a:xfrm>
        </p:spPr>
        <p:txBody>
          <a:bodyPr>
            <a:noAutofit/>
          </a:bodyPr>
          <a:lstStyle/>
          <a:p>
            <a:r>
              <a:rPr lang="en-US" sz="1600" dirty="0">
                <a:latin typeface="+mj-lt"/>
                <a:cs typeface="Calibri" panose="020F0502020204030204" pitchFamily="34" charset="0"/>
              </a:rPr>
              <a:t>The Fourier Transform is an important image processing tool which is used to decompose an image into its sine and cosine components. </a:t>
            </a:r>
          </a:p>
          <a:p>
            <a:r>
              <a:rPr lang="en-US" sz="1600" dirty="0">
                <a:latin typeface="+mj-lt"/>
                <a:cs typeface="Calibri" panose="020F0502020204030204" pitchFamily="34" charset="0"/>
              </a:rPr>
              <a:t>The definitions of the transform (to expansion coefficients) and the inverse transform are given below:</a:t>
            </a:r>
          </a:p>
          <a:p>
            <a:pPr marL="0" indent="0">
              <a:buNone/>
            </a:pPr>
            <a:r>
              <a:rPr lang="en-US" sz="1600" dirty="0">
                <a:latin typeface="+mj-lt"/>
                <a:cs typeface="Calibri" panose="020F0502020204030204" pitchFamily="34" charset="0"/>
              </a:rPr>
              <a:t>		F(</a:t>
            </a:r>
            <a:r>
              <a:rPr lang="en-US" sz="1600" dirty="0" err="1">
                <a:latin typeface="+mj-lt"/>
                <a:cs typeface="Calibri" panose="020F0502020204030204" pitchFamily="34" charset="0"/>
              </a:rPr>
              <a:t>u,v</a:t>
            </a:r>
            <a:r>
              <a:rPr lang="en-US" sz="1600" dirty="0">
                <a:latin typeface="+mj-lt"/>
                <a:cs typeface="Calibri" panose="020F0502020204030204" pitchFamily="34" charset="0"/>
              </a:rPr>
              <a:t>) = SUM{ f(</a:t>
            </a:r>
            <a:r>
              <a:rPr lang="en-US" sz="1600" dirty="0" err="1">
                <a:latin typeface="+mj-lt"/>
                <a:cs typeface="Calibri" panose="020F0502020204030204" pitchFamily="34" charset="0"/>
              </a:rPr>
              <a:t>x,y</a:t>
            </a:r>
            <a:r>
              <a:rPr lang="en-US" sz="1600" dirty="0">
                <a:latin typeface="+mj-lt"/>
                <a:cs typeface="Calibri" panose="020F0502020204030204" pitchFamily="34" charset="0"/>
              </a:rPr>
              <a:t>)*exp(-j*2*pi*(u*</a:t>
            </a:r>
            <a:r>
              <a:rPr lang="en-US" sz="1600" dirty="0" err="1">
                <a:latin typeface="+mj-lt"/>
                <a:cs typeface="Calibri" panose="020F0502020204030204" pitchFamily="34" charset="0"/>
              </a:rPr>
              <a:t>x+v</a:t>
            </a:r>
            <a:r>
              <a:rPr lang="en-US" sz="1600" dirty="0">
                <a:latin typeface="+mj-lt"/>
                <a:cs typeface="Calibri" panose="020F0502020204030204" pitchFamily="34" charset="0"/>
              </a:rPr>
              <a:t>*y)/N) }</a:t>
            </a:r>
          </a:p>
          <a:p>
            <a:pPr marL="0" indent="0">
              <a:buNone/>
            </a:pPr>
            <a:r>
              <a:rPr lang="en-US" sz="1600" dirty="0">
                <a:latin typeface="+mj-lt"/>
                <a:cs typeface="Calibri" panose="020F0502020204030204" pitchFamily="34" charset="0"/>
              </a:rPr>
              <a:t>		and</a:t>
            </a:r>
          </a:p>
          <a:p>
            <a:pPr marL="0" indent="0">
              <a:buNone/>
            </a:pPr>
            <a:r>
              <a:rPr lang="en-US" sz="1600" dirty="0">
                <a:latin typeface="+mj-lt"/>
                <a:cs typeface="Calibri" panose="020F0502020204030204" pitchFamily="34" charset="0"/>
              </a:rPr>
              <a:t>		f(</a:t>
            </a:r>
            <a:r>
              <a:rPr lang="en-US" sz="1600" dirty="0" err="1">
                <a:latin typeface="+mj-lt"/>
                <a:cs typeface="Calibri" panose="020F0502020204030204" pitchFamily="34" charset="0"/>
              </a:rPr>
              <a:t>x,y</a:t>
            </a:r>
            <a:r>
              <a:rPr lang="en-US" sz="1600" dirty="0">
                <a:latin typeface="+mj-lt"/>
                <a:cs typeface="Calibri" panose="020F0502020204030204" pitchFamily="34" charset="0"/>
              </a:rPr>
              <a:t>) = SUM{ F(</a:t>
            </a:r>
            <a:r>
              <a:rPr lang="en-US" sz="1600" dirty="0" err="1">
                <a:latin typeface="+mj-lt"/>
                <a:cs typeface="Calibri" panose="020F0502020204030204" pitchFamily="34" charset="0"/>
              </a:rPr>
              <a:t>u,v</a:t>
            </a:r>
            <a:r>
              <a:rPr lang="en-US" sz="1600" dirty="0">
                <a:latin typeface="+mj-lt"/>
                <a:cs typeface="Calibri" panose="020F0502020204030204" pitchFamily="34" charset="0"/>
              </a:rPr>
              <a:t>)*exp(+j*2*pi*(u*</a:t>
            </a:r>
            <a:r>
              <a:rPr lang="en-US" sz="1600" dirty="0" err="1">
                <a:latin typeface="+mj-lt"/>
                <a:cs typeface="Calibri" panose="020F0502020204030204" pitchFamily="34" charset="0"/>
              </a:rPr>
              <a:t>x+v</a:t>
            </a:r>
            <a:r>
              <a:rPr lang="en-US" sz="1600" dirty="0">
                <a:latin typeface="+mj-lt"/>
                <a:cs typeface="Calibri" panose="020F0502020204030204" pitchFamily="34" charset="0"/>
              </a:rPr>
              <a:t>*y)/N) }</a:t>
            </a:r>
          </a:p>
          <a:p>
            <a:pPr marL="0" indent="0">
              <a:buNone/>
            </a:pPr>
            <a:r>
              <a:rPr lang="en-US" sz="1600" dirty="0">
                <a:latin typeface="+mj-lt"/>
                <a:cs typeface="Calibri" panose="020F0502020204030204" pitchFamily="34" charset="0"/>
              </a:rPr>
              <a:t>			</a:t>
            </a:r>
          </a:p>
          <a:p>
            <a:pPr marL="0" indent="0">
              <a:buNone/>
            </a:pPr>
            <a:r>
              <a:rPr lang="en-US" sz="1600" dirty="0">
                <a:latin typeface="+mj-lt"/>
                <a:cs typeface="Calibri" panose="020F0502020204030204" pitchFamily="34" charset="0"/>
              </a:rPr>
              <a:t>where u = 0,1,2,...,N-1 and v = 0,1,2,...,N-1</a:t>
            </a:r>
          </a:p>
          <a:p>
            <a:pPr marL="0" indent="0">
              <a:buNone/>
            </a:pPr>
            <a:r>
              <a:rPr lang="en-US" sz="1600" dirty="0">
                <a:latin typeface="+mj-lt"/>
                <a:cs typeface="Calibri" panose="020F0502020204030204" pitchFamily="34" charset="0"/>
              </a:rPr>
              <a:t>x = 0,1,2,...,N-1 and y = 0,1,2,...,N-1 j = SQRT( -1 )</a:t>
            </a:r>
          </a:p>
          <a:p>
            <a:pPr marL="0" indent="0">
              <a:buNone/>
            </a:pPr>
            <a:r>
              <a:rPr lang="en-US" sz="1600" dirty="0">
                <a:latin typeface="+mj-lt"/>
                <a:cs typeface="Calibri" panose="020F0502020204030204" pitchFamily="34" charset="0"/>
              </a:rPr>
              <a:t>and SUM means double summation over proper </a:t>
            </a:r>
            <a:r>
              <a:rPr lang="en-US" sz="1600" dirty="0" err="1">
                <a:latin typeface="+mj-lt"/>
                <a:cs typeface="Calibri" panose="020F0502020204030204" pitchFamily="34" charset="0"/>
              </a:rPr>
              <a:t>x,y</a:t>
            </a:r>
            <a:r>
              <a:rPr lang="en-US" sz="1600" dirty="0">
                <a:latin typeface="+mj-lt"/>
                <a:cs typeface="Calibri" panose="020F0502020204030204" pitchFamily="34" charset="0"/>
              </a:rPr>
              <a:t> or </a:t>
            </a:r>
            <a:r>
              <a:rPr lang="en-US" sz="1600" dirty="0" err="1">
                <a:latin typeface="+mj-lt"/>
                <a:cs typeface="Calibri" panose="020F0502020204030204" pitchFamily="34" charset="0"/>
              </a:rPr>
              <a:t>u,v</a:t>
            </a:r>
            <a:r>
              <a:rPr lang="en-US" sz="1600" dirty="0">
                <a:latin typeface="+mj-lt"/>
                <a:cs typeface="Calibri" panose="020F0502020204030204" pitchFamily="34" charset="0"/>
              </a:rPr>
              <a:t> ranges</a:t>
            </a:r>
            <a:r>
              <a:rPr lang="en-US" sz="1600" dirty="0">
                <a:latin typeface="Calibri" panose="020F0502020204030204" pitchFamily="34" charset="0"/>
                <a:cs typeface="Calibri" panose="020F0502020204030204" pitchFamily="34" charset="0"/>
              </a:rPr>
              <a:t>			 </a:t>
            </a:r>
          </a:p>
        </p:txBody>
      </p:sp>
      <p:sp>
        <p:nvSpPr>
          <p:cNvPr id="6" name="Slide Number Placeholder 5">
            <a:extLst>
              <a:ext uri="{FF2B5EF4-FFF2-40B4-BE49-F238E27FC236}">
                <a16:creationId xmlns:a16="http://schemas.microsoft.com/office/drawing/2014/main" id="{6F1F85C6-A3A2-4418-B231-8850C55013DF}"/>
              </a:ext>
            </a:extLst>
          </p:cNvPr>
          <p:cNvSpPr>
            <a:spLocks noGrp="1"/>
          </p:cNvSpPr>
          <p:nvPr>
            <p:ph type="sldNum" sz="quarter" idx="12"/>
          </p:nvPr>
        </p:nvSpPr>
        <p:spPr/>
        <p:txBody>
          <a:bodyPr/>
          <a:lstStyle/>
          <a:p>
            <a:fld id="{1936433B-3D14-4EF8-8BE8-8D2D97B88772}" type="slidenum">
              <a:rPr lang="en-IN" smtClean="0"/>
              <a:t>8</a:t>
            </a:fld>
            <a:endParaRPr lang="en-IN"/>
          </a:p>
        </p:txBody>
      </p:sp>
      <p:pic>
        <p:nvPicPr>
          <p:cNvPr id="7" name="Picture 6">
            <a:extLst>
              <a:ext uri="{FF2B5EF4-FFF2-40B4-BE49-F238E27FC236}">
                <a16:creationId xmlns:a16="http://schemas.microsoft.com/office/drawing/2014/main" id="{C0E6728D-EA0A-414B-9B6D-5D3E9C08521B}"/>
              </a:ext>
            </a:extLst>
          </p:cNvPr>
          <p:cNvPicPr>
            <a:picLocks noChangeAspect="1"/>
          </p:cNvPicPr>
          <p:nvPr/>
        </p:nvPicPr>
        <p:blipFill>
          <a:blip r:embed="rId2"/>
          <a:stretch>
            <a:fillRect/>
          </a:stretch>
        </p:blipFill>
        <p:spPr>
          <a:xfrm>
            <a:off x="9208857" y="2348496"/>
            <a:ext cx="1981882" cy="1981882"/>
          </a:xfrm>
          <a:prstGeom prst="rect">
            <a:avLst/>
          </a:prstGeom>
        </p:spPr>
      </p:pic>
      <p:pic>
        <p:nvPicPr>
          <p:cNvPr id="10" name="Picture 9">
            <a:extLst>
              <a:ext uri="{FF2B5EF4-FFF2-40B4-BE49-F238E27FC236}">
                <a16:creationId xmlns:a16="http://schemas.microsoft.com/office/drawing/2014/main" id="{66C13A76-4523-43BC-960E-2CB8AA19BABA}"/>
              </a:ext>
            </a:extLst>
          </p:cNvPr>
          <p:cNvPicPr>
            <a:picLocks noChangeAspect="1"/>
          </p:cNvPicPr>
          <p:nvPr/>
        </p:nvPicPr>
        <p:blipFill>
          <a:blip r:embed="rId3"/>
          <a:stretch>
            <a:fillRect/>
          </a:stretch>
        </p:blipFill>
        <p:spPr>
          <a:xfrm>
            <a:off x="9208857" y="4759456"/>
            <a:ext cx="1981882" cy="1880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420-B602-468F-A1EB-DC228EF23CB9}"/>
              </a:ext>
            </a:extLst>
          </p:cNvPr>
          <p:cNvSpPr>
            <a:spLocks noGrp="1"/>
          </p:cNvSpPr>
          <p:nvPr>
            <p:ph type="title"/>
          </p:nvPr>
        </p:nvSpPr>
        <p:spPr/>
        <p:txBody>
          <a:bodyPr/>
          <a:lstStyle/>
          <a:p>
            <a:r>
              <a:rPr lang="en-IN" dirty="0"/>
              <a:t>Applications in MRI and CT:</a:t>
            </a:r>
          </a:p>
        </p:txBody>
      </p:sp>
      <p:sp>
        <p:nvSpPr>
          <p:cNvPr id="3" name="Content Placeholder 2"/>
          <p:cNvSpPr>
            <a:spLocks noGrp="1"/>
          </p:cNvSpPr>
          <p:nvPr>
            <p:ph idx="1"/>
          </p:nvPr>
        </p:nvSpPr>
        <p:spPr>
          <a:xfrm>
            <a:off x="752283" y="2325420"/>
            <a:ext cx="5581405" cy="3416300"/>
          </a:xfrm>
        </p:spPr>
        <p:txBody>
          <a:bodyPr>
            <a:normAutofit fontScale="25000" lnSpcReduction="20000"/>
          </a:bodyPr>
          <a:lstStyle/>
          <a:p>
            <a:pPr>
              <a:buFont typeface="Wingdings" panose="05000000000000000000" pitchFamily="2" charset="2"/>
              <a:buChar char="Ø"/>
            </a:pPr>
            <a:endParaRPr lang="en-IN" dirty="0"/>
          </a:p>
          <a:p>
            <a:pPr>
              <a:buFont typeface="Wingdings" panose="05000000000000000000" pitchFamily="2" charset="2"/>
              <a:buChar char="Ø"/>
            </a:pPr>
            <a:r>
              <a:rPr lang="en-IN" sz="7200" dirty="0">
                <a:effectLst/>
                <a:latin typeface="+mj-lt"/>
                <a:ea typeface="Calibri" panose="020F0502020204030204" pitchFamily="34" charset="0"/>
              </a:rPr>
              <a:t>Fourier transform is integral to all modern imaging, and is particularly important in MRI. </a:t>
            </a:r>
          </a:p>
          <a:p>
            <a:pPr>
              <a:buFont typeface="Wingdings" panose="05000000000000000000" pitchFamily="2" charset="2"/>
              <a:buChar char="Ø"/>
            </a:pPr>
            <a:endParaRPr lang="en-IN" sz="7200" dirty="0">
              <a:effectLst/>
              <a:latin typeface="+mj-lt"/>
              <a:ea typeface="Calibri" panose="020F0502020204030204" pitchFamily="34" charset="0"/>
            </a:endParaRPr>
          </a:p>
          <a:p>
            <a:pPr>
              <a:buFont typeface="Wingdings" panose="05000000000000000000" pitchFamily="2" charset="2"/>
              <a:buChar char="Ø"/>
            </a:pPr>
            <a:r>
              <a:rPr lang="en-IN" sz="7200" dirty="0">
                <a:effectLst/>
                <a:latin typeface="+mj-lt"/>
                <a:ea typeface="Calibri" panose="020F0502020204030204" pitchFamily="34" charset="0"/>
              </a:rPr>
              <a:t>The signal received at the detector (receiver coils in MRI and detector array in CT) is a complex periodic signal made of a large number of constituent frequencies (i.e., bandwidth). </a:t>
            </a:r>
          </a:p>
          <a:p>
            <a:pPr>
              <a:buFont typeface="Wingdings" panose="05000000000000000000" pitchFamily="2" charset="2"/>
              <a:buChar char="Ø"/>
            </a:pPr>
            <a:endParaRPr lang="en-IN" sz="7200" dirty="0">
              <a:effectLst/>
              <a:latin typeface="+mj-lt"/>
              <a:ea typeface="Calibri" panose="020F0502020204030204" pitchFamily="34" charset="0"/>
            </a:endParaRPr>
          </a:p>
          <a:p>
            <a:pPr>
              <a:buFont typeface="Wingdings" panose="05000000000000000000" pitchFamily="2" charset="2"/>
              <a:buChar char="Ø"/>
            </a:pPr>
            <a:r>
              <a:rPr lang="en-IN" sz="7200" dirty="0">
                <a:effectLst/>
                <a:latin typeface="+mj-lt"/>
                <a:ea typeface="Calibri" panose="020F0502020204030204" pitchFamily="34" charset="0"/>
              </a:rPr>
              <a:t>This can be visualized as multiple sine and or cosine waves along a time-axis. </a:t>
            </a:r>
          </a:p>
          <a:p>
            <a:pPr>
              <a:buFont typeface="Wingdings" panose="05000000000000000000" pitchFamily="2" charset="2"/>
              <a:buChar char="Ø"/>
            </a:pPr>
            <a:endParaRPr lang="en-IN" sz="7200" dirty="0">
              <a:effectLst/>
              <a:latin typeface="+mj-lt"/>
              <a:ea typeface="Calibri" panose="020F0502020204030204" pitchFamily="34" charset="0"/>
            </a:endParaRPr>
          </a:p>
          <a:p>
            <a:pPr>
              <a:buFont typeface="Wingdings" panose="05000000000000000000" pitchFamily="2" charset="2"/>
              <a:buChar char="Ø"/>
            </a:pPr>
            <a:r>
              <a:rPr lang="en-IN" sz="7200" dirty="0">
                <a:effectLst/>
                <a:latin typeface="+mj-lt"/>
                <a:ea typeface="Calibri" panose="020F0502020204030204" pitchFamily="34" charset="0"/>
              </a:rPr>
              <a:t>Fourier transform represents the same data over a frequency-axis. </a:t>
            </a:r>
          </a:p>
          <a:p>
            <a:pPr>
              <a:buFont typeface="Wingdings" panose="05000000000000000000" pitchFamily="2" charset="2"/>
              <a:buChar char="Ø"/>
            </a:pPr>
            <a:endParaRPr lang="en-IN" sz="2900" dirty="0">
              <a:latin typeface="+mj-lt"/>
            </a:endParaRPr>
          </a:p>
          <a:p>
            <a:pPr>
              <a:buFont typeface="Wingdings" panose="05000000000000000000" pitchFamily="2" charset="2"/>
              <a:buChar char="Ø"/>
            </a:pPr>
            <a:endParaRPr lang="en-IN" sz="2900"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US" altLang="en-IN" dirty="0"/>
              <a:t>											      </a:t>
            </a:r>
          </a:p>
        </p:txBody>
      </p:sp>
      <p:pic>
        <p:nvPicPr>
          <p:cNvPr id="5" name="Picture 4">
            <a:extLst>
              <a:ext uri="{FF2B5EF4-FFF2-40B4-BE49-F238E27FC236}">
                <a16:creationId xmlns:a16="http://schemas.microsoft.com/office/drawing/2014/main" id="{89C4F16E-FBB1-41DF-8EDA-9DC5DB5CA15B}"/>
              </a:ext>
            </a:extLst>
          </p:cNvPr>
          <p:cNvPicPr>
            <a:picLocks noChangeAspect="1"/>
          </p:cNvPicPr>
          <p:nvPr/>
        </p:nvPicPr>
        <p:blipFill rotWithShape="1">
          <a:blip r:embed="rId2"/>
          <a:srcRect l="12298" t="19303" r="32196" b="29289"/>
          <a:stretch/>
        </p:blipFill>
        <p:spPr bwMode="auto">
          <a:xfrm>
            <a:off x="8020575" y="2416029"/>
            <a:ext cx="3117562" cy="1624166"/>
          </a:xfrm>
          <a:prstGeom prst="rect">
            <a:avLst/>
          </a:prstGeom>
          <a:ln>
            <a:noFill/>
          </a:ln>
          <a:extLst>
            <a:ext uri="{53640926-AAD7-44D8-BBD7-CCE9431645EC}">
              <a14:shadowObscured xmlns:a14="http://schemas.microsoft.com/office/drawing/2010/main"/>
            </a:ext>
          </a:extLst>
        </p:spPr>
      </p:pic>
      <p:sp>
        <p:nvSpPr>
          <p:cNvPr id="9" name="Slide Number Placeholder 8">
            <a:extLst>
              <a:ext uri="{FF2B5EF4-FFF2-40B4-BE49-F238E27FC236}">
                <a16:creationId xmlns:a16="http://schemas.microsoft.com/office/drawing/2014/main" id="{53C5419F-1D14-4BBF-B3CB-973CF1DC2B9A}"/>
              </a:ext>
            </a:extLst>
          </p:cNvPr>
          <p:cNvSpPr>
            <a:spLocks noGrp="1"/>
          </p:cNvSpPr>
          <p:nvPr>
            <p:ph type="sldNum" sz="quarter" idx="12"/>
          </p:nvPr>
        </p:nvSpPr>
        <p:spPr/>
        <p:txBody>
          <a:bodyPr/>
          <a:lstStyle/>
          <a:p>
            <a:fld id="{1936433B-3D14-4EF8-8BE8-8D2D97B88772}" type="slidenum">
              <a:rPr lang="en-IN" smtClean="0"/>
              <a:t>9</a:t>
            </a:fld>
            <a:endParaRPr lang="en-IN"/>
          </a:p>
        </p:txBody>
      </p:sp>
      <p:pic>
        <p:nvPicPr>
          <p:cNvPr id="8" name="Picture 7">
            <a:extLst>
              <a:ext uri="{FF2B5EF4-FFF2-40B4-BE49-F238E27FC236}">
                <a16:creationId xmlns:a16="http://schemas.microsoft.com/office/drawing/2014/main" id="{49763584-C3F3-45C6-829B-AF524FBE3F72}"/>
              </a:ext>
            </a:extLst>
          </p:cNvPr>
          <p:cNvPicPr>
            <a:picLocks noChangeAspect="1"/>
          </p:cNvPicPr>
          <p:nvPr/>
        </p:nvPicPr>
        <p:blipFill rotWithShape="1">
          <a:blip r:embed="rId3"/>
          <a:srcRect l="12187" t="40969" r="32750" b="17274"/>
          <a:stretch/>
        </p:blipFill>
        <p:spPr bwMode="auto">
          <a:xfrm>
            <a:off x="7522273" y="4840186"/>
            <a:ext cx="4114165" cy="165735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148</TotalTime>
  <Words>731</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Applications of Fourier    Transforms</vt:lpstr>
      <vt:lpstr>Contents:</vt:lpstr>
      <vt:lpstr>Introduction</vt:lpstr>
      <vt:lpstr>Circuit Analysis:</vt:lpstr>
      <vt:lpstr>Let’s take an example. In this example we have to find output voltage v0 (t) by using Fourier transform. </vt:lpstr>
      <vt:lpstr>Signal analysis and processing</vt:lpstr>
      <vt:lpstr>PowerPoint Presentation</vt:lpstr>
      <vt:lpstr>Image processing</vt:lpstr>
      <vt:lpstr>Applications in MRI and CT:</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Fourier Transforms</dc:title>
  <dc:creator>SANCHI BHASME</dc:creator>
  <cp:lastModifiedBy>Shradha Patil</cp:lastModifiedBy>
  <cp:revision>16</cp:revision>
  <dcterms:created xsi:type="dcterms:W3CDTF">2022-02-02T14:41:35Z</dcterms:created>
  <dcterms:modified xsi:type="dcterms:W3CDTF">2022-02-07T08:02:52Z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