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70" r:id="rId8"/>
    <p:sldId id="271" r:id="rId9"/>
    <p:sldId id="272" r:id="rId10"/>
    <p:sldId id="263" r:id="rId11"/>
    <p:sldId id="264" r:id="rId12"/>
    <p:sldId id="266" r:id="rId13"/>
    <p:sldId id="267" r:id="rId14"/>
    <p:sldId id="268" r:id="rId15"/>
    <p:sldId id="261" r:id="rId16"/>
    <p:sldId id="26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C93FD-BBCB-4898-A4AB-58D7B07D0963}"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181829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C93FD-BBCB-4898-A4AB-58D7B07D0963}"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245813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43C93FD-BBCB-4898-A4AB-58D7B07D0963}" type="datetimeFigureOut">
              <a:rPr lang="en-IN" smtClean="0"/>
              <a:t>22-08-2022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129677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C93FD-BBCB-4898-A4AB-58D7B07D0963}"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114160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43C93FD-BBCB-4898-A4AB-58D7B07D0963}" type="datetimeFigureOut">
              <a:rPr lang="en-IN" smtClean="0"/>
              <a:t>22-08-2022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227EEC6-FF20-4818-A9D7-710C2D9CED63}" type="slidenum">
              <a:rPr lang="en-IN" smtClean="0"/>
              <a:t>‹#›</a:t>
            </a:fld>
            <a:endParaRPr lang="en-IN"/>
          </a:p>
        </p:txBody>
      </p:sp>
    </p:spTree>
    <p:extLst>
      <p:ext uri="{BB962C8B-B14F-4D97-AF65-F5344CB8AC3E}">
        <p14:creationId xmlns:p14="http://schemas.microsoft.com/office/powerpoint/2010/main" val="988654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C93FD-BBCB-4898-A4AB-58D7B07D0963}"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249009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C93FD-BBCB-4898-A4AB-58D7B07D0963}"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401445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C93FD-BBCB-4898-A4AB-58D7B07D0963}"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332431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C93FD-BBCB-4898-A4AB-58D7B07D0963}"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226173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C93FD-BBCB-4898-A4AB-58D7B07D0963}"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85205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C93FD-BBCB-4898-A4AB-58D7B07D0963}"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7EEC6-FF20-4818-A9D7-710C2D9CED63}" type="slidenum">
              <a:rPr lang="en-IN" smtClean="0"/>
              <a:t>‹#›</a:t>
            </a:fld>
            <a:endParaRPr lang="en-IN"/>
          </a:p>
        </p:txBody>
      </p:sp>
    </p:spTree>
    <p:extLst>
      <p:ext uri="{BB962C8B-B14F-4D97-AF65-F5344CB8AC3E}">
        <p14:creationId xmlns:p14="http://schemas.microsoft.com/office/powerpoint/2010/main" val="15640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43C93FD-BBCB-4898-A4AB-58D7B07D0963}" type="datetimeFigureOut">
              <a:rPr lang="en-IN" smtClean="0"/>
              <a:t>22-08-2022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227EEC6-FF20-4818-A9D7-710C2D9CED63}" type="slidenum">
              <a:rPr lang="en-IN" smtClean="0"/>
              <a:t>‹#›</a:t>
            </a:fld>
            <a:endParaRPr lang="en-IN"/>
          </a:p>
        </p:txBody>
      </p:sp>
    </p:spTree>
    <p:extLst>
      <p:ext uri="{BB962C8B-B14F-4D97-AF65-F5344CB8AC3E}">
        <p14:creationId xmlns:p14="http://schemas.microsoft.com/office/powerpoint/2010/main" val="1316327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018B-106A-4EEC-462D-98D9A58E2B58}"/>
              </a:ext>
            </a:extLst>
          </p:cNvPr>
          <p:cNvSpPr>
            <a:spLocks noGrp="1"/>
          </p:cNvSpPr>
          <p:nvPr>
            <p:ph type="ctrTitle"/>
          </p:nvPr>
        </p:nvSpPr>
        <p:spPr/>
        <p:txBody>
          <a:bodyPr/>
          <a:lstStyle/>
          <a:p>
            <a:r>
              <a:rPr lang="en-IN" dirty="0"/>
              <a:t>Bucket Sort Algorithm</a:t>
            </a:r>
          </a:p>
        </p:txBody>
      </p:sp>
      <p:sp>
        <p:nvSpPr>
          <p:cNvPr id="3" name="Subtitle 2">
            <a:extLst>
              <a:ext uri="{FF2B5EF4-FFF2-40B4-BE49-F238E27FC236}">
                <a16:creationId xmlns:a16="http://schemas.microsoft.com/office/drawing/2014/main" id="{D144A580-0548-47A0-AA89-F30F0A4B6B83}"/>
              </a:ext>
            </a:extLst>
          </p:cNvPr>
          <p:cNvSpPr>
            <a:spLocks noGrp="1"/>
          </p:cNvSpPr>
          <p:nvPr>
            <p:ph type="subTitle" idx="1"/>
          </p:nvPr>
        </p:nvSpPr>
        <p:spPr>
          <a:xfrm>
            <a:off x="5206767" y="4127384"/>
            <a:ext cx="6479097" cy="767061"/>
          </a:xfrm>
        </p:spPr>
        <p:txBody>
          <a:bodyPr>
            <a:noAutofit/>
          </a:bodyPr>
          <a:lstStyle/>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NAME	USN     </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Ms. Shivani V </a:t>
            </a:r>
            <a:r>
              <a:rPr lang="en-IN" sz="1800" b="1" dirty="0" err="1">
                <a:effectLst/>
                <a:latin typeface="Times New Roman" panose="02020603050405020304" pitchFamily="18" charset="0"/>
                <a:ea typeface="Book Antiqua" panose="02040602050305030304" pitchFamily="18" charset="0"/>
                <a:cs typeface="Times New Roman" panose="02020603050405020304" pitchFamily="18" charset="0"/>
              </a:rPr>
              <a:t>Banke</a:t>
            </a: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2GI20CS140</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Ms. Shradha Mallikarjun Patil	2GI20CS144</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000"/>
              </a:spcAft>
              <a:tabLst>
                <a:tab pos="4457700" algn="l"/>
              </a:tabLs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Ms. </a:t>
            </a:r>
            <a:r>
              <a:rPr lang="en-IN" sz="1800" b="1" dirty="0" err="1">
                <a:effectLst/>
                <a:latin typeface="Times New Roman" panose="02020603050405020304" pitchFamily="18" charset="0"/>
                <a:ea typeface="Book Antiqua" panose="02040602050305030304" pitchFamily="18" charset="0"/>
                <a:cs typeface="Times New Roman" panose="02020603050405020304" pitchFamily="18" charset="0"/>
              </a:rPr>
              <a:t>Srushti</a:t>
            </a: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B </a:t>
            </a:r>
            <a:r>
              <a:rPr lang="en-IN" sz="1800" b="1" dirty="0" err="1">
                <a:effectLst/>
                <a:latin typeface="Times New Roman" panose="02020603050405020304" pitchFamily="18" charset="0"/>
                <a:ea typeface="Book Antiqua" panose="02040602050305030304" pitchFamily="18" charset="0"/>
                <a:cs typeface="Times New Roman" panose="02020603050405020304" pitchFamily="18" charset="0"/>
              </a:rPr>
              <a:t>Mudennavar</a:t>
            </a: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2GI20CS158</a:t>
            </a:r>
            <a:endParaRPr lang="en-IN" sz="1800" dirty="0"/>
          </a:p>
        </p:txBody>
      </p:sp>
    </p:spTree>
    <p:extLst>
      <p:ext uri="{BB962C8B-B14F-4D97-AF65-F5344CB8AC3E}">
        <p14:creationId xmlns:p14="http://schemas.microsoft.com/office/powerpoint/2010/main" val="158692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5807-5769-42EC-B4BC-6FF0B8FDA535}"/>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C655279B-7ED4-4994-3E5A-18A0953FBC8D}"/>
              </a:ext>
            </a:extLst>
          </p:cNvPr>
          <p:cNvSpPr>
            <a:spLocks noGrp="1"/>
          </p:cNvSpPr>
          <p:nvPr>
            <p:ph idx="1"/>
          </p:nvPr>
        </p:nvSpPr>
        <p:spPr/>
        <p:txBody>
          <a:bodyPr>
            <a:normAutofit fontScale="40000" lnSpcReduction="20000"/>
          </a:bodyPr>
          <a:lstStyle/>
          <a:p>
            <a:r>
              <a:rPr lang="en-IN" sz="3400" dirty="0"/>
              <a:t>For integer values</a:t>
            </a: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Step1-Take input array find the MAX number in the array</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Step2-Define 10 queues each representing bucket for each digit from</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      0to9.</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Step3-Consider the least significant digit of each number in the</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      list which is to be sorted.</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Step4-Insert each number into their respective queue based on the</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4000" dirty="0">
                <a:effectLst/>
                <a:latin typeface="Times New Roman" panose="02020603050405020304" pitchFamily="18" charset="0"/>
                <a:ea typeface="Book Antiqua" panose="02040602050305030304" pitchFamily="18" charset="0"/>
                <a:cs typeface="Times New Roman" panose="02020603050405020304" pitchFamily="18" charset="0"/>
              </a:rPr>
              <a:t>      least significant digit.</a:t>
            </a:r>
            <a:endParaRPr lang="en-IN" sz="40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073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7712-36DF-9E42-67E1-7085305981B8}"/>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6DCDAFD4-34F5-A931-F54D-4258F0937AF4}"/>
              </a:ext>
            </a:extLst>
          </p:cNvPr>
          <p:cNvSpPr>
            <a:spLocks noGrp="1"/>
          </p:cNvSpPr>
          <p:nvPr>
            <p:ph idx="1"/>
          </p:nvPr>
        </p:nvSpPr>
        <p:spPr/>
        <p:txBody>
          <a:bodyPr/>
          <a:lstStyle/>
          <a:p>
            <a:pPr>
              <a:lnSpc>
                <a:spcPct val="120000"/>
              </a:lnSpc>
              <a:spcAft>
                <a:spcPts val="1000"/>
              </a:spcAft>
            </a:pPr>
            <a:r>
              <a:rPr lang="en-IN" sz="2400" dirty="0">
                <a:effectLst/>
                <a:latin typeface="Times New Roman" panose="02020603050405020304" pitchFamily="18" charset="0"/>
                <a:ea typeface="Book Antiqua" panose="02040602050305030304" pitchFamily="18" charset="0"/>
                <a:cs typeface="Times New Roman" panose="02020603050405020304" pitchFamily="18" charset="0"/>
              </a:rPr>
              <a:t>Step5-Group all the numbers from queue0to queue9in the order</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2400" dirty="0">
                <a:effectLst/>
                <a:latin typeface="Times New Roman" panose="02020603050405020304" pitchFamily="18" charset="0"/>
                <a:ea typeface="Book Antiqua" panose="02040602050305030304" pitchFamily="18" charset="0"/>
                <a:cs typeface="Times New Roman" panose="02020603050405020304" pitchFamily="18" charset="0"/>
              </a:rPr>
              <a:t>     they have inserted into their respective queues.</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2400" dirty="0">
                <a:effectLst/>
                <a:latin typeface="Times New Roman" panose="02020603050405020304" pitchFamily="18" charset="0"/>
                <a:ea typeface="Book Antiqua" panose="02040602050305030304" pitchFamily="18" charset="0"/>
                <a:cs typeface="Times New Roman" panose="02020603050405020304" pitchFamily="18" charset="0"/>
              </a:rPr>
              <a:t>Step 6- Repeat from step3based on the next least significant digit.</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2400" dirty="0">
                <a:effectLst/>
                <a:latin typeface="Times New Roman" panose="02020603050405020304" pitchFamily="18" charset="0"/>
                <a:ea typeface="Book Antiqua" panose="02040602050305030304" pitchFamily="18" charset="0"/>
                <a:cs typeface="Times New Roman" panose="02020603050405020304" pitchFamily="18" charset="0"/>
              </a:rPr>
              <a:t>Step7-Repeat from step2until all the numbers are grouped</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20000"/>
              </a:lnSpc>
              <a:spcAft>
                <a:spcPts val="1000"/>
              </a:spcAft>
            </a:pPr>
            <a:r>
              <a:rPr lang="en-IN" sz="2400" dirty="0">
                <a:effectLst/>
                <a:latin typeface="Times New Roman" panose="02020603050405020304" pitchFamily="18" charset="0"/>
                <a:ea typeface="Book Antiqua" panose="02040602050305030304" pitchFamily="18" charset="0"/>
                <a:cs typeface="Times New Roman" panose="02020603050405020304" pitchFamily="18" charset="0"/>
              </a:rPr>
              <a:t>      based on the most significant digit.</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686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A563A5-3260-B007-C8AC-CF815B5D3BFB}"/>
              </a:ext>
            </a:extLst>
          </p:cNvPr>
          <p:cNvPicPr>
            <a:picLocks noGrp="1" noChangeAspect="1"/>
          </p:cNvPicPr>
          <p:nvPr>
            <p:ph idx="4294967295"/>
          </p:nvPr>
        </p:nvPicPr>
        <p:blipFill>
          <a:blip r:embed="rId2"/>
          <a:stretch>
            <a:fillRect/>
          </a:stretch>
        </p:blipFill>
        <p:spPr>
          <a:xfrm>
            <a:off x="2298583" y="1247965"/>
            <a:ext cx="6424613" cy="4206875"/>
          </a:xfrm>
          <a:prstGeom prst="rect">
            <a:avLst/>
          </a:prstGeom>
        </p:spPr>
      </p:pic>
    </p:spTree>
    <p:extLst>
      <p:ext uri="{BB962C8B-B14F-4D97-AF65-F5344CB8AC3E}">
        <p14:creationId xmlns:p14="http://schemas.microsoft.com/office/powerpoint/2010/main" val="418963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0CBA1F-86D7-8FF2-FFD2-793A1161DC7D}"/>
              </a:ext>
            </a:extLst>
          </p:cNvPr>
          <p:cNvPicPr>
            <a:picLocks noGrp="1" noChangeAspect="1"/>
          </p:cNvPicPr>
          <p:nvPr>
            <p:ph idx="4294967295"/>
          </p:nvPr>
        </p:nvPicPr>
        <p:blipFill>
          <a:blip r:embed="rId2"/>
          <a:stretch>
            <a:fillRect/>
          </a:stretch>
        </p:blipFill>
        <p:spPr>
          <a:xfrm>
            <a:off x="1677798" y="1781175"/>
            <a:ext cx="7907338" cy="3295650"/>
          </a:xfrm>
          <a:prstGeom prst="rect">
            <a:avLst/>
          </a:prstGeom>
        </p:spPr>
      </p:pic>
    </p:spTree>
    <p:extLst>
      <p:ext uri="{BB962C8B-B14F-4D97-AF65-F5344CB8AC3E}">
        <p14:creationId xmlns:p14="http://schemas.microsoft.com/office/powerpoint/2010/main" val="65521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65C61F-E9C1-523B-BCEF-A18AEDCE9BB5}"/>
              </a:ext>
            </a:extLst>
          </p:cNvPr>
          <p:cNvPicPr>
            <a:picLocks noGrp="1" noChangeAspect="1"/>
          </p:cNvPicPr>
          <p:nvPr>
            <p:ph idx="4294967295"/>
          </p:nvPr>
        </p:nvPicPr>
        <p:blipFill>
          <a:blip r:embed="rId2"/>
          <a:stretch>
            <a:fillRect/>
          </a:stretch>
        </p:blipFill>
        <p:spPr>
          <a:xfrm>
            <a:off x="1946246" y="1741633"/>
            <a:ext cx="7669213" cy="3571875"/>
          </a:xfrm>
          <a:prstGeom prst="rect">
            <a:avLst/>
          </a:prstGeom>
        </p:spPr>
      </p:pic>
    </p:spTree>
    <p:extLst>
      <p:ext uri="{BB962C8B-B14F-4D97-AF65-F5344CB8AC3E}">
        <p14:creationId xmlns:p14="http://schemas.microsoft.com/office/powerpoint/2010/main" val="257898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1127-3498-D7D2-0560-CE8F0FC2ABCC}"/>
              </a:ext>
            </a:extLst>
          </p:cNvPr>
          <p:cNvSpPr>
            <a:spLocks noGrp="1"/>
          </p:cNvSpPr>
          <p:nvPr>
            <p:ph type="title"/>
          </p:nvPr>
        </p:nvSpPr>
        <p:spPr/>
        <p:txBody>
          <a:bodyPr>
            <a:normAutofit/>
          </a:bodyPr>
          <a:lstStyle/>
          <a:p>
            <a:r>
              <a:rPr lang="en-IN" sz="2800" dirty="0">
                <a:effectLst/>
                <a:ea typeface="Book Antiqua" panose="02040602050305030304" pitchFamily="18" charset="0"/>
                <a:cs typeface="Times New Roman" panose="02020603050405020304" pitchFamily="18" charset="0"/>
              </a:rPr>
              <a:t>Analysis and Performance</a:t>
            </a:r>
            <a:r>
              <a:rPr lang="en-IN" sz="2800" b="1" dirty="0">
                <a:effectLst/>
                <a:latin typeface="Times New Roman" panose="02020603050405020304" pitchFamily="18" charset="0"/>
                <a:ea typeface="Book Antiqua" panose="02040602050305030304" pitchFamily="18" charset="0"/>
                <a:cs typeface="Times New Roman" panose="02020603050405020304" pitchFamily="18" charset="0"/>
              </a:rPr>
              <a:t>:</a:t>
            </a:r>
            <a:br>
              <a:rPr lang="en-IN" sz="2800" dirty="0">
                <a:effectLst/>
                <a:latin typeface="Book Antiqua" panose="02040602050305030304" pitchFamily="18" charset="0"/>
                <a:ea typeface="Book Antiqua" panose="0204060205030503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1544A025-A769-CD25-4576-8C207D70F166}"/>
              </a:ext>
            </a:extLst>
          </p:cNvPr>
          <p:cNvSpPr>
            <a:spLocks noGrp="1"/>
          </p:cNvSpPr>
          <p:nvPr>
            <p:ph idx="1"/>
          </p:nvPr>
        </p:nvSpPr>
        <p:spPr/>
        <p:txBody>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n+k</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n+k</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O(n^2)</a:t>
            </a:r>
            <a:endParaRPr lang="en-IN" sz="24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646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1F75-B9B4-1B8E-BEB6-7EADD3F0313E}"/>
              </a:ext>
            </a:extLst>
          </p:cNvPr>
          <p:cNvSpPr>
            <a:spLocks noGrp="1"/>
          </p:cNvSpPr>
          <p:nvPr>
            <p:ph type="title"/>
          </p:nvPr>
        </p:nvSpPr>
        <p:spPr/>
        <p:txBody>
          <a:bodyPr/>
          <a:lstStyle/>
          <a:p>
            <a:r>
              <a:rPr lang="en-IN" dirty="0"/>
              <a:t>Applications of bucket sort</a:t>
            </a:r>
          </a:p>
        </p:txBody>
      </p:sp>
      <p:sp>
        <p:nvSpPr>
          <p:cNvPr id="3" name="Content Placeholder 2">
            <a:extLst>
              <a:ext uri="{FF2B5EF4-FFF2-40B4-BE49-F238E27FC236}">
                <a16:creationId xmlns:a16="http://schemas.microsoft.com/office/drawing/2014/main" id="{3444CE93-D1E5-736B-5DE5-FEC6A07A8E5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contact list in your phone is sorted, which means you can easily access your desired contact from your phone since the data is arranged in that manner for you. In other words, “it is sorted”.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While shopping on flip kart or amazon, you sort items based on your choice, that is, price low to high or high to low.</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26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F983-618C-A3A1-64B2-09AB017BDE11}"/>
              </a:ext>
            </a:extLst>
          </p:cNvPr>
          <p:cNvSpPr>
            <a:spLocks noGrp="1"/>
          </p:cNvSpPr>
          <p:nvPr>
            <p:ph type="title"/>
          </p:nvPr>
        </p:nvSpPr>
        <p:spPr/>
        <p:txBody>
          <a:bodyPr/>
          <a:lstStyle/>
          <a:p>
            <a:r>
              <a:rPr lang="en-IN" sz="4000" dirty="0">
                <a:effectLst/>
                <a:ea typeface="Book Antiqua" panose="02040602050305030304" pitchFamily="18" charset="0"/>
                <a:cs typeface="Times New Roman" panose="02020603050405020304" pitchFamily="18" charset="0"/>
              </a:rPr>
              <a:t>Conclusion:</a:t>
            </a:r>
            <a:br>
              <a:rPr lang="en-IN" sz="4000" dirty="0">
                <a:effectLst/>
                <a:latin typeface="Book Antiqua" panose="02040602050305030304" pitchFamily="18" charset="0"/>
                <a:ea typeface="Book Antiqua" panose="0204060205030503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CBBF52-2746-5970-C829-A49EE1C02EC0}"/>
              </a:ext>
            </a:extLst>
          </p:cNvPr>
          <p:cNvSpPr>
            <a:spLocks noGrp="1"/>
          </p:cNvSpPr>
          <p:nvPr>
            <p:ph idx="1"/>
          </p:nvPr>
        </p:nvSpPr>
        <p:spPr/>
        <p:txBody>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bucket Sort algorithm sorts the elements of the array by first segregating the array into a number of buckets, sorting each bucket, and then gathering the elements back to form the sorted array.</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Bucket Sort is used to sort an array where elements are uniformly distributed, or where the elements of the array range between 0 and 1.</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Bucket sort can exhibit the best case time complexity of O(</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n is the number of buckets and k is the bucket size.</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way buckets are provided ranges differ in cases when the elements of the array are floats and integers. This is discussed in detail above.</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386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8B15-1195-75F3-6DA5-B0E232D02C9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6C5579-2894-D2EC-37EE-235252F90D25}"/>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Bucket Sort is a sorting technique that works on an algorithm that takes an unsorted array as input and returns an array of sorted elements. </a:t>
            </a:r>
          </a:p>
          <a:p>
            <a:pPr marL="0" indent="0">
              <a:buNone/>
            </a:pPr>
            <a:endParaRPr lang="en-IN" sz="2800" dirty="0">
              <a:effectLst/>
              <a:latin typeface="Times New Roman" panose="02020603050405020304" pitchFamily="18" charset="0"/>
              <a:ea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rPr>
              <a:t>The working principle of bucket sort is to divide the given series of numbers into several buckets, sort the data in each bucket according to the requirement, and then merge the data again that outputs an array of sorted elements.</a:t>
            </a:r>
          </a:p>
          <a:p>
            <a:endParaRPr lang="en-IN" dirty="0"/>
          </a:p>
        </p:txBody>
      </p:sp>
    </p:spTree>
    <p:extLst>
      <p:ext uri="{BB962C8B-B14F-4D97-AF65-F5344CB8AC3E}">
        <p14:creationId xmlns:p14="http://schemas.microsoft.com/office/powerpoint/2010/main" val="114473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8DD1-649B-7C68-06EB-72025D366418}"/>
              </a:ext>
            </a:extLst>
          </p:cNvPr>
          <p:cNvSpPr>
            <a:spLocks noGrp="1"/>
          </p:cNvSpPr>
          <p:nvPr>
            <p:ph type="title"/>
          </p:nvPr>
        </p:nvSpPr>
        <p:spPr/>
        <p:txBody>
          <a:bodyPr>
            <a:normAutofit/>
          </a:bodyPr>
          <a:lstStyle/>
          <a:p>
            <a:r>
              <a:rPr lang="en-IN" sz="3200" dirty="0">
                <a:effectLst/>
                <a:ea typeface="Times New Roman" panose="02020603050405020304" pitchFamily="18" charset="0"/>
                <a:cs typeface="Times New Roman" panose="02020603050405020304" pitchFamily="18" charset="0"/>
              </a:rPr>
              <a:t> basic procedure of performing the bucket sort </a:t>
            </a:r>
            <a:br>
              <a:rPr lang="en-IN" sz="3200" dirty="0">
                <a:effectLst/>
                <a:ea typeface="Book Antiqua" panose="0204060205030503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45A2E99-24B1-A155-7EB7-F5A246900B8F}"/>
              </a:ext>
            </a:extLst>
          </p:cNvPr>
          <p:cNvSpPr>
            <a:spLocks noGrp="1"/>
          </p:cNvSpPr>
          <p:nvPr>
            <p:ph idx="1"/>
          </p:nvPr>
        </p:nvSpPr>
        <p:spPr>
          <a:xfrm>
            <a:off x="1202919" y="2248250"/>
            <a:ext cx="5894167" cy="3969670"/>
          </a:xfrm>
        </p:spPr>
        <p:txBody>
          <a:bodyPr>
            <a:normAutofit/>
          </a:bodyPr>
          <a:lstStyle/>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First, partition the range into a fixed number of buckets.</a:t>
            </a:r>
            <a:endParaRPr lang="en-IN"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Then, toss every element into its appropriate bucket.</a:t>
            </a:r>
            <a:endParaRPr lang="en-IN"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After that, sort each bucket individually by applying a sorting algorithm.</a:t>
            </a:r>
            <a:endParaRPr lang="en-IN"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And at last, concatenate all the sorted buckets.</a:t>
            </a:r>
            <a:endParaRPr lang="en-IN"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0429F44-7A8D-DED2-B23B-F9477C838AAA}"/>
              </a:ext>
            </a:extLst>
          </p:cNvPr>
          <p:cNvPicPr>
            <a:picLocks noChangeAspect="1"/>
          </p:cNvPicPr>
          <p:nvPr/>
        </p:nvPicPr>
        <p:blipFill>
          <a:blip r:embed="rId2"/>
          <a:stretch>
            <a:fillRect/>
          </a:stretch>
        </p:blipFill>
        <p:spPr>
          <a:xfrm>
            <a:off x="7317217" y="2248250"/>
            <a:ext cx="4550409" cy="3295345"/>
          </a:xfrm>
          <a:prstGeom prst="rect">
            <a:avLst/>
          </a:prstGeom>
        </p:spPr>
      </p:pic>
    </p:spTree>
    <p:extLst>
      <p:ext uri="{BB962C8B-B14F-4D97-AF65-F5344CB8AC3E}">
        <p14:creationId xmlns:p14="http://schemas.microsoft.com/office/powerpoint/2010/main" val="190274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ED8F7A-2136-0D57-6A8A-56339557B13B}"/>
              </a:ext>
            </a:extLst>
          </p:cNvPr>
          <p:cNvSpPr>
            <a:spLocks noGrp="1"/>
          </p:cNvSpPr>
          <p:nvPr>
            <p:ph type="title"/>
          </p:nvPr>
        </p:nvSpPr>
        <p:spPr/>
        <p:txBody>
          <a:bodyPr/>
          <a:lstStyle/>
          <a:p>
            <a:r>
              <a:rPr lang="en-IN" dirty="0"/>
              <a:t>Advantages and disadvantages of bucket sort</a:t>
            </a:r>
          </a:p>
        </p:txBody>
      </p:sp>
      <p:sp>
        <p:nvSpPr>
          <p:cNvPr id="5" name="Content Placeholder 4">
            <a:extLst>
              <a:ext uri="{FF2B5EF4-FFF2-40B4-BE49-F238E27FC236}">
                <a16:creationId xmlns:a16="http://schemas.microsoft.com/office/drawing/2014/main" id="{971E1872-EDA6-6A35-3932-9F608FDDB6A2}"/>
              </a:ext>
            </a:extLst>
          </p:cNvPr>
          <p:cNvSpPr>
            <a:spLocks noGrp="1"/>
          </p:cNvSpPr>
          <p:nvPr>
            <p:ph sz="half" idx="1"/>
          </p:nvPr>
        </p:nvSpPr>
        <p:spPr/>
        <p:txBody>
          <a:bodyPr/>
          <a:lstStyle/>
          <a:p>
            <a:pPr marL="0" indent="0">
              <a:buNone/>
            </a:pPr>
            <a:r>
              <a:rPr lang="en-IN" dirty="0"/>
              <a:t>Advantages:</a:t>
            </a: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Bucket sort reduces the no. of comparisons.</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asymptotically fast because of the uniform distribution of elements.</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D4C7887C-A3D0-3CC3-F1E6-016208B3E846}"/>
              </a:ext>
            </a:extLst>
          </p:cNvPr>
          <p:cNvSpPr>
            <a:spLocks noGrp="1"/>
          </p:cNvSpPr>
          <p:nvPr>
            <p:ph sz="half" idx="2"/>
          </p:nvPr>
        </p:nvSpPr>
        <p:spPr/>
        <p:txBody>
          <a:bodyPr/>
          <a:lstStyle/>
          <a:p>
            <a:pPr marL="0" indent="0">
              <a:buNone/>
            </a:pPr>
            <a:r>
              <a:rPr lang="en-IN" dirty="0"/>
              <a:t>Disadvantages:</a:t>
            </a: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not useful if we have a large array because it increases the cost.</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ct val="115000"/>
              </a:lnSpc>
              <a:spcBef>
                <a:spcPts val="300"/>
              </a:spcBef>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not an in-place sorting algorithm, because some extra space is required to sort the buckets.</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780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B0CA7B-2565-5320-85F6-83B4105732EC}"/>
              </a:ext>
            </a:extLst>
          </p:cNvPr>
          <p:cNvSpPr>
            <a:spLocks noGrp="1"/>
          </p:cNvSpPr>
          <p:nvPr>
            <p:ph type="title"/>
          </p:nvPr>
        </p:nvSpPr>
        <p:spPr/>
        <p:txBody>
          <a:bodyPr/>
          <a:lstStyle/>
          <a:p>
            <a:r>
              <a:rPr lang="en-IN" dirty="0"/>
              <a:t>Algorithm</a:t>
            </a:r>
          </a:p>
        </p:txBody>
      </p:sp>
      <p:sp>
        <p:nvSpPr>
          <p:cNvPr id="6" name="Content Placeholder 5">
            <a:extLst>
              <a:ext uri="{FF2B5EF4-FFF2-40B4-BE49-F238E27FC236}">
                <a16:creationId xmlns:a16="http://schemas.microsoft.com/office/drawing/2014/main" id="{FDF048F2-B207-05BE-3FB2-24651A5EF0CA}"/>
              </a:ext>
            </a:extLst>
          </p:cNvPr>
          <p:cNvSpPr>
            <a:spLocks noGrp="1"/>
          </p:cNvSpPr>
          <p:nvPr>
            <p:ph idx="1"/>
          </p:nvPr>
        </p:nvSpPr>
        <p:spPr/>
        <p:txBody>
          <a:bodyPr>
            <a:normAutofit fontScale="25000" lnSpcReduction="20000"/>
          </a:bodyPr>
          <a:lstStyle/>
          <a:p>
            <a:pPr marL="0" lvl="0" indent="0" algn="just">
              <a:lnSpc>
                <a:spcPts val="1500"/>
              </a:lnSpc>
              <a:spcBef>
                <a:spcPts val="240"/>
              </a:spcBef>
              <a:spcAft>
                <a:spcPts val="1000"/>
              </a:spcAft>
              <a:buSzPts val="1200"/>
              <a:buNone/>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For floating point values:</a:t>
            </a: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Bucket Sort(A[])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Let B[0...n-1] be a new array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n=length[A]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for </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=0 to n-1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make B[</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an empty list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for </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=1 to n   do</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insert A[</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into list B[n *a[</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for </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=0 to n-1 do</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sort list B[</a:t>
            </a:r>
            <a:r>
              <a:rPr lang="en-IN" sz="6200" dirty="0" err="1">
                <a:effectLst/>
                <a:latin typeface="Times New Roman" panose="02020603050405020304" pitchFamily="18" charset="0"/>
                <a:ea typeface="Segoe UI" panose="020B0502040204020203" pitchFamily="34" charset="0"/>
                <a:cs typeface="Times New Roman" panose="02020603050405020304" pitchFamily="18" charset="0"/>
              </a:rPr>
              <a:t>i</a:t>
            </a: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with insertion-sort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 Concatenate lists B[0], B[1],........, B[n-1] together in order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gn="just">
              <a:lnSpc>
                <a:spcPts val="1500"/>
              </a:lnSpc>
              <a:spcBef>
                <a:spcPts val="240"/>
              </a:spcBef>
              <a:spcAft>
                <a:spcPts val="1000"/>
              </a:spcAft>
              <a:buSzPts val="1200"/>
              <a:buFont typeface="+mj-lt"/>
              <a:buAutoNum type="arabicPeriod"/>
              <a:tabLst>
                <a:tab pos="457200" algn="l"/>
              </a:tabLst>
            </a:pPr>
            <a:r>
              <a:rPr lang="en-IN" sz="6200" dirty="0">
                <a:effectLst/>
                <a:latin typeface="Times New Roman" panose="02020603050405020304" pitchFamily="18" charset="0"/>
                <a:ea typeface="Segoe UI" panose="020B0502040204020203" pitchFamily="34" charset="0"/>
                <a:cs typeface="Times New Roman" panose="02020603050405020304" pitchFamily="18" charset="0"/>
              </a:rPr>
              <a:t>End   </a:t>
            </a:r>
            <a:endParaRPr lang="en-IN" sz="62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Book Antiqua" panose="02040602050305030304" pitchFamily="18" charset="0"/>
                <a:cs typeface="Times New Roman" panose="02020603050405020304" pitchFamily="18" charset="0"/>
              </a:rPr>
              <a:t> </a:t>
            </a:r>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273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9D5411-1AE7-9F28-AE6A-22C63440AF90}"/>
              </a:ext>
            </a:extLst>
          </p:cNvPr>
          <p:cNvSpPr txBox="1"/>
          <p:nvPr/>
        </p:nvSpPr>
        <p:spPr>
          <a:xfrm>
            <a:off x="1268835" y="603951"/>
            <a:ext cx="6094602" cy="839012"/>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Let us take an input array of 7 elements.</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66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input array is:</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EBBF87A8-28B3-4864-B653-4B46B978C3CB}"/>
              </a:ext>
            </a:extLst>
          </p:cNvPr>
          <p:cNvGraphicFramePr>
            <a:graphicFrameLocks noGrp="1"/>
          </p:cNvGraphicFramePr>
          <p:nvPr>
            <p:extLst>
              <p:ext uri="{D42A27DB-BD31-4B8C-83A1-F6EECF244321}">
                <p14:modId xmlns:p14="http://schemas.microsoft.com/office/powerpoint/2010/main" val="1387972107"/>
              </p:ext>
            </p:extLst>
          </p:nvPr>
        </p:nvGraphicFramePr>
        <p:xfrm>
          <a:off x="1478326" y="1558565"/>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597204544"/>
                    </a:ext>
                  </a:extLst>
                </a:gridCol>
                <a:gridCol w="1161143">
                  <a:extLst>
                    <a:ext uri="{9D8B030D-6E8A-4147-A177-3AD203B41FA5}">
                      <a16:colId xmlns:a16="http://schemas.microsoft.com/office/drawing/2014/main" val="2313705674"/>
                    </a:ext>
                  </a:extLst>
                </a:gridCol>
                <a:gridCol w="1161143">
                  <a:extLst>
                    <a:ext uri="{9D8B030D-6E8A-4147-A177-3AD203B41FA5}">
                      <a16:colId xmlns:a16="http://schemas.microsoft.com/office/drawing/2014/main" val="1242481234"/>
                    </a:ext>
                  </a:extLst>
                </a:gridCol>
                <a:gridCol w="1161143">
                  <a:extLst>
                    <a:ext uri="{9D8B030D-6E8A-4147-A177-3AD203B41FA5}">
                      <a16:colId xmlns:a16="http://schemas.microsoft.com/office/drawing/2014/main" val="717426382"/>
                    </a:ext>
                  </a:extLst>
                </a:gridCol>
                <a:gridCol w="1161143">
                  <a:extLst>
                    <a:ext uri="{9D8B030D-6E8A-4147-A177-3AD203B41FA5}">
                      <a16:colId xmlns:a16="http://schemas.microsoft.com/office/drawing/2014/main" val="63264817"/>
                    </a:ext>
                  </a:extLst>
                </a:gridCol>
                <a:gridCol w="1161143">
                  <a:extLst>
                    <a:ext uri="{9D8B030D-6E8A-4147-A177-3AD203B41FA5}">
                      <a16:colId xmlns:a16="http://schemas.microsoft.com/office/drawing/2014/main" val="3134793612"/>
                    </a:ext>
                  </a:extLst>
                </a:gridCol>
                <a:gridCol w="1161143">
                  <a:extLst>
                    <a:ext uri="{9D8B030D-6E8A-4147-A177-3AD203B41FA5}">
                      <a16:colId xmlns:a16="http://schemas.microsoft.com/office/drawing/2014/main" val="1502057991"/>
                    </a:ext>
                  </a:extLst>
                </a:gridCol>
              </a:tblGrid>
              <a:tr h="370840">
                <a:tc>
                  <a:txBody>
                    <a:bodyPr/>
                    <a:lstStyle/>
                    <a:p>
                      <a:r>
                        <a:rPr lang="en-IN" dirty="0"/>
                        <a:t>0.54</a:t>
                      </a:r>
                    </a:p>
                  </a:txBody>
                  <a:tcPr/>
                </a:tc>
                <a:tc>
                  <a:txBody>
                    <a:bodyPr/>
                    <a:lstStyle/>
                    <a:p>
                      <a:r>
                        <a:rPr lang="en-IN" dirty="0"/>
                        <a:t>0.44</a:t>
                      </a:r>
                    </a:p>
                  </a:txBody>
                  <a:tcPr/>
                </a:tc>
                <a:tc>
                  <a:txBody>
                    <a:bodyPr/>
                    <a:lstStyle/>
                    <a:p>
                      <a:r>
                        <a:rPr lang="en-IN" dirty="0"/>
                        <a:t>0.45</a:t>
                      </a:r>
                    </a:p>
                  </a:txBody>
                  <a:tcPr/>
                </a:tc>
                <a:tc>
                  <a:txBody>
                    <a:bodyPr/>
                    <a:lstStyle/>
                    <a:p>
                      <a:r>
                        <a:rPr lang="en-IN" dirty="0"/>
                        <a:t>0.64</a:t>
                      </a:r>
                    </a:p>
                  </a:txBody>
                  <a:tcPr/>
                </a:tc>
                <a:tc>
                  <a:txBody>
                    <a:bodyPr/>
                    <a:lstStyle/>
                    <a:p>
                      <a:r>
                        <a:rPr lang="en-IN" dirty="0"/>
                        <a:t>0.49</a:t>
                      </a:r>
                    </a:p>
                  </a:txBody>
                  <a:tcPr/>
                </a:tc>
                <a:tc>
                  <a:txBody>
                    <a:bodyPr/>
                    <a:lstStyle/>
                    <a:p>
                      <a:r>
                        <a:rPr lang="en-IN" dirty="0"/>
                        <a:t>0.59</a:t>
                      </a:r>
                    </a:p>
                  </a:txBody>
                  <a:tcPr/>
                </a:tc>
                <a:tc>
                  <a:txBody>
                    <a:bodyPr/>
                    <a:lstStyle/>
                    <a:p>
                      <a:r>
                        <a:rPr lang="en-IN" dirty="0"/>
                        <a:t>0.10</a:t>
                      </a:r>
                    </a:p>
                  </a:txBody>
                  <a:tcPr/>
                </a:tc>
                <a:extLst>
                  <a:ext uri="{0D108BD9-81ED-4DB2-BD59-A6C34878D82A}">
                    <a16:rowId xmlns:a16="http://schemas.microsoft.com/office/drawing/2014/main" val="3257970684"/>
                  </a:ext>
                </a:extLst>
              </a:tr>
            </a:tbl>
          </a:graphicData>
        </a:graphic>
      </p:graphicFrame>
      <p:sp>
        <p:nvSpPr>
          <p:cNvPr id="8" name="TextBox 7">
            <a:extLst>
              <a:ext uri="{FF2B5EF4-FFF2-40B4-BE49-F238E27FC236}">
                <a16:creationId xmlns:a16="http://schemas.microsoft.com/office/drawing/2014/main" id="{80EA63C2-7732-3325-7EC1-49B8724DF962}"/>
              </a:ext>
            </a:extLst>
          </p:cNvPr>
          <p:cNvSpPr txBox="1"/>
          <p:nvPr/>
        </p:nvSpPr>
        <p:spPr>
          <a:xfrm>
            <a:off x="1268835" y="2270368"/>
            <a:ext cx="6094602" cy="710772"/>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Create an empty array of size 10, as shown below. Each slot of this list or array is to use as a bucket for storing elements.</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C09DEF93-D445-FE53-D2C1-BA9760B39211}"/>
              </a:ext>
            </a:extLst>
          </p:cNvPr>
          <p:cNvGraphicFramePr>
            <a:graphicFrameLocks noGrp="1"/>
          </p:cNvGraphicFramePr>
          <p:nvPr>
            <p:extLst>
              <p:ext uri="{D42A27DB-BD31-4B8C-83A1-F6EECF244321}">
                <p14:modId xmlns:p14="http://schemas.microsoft.com/office/powerpoint/2010/main" val="1847464492"/>
              </p:ext>
            </p:extLst>
          </p:nvPr>
        </p:nvGraphicFramePr>
        <p:xfrm>
          <a:off x="1268835" y="324358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282508484"/>
                    </a:ext>
                  </a:extLst>
                </a:gridCol>
                <a:gridCol w="812800">
                  <a:extLst>
                    <a:ext uri="{9D8B030D-6E8A-4147-A177-3AD203B41FA5}">
                      <a16:colId xmlns:a16="http://schemas.microsoft.com/office/drawing/2014/main" val="1028696713"/>
                    </a:ext>
                  </a:extLst>
                </a:gridCol>
                <a:gridCol w="812800">
                  <a:extLst>
                    <a:ext uri="{9D8B030D-6E8A-4147-A177-3AD203B41FA5}">
                      <a16:colId xmlns:a16="http://schemas.microsoft.com/office/drawing/2014/main" val="3822080066"/>
                    </a:ext>
                  </a:extLst>
                </a:gridCol>
                <a:gridCol w="812800">
                  <a:extLst>
                    <a:ext uri="{9D8B030D-6E8A-4147-A177-3AD203B41FA5}">
                      <a16:colId xmlns:a16="http://schemas.microsoft.com/office/drawing/2014/main" val="3533121592"/>
                    </a:ext>
                  </a:extLst>
                </a:gridCol>
                <a:gridCol w="812800">
                  <a:extLst>
                    <a:ext uri="{9D8B030D-6E8A-4147-A177-3AD203B41FA5}">
                      <a16:colId xmlns:a16="http://schemas.microsoft.com/office/drawing/2014/main" val="540652650"/>
                    </a:ext>
                  </a:extLst>
                </a:gridCol>
                <a:gridCol w="812800">
                  <a:extLst>
                    <a:ext uri="{9D8B030D-6E8A-4147-A177-3AD203B41FA5}">
                      <a16:colId xmlns:a16="http://schemas.microsoft.com/office/drawing/2014/main" val="3850177440"/>
                    </a:ext>
                  </a:extLst>
                </a:gridCol>
                <a:gridCol w="812800">
                  <a:extLst>
                    <a:ext uri="{9D8B030D-6E8A-4147-A177-3AD203B41FA5}">
                      <a16:colId xmlns:a16="http://schemas.microsoft.com/office/drawing/2014/main" val="4102092912"/>
                    </a:ext>
                  </a:extLst>
                </a:gridCol>
                <a:gridCol w="812800">
                  <a:extLst>
                    <a:ext uri="{9D8B030D-6E8A-4147-A177-3AD203B41FA5}">
                      <a16:colId xmlns:a16="http://schemas.microsoft.com/office/drawing/2014/main" val="2867553223"/>
                    </a:ext>
                  </a:extLst>
                </a:gridCol>
                <a:gridCol w="812800">
                  <a:extLst>
                    <a:ext uri="{9D8B030D-6E8A-4147-A177-3AD203B41FA5}">
                      <a16:colId xmlns:a16="http://schemas.microsoft.com/office/drawing/2014/main" val="3030948293"/>
                    </a:ext>
                  </a:extLst>
                </a:gridCol>
                <a:gridCol w="812800">
                  <a:extLst>
                    <a:ext uri="{9D8B030D-6E8A-4147-A177-3AD203B41FA5}">
                      <a16:colId xmlns:a16="http://schemas.microsoft.com/office/drawing/2014/main" val="1826643172"/>
                    </a:ext>
                  </a:extLst>
                </a:gridCol>
              </a:tblGrid>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748185865"/>
                  </a:ext>
                </a:extLst>
              </a:tr>
            </a:tbl>
          </a:graphicData>
        </a:graphic>
      </p:graphicFrame>
    </p:spTree>
    <p:extLst>
      <p:ext uri="{BB962C8B-B14F-4D97-AF65-F5344CB8AC3E}">
        <p14:creationId xmlns:p14="http://schemas.microsoft.com/office/powerpoint/2010/main" val="153660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A4F8E0-05C7-9395-12A9-42E631816DE4}"/>
              </a:ext>
            </a:extLst>
          </p:cNvPr>
          <p:cNvSpPr txBox="1"/>
          <p:nvPr/>
        </p:nvSpPr>
        <p:spPr>
          <a:xfrm>
            <a:off x="1369503" y="809252"/>
            <a:ext cx="7497660" cy="3214021"/>
          </a:xfrm>
          <a:prstGeom prst="rect">
            <a:avLst/>
          </a:prstGeom>
          <a:noFill/>
        </p:spPr>
        <p:txBody>
          <a:bodyPr wrap="square">
            <a:spAutoFit/>
          </a:bodyPr>
          <a:lstStyle/>
          <a:p>
            <a:pPr>
              <a:lnSpc>
                <a:spcPct val="115000"/>
              </a:lnSpc>
              <a:spcAft>
                <a:spcPts val="166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insert elements in the respective buckets, follow the following three steps:</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Let us take an element from the input array as an example that is 0.54</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Multiply it by the size of the empty array(size = 10) and convert the result to an integer using int(). You will get:</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66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0.54 × 10 = 5.4</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66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 converting it to integer, we get, int (5.4) = 5</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Finally, 5.4 is inserted into bucket-5</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A00937EC-4AF8-5F4B-D7E8-D62E7611E0F6}"/>
              </a:ext>
            </a:extLst>
          </p:cNvPr>
          <p:cNvGraphicFramePr>
            <a:graphicFrameLocks noGrp="1"/>
          </p:cNvGraphicFramePr>
          <p:nvPr>
            <p:extLst>
              <p:ext uri="{D42A27DB-BD31-4B8C-83A1-F6EECF244321}">
                <p14:modId xmlns:p14="http://schemas.microsoft.com/office/powerpoint/2010/main" val="2982725083"/>
              </p:ext>
            </p:extLst>
          </p:nvPr>
        </p:nvGraphicFramePr>
        <p:xfrm>
          <a:off x="1557867" y="4343399"/>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597813501"/>
                    </a:ext>
                  </a:extLst>
                </a:gridCol>
                <a:gridCol w="1161143">
                  <a:extLst>
                    <a:ext uri="{9D8B030D-6E8A-4147-A177-3AD203B41FA5}">
                      <a16:colId xmlns:a16="http://schemas.microsoft.com/office/drawing/2014/main" val="1338567553"/>
                    </a:ext>
                  </a:extLst>
                </a:gridCol>
                <a:gridCol w="1161143">
                  <a:extLst>
                    <a:ext uri="{9D8B030D-6E8A-4147-A177-3AD203B41FA5}">
                      <a16:colId xmlns:a16="http://schemas.microsoft.com/office/drawing/2014/main" val="2735860391"/>
                    </a:ext>
                  </a:extLst>
                </a:gridCol>
                <a:gridCol w="1161143">
                  <a:extLst>
                    <a:ext uri="{9D8B030D-6E8A-4147-A177-3AD203B41FA5}">
                      <a16:colId xmlns:a16="http://schemas.microsoft.com/office/drawing/2014/main" val="3006401983"/>
                    </a:ext>
                  </a:extLst>
                </a:gridCol>
                <a:gridCol w="1161143">
                  <a:extLst>
                    <a:ext uri="{9D8B030D-6E8A-4147-A177-3AD203B41FA5}">
                      <a16:colId xmlns:a16="http://schemas.microsoft.com/office/drawing/2014/main" val="204918626"/>
                    </a:ext>
                  </a:extLst>
                </a:gridCol>
                <a:gridCol w="1161143">
                  <a:extLst>
                    <a:ext uri="{9D8B030D-6E8A-4147-A177-3AD203B41FA5}">
                      <a16:colId xmlns:a16="http://schemas.microsoft.com/office/drawing/2014/main" val="3399427136"/>
                    </a:ext>
                  </a:extLst>
                </a:gridCol>
                <a:gridCol w="1161143">
                  <a:extLst>
                    <a:ext uri="{9D8B030D-6E8A-4147-A177-3AD203B41FA5}">
                      <a16:colId xmlns:a16="http://schemas.microsoft.com/office/drawing/2014/main" val="1074081298"/>
                    </a:ext>
                  </a:extLst>
                </a:gridCol>
              </a:tblGrid>
              <a:tr h="370840">
                <a:tc>
                  <a:txBody>
                    <a:bodyPr/>
                    <a:lstStyle/>
                    <a:p>
                      <a:r>
                        <a:rPr lang="en-IN" dirty="0"/>
                        <a:t>0.54</a:t>
                      </a:r>
                    </a:p>
                  </a:txBody>
                  <a:tcPr/>
                </a:tc>
                <a:tc>
                  <a:txBody>
                    <a:bodyPr/>
                    <a:lstStyle/>
                    <a:p>
                      <a:r>
                        <a:rPr lang="en-IN" dirty="0"/>
                        <a:t>0.44</a:t>
                      </a:r>
                    </a:p>
                  </a:txBody>
                  <a:tcPr/>
                </a:tc>
                <a:tc>
                  <a:txBody>
                    <a:bodyPr/>
                    <a:lstStyle/>
                    <a:p>
                      <a:r>
                        <a:rPr lang="en-IN" dirty="0"/>
                        <a:t>0.45</a:t>
                      </a:r>
                    </a:p>
                  </a:txBody>
                  <a:tcPr/>
                </a:tc>
                <a:tc>
                  <a:txBody>
                    <a:bodyPr/>
                    <a:lstStyle/>
                    <a:p>
                      <a:r>
                        <a:rPr lang="en-IN" dirty="0"/>
                        <a:t>0.64</a:t>
                      </a:r>
                    </a:p>
                  </a:txBody>
                  <a:tcPr/>
                </a:tc>
                <a:tc>
                  <a:txBody>
                    <a:bodyPr/>
                    <a:lstStyle/>
                    <a:p>
                      <a:r>
                        <a:rPr lang="en-IN" dirty="0"/>
                        <a:t>0.49</a:t>
                      </a:r>
                    </a:p>
                  </a:txBody>
                  <a:tcPr/>
                </a:tc>
                <a:tc>
                  <a:txBody>
                    <a:bodyPr/>
                    <a:lstStyle/>
                    <a:p>
                      <a:r>
                        <a:rPr lang="en-IN" dirty="0"/>
                        <a:t>0.59</a:t>
                      </a:r>
                    </a:p>
                  </a:txBody>
                  <a:tcPr/>
                </a:tc>
                <a:tc>
                  <a:txBody>
                    <a:bodyPr/>
                    <a:lstStyle/>
                    <a:p>
                      <a:r>
                        <a:rPr lang="en-IN" dirty="0"/>
                        <a:t>0.10</a:t>
                      </a:r>
                    </a:p>
                  </a:txBody>
                  <a:tcPr/>
                </a:tc>
                <a:extLst>
                  <a:ext uri="{0D108BD9-81ED-4DB2-BD59-A6C34878D82A}">
                    <a16:rowId xmlns:a16="http://schemas.microsoft.com/office/drawing/2014/main" val="2635244136"/>
                  </a:ext>
                </a:extLst>
              </a:tr>
            </a:tbl>
          </a:graphicData>
        </a:graphic>
      </p:graphicFrame>
      <p:graphicFrame>
        <p:nvGraphicFramePr>
          <p:cNvPr id="15" name="Table 15">
            <a:extLst>
              <a:ext uri="{FF2B5EF4-FFF2-40B4-BE49-F238E27FC236}">
                <a16:creationId xmlns:a16="http://schemas.microsoft.com/office/drawing/2014/main" id="{35599FDF-115D-E5D2-00B9-01CFB347AE15}"/>
              </a:ext>
            </a:extLst>
          </p:cNvPr>
          <p:cNvGraphicFramePr>
            <a:graphicFrameLocks noGrp="1"/>
          </p:cNvGraphicFramePr>
          <p:nvPr>
            <p:extLst>
              <p:ext uri="{D42A27DB-BD31-4B8C-83A1-F6EECF244321}">
                <p14:modId xmlns:p14="http://schemas.microsoft.com/office/powerpoint/2010/main" val="4106936434"/>
              </p:ext>
            </p:extLst>
          </p:nvPr>
        </p:nvGraphicFramePr>
        <p:xfrm>
          <a:off x="1557867" y="5427132"/>
          <a:ext cx="8128000" cy="6400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415949601"/>
                    </a:ext>
                  </a:extLst>
                </a:gridCol>
                <a:gridCol w="812800">
                  <a:extLst>
                    <a:ext uri="{9D8B030D-6E8A-4147-A177-3AD203B41FA5}">
                      <a16:colId xmlns:a16="http://schemas.microsoft.com/office/drawing/2014/main" val="2669765554"/>
                    </a:ext>
                  </a:extLst>
                </a:gridCol>
                <a:gridCol w="812800">
                  <a:extLst>
                    <a:ext uri="{9D8B030D-6E8A-4147-A177-3AD203B41FA5}">
                      <a16:colId xmlns:a16="http://schemas.microsoft.com/office/drawing/2014/main" val="3774012291"/>
                    </a:ext>
                  </a:extLst>
                </a:gridCol>
                <a:gridCol w="812800">
                  <a:extLst>
                    <a:ext uri="{9D8B030D-6E8A-4147-A177-3AD203B41FA5}">
                      <a16:colId xmlns:a16="http://schemas.microsoft.com/office/drawing/2014/main" val="1752613205"/>
                    </a:ext>
                  </a:extLst>
                </a:gridCol>
                <a:gridCol w="812800">
                  <a:extLst>
                    <a:ext uri="{9D8B030D-6E8A-4147-A177-3AD203B41FA5}">
                      <a16:colId xmlns:a16="http://schemas.microsoft.com/office/drawing/2014/main" val="2530708471"/>
                    </a:ext>
                  </a:extLst>
                </a:gridCol>
                <a:gridCol w="812800">
                  <a:extLst>
                    <a:ext uri="{9D8B030D-6E8A-4147-A177-3AD203B41FA5}">
                      <a16:colId xmlns:a16="http://schemas.microsoft.com/office/drawing/2014/main" val="3322079542"/>
                    </a:ext>
                  </a:extLst>
                </a:gridCol>
                <a:gridCol w="812800">
                  <a:extLst>
                    <a:ext uri="{9D8B030D-6E8A-4147-A177-3AD203B41FA5}">
                      <a16:colId xmlns:a16="http://schemas.microsoft.com/office/drawing/2014/main" val="1403247661"/>
                    </a:ext>
                  </a:extLst>
                </a:gridCol>
                <a:gridCol w="812800">
                  <a:extLst>
                    <a:ext uri="{9D8B030D-6E8A-4147-A177-3AD203B41FA5}">
                      <a16:colId xmlns:a16="http://schemas.microsoft.com/office/drawing/2014/main" val="3850481132"/>
                    </a:ext>
                  </a:extLst>
                </a:gridCol>
                <a:gridCol w="812800">
                  <a:extLst>
                    <a:ext uri="{9D8B030D-6E8A-4147-A177-3AD203B41FA5}">
                      <a16:colId xmlns:a16="http://schemas.microsoft.com/office/drawing/2014/main" val="4264686461"/>
                    </a:ext>
                  </a:extLst>
                </a:gridCol>
                <a:gridCol w="812800">
                  <a:extLst>
                    <a:ext uri="{9D8B030D-6E8A-4147-A177-3AD203B41FA5}">
                      <a16:colId xmlns:a16="http://schemas.microsoft.com/office/drawing/2014/main" val="2441892481"/>
                    </a:ext>
                  </a:extLst>
                </a:gridCol>
              </a:tblGrid>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0.54</a:t>
                      </a:r>
                    </a:p>
                    <a:p>
                      <a:r>
                        <a:rPr lang="en-IN" dirty="0"/>
                        <a:t>0.59</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379005797"/>
                  </a:ext>
                </a:extLst>
              </a:tr>
            </a:tbl>
          </a:graphicData>
        </a:graphic>
      </p:graphicFrame>
    </p:spTree>
    <p:extLst>
      <p:ext uri="{BB962C8B-B14F-4D97-AF65-F5344CB8AC3E}">
        <p14:creationId xmlns:p14="http://schemas.microsoft.com/office/powerpoint/2010/main" val="408825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28BF7-2E04-085B-F829-EA72DD360D73}"/>
              </a:ext>
            </a:extLst>
          </p:cNvPr>
          <p:cNvSpPr txBox="1"/>
          <p:nvPr/>
        </p:nvSpPr>
        <p:spPr>
          <a:xfrm>
            <a:off x="1688284" y="618022"/>
            <a:ext cx="7438937" cy="1565878"/>
          </a:xfrm>
          <a:prstGeom prst="rect">
            <a:avLst/>
          </a:prstGeom>
          <a:noFill/>
        </p:spPr>
        <p:txBody>
          <a:bodyPr wrap="square">
            <a:spAutoFit/>
          </a:bodyPr>
          <a:lstStyle/>
          <a:p>
            <a:pPr>
              <a:lnSpc>
                <a:spcPct val="115000"/>
              </a:lnSpc>
              <a:spcAft>
                <a:spcPts val="1660"/>
              </a:spcAft>
            </a:pPr>
            <a:r>
              <a:rPr lang="en-IN" sz="1800" dirty="0">
                <a:effectLst/>
                <a:latin typeface="Times New Roman" panose="02020603050405020304" pitchFamily="18" charset="0"/>
                <a:ea typeface="Book Antiqua" panose="02040602050305030304" pitchFamily="18" charset="0"/>
                <a:cs typeface="Times New Roman" panose="02020603050405020304" pitchFamily="18" charset="0"/>
              </a:rPr>
              <a:t>Similarly, 0.59 is also inserted into the same bucket, bucket-5, because the two elements’ floor value is equal.</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a:p>
            <a:pPr>
              <a:lnSpc>
                <a:spcPct val="115000"/>
              </a:lnSpc>
              <a:spcAft>
                <a:spcPts val="1660"/>
              </a:spcAft>
            </a:pPr>
            <a:r>
              <a:rPr lang="en-IN" sz="1800" dirty="0">
                <a:effectLst/>
                <a:latin typeface="Times New Roman" panose="02020603050405020304" pitchFamily="18" charset="0"/>
                <a:ea typeface="Book Antiqua" panose="02040602050305030304" pitchFamily="18" charset="0"/>
                <a:cs typeface="Times New Roman" panose="02020603050405020304" pitchFamily="18" charset="0"/>
              </a:rPr>
              <a:t>The above process continues until all the elements settle in their respective buckets.</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E2E114-D9CE-C55C-3C4B-555C90143AF4}"/>
              </a:ext>
            </a:extLst>
          </p:cNvPr>
          <p:cNvSpPr txBox="1"/>
          <p:nvPr/>
        </p:nvSpPr>
        <p:spPr>
          <a:xfrm>
            <a:off x="1688284" y="4255758"/>
            <a:ext cx="6094602" cy="710772"/>
          </a:xfrm>
          <a:prstGeom prst="rect">
            <a:avLst/>
          </a:prstGeom>
          <a:noFill/>
        </p:spPr>
        <p:txBody>
          <a:bodyPr wrap="square">
            <a:spAutoFit/>
          </a:bodyPr>
          <a:lstStyle/>
          <a:p>
            <a:pPr>
              <a:lnSpc>
                <a:spcPct val="115000"/>
              </a:lnSpc>
              <a:spcAft>
                <a:spcPts val="1660"/>
              </a:spcAft>
            </a:pPr>
            <a:r>
              <a:rPr lang="en-IN" sz="1800" dirty="0">
                <a:effectLst/>
                <a:latin typeface="Times New Roman" panose="02020603050405020304" pitchFamily="18" charset="0"/>
                <a:ea typeface="Book Antiqua" panose="02040602050305030304" pitchFamily="18" charset="0"/>
                <a:cs typeface="Times New Roman" panose="02020603050405020304" pitchFamily="18" charset="0"/>
              </a:rPr>
              <a:t>The elements of each bucket are then sorted using any of the algorithm techniques. </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DA0F876-3B0D-14DF-CF6D-D3FFBA4D2871}"/>
              </a:ext>
            </a:extLst>
          </p:cNvPr>
          <p:cNvGraphicFramePr>
            <a:graphicFrameLocks noGrp="1"/>
          </p:cNvGraphicFramePr>
          <p:nvPr>
            <p:extLst>
              <p:ext uri="{D42A27DB-BD31-4B8C-83A1-F6EECF244321}">
                <p14:modId xmlns:p14="http://schemas.microsoft.com/office/powerpoint/2010/main" val="1809465051"/>
              </p:ext>
            </p:extLst>
          </p:nvPr>
        </p:nvGraphicFramePr>
        <p:xfrm>
          <a:off x="1688284" y="2762629"/>
          <a:ext cx="8128000" cy="914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62173812"/>
                    </a:ext>
                  </a:extLst>
                </a:gridCol>
                <a:gridCol w="812800">
                  <a:extLst>
                    <a:ext uri="{9D8B030D-6E8A-4147-A177-3AD203B41FA5}">
                      <a16:colId xmlns:a16="http://schemas.microsoft.com/office/drawing/2014/main" val="3553483346"/>
                    </a:ext>
                  </a:extLst>
                </a:gridCol>
                <a:gridCol w="812800">
                  <a:extLst>
                    <a:ext uri="{9D8B030D-6E8A-4147-A177-3AD203B41FA5}">
                      <a16:colId xmlns:a16="http://schemas.microsoft.com/office/drawing/2014/main" val="4016911157"/>
                    </a:ext>
                  </a:extLst>
                </a:gridCol>
                <a:gridCol w="812800">
                  <a:extLst>
                    <a:ext uri="{9D8B030D-6E8A-4147-A177-3AD203B41FA5}">
                      <a16:colId xmlns:a16="http://schemas.microsoft.com/office/drawing/2014/main" val="3664230315"/>
                    </a:ext>
                  </a:extLst>
                </a:gridCol>
                <a:gridCol w="812800">
                  <a:extLst>
                    <a:ext uri="{9D8B030D-6E8A-4147-A177-3AD203B41FA5}">
                      <a16:colId xmlns:a16="http://schemas.microsoft.com/office/drawing/2014/main" val="794576329"/>
                    </a:ext>
                  </a:extLst>
                </a:gridCol>
                <a:gridCol w="812800">
                  <a:extLst>
                    <a:ext uri="{9D8B030D-6E8A-4147-A177-3AD203B41FA5}">
                      <a16:colId xmlns:a16="http://schemas.microsoft.com/office/drawing/2014/main" val="2573062352"/>
                    </a:ext>
                  </a:extLst>
                </a:gridCol>
                <a:gridCol w="812800">
                  <a:extLst>
                    <a:ext uri="{9D8B030D-6E8A-4147-A177-3AD203B41FA5}">
                      <a16:colId xmlns:a16="http://schemas.microsoft.com/office/drawing/2014/main" val="348829890"/>
                    </a:ext>
                  </a:extLst>
                </a:gridCol>
                <a:gridCol w="812800">
                  <a:extLst>
                    <a:ext uri="{9D8B030D-6E8A-4147-A177-3AD203B41FA5}">
                      <a16:colId xmlns:a16="http://schemas.microsoft.com/office/drawing/2014/main" val="2402542581"/>
                    </a:ext>
                  </a:extLst>
                </a:gridCol>
                <a:gridCol w="812800">
                  <a:extLst>
                    <a:ext uri="{9D8B030D-6E8A-4147-A177-3AD203B41FA5}">
                      <a16:colId xmlns:a16="http://schemas.microsoft.com/office/drawing/2014/main" val="576457964"/>
                    </a:ext>
                  </a:extLst>
                </a:gridCol>
                <a:gridCol w="812800">
                  <a:extLst>
                    <a:ext uri="{9D8B030D-6E8A-4147-A177-3AD203B41FA5}">
                      <a16:colId xmlns:a16="http://schemas.microsoft.com/office/drawing/2014/main" val="1100600270"/>
                    </a:ext>
                  </a:extLst>
                </a:gridCol>
              </a:tblGrid>
              <a:tr h="370840">
                <a:tc>
                  <a:txBody>
                    <a:bodyPr/>
                    <a:lstStyle/>
                    <a:p>
                      <a:r>
                        <a:rPr lang="en-IN" dirty="0"/>
                        <a:t>0.10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0.44</a:t>
                      </a:r>
                    </a:p>
                    <a:p>
                      <a:r>
                        <a:rPr lang="en-IN" dirty="0"/>
                        <a:t>0.45</a:t>
                      </a:r>
                    </a:p>
                    <a:p>
                      <a:r>
                        <a:rPr lang="en-IN" dirty="0"/>
                        <a:t>0.49</a:t>
                      </a:r>
                    </a:p>
                  </a:txBody>
                  <a:tcPr/>
                </a:tc>
                <a:tc>
                  <a:txBody>
                    <a:bodyPr/>
                    <a:lstStyle/>
                    <a:p>
                      <a:r>
                        <a:rPr lang="en-IN" dirty="0"/>
                        <a:t>0.54</a:t>
                      </a:r>
                    </a:p>
                    <a:p>
                      <a:r>
                        <a:rPr lang="en-IN" dirty="0"/>
                        <a:t>0.59</a:t>
                      </a:r>
                    </a:p>
                  </a:txBody>
                  <a:tcPr/>
                </a:tc>
                <a:tc>
                  <a:txBody>
                    <a:bodyPr/>
                    <a:lstStyle/>
                    <a:p>
                      <a:r>
                        <a:rPr lang="en-IN" dirty="0"/>
                        <a:t>0.64</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415239323"/>
                  </a:ext>
                </a:extLst>
              </a:tr>
            </a:tbl>
          </a:graphicData>
        </a:graphic>
      </p:graphicFrame>
      <p:graphicFrame>
        <p:nvGraphicFramePr>
          <p:cNvPr id="7" name="Table 7">
            <a:extLst>
              <a:ext uri="{FF2B5EF4-FFF2-40B4-BE49-F238E27FC236}">
                <a16:creationId xmlns:a16="http://schemas.microsoft.com/office/drawing/2014/main" id="{CCC05B2C-F9D4-8EA6-92F7-7173C78F522C}"/>
              </a:ext>
            </a:extLst>
          </p:cNvPr>
          <p:cNvGraphicFramePr>
            <a:graphicFrameLocks noGrp="1"/>
          </p:cNvGraphicFramePr>
          <p:nvPr>
            <p:extLst>
              <p:ext uri="{D42A27DB-BD31-4B8C-83A1-F6EECF244321}">
                <p14:modId xmlns:p14="http://schemas.microsoft.com/office/powerpoint/2010/main" val="1058638949"/>
              </p:ext>
            </p:extLst>
          </p:nvPr>
        </p:nvGraphicFramePr>
        <p:xfrm>
          <a:off x="1688284" y="5359839"/>
          <a:ext cx="8128000" cy="914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820207169"/>
                    </a:ext>
                  </a:extLst>
                </a:gridCol>
                <a:gridCol w="812800">
                  <a:extLst>
                    <a:ext uri="{9D8B030D-6E8A-4147-A177-3AD203B41FA5}">
                      <a16:colId xmlns:a16="http://schemas.microsoft.com/office/drawing/2014/main" val="3173357729"/>
                    </a:ext>
                  </a:extLst>
                </a:gridCol>
                <a:gridCol w="812800">
                  <a:extLst>
                    <a:ext uri="{9D8B030D-6E8A-4147-A177-3AD203B41FA5}">
                      <a16:colId xmlns:a16="http://schemas.microsoft.com/office/drawing/2014/main" val="3618787539"/>
                    </a:ext>
                  </a:extLst>
                </a:gridCol>
                <a:gridCol w="812800">
                  <a:extLst>
                    <a:ext uri="{9D8B030D-6E8A-4147-A177-3AD203B41FA5}">
                      <a16:colId xmlns:a16="http://schemas.microsoft.com/office/drawing/2014/main" val="1593373206"/>
                    </a:ext>
                  </a:extLst>
                </a:gridCol>
                <a:gridCol w="812800">
                  <a:extLst>
                    <a:ext uri="{9D8B030D-6E8A-4147-A177-3AD203B41FA5}">
                      <a16:colId xmlns:a16="http://schemas.microsoft.com/office/drawing/2014/main" val="1770297631"/>
                    </a:ext>
                  </a:extLst>
                </a:gridCol>
                <a:gridCol w="812800">
                  <a:extLst>
                    <a:ext uri="{9D8B030D-6E8A-4147-A177-3AD203B41FA5}">
                      <a16:colId xmlns:a16="http://schemas.microsoft.com/office/drawing/2014/main" val="3259061367"/>
                    </a:ext>
                  </a:extLst>
                </a:gridCol>
                <a:gridCol w="812800">
                  <a:extLst>
                    <a:ext uri="{9D8B030D-6E8A-4147-A177-3AD203B41FA5}">
                      <a16:colId xmlns:a16="http://schemas.microsoft.com/office/drawing/2014/main" val="2428139006"/>
                    </a:ext>
                  </a:extLst>
                </a:gridCol>
                <a:gridCol w="812800">
                  <a:extLst>
                    <a:ext uri="{9D8B030D-6E8A-4147-A177-3AD203B41FA5}">
                      <a16:colId xmlns:a16="http://schemas.microsoft.com/office/drawing/2014/main" val="3424965043"/>
                    </a:ext>
                  </a:extLst>
                </a:gridCol>
                <a:gridCol w="812800">
                  <a:extLst>
                    <a:ext uri="{9D8B030D-6E8A-4147-A177-3AD203B41FA5}">
                      <a16:colId xmlns:a16="http://schemas.microsoft.com/office/drawing/2014/main" val="815139249"/>
                    </a:ext>
                  </a:extLst>
                </a:gridCol>
                <a:gridCol w="812800">
                  <a:extLst>
                    <a:ext uri="{9D8B030D-6E8A-4147-A177-3AD203B41FA5}">
                      <a16:colId xmlns:a16="http://schemas.microsoft.com/office/drawing/2014/main" val="484024342"/>
                    </a:ext>
                  </a:extLst>
                </a:gridCol>
              </a:tblGrid>
              <a:tr h="370840">
                <a:tc>
                  <a:txBody>
                    <a:bodyPr/>
                    <a:lstStyle/>
                    <a:p>
                      <a:r>
                        <a:rPr lang="en-IN" dirty="0"/>
                        <a:t>0.10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0.44</a:t>
                      </a:r>
                    </a:p>
                    <a:p>
                      <a:r>
                        <a:rPr lang="en-IN" dirty="0"/>
                        <a:t>0.45</a:t>
                      </a:r>
                    </a:p>
                    <a:p>
                      <a:r>
                        <a:rPr lang="en-IN" dirty="0"/>
                        <a:t>0.49</a:t>
                      </a:r>
                    </a:p>
                  </a:txBody>
                  <a:tcPr/>
                </a:tc>
                <a:tc>
                  <a:txBody>
                    <a:bodyPr/>
                    <a:lstStyle/>
                    <a:p>
                      <a:r>
                        <a:rPr lang="en-IN" dirty="0"/>
                        <a:t>0.54</a:t>
                      </a:r>
                    </a:p>
                    <a:p>
                      <a:r>
                        <a:rPr lang="en-IN" dirty="0"/>
                        <a:t>0.59</a:t>
                      </a:r>
                    </a:p>
                  </a:txBody>
                  <a:tcPr/>
                </a:tc>
                <a:tc>
                  <a:txBody>
                    <a:bodyPr/>
                    <a:lstStyle/>
                    <a:p>
                      <a:r>
                        <a:rPr lang="en-IN" dirty="0"/>
                        <a:t>0.64</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778599445"/>
                  </a:ext>
                </a:extLst>
              </a:tr>
            </a:tbl>
          </a:graphicData>
        </a:graphic>
      </p:graphicFrame>
    </p:spTree>
    <p:extLst>
      <p:ext uri="{BB962C8B-B14F-4D97-AF65-F5344CB8AC3E}">
        <p14:creationId xmlns:p14="http://schemas.microsoft.com/office/powerpoint/2010/main" val="198809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00553-D096-A8D3-14F8-2A5CCAC82712}"/>
              </a:ext>
            </a:extLst>
          </p:cNvPr>
          <p:cNvSpPr txBox="1"/>
          <p:nvPr/>
        </p:nvSpPr>
        <p:spPr>
          <a:xfrm>
            <a:off x="924886" y="894573"/>
            <a:ext cx="6633594" cy="710772"/>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Finally, the elements from the buckets have been gathered by passing the elements into the original array by iteration.</a:t>
            </a:r>
            <a:endParaRPr lang="en-IN" sz="16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F90EC39-3011-A5FA-B1E3-66905D411633}"/>
              </a:ext>
            </a:extLst>
          </p:cNvPr>
          <p:cNvGraphicFramePr>
            <a:graphicFrameLocks noGrp="1"/>
          </p:cNvGraphicFramePr>
          <p:nvPr>
            <p:extLst>
              <p:ext uri="{D42A27DB-BD31-4B8C-83A1-F6EECF244321}">
                <p14:modId xmlns:p14="http://schemas.microsoft.com/office/powerpoint/2010/main" val="43791133"/>
              </p:ext>
            </p:extLst>
          </p:nvPr>
        </p:nvGraphicFramePr>
        <p:xfrm>
          <a:off x="924886" y="2158999"/>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151296051"/>
                    </a:ext>
                  </a:extLst>
                </a:gridCol>
                <a:gridCol w="1161143">
                  <a:extLst>
                    <a:ext uri="{9D8B030D-6E8A-4147-A177-3AD203B41FA5}">
                      <a16:colId xmlns:a16="http://schemas.microsoft.com/office/drawing/2014/main" val="1648657698"/>
                    </a:ext>
                  </a:extLst>
                </a:gridCol>
                <a:gridCol w="1161143">
                  <a:extLst>
                    <a:ext uri="{9D8B030D-6E8A-4147-A177-3AD203B41FA5}">
                      <a16:colId xmlns:a16="http://schemas.microsoft.com/office/drawing/2014/main" val="1166626392"/>
                    </a:ext>
                  </a:extLst>
                </a:gridCol>
                <a:gridCol w="1161143">
                  <a:extLst>
                    <a:ext uri="{9D8B030D-6E8A-4147-A177-3AD203B41FA5}">
                      <a16:colId xmlns:a16="http://schemas.microsoft.com/office/drawing/2014/main" val="300171917"/>
                    </a:ext>
                  </a:extLst>
                </a:gridCol>
                <a:gridCol w="1161143">
                  <a:extLst>
                    <a:ext uri="{9D8B030D-6E8A-4147-A177-3AD203B41FA5}">
                      <a16:colId xmlns:a16="http://schemas.microsoft.com/office/drawing/2014/main" val="2457847250"/>
                    </a:ext>
                  </a:extLst>
                </a:gridCol>
                <a:gridCol w="1161143">
                  <a:extLst>
                    <a:ext uri="{9D8B030D-6E8A-4147-A177-3AD203B41FA5}">
                      <a16:colId xmlns:a16="http://schemas.microsoft.com/office/drawing/2014/main" val="2366907387"/>
                    </a:ext>
                  </a:extLst>
                </a:gridCol>
                <a:gridCol w="1161143">
                  <a:extLst>
                    <a:ext uri="{9D8B030D-6E8A-4147-A177-3AD203B41FA5}">
                      <a16:colId xmlns:a16="http://schemas.microsoft.com/office/drawing/2014/main" val="3150124082"/>
                    </a:ext>
                  </a:extLst>
                </a:gridCol>
              </a:tblGrid>
              <a:tr h="370840">
                <a:tc>
                  <a:txBody>
                    <a:bodyPr/>
                    <a:lstStyle/>
                    <a:p>
                      <a:r>
                        <a:rPr lang="en-IN" dirty="0"/>
                        <a:t>0.10</a:t>
                      </a:r>
                    </a:p>
                  </a:txBody>
                  <a:tcPr/>
                </a:tc>
                <a:tc>
                  <a:txBody>
                    <a:bodyPr/>
                    <a:lstStyle/>
                    <a:p>
                      <a:r>
                        <a:rPr lang="en-IN" dirty="0"/>
                        <a:t>0.44</a:t>
                      </a:r>
                    </a:p>
                  </a:txBody>
                  <a:tcPr/>
                </a:tc>
                <a:tc>
                  <a:txBody>
                    <a:bodyPr/>
                    <a:lstStyle/>
                    <a:p>
                      <a:r>
                        <a:rPr lang="en-IN" dirty="0"/>
                        <a:t>0.45</a:t>
                      </a:r>
                    </a:p>
                  </a:txBody>
                  <a:tcPr/>
                </a:tc>
                <a:tc>
                  <a:txBody>
                    <a:bodyPr/>
                    <a:lstStyle/>
                    <a:p>
                      <a:r>
                        <a:rPr lang="en-IN" dirty="0"/>
                        <a:t>0.49</a:t>
                      </a:r>
                    </a:p>
                  </a:txBody>
                  <a:tcPr/>
                </a:tc>
                <a:tc>
                  <a:txBody>
                    <a:bodyPr/>
                    <a:lstStyle/>
                    <a:p>
                      <a:r>
                        <a:rPr lang="en-IN" dirty="0"/>
                        <a:t>0.54</a:t>
                      </a:r>
                    </a:p>
                  </a:txBody>
                  <a:tcPr/>
                </a:tc>
                <a:tc>
                  <a:txBody>
                    <a:bodyPr/>
                    <a:lstStyle/>
                    <a:p>
                      <a:r>
                        <a:rPr lang="en-IN" dirty="0"/>
                        <a:t>0.59</a:t>
                      </a:r>
                    </a:p>
                  </a:txBody>
                  <a:tcPr/>
                </a:tc>
                <a:tc>
                  <a:txBody>
                    <a:bodyPr/>
                    <a:lstStyle/>
                    <a:p>
                      <a:r>
                        <a:rPr lang="en-IN" dirty="0"/>
                        <a:t>0.64</a:t>
                      </a:r>
                    </a:p>
                  </a:txBody>
                  <a:tcPr/>
                </a:tc>
                <a:extLst>
                  <a:ext uri="{0D108BD9-81ED-4DB2-BD59-A6C34878D82A}">
                    <a16:rowId xmlns:a16="http://schemas.microsoft.com/office/drawing/2014/main" val="1373453050"/>
                  </a:ext>
                </a:extLst>
              </a:tr>
            </a:tbl>
          </a:graphicData>
        </a:graphic>
      </p:graphicFrame>
    </p:spTree>
    <p:extLst>
      <p:ext uri="{BB962C8B-B14F-4D97-AF65-F5344CB8AC3E}">
        <p14:creationId xmlns:p14="http://schemas.microsoft.com/office/powerpoint/2010/main" val="101114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93</TotalTime>
  <Words>936</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Book Antiqua</vt:lpstr>
      <vt:lpstr>Corbel</vt:lpstr>
      <vt:lpstr>Symbol</vt:lpstr>
      <vt:lpstr>Times New Roman</vt:lpstr>
      <vt:lpstr>Wingdings</vt:lpstr>
      <vt:lpstr>Banded</vt:lpstr>
      <vt:lpstr>Bucket Sort Algorithm</vt:lpstr>
      <vt:lpstr>Introduction</vt:lpstr>
      <vt:lpstr> basic procedure of performing the bucket sort  </vt:lpstr>
      <vt:lpstr>Advantages and disadvantages of bucket sort</vt:lpstr>
      <vt:lpstr>Algorithm</vt:lpstr>
      <vt:lpstr>PowerPoint Presentation</vt:lpstr>
      <vt:lpstr>PowerPoint Presentation</vt:lpstr>
      <vt:lpstr>PowerPoint Presentation</vt:lpstr>
      <vt:lpstr>PowerPoint Presentation</vt:lpstr>
      <vt:lpstr>Algorithm</vt:lpstr>
      <vt:lpstr>Algorithm</vt:lpstr>
      <vt:lpstr>PowerPoint Presentation</vt:lpstr>
      <vt:lpstr>PowerPoint Presentation</vt:lpstr>
      <vt:lpstr>PowerPoint Presentation</vt:lpstr>
      <vt:lpstr>Analysis and Performance: </vt:lpstr>
      <vt:lpstr>Applications of bucket sort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Sort Algorithm</dc:title>
  <dc:creator>Shradha Patil</dc:creator>
  <cp:lastModifiedBy>Shradha Patil</cp:lastModifiedBy>
  <cp:revision>2</cp:revision>
  <dcterms:created xsi:type="dcterms:W3CDTF">2022-08-18T04:26:38Z</dcterms:created>
  <dcterms:modified xsi:type="dcterms:W3CDTF">2022-08-22T05:21:18Z</dcterms:modified>
</cp:coreProperties>
</file>