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57"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8/18/2022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8/18/2022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C2282-A7C4-8785-942D-D1BF5A52BCD9}"/>
              </a:ext>
            </a:extLst>
          </p:cNvPr>
          <p:cNvSpPr>
            <a:spLocks noGrp="1"/>
          </p:cNvSpPr>
          <p:nvPr>
            <p:ph type="ctrTitle"/>
          </p:nvPr>
        </p:nvSpPr>
        <p:spPr>
          <a:xfrm>
            <a:off x="692343" y="1895911"/>
            <a:ext cx="7315200" cy="1600787"/>
          </a:xfrm>
        </p:spPr>
        <p:txBody>
          <a:bodyPr>
            <a:normAutofit/>
          </a:bodyPr>
          <a:lstStyle/>
          <a:p>
            <a:r>
              <a:rPr lang="en-IN" sz="4400" dirty="0"/>
              <a:t>IMPLEMENTATION OF FUNDAMENTALS OF LOGIC</a:t>
            </a:r>
          </a:p>
        </p:txBody>
      </p:sp>
      <p:sp>
        <p:nvSpPr>
          <p:cNvPr id="5" name="Subtitle 4">
            <a:extLst>
              <a:ext uri="{FF2B5EF4-FFF2-40B4-BE49-F238E27FC236}">
                <a16:creationId xmlns:a16="http://schemas.microsoft.com/office/drawing/2014/main" id="{F885EC06-92C8-E5C1-19A8-0B918A076AA6}"/>
              </a:ext>
            </a:extLst>
          </p:cNvPr>
          <p:cNvSpPr>
            <a:spLocks noGrp="1"/>
          </p:cNvSpPr>
          <p:nvPr>
            <p:ph type="subTitle" idx="1"/>
          </p:nvPr>
        </p:nvSpPr>
        <p:spPr>
          <a:xfrm>
            <a:off x="3422708" y="4000038"/>
            <a:ext cx="5721293" cy="509307"/>
          </a:xfrm>
        </p:spPr>
        <p:txBody>
          <a:bodyPr>
            <a:normAutofit fontScale="25000" lnSpcReduction="20000"/>
          </a:bodyPr>
          <a:lstStyle/>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a:t>
            </a:r>
            <a:r>
              <a:rPr lang="en-IN" sz="5600" b="1" dirty="0">
                <a:effectLst/>
                <a:ea typeface="Book Antiqua" panose="02040602050305030304" pitchFamily="18" charset="0"/>
                <a:cs typeface="Times New Roman" panose="02020603050405020304" pitchFamily="18" charset="0"/>
              </a:rPr>
              <a:t>Ms. Shivani V </a:t>
            </a:r>
            <a:r>
              <a:rPr lang="en-IN" sz="5600" b="1" dirty="0" err="1">
                <a:effectLst/>
                <a:ea typeface="Book Antiqua" panose="02040602050305030304" pitchFamily="18" charset="0"/>
                <a:cs typeface="Times New Roman" panose="02020603050405020304" pitchFamily="18" charset="0"/>
              </a:rPr>
              <a:t>Banke</a:t>
            </a:r>
            <a:r>
              <a:rPr lang="en-IN" sz="5600" b="1" dirty="0">
                <a:effectLst/>
                <a:ea typeface="Book Antiqua" panose="02040602050305030304" pitchFamily="18" charset="0"/>
                <a:cs typeface="Times New Roman" panose="02020603050405020304" pitchFamily="18" charset="0"/>
              </a:rPr>
              <a:t>	2GI20CS140</a:t>
            </a:r>
            <a:endParaRPr lang="en-IN" sz="5600" dirty="0">
              <a:effectLst/>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5600" b="1" dirty="0">
                <a:effectLst/>
                <a:ea typeface="Book Antiqua" panose="02040602050305030304" pitchFamily="18" charset="0"/>
                <a:cs typeface="Times New Roman" panose="02020603050405020304" pitchFamily="18" charset="0"/>
              </a:rPr>
              <a:t> Ms. Shradha Mallikarjun Patil	2GI20CS144</a:t>
            </a:r>
            <a:endParaRPr lang="en-IN" sz="5600" dirty="0">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5600" b="1" dirty="0">
                <a:effectLst/>
                <a:ea typeface="Book Antiqua" panose="02040602050305030304" pitchFamily="18" charset="0"/>
                <a:cs typeface="Times New Roman" panose="02020603050405020304" pitchFamily="18" charset="0"/>
              </a:rPr>
              <a:t> Ms. </a:t>
            </a:r>
            <a:r>
              <a:rPr lang="en-IN" sz="5600" b="1" dirty="0" err="1">
                <a:effectLst/>
                <a:ea typeface="Book Antiqua" panose="02040602050305030304" pitchFamily="18" charset="0"/>
                <a:cs typeface="Times New Roman" panose="02020603050405020304" pitchFamily="18" charset="0"/>
              </a:rPr>
              <a:t>Srushti</a:t>
            </a:r>
            <a:r>
              <a:rPr lang="en-IN" sz="5600" b="1" dirty="0">
                <a:effectLst/>
                <a:ea typeface="Book Antiqua" panose="02040602050305030304" pitchFamily="18" charset="0"/>
                <a:cs typeface="Times New Roman" panose="02020603050405020304" pitchFamily="18" charset="0"/>
              </a:rPr>
              <a:t> B </a:t>
            </a:r>
            <a:r>
              <a:rPr lang="en-IN" sz="5600" b="1" dirty="0" err="1">
                <a:effectLst/>
                <a:ea typeface="Book Antiqua" panose="02040602050305030304" pitchFamily="18" charset="0"/>
                <a:cs typeface="Times New Roman" panose="02020603050405020304" pitchFamily="18" charset="0"/>
              </a:rPr>
              <a:t>Mudennavar</a:t>
            </a:r>
            <a:r>
              <a:rPr lang="en-IN" sz="5600" b="1" dirty="0">
                <a:effectLst/>
                <a:ea typeface="Book Antiqua" panose="02040602050305030304" pitchFamily="18" charset="0"/>
                <a:cs typeface="Times New Roman" panose="02020603050405020304" pitchFamily="18" charset="0"/>
              </a:rPr>
              <a:t>	2GI20CS158</a:t>
            </a:r>
          </a:p>
          <a:p>
            <a:pPr>
              <a:lnSpc>
                <a:spcPct val="115000"/>
              </a:lnSpc>
              <a:spcAft>
                <a:spcPts val="1000"/>
              </a:spcAft>
              <a:tabLst>
                <a:tab pos="4457700" algn="l"/>
              </a:tabLst>
            </a:pPr>
            <a:r>
              <a:rPr lang="en-IN" sz="5600" b="1" dirty="0">
                <a:effectLst/>
                <a:ea typeface="Book Antiqua" panose="02040602050305030304" pitchFamily="18" charset="0"/>
                <a:cs typeface="Times New Roman" panose="02020603050405020304" pitchFamily="18" charset="0"/>
              </a:rPr>
              <a:t>Mr. Yash </a:t>
            </a:r>
            <a:r>
              <a:rPr lang="en-IN" sz="5600" b="1" dirty="0" err="1">
                <a:effectLst/>
                <a:ea typeface="Book Antiqua" panose="02040602050305030304" pitchFamily="18" charset="0"/>
                <a:cs typeface="Times New Roman" panose="02020603050405020304" pitchFamily="18" charset="0"/>
              </a:rPr>
              <a:t>Herekar</a:t>
            </a:r>
            <a:r>
              <a:rPr lang="en-IN" sz="5600" b="1" dirty="0">
                <a:effectLst/>
                <a:ea typeface="Book Antiqua" panose="02040602050305030304" pitchFamily="18" charset="0"/>
                <a:cs typeface="Times New Roman" panose="02020603050405020304" pitchFamily="18" charset="0"/>
              </a:rPr>
              <a:t>  	2Gi20CS184</a:t>
            </a:r>
            <a:endParaRPr lang="en-IN" sz="5600" dirty="0">
              <a:effectLst/>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4825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FCBC-8E7C-EB5D-069B-6BDCD83A42C8}"/>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E78E7A29-9FB5-6715-AD67-622A8FEF7F4A}"/>
              </a:ext>
            </a:extLst>
          </p:cNvPr>
          <p:cNvPicPr>
            <a:picLocks noGrp="1" noChangeAspect="1"/>
          </p:cNvPicPr>
          <p:nvPr>
            <p:ph idx="1"/>
          </p:nvPr>
        </p:nvPicPr>
        <p:blipFill>
          <a:blip r:embed="rId2"/>
          <a:stretch>
            <a:fillRect/>
          </a:stretch>
        </p:blipFill>
        <p:spPr>
          <a:xfrm>
            <a:off x="3868738" y="1563353"/>
            <a:ext cx="7315200" cy="3721768"/>
          </a:xfrm>
          <a:prstGeom prst="rect">
            <a:avLst/>
          </a:prstGeom>
        </p:spPr>
      </p:pic>
    </p:spTree>
    <p:extLst>
      <p:ext uri="{BB962C8B-B14F-4D97-AF65-F5344CB8AC3E}">
        <p14:creationId xmlns:p14="http://schemas.microsoft.com/office/powerpoint/2010/main" val="402779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FB19-57E5-8E43-747F-89BB4424B92C}"/>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47A842C0-CFAB-5038-BB78-3842E5B1DA4A}"/>
              </a:ext>
            </a:extLst>
          </p:cNvPr>
          <p:cNvPicPr>
            <a:picLocks noGrp="1" noChangeAspect="1"/>
          </p:cNvPicPr>
          <p:nvPr>
            <p:ph idx="1"/>
          </p:nvPr>
        </p:nvPicPr>
        <p:blipFill>
          <a:blip r:embed="rId2"/>
          <a:stretch>
            <a:fillRect/>
          </a:stretch>
        </p:blipFill>
        <p:spPr>
          <a:xfrm>
            <a:off x="4225402" y="1836221"/>
            <a:ext cx="6790563" cy="3185557"/>
          </a:xfrm>
          <a:prstGeom prst="rect">
            <a:avLst/>
          </a:prstGeom>
        </p:spPr>
      </p:pic>
    </p:spTree>
    <p:extLst>
      <p:ext uri="{BB962C8B-B14F-4D97-AF65-F5344CB8AC3E}">
        <p14:creationId xmlns:p14="http://schemas.microsoft.com/office/powerpoint/2010/main" val="259311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FC05-E260-107F-263A-30095BDF2839}"/>
              </a:ext>
            </a:extLst>
          </p:cNvPr>
          <p:cNvSpPr>
            <a:spLocks noGrp="1"/>
          </p:cNvSpPr>
          <p:nvPr>
            <p:ph type="title"/>
          </p:nvPr>
        </p:nvSpPr>
        <p:spPr>
          <a:xfrm>
            <a:off x="252919" y="1123837"/>
            <a:ext cx="3010398" cy="4601183"/>
          </a:xfrm>
        </p:spPr>
        <p:txBody>
          <a:bodyPr/>
          <a:lstStyle/>
          <a:p>
            <a:r>
              <a:rPr lang="en-IN" dirty="0"/>
              <a:t>CONCLUSION:</a:t>
            </a:r>
          </a:p>
        </p:txBody>
      </p:sp>
      <p:sp>
        <p:nvSpPr>
          <p:cNvPr id="3" name="Content Placeholder 2">
            <a:extLst>
              <a:ext uri="{FF2B5EF4-FFF2-40B4-BE49-F238E27FC236}">
                <a16:creationId xmlns:a16="http://schemas.microsoft.com/office/drawing/2014/main" id="{B4F91A31-A33A-B83E-005F-FCC65EF2984E}"/>
              </a:ext>
            </a:extLst>
          </p:cNvPr>
          <p:cNvSpPr>
            <a:spLocks noGrp="1"/>
          </p:cNvSpPr>
          <p:nvPr>
            <p:ph idx="1"/>
          </p:nvPr>
        </p:nvSpPr>
        <p:spPr/>
        <p:txBody>
          <a:bodyPr>
            <a:normAutofit/>
          </a:bodyPr>
          <a:lstStyle/>
          <a:p>
            <a:r>
              <a:rPr lang="en-US" sz="2400" dirty="0"/>
              <a:t>In this course activity we have learnt about laws of logic and how to solve basic expressions using them. Also we learnt to solve the given expression using programming language in our case python, to get the complete truth table of given expression or solve the expression for a given set of values of variable. </a:t>
            </a:r>
            <a:endParaRPr lang="en-IN" sz="2400" dirty="0"/>
          </a:p>
        </p:txBody>
      </p:sp>
    </p:spTree>
    <p:extLst>
      <p:ext uri="{BB962C8B-B14F-4D97-AF65-F5344CB8AC3E}">
        <p14:creationId xmlns:p14="http://schemas.microsoft.com/office/powerpoint/2010/main" val="156100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AF7F-B3B4-CA19-6D5E-6F769B006BB1}"/>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35B29CE4-1797-EC1E-3AF5-2F7DB97D08A4}"/>
              </a:ext>
            </a:extLst>
          </p:cNvPr>
          <p:cNvSpPr>
            <a:spLocks noGrp="1"/>
          </p:cNvSpPr>
          <p:nvPr>
            <p:ph idx="1"/>
          </p:nvPr>
        </p:nvSpPr>
        <p:spPr/>
        <p:txBody>
          <a:bodyPr>
            <a:normAutofit/>
          </a:bodyPr>
          <a:lstStyle/>
          <a:p>
            <a:r>
              <a:rPr lang="en-US" sz="2800" dirty="0"/>
              <a:t>Implementation of compound logical proposition equivalences using python language.</a:t>
            </a:r>
            <a:endParaRPr lang="en-IN" sz="2800" dirty="0"/>
          </a:p>
        </p:txBody>
      </p:sp>
    </p:spTree>
    <p:extLst>
      <p:ext uri="{BB962C8B-B14F-4D97-AF65-F5344CB8AC3E}">
        <p14:creationId xmlns:p14="http://schemas.microsoft.com/office/powerpoint/2010/main" val="117647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3D96-BC1D-C8BE-2FEC-BF7A92E3759D}"/>
              </a:ext>
            </a:extLst>
          </p:cNvPr>
          <p:cNvSpPr>
            <a:spLocks noGrp="1"/>
          </p:cNvSpPr>
          <p:nvPr>
            <p:ph type="title"/>
          </p:nvPr>
        </p:nvSpPr>
        <p:spPr/>
        <p:txBody>
          <a:bodyPr/>
          <a:lstStyle/>
          <a:p>
            <a:r>
              <a:rPr lang="en-IN" dirty="0"/>
              <a:t>WHAT IS LOGIC ?</a:t>
            </a:r>
          </a:p>
        </p:txBody>
      </p:sp>
      <p:sp>
        <p:nvSpPr>
          <p:cNvPr id="3" name="Content Placeholder 2">
            <a:extLst>
              <a:ext uri="{FF2B5EF4-FFF2-40B4-BE49-F238E27FC236}">
                <a16:creationId xmlns:a16="http://schemas.microsoft.com/office/drawing/2014/main" id="{AE535927-C6C0-2CDB-1797-457CA19AD804}"/>
              </a:ext>
            </a:extLst>
          </p:cNvPr>
          <p:cNvSpPr>
            <a:spLocks noGrp="1"/>
          </p:cNvSpPr>
          <p:nvPr>
            <p:ph idx="1"/>
          </p:nvPr>
        </p:nvSpPr>
        <p:spPr/>
        <p:txBody>
          <a:bodyPr>
            <a:normAutofit/>
          </a:bodyPr>
          <a:lstStyle/>
          <a:p>
            <a:r>
              <a:rPr lang="en-US" sz="2400" dirty="0"/>
              <a:t> A science that deals with the principles and criteria of validity of inference and demonstration	</a:t>
            </a:r>
          </a:p>
          <a:p>
            <a:r>
              <a:rPr lang="en-US" sz="2400" dirty="0"/>
              <a:t>  In simple way  a proper or reasonable way of thinking about something	</a:t>
            </a:r>
          </a:p>
          <a:p>
            <a:r>
              <a:rPr lang="en-US" sz="2400" dirty="0"/>
              <a:t>   It helps us to understand reasoning behind issues which could be applied in other issues as well</a:t>
            </a:r>
            <a:endParaRPr lang="en-IN" sz="2400" dirty="0"/>
          </a:p>
        </p:txBody>
      </p:sp>
    </p:spTree>
    <p:extLst>
      <p:ext uri="{BB962C8B-B14F-4D97-AF65-F5344CB8AC3E}">
        <p14:creationId xmlns:p14="http://schemas.microsoft.com/office/powerpoint/2010/main" val="18906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2647-A15D-8A07-5159-D8B9D07A9BAD}"/>
              </a:ext>
            </a:extLst>
          </p:cNvPr>
          <p:cNvSpPr>
            <a:spLocks noGrp="1"/>
          </p:cNvSpPr>
          <p:nvPr>
            <p:ph type="title"/>
          </p:nvPr>
        </p:nvSpPr>
        <p:spPr>
          <a:xfrm>
            <a:off x="-75501" y="1123836"/>
            <a:ext cx="3869268" cy="4601183"/>
          </a:xfrm>
        </p:spPr>
        <p:txBody>
          <a:bodyPr/>
          <a:lstStyle/>
          <a:p>
            <a:r>
              <a:rPr lang="en-IN" dirty="0"/>
              <a:t>METHODOLOGY :</a:t>
            </a:r>
            <a:br>
              <a:rPr lang="en-IN" dirty="0"/>
            </a:br>
            <a:r>
              <a:rPr lang="en-IN" dirty="0"/>
              <a:t>Laws  of  logic :</a:t>
            </a:r>
          </a:p>
        </p:txBody>
      </p:sp>
      <p:sp>
        <p:nvSpPr>
          <p:cNvPr id="3" name="Content Placeholder 2">
            <a:extLst>
              <a:ext uri="{FF2B5EF4-FFF2-40B4-BE49-F238E27FC236}">
                <a16:creationId xmlns:a16="http://schemas.microsoft.com/office/drawing/2014/main" id="{E400468A-7212-AF1C-735D-D25DE772C8DB}"/>
              </a:ext>
            </a:extLst>
          </p:cNvPr>
          <p:cNvSpPr>
            <a:spLocks noGrp="1"/>
          </p:cNvSpPr>
          <p:nvPr>
            <p:ph idx="1"/>
          </p:nvPr>
        </p:nvSpPr>
        <p:spPr/>
        <p:txBody>
          <a:bodyPr>
            <a:normAutofit/>
          </a:bodyPr>
          <a:lstStyle/>
          <a:p>
            <a:r>
              <a:rPr lang="en-US" sz="2400" dirty="0"/>
              <a:t>Laws of logic are the Basic laws of Propositional </a:t>
            </a:r>
            <a:r>
              <a:rPr lang="en-US" sz="2400" dirty="0" err="1"/>
              <a:t>Logi</a:t>
            </a:r>
            <a:endParaRPr lang="en-US" sz="2400" dirty="0"/>
          </a:p>
          <a:p>
            <a:r>
              <a:rPr lang="en-US" sz="2400" dirty="0"/>
              <a:t>Fundamentally there are three laws of logic</a:t>
            </a:r>
          </a:p>
          <a:p>
            <a:pPr marL="0" indent="0">
              <a:buNone/>
            </a:pPr>
            <a:r>
              <a:rPr lang="en-US" sz="2400" dirty="0"/>
              <a:t> 1)The law of contradiction : not( a and not a)</a:t>
            </a:r>
          </a:p>
          <a:p>
            <a:pPr marL="0" indent="0">
              <a:buNone/>
            </a:pPr>
            <a:r>
              <a:rPr lang="en-US" sz="2400" dirty="0"/>
              <a:t>2)The principle of identity  : a is a </a:t>
            </a:r>
          </a:p>
          <a:p>
            <a:pPr marL="0" indent="0">
              <a:buNone/>
            </a:pPr>
            <a:r>
              <a:rPr lang="en-US" sz="2400" dirty="0"/>
              <a:t> 3)The law of excluded middle : either “a” or not “a”</a:t>
            </a:r>
            <a:endParaRPr lang="en-IN" sz="2400" dirty="0"/>
          </a:p>
        </p:txBody>
      </p:sp>
    </p:spTree>
    <p:extLst>
      <p:ext uri="{BB962C8B-B14F-4D97-AF65-F5344CB8AC3E}">
        <p14:creationId xmlns:p14="http://schemas.microsoft.com/office/powerpoint/2010/main" val="290533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F1F5-0180-7110-C947-D4886A166CBF}"/>
              </a:ext>
            </a:extLst>
          </p:cNvPr>
          <p:cNvSpPr>
            <a:spLocks noGrp="1"/>
          </p:cNvSpPr>
          <p:nvPr>
            <p:ph type="title"/>
          </p:nvPr>
        </p:nvSpPr>
        <p:spPr>
          <a:xfrm>
            <a:off x="252919" y="1123837"/>
            <a:ext cx="3178178" cy="4601183"/>
          </a:xfrm>
        </p:spPr>
        <p:txBody>
          <a:bodyPr/>
          <a:lstStyle/>
          <a:p>
            <a:r>
              <a:rPr lang="en-US" dirty="0"/>
              <a:t>APPLICATIONS OF LAWS OF LOGIC:</a:t>
            </a:r>
            <a:endParaRPr lang="en-IN" dirty="0"/>
          </a:p>
        </p:txBody>
      </p:sp>
      <p:sp>
        <p:nvSpPr>
          <p:cNvPr id="3" name="Content Placeholder 2">
            <a:extLst>
              <a:ext uri="{FF2B5EF4-FFF2-40B4-BE49-F238E27FC236}">
                <a16:creationId xmlns:a16="http://schemas.microsoft.com/office/drawing/2014/main" id="{9EE1CD16-0C94-73B1-2F8F-29BD028342BE}"/>
              </a:ext>
            </a:extLst>
          </p:cNvPr>
          <p:cNvSpPr>
            <a:spLocks noGrp="1"/>
          </p:cNvSpPr>
          <p:nvPr>
            <p:ph idx="1"/>
          </p:nvPr>
        </p:nvSpPr>
        <p:spPr/>
        <p:txBody>
          <a:bodyPr>
            <a:normAutofit/>
          </a:bodyPr>
          <a:lstStyle/>
          <a:p>
            <a:r>
              <a:rPr lang="en-US" sz="2400" dirty="0"/>
              <a:t>Translating English Sentences into logical statements </a:t>
            </a:r>
          </a:p>
          <a:p>
            <a:r>
              <a:rPr lang="en-US" sz="2400" dirty="0"/>
              <a:t>Logical Puzzles : They can be used for brain exercises, recreational purposes, and for testing a person’s reasoning capabilities </a:t>
            </a:r>
          </a:p>
          <a:p>
            <a:r>
              <a:rPr lang="en-US" sz="2400" dirty="0"/>
              <a:t>Logic/Computer Circuits </a:t>
            </a:r>
          </a:p>
          <a:p>
            <a:r>
              <a:rPr lang="en-US" sz="2400" dirty="0"/>
              <a:t>Artificial Intelligence – Fuzzy Logic : in fuzzy logic, there is an intermediate value too present which is partially true and partially false. </a:t>
            </a:r>
          </a:p>
          <a:p>
            <a:r>
              <a:rPr lang="en-US" sz="2400" dirty="0"/>
              <a:t>Inference and Decision Making </a:t>
            </a:r>
          </a:p>
          <a:p>
            <a:r>
              <a:rPr lang="en-US" sz="2400" dirty="0"/>
              <a:t>System Specifications</a:t>
            </a:r>
            <a:endParaRPr lang="en-IN" sz="2400" dirty="0"/>
          </a:p>
        </p:txBody>
      </p:sp>
    </p:spTree>
    <p:extLst>
      <p:ext uri="{BB962C8B-B14F-4D97-AF65-F5344CB8AC3E}">
        <p14:creationId xmlns:p14="http://schemas.microsoft.com/office/powerpoint/2010/main" val="2249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D0FE-8446-A687-5D2F-60170D03359D}"/>
              </a:ext>
            </a:extLst>
          </p:cNvPr>
          <p:cNvSpPr>
            <a:spLocks noGrp="1"/>
          </p:cNvSpPr>
          <p:nvPr>
            <p:ph type="title"/>
          </p:nvPr>
        </p:nvSpPr>
        <p:spPr/>
        <p:txBody>
          <a:bodyPr/>
          <a:lstStyle/>
          <a:p>
            <a:r>
              <a:rPr lang="en-IN" dirty="0"/>
              <a:t>LAWS OF LOGIC:</a:t>
            </a:r>
          </a:p>
        </p:txBody>
      </p:sp>
      <p:pic>
        <p:nvPicPr>
          <p:cNvPr id="1028" name="Picture 4" descr="computer science - Writing proposition with connectives and laws of logic -  Mathematics Stack Exchange">
            <a:extLst>
              <a:ext uri="{FF2B5EF4-FFF2-40B4-BE49-F238E27FC236}">
                <a16:creationId xmlns:a16="http://schemas.microsoft.com/office/drawing/2014/main" id="{7C2B394A-CACA-4412-9E29-B4F70A8B9ED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715"/>
          <a:stretch/>
        </p:blipFill>
        <p:spPr bwMode="auto">
          <a:xfrm>
            <a:off x="5245206" y="497232"/>
            <a:ext cx="6072554" cy="586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178E-CC94-BE7F-74B4-2A61B68CD26F}"/>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E20974AA-BAC6-FD31-0134-736C81024FE7}"/>
              </a:ext>
            </a:extLst>
          </p:cNvPr>
          <p:cNvSpPr>
            <a:spLocks noGrp="1"/>
          </p:cNvSpPr>
          <p:nvPr>
            <p:ph idx="1"/>
          </p:nvPr>
        </p:nvSpPr>
        <p:spPr/>
        <p:txBody>
          <a:bodyPr>
            <a:normAutofit/>
          </a:bodyPr>
          <a:lstStyle/>
          <a:p>
            <a:pPr marL="0" indent="0">
              <a:buNone/>
            </a:pPr>
            <a:r>
              <a:rPr lang="en-US" sz="2400" dirty="0"/>
              <a:t>Given the truth values of propositions </a:t>
            </a:r>
            <a:r>
              <a:rPr lang="en-US" sz="2400" dirty="0" err="1"/>
              <a:t>p&amp;qa</a:t>
            </a:r>
            <a:r>
              <a:rPr lang="en-US" sz="2400" dirty="0"/>
              <a:t>)	</a:t>
            </a:r>
          </a:p>
          <a:p>
            <a:r>
              <a:rPr lang="en-US" sz="2400" dirty="0"/>
              <a:t>Construct the truth table for De Morgan’s Laws &amp; Law’s of Negation of a conditional &amp; Distributive </a:t>
            </a:r>
            <a:r>
              <a:rPr lang="en-US" sz="2400" dirty="0" err="1"/>
              <a:t>Law.b</a:t>
            </a:r>
            <a:r>
              <a:rPr lang="en-US" sz="2400" dirty="0"/>
              <a:t>)	</a:t>
            </a:r>
          </a:p>
          <a:p>
            <a:r>
              <a:rPr lang="en-US" sz="2400" dirty="0"/>
              <a:t>Write a program with specified Input &amp; output for </a:t>
            </a:r>
            <a:r>
              <a:rPr lang="en-US" sz="2400" dirty="0" err="1"/>
              <a:t>p&amp;q</a:t>
            </a:r>
            <a:r>
              <a:rPr lang="en-US" sz="2400" dirty="0"/>
              <a:t>, then construct the truth table for </a:t>
            </a:r>
            <a:r>
              <a:rPr lang="en-US" sz="2400" dirty="0" err="1"/>
              <a:t>Demorgan’s</a:t>
            </a:r>
            <a:r>
              <a:rPr lang="en-US" sz="2400" dirty="0"/>
              <a:t> Law’s &amp; Negation of conditional &amp; Distributive Law.</a:t>
            </a:r>
            <a:endParaRPr lang="en-IN" sz="2400" dirty="0"/>
          </a:p>
        </p:txBody>
      </p:sp>
    </p:spTree>
    <p:extLst>
      <p:ext uri="{BB962C8B-B14F-4D97-AF65-F5344CB8AC3E}">
        <p14:creationId xmlns:p14="http://schemas.microsoft.com/office/powerpoint/2010/main" val="45556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32C3-38DB-6CCC-B057-631ADAA5B39D}"/>
              </a:ext>
            </a:extLst>
          </p:cNvPr>
          <p:cNvSpPr>
            <a:spLocks noGrp="1"/>
          </p:cNvSpPr>
          <p:nvPr>
            <p:ph type="title"/>
          </p:nvPr>
        </p:nvSpPr>
        <p:spPr/>
        <p:txBody>
          <a:bodyPr/>
          <a:lstStyle/>
          <a:p>
            <a:r>
              <a:rPr lang="en-IN" dirty="0"/>
              <a:t>SOURCE CODE:</a:t>
            </a:r>
          </a:p>
        </p:txBody>
      </p:sp>
      <p:pic>
        <p:nvPicPr>
          <p:cNvPr id="5" name="Content Placeholder 4">
            <a:extLst>
              <a:ext uri="{FF2B5EF4-FFF2-40B4-BE49-F238E27FC236}">
                <a16:creationId xmlns:a16="http://schemas.microsoft.com/office/drawing/2014/main" id="{E00E8569-D8A9-273F-9EE3-643C5BC417BB}"/>
              </a:ext>
            </a:extLst>
          </p:cNvPr>
          <p:cNvPicPr>
            <a:picLocks noGrp="1" noChangeAspect="1"/>
          </p:cNvPicPr>
          <p:nvPr>
            <p:ph idx="1"/>
          </p:nvPr>
        </p:nvPicPr>
        <p:blipFill rotWithShape="1">
          <a:blip r:embed="rId2"/>
          <a:srcRect l="28421" t="9596" r="11946" b="10078"/>
          <a:stretch/>
        </p:blipFill>
        <p:spPr>
          <a:xfrm>
            <a:off x="4110607" y="801890"/>
            <a:ext cx="7466200" cy="5657083"/>
          </a:xfrm>
        </p:spPr>
      </p:pic>
    </p:spTree>
    <p:extLst>
      <p:ext uri="{BB962C8B-B14F-4D97-AF65-F5344CB8AC3E}">
        <p14:creationId xmlns:p14="http://schemas.microsoft.com/office/powerpoint/2010/main" val="100520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293C-2F86-A23E-7DE5-9B181426C674}"/>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EEA208B2-0353-938E-7EE0-6B452024B9CB}"/>
              </a:ext>
            </a:extLst>
          </p:cNvPr>
          <p:cNvPicPr>
            <a:picLocks noGrp="1" noChangeAspect="1"/>
          </p:cNvPicPr>
          <p:nvPr>
            <p:ph idx="1"/>
          </p:nvPr>
        </p:nvPicPr>
        <p:blipFill>
          <a:blip r:embed="rId2"/>
          <a:stretch>
            <a:fillRect/>
          </a:stretch>
        </p:blipFill>
        <p:spPr>
          <a:xfrm>
            <a:off x="3751292" y="1870458"/>
            <a:ext cx="7682064" cy="3430180"/>
          </a:xfrm>
          <a:prstGeom prst="rect">
            <a:avLst/>
          </a:prstGeom>
        </p:spPr>
      </p:pic>
    </p:spTree>
    <p:extLst>
      <p:ext uri="{BB962C8B-B14F-4D97-AF65-F5344CB8AC3E}">
        <p14:creationId xmlns:p14="http://schemas.microsoft.com/office/powerpoint/2010/main" val="28620871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59</TotalTime>
  <Words>374</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 Antiqua</vt:lpstr>
      <vt:lpstr>Corbel</vt:lpstr>
      <vt:lpstr>Times New Roman</vt:lpstr>
      <vt:lpstr>Wingdings 2</vt:lpstr>
      <vt:lpstr>Frame</vt:lpstr>
      <vt:lpstr>IMPLEMENTATION OF FUNDAMENTALS OF LOGIC</vt:lpstr>
      <vt:lpstr>ABSTRACT :</vt:lpstr>
      <vt:lpstr>WHAT IS LOGIC ?</vt:lpstr>
      <vt:lpstr>METHODOLOGY : Laws  of  logic :</vt:lpstr>
      <vt:lpstr>APPLICATIONS OF LAWS OF LOGIC:</vt:lpstr>
      <vt:lpstr>LAWS OF LOGIC:</vt:lpstr>
      <vt:lpstr>PROBLEM STATEMENT :</vt:lpstr>
      <vt:lpstr>SOURCE CODE:</vt:lpstr>
      <vt:lpstr>OUTPUT:</vt:lpstr>
      <vt:lpstr>OUTPUT:</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FUNDAMENTALS OF LOGIC</dc:title>
  <dc:creator>Shradha Patil</dc:creator>
  <cp:lastModifiedBy>Shradha Patil</cp:lastModifiedBy>
  <cp:revision>3</cp:revision>
  <dcterms:created xsi:type="dcterms:W3CDTF">2022-08-18T09:52:25Z</dcterms:created>
  <dcterms:modified xsi:type="dcterms:W3CDTF">2022-08-18T17:27:19Z</dcterms:modified>
</cp:coreProperties>
</file>