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mnidirectional robo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Omnidirectional robot </a:t>
            </a:r>
          </a:p>
        </p:txBody>
      </p:sp>
      <p:sp>
        <p:nvSpPr>
          <p:cNvPr id="152" name="Programming in python with Raspberry pico RP204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in python with Raspberry pico RP2040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creenshotS"/>
          <p:cNvSpPr txBox="1"/>
          <p:nvPr>
            <p:ph type="title" idx="4294967295"/>
          </p:nvPr>
        </p:nvSpPr>
        <p:spPr>
          <a:xfrm>
            <a:off x="6953249" y="629260"/>
            <a:ext cx="10477501" cy="1082704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1200"/>
              </a:spcBef>
              <a:defRPr cap="all" spc="600" sz="6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ScreenshotS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2851699" y="2887292"/>
            <a:ext cx="10579739" cy="8560231"/>
            <a:chOff x="0" y="0"/>
            <a:chExt cx="10579738" cy="8560230"/>
          </a:xfrm>
        </p:grpSpPr>
        <p:pic>
          <p:nvPicPr>
            <p:cNvPr id="187" name="WhatsApp Image 2022-08-16 at 2.47.53 PM.jpeg" descr="WhatsApp Image 2022-08-16 at 2.47.53 PM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579738" cy="7941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Caption"/>
            <p:cNvSpPr/>
            <p:nvPr/>
          </p:nvSpPr>
          <p:spPr>
            <a:xfrm>
              <a:off x="0" y="8043015"/>
              <a:ext cx="10579739" cy="517216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Side view of the bot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14851330" y="2887292"/>
            <a:ext cx="5961026" cy="8560231"/>
            <a:chOff x="0" y="0"/>
            <a:chExt cx="5961025" cy="8560230"/>
          </a:xfrm>
        </p:grpSpPr>
        <p:pic>
          <p:nvPicPr>
            <p:cNvPr id="190" name="WhatsApp Image 2022-08-16 at 2.48.00 PM.jpeg" descr="WhatsApp Image 2022-08-16 at 2.48.00 PM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961026" cy="7941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Caption"/>
            <p:cNvSpPr/>
            <p:nvPr/>
          </p:nvSpPr>
          <p:spPr>
            <a:xfrm>
              <a:off x="0" y="8043015"/>
              <a:ext cx="5961025" cy="517216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Top View of the bot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hank you"/>
          <p:cNvSpPr txBox="1"/>
          <p:nvPr>
            <p:ph type="title" idx="4294967295"/>
          </p:nvPr>
        </p:nvSpPr>
        <p:spPr>
          <a:xfrm>
            <a:off x="9435257" y="6352240"/>
            <a:ext cx="5513486" cy="101152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1200"/>
              </a:spcBef>
              <a:defRPr cap="all" spc="60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BJECTIVE AND SCOPE OF THE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1200"/>
              </a:spcBef>
              <a:defRPr cap="all" spc="60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OBJECTIVE AND SCOPE OF THE PROJECT</a:t>
            </a:r>
          </a:p>
        </p:txBody>
      </p:sp>
      <p:sp>
        <p:nvSpPr>
          <p:cNvPr id="155" name="Develop a python program to control a robot."/>
          <p:cNvSpPr txBox="1"/>
          <p:nvPr>
            <p:ph type="body" idx="21"/>
          </p:nvPr>
        </p:nvSpPr>
        <p:spPr>
          <a:xfrm>
            <a:off x="1206499" y="2355185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Develop a python program to control a robot.</a:t>
            </a:r>
          </a:p>
        </p:txBody>
      </p:sp>
      <p:sp>
        <p:nvSpPr>
          <p:cNvPr id="156" name="To develop functions:…"/>
          <p:cNvSpPr txBox="1"/>
          <p:nvPr/>
        </p:nvSpPr>
        <p:spPr>
          <a:xfrm>
            <a:off x="1269716" y="3433760"/>
            <a:ext cx="21844570" cy="988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develop functions: 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front: </a:t>
            </a:r>
            <a:r>
              <a:t>Moves the robot forward in y axis. 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back: </a:t>
            </a:r>
            <a:r>
              <a:t>Moves the robot backward in the y axis. 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left: </a:t>
            </a:r>
            <a:r>
              <a:t>Turns the robot in the left direction. 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rightShift: </a:t>
            </a:r>
            <a:r>
              <a:t>Slides the robot to right in the x axis. 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diagonalRightFront: </a:t>
            </a:r>
            <a:r>
              <a:t>Moves diagonally in the x positive axis and y positive axis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diagonalLeftFront: </a:t>
            </a:r>
            <a:r>
              <a:t>Moves diagonally in the x negative axis and y positive axis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diagonalRightBack: </a:t>
            </a:r>
            <a:r>
              <a:t>Moves diagonally in the x positive axis and y negative axis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diagonalLeftBack: </a:t>
            </a:r>
            <a:r>
              <a:t>Moves diagonally in the x negative axis and y negative axis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right: </a:t>
            </a:r>
            <a:r>
              <a:t>Turns the robot in the right direction. 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leftShift: </a:t>
            </a:r>
            <a:r>
              <a:t>Slides the robot to left in the x axis.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printInfo: </a:t>
            </a:r>
            <a:r>
              <a:t>Prints system name and embedded operating system name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changeSpeed: </a:t>
            </a:r>
            <a:r>
              <a:t>Updates the global speed variable ranging from 1-10 speeds </a:t>
            </a:r>
          </a:p>
          <a:p>
            <a:pPr marL="381000" indent="-381000" algn="l" defTabSz="457200">
              <a:spcBef>
                <a:spcPts val="1200"/>
              </a:spcBef>
              <a:buSzPct val="123000"/>
              <a:buChar char="•"/>
              <a:defRPr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stop: </a:t>
            </a:r>
            <a:r>
              <a:t>Stop all the motors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3.1 Hardware used"/>
          <p:cNvGraphicFramePr/>
          <p:nvPr/>
        </p:nvGraphicFramePr>
        <p:xfrm>
          <a:off x="995969" y="3843746"/>
          <a:ext cx="22396507" cy="78976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227784"/>
                <a:gridCol w="2474964"/>
                <a:gridCol w="8689312"/>
              </a:tblGrid>
              <a:tr h="350621">
                <a:tc gridSpan="3"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</a:pPr>
                      <a:r>
                        <a:rPr sz="1400"/>
                        <a:t>Table 3.1 Hardware used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781713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</a:pPr>
                      <a:r>
                        <a:rPr b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</a:pPr>
                      <a:r>
                        <a:rPr b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Quantity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</a:pPr>
                      <a:r>
                        <a:rPr b="1" i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982776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  <a:defRPr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1"/>
                        <a:t>Raspberry pi pico RP2040 microcontroller 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50000"/>
                        </a:lnSpc>
                        <a:defRPr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1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  <a:defRPr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1"/>
                        <a:t>control the motors direction, speed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81713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  <a:defRPr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1"/>
                        <a:t>12v DC Geared Motors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50000"/>
                        </a:lnSpc>
                      </a:pPr>
                      <a:r>
                        <a:rPr b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</a:pPr>
                      <a:r>
                        <a:rPr i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 rpm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781713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  <a:defRPr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1"/>
                        <a:t>Dual tb6612fng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50000"/>
                        </a:lnSpc>
                        <a:defRPr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1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  <a:defRPr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1"/>
                        <a:t>Motor driver for motor control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81713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</a:pPr>
                      <a:r>
                        <a:rPr b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HM-10 BLE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50000"/>
                        </a:lnSpc>
                      </a:pPr>
                      <a:r>
                        <a:rPr b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</a:pPr>
                      <a:r>
                        <a:rPr i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Bluetooth 4.0 CC2541 module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781713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</a:pPr>
                      <a:r>
                        <a:rPr b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Lipo Battery 12v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50000"/>
                        </a:lnSpc>
                      </a:pPr>
                      <a:r>
                        <a:rPr b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  <a:defRPr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1"/>
                        <a:t>Power supply 2200 mah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81713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</a:pPr>
                      <a:r>
                        <a:rPr b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Mecanum wheels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50000"/>
                        </a:lnSpc>
                      </a:pPr>
                      <a:r>
                        <a:rPr b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</a:pPr>
                      <a:r>
                        <a:rPr i="1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Omnidirectional wheels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Tools/Framework used"/>
          <p:cNvSpPr txBox="1"/>
          <p:nvPr>
            <p:ph type="title" idx="4294967295"/>
          </p:nvPr>
        </p:nvSpPr>
        <p:spPr>
          <a:xfrm>
            <a:off x="6111041" y="937319"/>
            <a:ext cx="12161918" cy="1249414"/>
          </a:xfrm>
          <a:prstGeom prst="rect">
            <a:avLst/>
          </a:prstGeom>
        </p:spPr>
        <p:txBody>
          <a:bodyPr anchor="ctr"/>
          <a:lstStyle>
            <a:lvl1pPr algn="ctr" defTabSz="457200">
              <a:lnSpc>
                <a:spcPct val="100000"/>
              </a:lnSpc>
              <a:spcBef>
                <a:spcPts val="1200"/>
              </a:spcBef>
              <a:defRPr cap="all" spc="60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Tools/Framework used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ethodology"/>
          <p:cNvSpPr txBox="1"/>
          <p:nvPr>
            <p:ph type="title" idx="4294967295"/>
          </p:nvPr>
        </p:nvSpPr>
        <p:spPr>
          <a:xfrm>
            <a:off x="6953250" y="913622"/>
            <a:ext cx="10477501" cy="1435101"/>
          </a:xfrm>
          <a:prstGeom prst="rect">
            <a:avLst/>
          </a:prstGeom>
        </p:spPr>
        <p:txBody>
          <a:bodyPr anchor="ctr"/>
          <a:lstStyle>
            <a:lvl1pPr algn="ctr" defTabSz="457200">
              <a:lnSpc>
                <a:spcPct val="100000"/>
              </a:lnSpc>
              <a:spcBef>
                <a:spcPts val="1200"/>
              </a:spcBef>
              <a:defRPr cap="all" spc="60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Methodology</a:t>
            </a:r>
          </a:p>
        </p:txBody>
      </p:sp>
      <p:graphicFrame>
        <p:nvGraphicFramePr>
          <p:cNvPr id="162" name="Table 4.1. Functions of the wheels"/>
          <p:cNvGraphicFramePr/>
          <p:nvPr/>
        </p:nvGraphicFramePr>
        <p:xfrm>
          <a:off x="1004225" y="2097582"/>
          <a:ext cx="22400950" cy="95383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019780"/>
                <a:gridCol w="3948626"/>
                <a:gridCol w="3823273"/>
                <a:gridCol w="3823273"/>
                <a:gridCol w="3760596"/>
              </a:tblGrid>
              <a:tr h="157986">
                <a:tc gridSpan="5"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</a:pPr>
                      <a:r>
                        <a:rPr sz="116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4.1. Functions of the wheels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91154">
                <a:tc>
                  <a:txBody>
                    <a:bodyPr/>
                    <a:lstStyle/>
                    <a:p>
                      <a:pPr algn="l" defTabSz="457200"/>
                      <a:r>
                        <a:rPr b="1"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Functions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Wheel 1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Wheel 2</a:t>
                      </a:r>
                    </a:p>
                  </a:txBody>
                  <a:tcPr marL="25400" marR="25400" marT="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Wheel 3</a:t>
                      </a:r>
                    </a:p>
                  </a:txBody>
                  <a:tcPr marL="25400" marR="25400" marT="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Wheel 4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84209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77264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264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leftShift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264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rightShift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264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diagonalLeftFront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264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diagonalRightFront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264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diagonalLeftBack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264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diagonalRightBack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264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leftTurn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264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rightTurn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84209">
                <a:tc>
                  <a:txBody>
                    <a:bodyPr/>
                    <a:lstStyle/>
                    <a:p>
                      <a:pPr algn="l" defTabSz="457200"/>
                      <a:r>
                        <a:rPr cap="sm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stop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cap="all" spc="480" sz="4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25400" marR="25400" marT="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ont:…"/>
          <p:cNvSpPr txBox="1"/>
          <p:nvPr/>
        </p:nvSpPr>
        <p:spPr>
          <a:xfrm>
            <a:off x="2404828" y="1195298"/>
            <a:ext cx="8211356" cy="11325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9381" indent="-249381" algn="l" defTabSz="457200">
              <a:lnSpc>
                <a:spcPct val="150000"/>
              </a:lnSpc>
              <a:buSzPct val="100000"/>
              <a:buAutoNum type="romanUcPeriod" startAt="1"/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Front:</a:t>
            </a:r>
          </a:p>
          <a:p>
            <a:pPr algn="just" defTabSz="457200"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High (Ain1&lt;=High, Ain2&lt;=Low)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High (Bin1&lt;=High, Bin2&lt;=Low)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High (Ain3&lt;=High, Ain4&lt;=Low)</a:t>
            </a:r>
          </a:p>
          <a:p>
            <a:pPr algn="just" defTabSz="457200">
              <a:lnSpc>
                <a:spcPct val="200000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High (Bin4&lt;=High, Bin4&lt;=Low)</a:t>
            </a:r>
          </a:p>
          <a:p>
            <a:pPr marL="249381" indent="-249381" algn="l" defTabSz="457200">
              <a:lnSpc>
                <a:spcPct val="150000"/>
              </a:lnSpc>
              <a:buSzPct val="100000"/>
              <a:buAutoNum type="romanUcPeriod" startAt="2"/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Back: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Low (Ain1&lt;=Low, Ain2&lt;=High)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Low (Bin1&lt;=Low, Bin2&lt;=High)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Low (Ain3&lt;=Low, Ain4&lt;=High)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Low (Bin3&lt;=Low, Bin4&lt;=High)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49381" indent="-249381" algn="l" defTabSz="457200">
              <a:lnSpc>
                <a:spcPct val="150000"/>
              </a:lnSpc>
              <a:buSzPct val="100000"/>
              <a:buAutoNum type="romanUcPeriod" startAt="3"/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Left: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Low (Ain1&lt;=Low, Ain2&lt;=High)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Low (Bin1&lt;=Low, Bin2&lt;=High)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High (Ain3&lt;=High, Ain4&lt;=Low)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High (Bin3&lt;=High, Bin4-&lt;=Low)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49381" indent="-249381" algn="l" defTabSz="457200">
              <a:lnSpc>
                <a:spcPct val="150000"/>
              </a:lnSpc>
              <a:buSzPct val="100000"/>
              <a:buAutoNum type="romanUcPeriod" startAt="4"/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Right: 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High (Ain1&lt;=High, Ain2-&lt;=Low)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High (Bin1&lt;=High, Bin2-&lt;=Low)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Low (Ain3&lt;=Low, Ain4&lt;=High)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Low (Bin3-&lt;=Low, Bin4&lt;=High)</a:t>
            </a:r>
          </a:p>
        </p:txBody>
      </p:sp>
      <p:pic>
        <p:nvPicPr>
          <p:cNvPr id="165" name="Front.png" descr="Fro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3015" y="1437677"/>
            <a:ext cx="2994358" cy="2245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Right.png" descr="R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3015" y="10032554"/>
            <a:ext cx="2994358" cy="2245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Left.png" descr="Lef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53015" y="7167595"/>
            <a:ext cx="2994358" cy="2245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Back.png" descr="Ba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53015" y="4302636"/>
            <a:ext cx="2994358" cy="2245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V. Right Diagonal Front…"/>
          <p:cNvSpPr txBox="1"/>
          <p:nvPr/>
        </p:nvSpPr>
        <p:spPr>
          <a:xfrm>
            <a:off x="2437736" y="1487660"/>
            <a:ext cx="7305142" cy="1074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V. Right Diagonal Front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Off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High(Bin1&lt;=High, Bin2&lt;=Low)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High (Ain3&lt;=High, Ain4&lt;=Low)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Off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VI. Right Diagonal Back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Off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Low(Bin1&lt;=Low, Bin2&lt;=High)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Low (Ain3&lt;=Low, Ain4&lt;=High)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Off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VII. Left Diagonal Front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High(Ain1&lt;=High, Ain2&lt;=Low)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Off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Off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High(Bin3&lt;=High, Bin4&lt;=Low)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VIII. Left Diagonal Back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Low(Ain1&lt;=Low, Ain2&lt;=High)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Off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Off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Low(Bin3&lt;=Low, Bin4&lt;=High)</a:t>
            </a:r>
          </a:p>
        </p:txBody>
      </p:sp>
      <p:pic>
        <p:nvPicPr>
          <p:cNvPr id="171" name="Right Diagonal Front.png" descr="Right Diagonal Fro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4350" y="1467849"/>
            <a:ext cx="2994358" cy="2245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Left Diagonal front.png" descr="Left Diagonal fro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44350" y="7123793"/>
            <a:ext cx="2994358" cy="2245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Left Diagonal Back.png" descr="Left Diagonal Ba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44350" y="9983514"/>
            <a:ext cx="2994358" cy="2245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Right Diagonal Back.png" descr="Right Diagonal Ba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44350" y="4327571"/>
            <a:ext cx="2994358" cy="2245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X. Left Shift:…"/>
          <p:cNvSpPr txBox="1"/>
          <p:nvPr/>
        </p:nvSpPr>
        <p:spPr>
          <a:xfrm>
            <a:off x="2403010" y="4117425"/>
            <a:ext cx="7234053" cy="548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IX. Left Shift: </a:t>
            </a:r>
          </a:p>
          <a:p>
            <a:pPr algn="just" defTabSz="457200"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Low (Ain1&lt;=Low, Ain2&lt;=High)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High (Bin1&lt;=High, Bin2&lt;=Low)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High (Ain3&lt;=High, Ain4&lt;=Low)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Low (Bin3&lt;=Low, Bin4&lt;=High)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X. Right Shift: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Wheel_1 &lt;= Low (Ain1&lt;=Low, Ain2&lt;=High)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Wheel_2 &lt;= Low (Bin1&lt;=Low, Bin2&lt;=High)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Wheel_3 &lt;= Low (Ain3&lt;=Low, Ain4&lt;=High)</a:t>
            </a:r>
          </a:p>
          <a:p>
            <a:pPr algn="just" defTabSz="457200">
              <a:lnSpc>
                <a:spcPct val="107916"/>
              </a:lnSpc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Wheel_4 &lt;= High (Bin3&lt;=High, Bin4&lt;=Low)</a:t>
            </a:r>
          </a:p>
        </p:txBody>
      </p:sp>
      <p:pic>
        <p:nvPicPr>
          <p:cNvPr id="177" name="Left Shift.png" descr="Left Shif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2347" y="7443062"/>
            <a:ext cx="2994357" cy="2245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Right Shift.png" descr="Right Shif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32347" y="4560570"/>
            <a:ext cx="2994357" cy="2245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lgorithm"/>
          <p:cNvSpPr txBox="1"/>
          <p:nvPr>
            <p:ph type="title" idx="4294967295"/>
          </p:nvPr>
        </p:nvSpPr>
        <p:spPr>
          <a:xfrm>
            <a:off x="6953250" y="889925"/>
            <a:ext cx="10477501" cy="1074558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1200"/>
              </a:spcBef>
              <a:defRPr cap="all" spc="600" sz="6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Algorithm</a:t>
            </a:r>
          </a:p>
        </p:txBody>
      </p:sp>
      <p:sp>
        <p:nvSpPr>
          <p:cNvPr id="181" name="Step1: Start…"/>
          <p:cNvSpPr txBox="1"/>
          <p:nvPr/>
        </p:nvSpPr>
        <p:spPr>
          <a:xfrm>
            <a:off x="8603037" y="2110348"/>
            <a:ext cx="7177926" cy="1105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Step1: Start											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Step2: Print system info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Step3: Initialise global variables and uart objects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Step4: while True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Step5: if uart.any()[2]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Step4: data &lt;= uart.read()[2]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Step4: If (‘F’ in data): front()	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Step5: elif  (‘B’ in data): back()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Step6: elif  (‘L’ in data): left()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Step7: elif  (‘R’ in data): right()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Step8: elif  (‘I’ in data): rightDiagonalFront()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Step9: elif  (‘G’ in data): leftDiagonalFront()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Step10: elif  (‘H’ in data): leftDiagonalBack()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Step11: elif  (‘J’ in data): rightDiagonalBack()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Step12: elif  (‘W’ in data): leftShift()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Step13: elif  (‘U’ in data): rightShift()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Step14: elif (‘1’ in data): speed &lt;= 10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Step15: elif (‘2’ in data): speed &lt;= 20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Step16: e1if (‘3’ in data): speed &lt;= 30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Step17: elif (‘4’ in data): speed &lt;= 40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Step18: elif (‘5’ in data): speed &lt;= 50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Step19: elif (‘6’ in data): speed &lt;= 60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Step20: elif (‘7’ in data): speed &lt;= 70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Step21: elif (‘8’ in data): speed &lt;= 80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Step22: elif (‘9’ in data): speed &lt;= 90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Step23: elif (‘10’ in data): speed &lt;= 100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Step24: else(): stop()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lowchart"/>
          <p:cNvSpPr txBox="1"/>
          <p:nvPr>
            <p:ph type="title" idx="4294967295"/>
          </p:nvPr>
        </p:nvSpPr>
        <p:spPr>
          <a:xfrm>
            <a:off x="15958031" y="6270643"/>
            <a:ext cx="7255848" cy="1174714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1200"/>
              </a:spcBef>
              <a:defRPr cap="all" spc="60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Flowchart</a:t>
            </a:r>
          </a:p>
        </p:txBody>
      </p:sp>
      <p:pic>
        <p:nvPicPr>
          <p:cNvPr id="184" name="flowchart2.png" descr="flowchart2.png"/>
          <p:cNvPicPr>
            <a:picLocks noChangeAspect="1"/>
          </p:cNvPicPr>
          <p:nvPr/>
        </p:nvPicPr>
        <p:blipFill>
          <a:blip r:embed="rId2">
            <a:extLst/>
          </a:blip>
          <a:srcRect l="8110" t="25100" r="26062" b="14386"/>
          <a:stretch>
            <a:fillRect/>
          </a:stretch>
        </p:blipFill>
        <p:spPr>
          <a:xfrm>
            <a:off x="795425" y="315912"/>
            <a:ext cx="13412715" cy="1308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