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93" r:id="rId18"/>
    <p:sldId id="274" r:id="rId19"/>
    <p:sldId id="275" r:id="rId20"/>
    <p:sldId id="276" r:id="rId21"/>
    <p:sldId id="277" r:id="rId22"/>
    <p:sldId id="278" r:id="rId23"/>
    <p:sldId id="294" r:id="rId24"/>
    <p:sldId id="279" r:id="rId25"/>
    <p:sldId id="284" r:id="rId26"/>
    <p:sldId id="285" r:id="rId27"/>
    <p:sldId id="286" r:id="rId28"/>
    <p:sldId id="287" r:id="rId29"/>
    <p:sldId id="295" r:id="rId30"/>
    <p:sldId id="288" r:id="rId31"/>
    <p:sldId id="29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A32C2-67F6-4D8F-B9DD-5B42F854CF71}"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A32C2-67F6-4D8F-B9DD-5B42F854CF71}"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A32C2-67F6-4D8F-B9DD-5B42F854CF71}"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A32C2-67F6-4D8F-B9DD-5B42F854CF71}"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A32C2-67F6-4D8F-B9DD-5B42F854CF71}"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A32C2-67F6-4D8F-B9DD-5B42F854CF71}" type="datetimeFigureOut">
              <a:rPr lang="en-US" smtClean="0"/>
              <a:pPr/>
              <a:t>6/17/2021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86054-FB9D-49B5-B6C4-C025E8DABB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371600"/>
            <a:ext cx="8420100" cy="4525963"/>
          </a:xfrm>
        </p:spPr>
        <p:txBody>
          <a:bodyPr>
            <a:normAutofit fontScale="85000" lnSpcReduction="20000"/>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smtClean="0"/>
              <a:t>Chapter 3 Agile software development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normAutofit fontScale="85000" lnSpcReduction="20000"/>
          </a:bodyPr>
          <a:lstStyle/>
          <a:p>
            <a:pPr lvl="1"/>
            <a:r>
              <a:rPr lang="en-GB" dirty="0" smtClean="0"/>
              <a:t>What type of system is being developed?</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a:t>
            </a:r>
          </a:p>
          <a:p>
            <a:pPr lvl="2"/>
            <a:r>
              <a:rPr lang="en-GB" dirty="0" smtClean="0"/>
              <a:t>Long-lifetime systems may require more design documentation to communicate the original intentions of the system developers to the support team.</a:t>
            </a:r>
          </a:p>
          <a:p>
            <a:pPr lvl="1"/>
            <a:r>
              <a:rPr lang="en-GB" dirty="0" smtClean="0"/>
              <a:t>What technologies are available to support system development?</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endParaRP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p:txBody>
          <a:bodyPr>
            <a:normAutofit fontScale="92500" lnSpcReduction="20000"/>
          </a:bodyPr>
          <a:lstStyle/>
          <a:p>
            <a:pPr lvl="1"/>
            <a:r>
              <a:rPr lang="en-GB" dirty="0" smtClean="0"/>
              <a:t>Are there cultural or organizational issues that may affect the system development?</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It is sometimes argued that agile methods require higher skill levels than plan-based approaches in which programmers simply translate a detailed design into code</a:t>
            </a:r>
          </a:p>
          <a:p>
            <a:pPr lvl="1"/>
            <a:r>
              <a:rPr lang="en-GB" dirty="0" smtClean="0"/>
              <a:t>Is the system subject to external regulation?</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smtClean="0"/>
              <a:t>The extreme programming release cycle</a:t>
            </a:r>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0" y="1600200"/>
            <a:ext cx="57912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normAutofit fontScale="85000" lnSpcReduction="10000"/>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r>
              <a:rPr lang="en-US" dirty="0" smtClean="0"/>
              <a:t>A ‘prescribing medication’ story</a:t>
            </a:r>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400" y="914400"/>
            <a:ext cx="8991600" cy="5943599"/>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smtClean="0"/>
              <a:t>Chapter 3 Agile software development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Banking app user story example</a:t>
            </a:r>
            <a:r>
              <a:rPr lang="en-US" dirty="0" smtClean="0"/>
              <a:t/>
            </a:r>
            <a:br>
              <a:rPr lang="en-US" dirty="0" smtClean="0"/>
            </a:br>
            <a:endParaRPr lang="en-US" dirty="0"/>
          </a:p>
        </p:txBody>
      </p:sp>
      <p:pic>
        <p:nvPicPr>
          <p:cNvPr id="4" name="Content Placeholder 3" descr="Banking app user story example"/>
          <p:cNvPicPr>
            <a:picLocks noGrp="1"/>
          </p:cNvPicPr>
          <p:nvPr>
            <p:ph idx="1"/>
          </p:nvPr>
        </p:nvPicPr>
        <p:blipFill>
          <a:blip r:embed="rId2"/>
          <a:srcRect/>
          <a:stretch>
            <a:fillRect/>
          </a:stretch>
        </p:blipFill>
        <p:spPr bwMode="auto">
          <a:xfrm>
            <a:off x="0" y="914400"/>
            <a:ext cx="8763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normAutofit lnSpcReduction="10000"/>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normAutofit fontScale="92500"/>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normAutofit fontScale="92500"/>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role of the customer in the testing process is to help develop acceptance tests for the stories that are to be implemented in the next release of the system.</a:t>
            </a:r>
          </a:p>
          <a:p>
            <a:r>
              <a:rPr lang="en-GB" dirty="0" smtClean="0"/>
              <a:t>The customer who is part of the team writes tests as development proceeds. All new code is therefore validated to ensure that it is what the customer needs.</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normAutofit fontScale="90000"/>
          </a:bodyPr>
          <a:lstStyle/>
          <a:p>
            <a:r>
              <a:rPr lang="en-US" dirty="0" smtClean="0"/>
              <a:t>Test case description for dose checking</a:t>
            </a:r>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400" y="914400"/>
            <a:ext cx="8991599" cy="586740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Picture Placeholder 6"/>
          <p:cNvGraphicFramePr>
            <a:graphicFrameLocks noGrp="1"/>
          </p:cNvGraphicFramePr>
          <p:nvPr>
            <p:ph type="pic" idx="1"/>
          </p:nvPr>
        </p:nvGraphicFramePr>
        <p:xfrm>
          <a:off x="1143000" y="609596"/>
          <a:ext cx="6857999" cy="5626805"/>
        </p:xfrm>
        <a:graphic>
          <a:graphicData uri="http://schemas.openxmlformats.org/drawingml/2006/table">
            <a:tbl>
              <a:tblPr/>
              <a:tblGrid>
                <a:gridCol w="1711984"/>
                <a:gridCol w="5146015"/>
              </a:tblGrid>
              <a:tr h="628987">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Input:1</a:t>
                      </a:r>
                      <a:endParaRPr lang="en-US" sz="1600" dirty="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User Credit Card Number, username, password.</a:t>
                      </a: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93">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Input:2</a:t>
                      </a: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Amount To be credited.</a:t>
                      </a: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214">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Test case1</a:t>
                      </a: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Testing credit card is valid or invalid.</a:t>
                      </a:r>
                      <a:endParaRPr lang="en-US" sz="1600">
                        <a:latin typeface="Times New Roman" pitchFamily="18" charset="0"/>
                        <a:ea typeface="Calibri"/>
                        <a:cs typeface="Times New Roman" pitchFamily="18" charset="0"/>
                      </a:endParaRPr>
                    </a:p>
                  </a:txBody>
                  <a:tcPr marL="56895" marR="568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 case2</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Testing user name is correct password is invalid</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 case3</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Testing password is correct user name is invalid</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 case4</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Whether Minimum balance of amount is available or not.</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 case5</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Once payment is done, its successfully updated or not</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Test case6</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Network connectivity, server availability,response time.</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987">
                <a:tc>
                  <a:txBody>
                    <a:bodyPr/>
                    <a:lstStyle/>
                    <a:p>
                      <a:pPr marL="0" marR="0">
                        <a:lnSpc>
                          <a:spcPct val="115000"/>
                        </a:lnSpc>
                        <a:spcBef>
                          <a:spcPts val="0"/>
                        </a:spcBef>
                        <a:spcAft>
                          <a:spcPts val="0"/>
                        </a:spcAft>
                      </a:pPr>
                      <a:r>
                        <a:rPr lang="en-US" sz="1600" b="1">
                          <a:solidFill>
                            <a:srgbClr val="000000"/>
                          </a:solidFill>
                          <a:latin typeface="Times New Roman" pitchFamily="18" charset="0"/>
                          <a:ea typeface="Calibri"/>
                          <a:cs typeface="Times New Roman" pitchFamily="18" charset="0"/>
                        </a:rPr>
                        <a:t>Output:</a:t>
                      </a:r>
                      <a:endParaRPr lang="en-US" sz="160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latin typeface="Times New Roman" pitchFamily="18" charset="0"/>
                          <a:ea typeface="Calibri"/>
                          <a:cs typeface="Times New Roman" pitchFamily="18" charset="0"/>
                        </a:rPr>
                        <a:t>Successful amount payment or Error caused by system.</a:t>
                      </a:r>
                      <a:endParaRPr lang="en-US" sz="1600" dirty="0">
                        <a:latin typeface="Times New Roman" pitchFamily="18" charset="0"/>
                        <a:ea typeface="Calibri"/>
                        <a:cs typeface="Times New Roman" pitchFamily="18" charset="0"/>
                      </a:endParaRPr>
                    </a:p>
                  </a:txBody>
                  <a:tcPr marL="56895" marR="568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normAutofit fontScale="85000" lnSpcReduction="20000"/>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It supports the idea of collective ownership and responsibility for the system.</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a:t>
            </a:r>
          </a:p>
          <a:p>
            <a:r>
              <a:rPr lang="en-GB" dirty="0" smtClean="0"/>
              <a:t>It helps support refactoring, which is a process of software improvement.</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normAutofit fontScale="92500"/>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a:t>
            </a:r>
            <a:br>
              <a:rPr lang="en-US" i="1" dirty="0" smtClean="0"/>
            </a:br>
            <a:r>
              <a:rPr lang="en-US" i="1" dirty="0" smtClean="0"/>
              <a:t>Responding to change over following a plan </a:t>
            </a:r>
            <a:endParaRPr lang="en-GB" dirty="0" smtClean="0"/>
          </a:p>
          <a:p>
            <a:r>
              <a:rPr lang="en-US" i="1" dirty="0" smtClean="0"/>
              <a:t>That is, whilethere is value in the items on  the right, we value the items on the left more.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a:xfrm>
            <a:off x="457200" y="1371600"/>
            <a:ext cx="8229600" cy="4525963"/>
          </a:xfrm>
        </p:spPr>
        <p:txBody>
          <a:bodyPr>
            <a:normAutofit fontScale="85000" lnSpcReduction="10000"/>
          </a:bodyPr>
          <a:lstStyle/>
          <a:p>
            <a:r>
              <a:rPr lang="en-GB" dirty="0" smtClean="0"/>
              <a:t>Product development where a software company is developing a small or medium-sized product for sale.</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dirty="0"/>
              <a:t>It can be difficult to keep the interest of customers who are involved in the process.</a:t>
            </a:r>
          </a:p>
          <a:p>
            <a:r>
              <a:rPr lang="en-US" sz="2400" dirty="0"/>
              <a:t>Team members may be unsuited to the intense involvement that </a:t>
            </a:r>
            <a:r>
              <a:rPr lang="en-US" sz="2400" dirty="0" smtClean="0"/>
              <a:t>characterizes </a:t>
            </a:r>
            <a:r>
              <a:rPr lang="en-US" sz="2400" dirty="0"/>
              <a:t>agile methods.</a:t>
            </a:r>
          </a:p>
          <a:p>
            <a:r>
              <a:rPr lang="en-US" sz="2400" dirty="0" smtClean="0"/>
              <a:t>Prioritizing </a:t>
            </a:r>
            <a:r>
              <a:rPr lang="en-US" sz="2400" dirty="0"/>
              <a:t>changes can be difficult where there are multiple stakeholders.</a:t>
            </a:r>
          </a:p>
          <a:p>
            <a:r>
              <a:rPr lang="en-US" sz="2400" dirty="0"/>
              <a:t>Maintaining simplicity requires extra work.</a:t>
            </a:r>
          </a:p>
          <a:p>
            <a:r>
              <a:rPr lang="en-US" sz="2400" dirty="0"/>
              <a:t>Contracts may be a problem as with other approaches to iterative </a:t>
            </a:r>
            <a:r>
              <a:rPr lang="en-US" sz="2400" dirty="0" smtClean="0"/>
              <a:t>development , Many organizations especially large companies have spent years to changing their culture</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2335</Words>
  <Application>Microsoft Office PowerPoint</Application>
  <PresentationFormat>On-screen Show (4:3)</PresentationFormat>
  <Paragraphs>231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3 – Agile Software Development</vt:lpstr>
      <vt:lpstr>Topics covered</vt:lpstr>
      <vt:lpstr>Rapid software development</vt:lpstr>
      <vt:lpstr>Agile methods</vt:lpstr>
      <vt:lpstr>Agile manifesto </vt:lpstr>
      <vt:lpstr>The principles of agile methods</vt:lpstr>
      <vt:lpstr>Agile method applicability</vt:lpstr>
      <vt:lpstr>Problems with agile methods</vt:lpstr>
      <vt:lpstr>Plan-driven and agile development</vt:lpstr>
      <vt:lpstr>Plan-driven and agile specification</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vt:lpstr>
      <vt:lpstr>Slide 17</vt:lpstr>
      <vt:lpstr>Extreme programming practices (a)</vt:lpstr>
      <vt:lpstr>Extreme programming practices (b)</vt:lpstr>
      <vt:lpstr>Requirements scenarios</vt:lpstr>
      <vt:lpstr>A ‘prescribing medication’ story</vt:lpstr>
      <vt:lpstr>Examples of task cards for prescribing medication </vt:lpstr>
      <vt:lpstr>Banking app user story example </vt:lpstr>
      <vt:lpstr>XP and change</vt:lpstr>
      <vt:lpstr>Testing in XP</vt:lpstr>
      <vt:lpstr>Test-first development</vt:lpstr>
      <vt:lpstr>Customer involvement</vt:lpstr>
      <vt:lpstr>Test case description for dose checking</vt:lpstr>
      <vt:lpstr>Slide 29</vt:lpstr>
      <vt:lpstr>Test automation</vt:lpstr>
      <vt:lpstr>Advantages of pair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Agile Software Development</dc:title>
  <dc:creator>cse</dc:creator>
  <cp:lastModifiedBy>Lenovo</cp:lastModifiedBy>
  <cp:revision>21</cp:revision>
  <dcterms:created xsi:type="dcterms:W3CDTF">2017-08-08T09:00:01Z</dcterms:created>
  <dcterms:modified xsi:type="dcterms:W3CDTF">2021-06-17T09:03:52Z</dcterms:modified>
</cp:coreProperties>
</file>