
<file path=[Content_Types].xml><?xml version="1.0" encoding="utf-8"?>
<Types xmlns="http://schemas.openxmlformats.org/package/2006/content-types">
  <Default Extension="png" ContentType="image/png"/>
  <Default Extension="pdf" ContentType="application/pdf"/>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8"/>
  </p:notesMasterIdLst>
  <p:handoutMasterIdLst>
    <p:handoutMasterId r:id="rId39"/>
  </p:handoutMasterIdLst>
  <p:sldIdLst>
    <p:sldId id="256" r:id="rId2"/>
    <p:sldId id="281" r:id="rId3"/>
    <p:sldId id="282" r:id="rId4"/>
    <p:sldId id="318" r:id="rId5"/>
    <p:sldId id="280" r:id="rId6"/>
    <p:sldId id="283" r:id="rId7"/>
    <p:sldId id="284" r:id="rId8"/>
    <p:sldId id="287" r:id="rId9"/>
    <p:sldId id="286" r:id="rId10"/>
    <p:sldId id="257" r:id="rId11"/>
    <p:sldId id="288" r:id="rId12"/>
    <p:sldId id="319" r:id="rId13"/>
    <p:sldId id="258" r:id="rId14"/>
    <p:sldId id="320" r:id="rId15"/>
    <p:sldId id="289" r:id="rId16"/>
    <p:sldId id="290" r:id="rId17"/>
    <p:sldId id="259" r:id="rId18"/>
    <p:sldId id="260" r:id="rId19"/>
    <p:sldId id="261" r:id="rId20"/>
    <p:sldId id="301" r:id="rId21"/>
    <p:sldId id="302" r:id="rId22"/>
    <p:sldId id="317" r:id="rId23"/>
    <p:sldId id="299" r:id="rId24"/>
    <p:sldId id="262" r:id="rId25"/>
    <p:sldId id="306" r:id="rId26"/>
    <p:sldId id="314" r:id="rId27"/>
    <p:sldId id="315" r:id="rId28"/>
    <p:sldId id="307" r:id="rId29"/>
    <p:sldId id="321" r:id="rId30"/>
    <p:sldId id="322" r:id="rId31"/>
    <p:sldId id="309" r:id="rId32"/>
    <p:sldId id="310" r:id="rId33"/>
    <p:sldId id="311" r:id="rId34"/>
    <p:sldId id="316" r:id="rId35"/>
    <p:sldId id="312" r:id="rId36"/>
    <p:sldId id="313" r:id="rId37"/>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9" d="100"/>
          <a:sy n="69" d="100"/>
        </p:scale>
        <p:origin x="1416" y="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824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CAD25C6-313E-4545-B4B5-AC2334263EEA}" type="datetimeFigureOut">
              <a:rPr lang="en-US" smtClean="0"/>
              <a:pPr/>
              <a:t>6/25/2021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91F3E5A-B7A4-4146-BBFE-14EF41541C3E}"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D3C50A-ECEA-8349-9BCF-E4AC4170F50E}" type="datetimeFigureOut">
              <a:rPr lang="en-US" smtClean="0"/>
              <a:pPr/>
              <a:t>6/25/2021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99B78F-7C08-ED42-8E36-4ED23DEF8F74}"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p:spPr>
      </p:sp>
      <p:sp>
        <p:nvSpPr>
          <p:cNvPr id="88067" name="Notes Placeholder 2"/>
          <p:cNvSpPr>
            <a:spLocks noGrp="1"/>
          </p:cNvSpPr>
          <p:nvPr>
            <p:ph type="body" idx="1"/>
          </p:nvPr>
        </p:nvSpPr>
        <p:spPr bwMode="auto">
          <a:noFill/>
        </p:spPr>
        <p:txBody>
          <a:bodyPr/>
          <a:lstStyle/>
          <a:p>
            <a:endParaRPr lang="en-US" smtClean="0">
              <a:cs typeface="Arial" pitchFamily="34" charset="0"/>
            </a:endParaRPr>
          </a:p>
        </p:txBody>
      </p:sp>
      <p:sp>
        <p:nvSpPr>
          <p:cNvPr id="8806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576E4EE-11D1-426A-9862-4FC3C5A8B7C8}" type="slidenum">
              <a:rPr lang="ar-JO" smtClean="0"/>
              <a:pPr/>
              <a:t>14</a:t>
            </a:fld>
            <a:endParaRPr lang="ar-JO"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z="1200" dirty="0" smtClean="0">
                <a:solidFill>
                  <a:schemeClr val="folHlink"/>
                </a:solidFill>
              </a:rPr>
              <a:t>A design should be modular</a:t>
            </a:r>
            <a:endParaRPr lang="en-IN" dirty="0"/>
          </a:p>
        </p:txBody>
      </p:sp>
      <p:sp>
        <p:nvSpPr>
          <p:cNvPr id="4" name="Slide Number Placeholder 3"/>
          <p:cNvSpPr>
            <a:spLocks noGrp="1"/>
          </p:cNvSpPr>
          <p:nvPr>
            <p:ph type="sldNum" sz="quarter" idx="10"/>
          </p:nvPr>
        </p:nvSpPr>
        <p:spPr/>
        <p:txBody>
          <a:bodyPr/>
          <a:lstStyle/>
          <a:p>
            <a:fld id="{F999B78F-7C08-ED42-8E36-4ED23DEF8F74}" type="slidenum">
              <a:rPr lang="en-US" smtClean="0"/>
              <a:pPr/>
              <a:t>31</a:t>
            </a:fld>
            <a:endParaRPr lang="en-US"/>
          </a:p>
        </p:txBody>
      </p:sp>
    </p:spTree>
    <p:extLst>
      <p:ext uri="{BB962C8B-B14F-4D97-AF65-F5344CB8AC3E}">
        <p14:creationId xmlns:p14="http://schemas.microsoft.com/office/powerpoint/2010/main" val="39401509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7822F52E-DFEC-CF4E-9154-12D1BED15C4B}" type="datetime1">
              <a:rPr lang="en-US" smtClean="0"/>
              <a:pPr>
                <a:defRPr/>
              </a:pPr>
              <a:t>6/25/2021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9FE8DFF9-44C4-6B4E-B5A3-96ED369AFD93}"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72FE822-76AE-3746-8338-468ADE492E9E}" type="datetime1">
              <a:rPr lang="en-US" smtClean="0"/>
              <a:pPr>
                <a:defRPr/>
              </a:pPr>
              <a:t>6/25/2021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8869BD90-93E8-7D4C-B473-7191F00429CB}"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DC00C6F-8C67-1B43-80E9-CFE97FD9DFA1}" type="datetime1">
              <a:rPr lang="en-US" smtClean="0"/>
              <a:pPr>
                <a:defRPr/>
              </a:pPr>
              <a:t>6/25/2021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BA7DC435-2897-F34A-8447-1EC8A691D119}"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FFDF728F-A2D9-DE49-9AC0-08E4CCFC3CBD}" type="datetime1">
              <a:rPr lang="en-US" smtClean="0"/>
              <a:pPr>
                <a:defRPr/>
              </a:pPr>
              <a:t>6/25/2021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DEC9DA09-039A-A841-BA90-58CFCFBF8E01}"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B6C57837-DD6D-C848-91B2-CB84389E4898}" type="datetime1">
              <a:rPr lang="en-US" smtClean="0"/>
              <a:pPr>
                <a:defRPr/>
              </a:pPr>
              <a:t>6/25/2021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50F2F7EC-46EB-964D-B691-B03AC1106FC0}"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D0B8C665-7139-DE43-9391-7A97C447FA1A}" type="datetime1">
              <a:rPr lang="en-US" smtClean="0"/>
              <a:pPr>
                <a:defRPr/>
              </a:pPr>
              <a:t>6/25/2021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31F6D4F7-D30A-2D46-8C56-BBD860B78FB6}"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B36C6B15-2585-5C47-A65D-F349E6DD2A9B}" type="datetime1">
              <a:rPr lang="en-US" smtClean="0"/>
              <a:pPr>
                <a:defRPr/>
              </a:pPr>
              <a:t>6/25/2021</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9" name="Slide Number Placeholder 5"/>
          <p:cNvSpPr>
            <a:spLocks noGrp="1"/>
          </p:cNvSpPr>
          <p:nvPr>
            <p:ph type="sldNum" sz="quarter" idx="12"/>
          </p:nvPr>
        </p:nvSpPr>
        <p:spPr/>
        <p:txBody>
          <a:bodyPr/>
          <a:lstStyle>
            <a:lvl1pPr>
              <a:defRPr/>
            </a:lvl1pPr>
          </a:lstStyle>
          <a:p>
            <a:pPr>
              <a:defRPr/>
            </a:pPr>
            <a:fld id="{D227A3EF-D9D8-3141-91A2-80F03BEF3F96}"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F1CC1C80-1CA0-B74D-B2D0-A4B5EA1E22AD}" type="datetime1">
              <a:rPr lang="en-US" smtClean="0"/>
              <a:pPr>
                <a:defRPr/>
              </a:pPr>
              <a:t>6/25/2021</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5" name="Slide Number Placeholder 5"/>
          <p:cNvSpPr>
            <a:spLocks noGrp="1"/>
          </p:cNvSpPr>
          <p:nvPr>
            <p:ph type="sldNum" sz="quarter" idx="12"/>
          </p:nvPr>
        </p:nvSpPr>
        <p:spPr/>
        <p:txBody>
          <a:bodyPr/>
          <a:lstStyle>
            <a:lvl1pPr>
              <a:defRPr/>
            </a:lvl1pPr>
          </a:lstStyle>
          <a:p>
            <a:pPr>
              <a:defRPr/>
            </a:pPr>
            <a:fld id="{964AD586-7C25-0244-A129-E014CC0A164A}"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A237EE1-1982-F94A-9074-6B57976F77EF}" type="datetime1">
              <a:rPr lang="en-US" smtClean="0"/>
              <a:pPr>
                <a:defRPr/>
              </a:pPr>
              <a:t>6/25/2021</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4" name="Slide Number Placeholder 5"/>
          <p:cNvSpPr>
            <a:spLocks noGrp="1"/>
          </p:cNvSpPr>
          <p:nvPr>
            <p:ph type="sldNum" sz="quarter" idx="12"/>
          </p:nvPr>
        </p:nvSpPr>
        <p:spPr/>
        <p:txBody>
          <a:bodyPr/>
          <a:lstStyle>
            <a:lvl1pPr>
              <a:defRPr/>
            </a:lvl1pPr>
          </a:lstStyle>
          <a:p>
            <a:pPr>
              <a:defRPr/>
            </a:pPr>
            <a:fld id="{9941E2DB-6B26-1148-BBB7-224489DC4320}"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C7AB28E7-72C6-6642-A20C-3227154F59A3}" type="datetime1">
              <a:rPr lang="en-US" smtClean="0"/>
              <a:pPr>
                <a:defRPr/>
              </a:pPr>
              <a:t>6/25/2021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0C7EC744-B227-4A42-B0B8-DD1F9FC186DB}"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B2E3FBCA-5989-E440-A1A0-93004286AB6A}" type="datetime1">
              <a:rPr lang="en-US" smtClean="0"/>
              <a:pPr>
                <a:defRPr/>
              </a:pPr>
              <a:t>6/25/2021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026C30EE-4725-9040-82E4-7631508820E2}"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7823DC5D-7ACB-A846-A411-E90AA88C6704}" type="datetime1">
              <a:rPr lang="en-US" smtClean="0"/>
              <a:pPr>
                <a:defRPr/>
              </a:pPr>
              <a:t>6/25/2021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smtClean="0"/>
              <a:t>Chapter 5 System modeling</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5AC5F77F-66C9-B04B-B94C-B68F71024283}" type="slidenum">
              <a:rPr lang="en-US" smtClean="0"/>
              <a:pPr>
                <a:defRPr/>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pdf"/><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df"/><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d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d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0.pdf"/><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3"/>
          <p:cNvSpPr>
            <a:spLocks noGrp="1"/>
          </p:cNvSpPr>
          <p:nvPr>
            <p:ph type="title"/>
          </p:nvPr>
        </p:nvSpPr>
        <p:spPr>
          <a:xfrm>
            <a:off x="457200" y="1993900"/>
            <a:ext cx="7293232" cy="1143000"/>
          </a:xfrm>
        </p:spPr>
        <p:txBody>
          <a:bodyPr/>
          <a:lstStyle/>
          <a:p>
            <a:pPr algn="ctr"/>
            <a:r>
              <a:rPr lang="en-US" dirty="0" smtClean="0"/>
              <a:t>Chapter 5 – System Modeling</a:t>
            </a:r>
          </a:p>
        </p:txBody>
      </p:sp>
      <p:sp>
        <p:nvSpPr>
          <p:cNvPr id="4" name="Content Placeholder 3"/>
          <p:cNvSpPr>
            <a:spLocks noGrp="1"/>
          </p:cNvSpPr>
          <p:nvPr>
            <p:ph idx="1"/>
          </p:nvPr>
        </p:nvSpPr>
        <p:spPr>
          <a:xfrm>
            <a:off x="457200" y="3632200"/>
            <a:ext cx="8229600" cy="2493963"/>
          </a:xfrm>
        </p:spPr>
        <p:txBody>
          <a:bodyPr/>
          <a:lstStyle/>
          <a:p>
            <a:pPr algn="ctr">
              <a:buNone/>
            </a:pPr>
            <a:r>
              <a:rPr lang="en-US" dirty="0" smtClean="0"/>
              <a:t>Lecture 1</a:t>
            </a:r>
            <a:endParaRPr lang="en-US" dirty="0"/>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1</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smtClean="0"/>
              <a:t>The context of the MHC-PMS</a:t>
            </a:r>
            <a:r>
              <a:rPr lang="en-GB" dirty="0" smtClean="0"/>
              <a:t> </a:t>
            </a:r>
            <a:endParaRPr lang="en-US" dirty="0" smtClean="0"/>
          </a:p>
        </p:txBody>
      </p:sp>
      <p:pic>
        <p:nvPicPr>
          <p:cNvPr id="4" name="Picture 3" descr="5.1 MHCPMS-Context.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453896" y="1618488"/>
            <a:ext cx="6053327" cy="4151376"/>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10</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perspective</a:t>
            </a:r>
            <a:endParaRPr lang="en-US" dirty="0"/>
          </a:p>
        </p:txBody>
      </p:sp>
      <p:sp>
        <p:nvSpPr>
          <p:cNvPr id="4" name="Content Placeholder 3"/>
          <p:cNvSpPr>
            <a:spLocks noGrp="1"/>
          </p:cNvSpPr>
          <p:nvPr>
            <p:ph idx="1"/>
          </p:nvPr>
        </p:nvSpPr>
        <p:spPr/>
        <p:txBody>
          <a:bodyPr/>
          <a:lstStyle/>
          <a:p>
            <a:r>
              <a:rPr lang="en-US" dirty="0" smtClean="0"/>
              <a:t>Context models simply show the other systems in the environment, not how the system being developed is used in that environment.</a:t>
            </a:r>
          </a:p>
          <a:p>
            <a:pPr marL="0" indent="0">
              <a:buNone/>
            </a:pPr>
            <a:endParaRPr lang="en-US" dirty="0" smtClean="0"/>
          </a:p>
          <a:p>
            <a:r>
              <a:rPr lang="en-US" dirty="0" smtClean="0"/>
              <a:t>Process models reveal how the system being developed is used in broader business processes.</a:t>
            </a:r>
          </a:p>
          <a:p>
            <a:pPr marL="0" indent="0">
              <a:buNone/>
            </a:pPr>
            <a:endParaRPr lang="en-US" dirty="0" smtClean="0"/>
          </a:p>
          <a:p>
            <a:r>
              <a:rPr lang="en-US" dirty="0" smtClean="0"/>
              <a:t>UML activity diagrams may be used to define business process models.</a:t>
            </a:r>
            <a:endParaRPr lang="en-US" dirty="0"/>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11</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03425" y="655638"/>
            <a:ext cx="5354638" cy="381000"/>
          </a:xfrm>
        </p:spPr>
        <p:txBody>
          <a:bodyPr lIns="0" tIns="12065" rIns="0" bIns="0" rtlCol="0">
            <a:spAutoFit/>
          </a:bodyPr>
          <a:lstStyle/>
          <a:p>
            <a:pPr marL="12700">
              <a:spcBef>
                <a:spcPts val="95"/>
              </a:spcBef>
              <a:defRPr/>
            </a:pPr>
            <a:r>
              <a:rPr sz="2400" spc="-10" dirty="0">
                <a:solidFill>
                  <a:srgbClr val="121213"/>
                </a:solidFill>
                <a:latin typeface="Verdana"/>
                <a:cs typeface="Verdana"/>
              </a:rPr>
              <a:t>How </a:t>
            </a:r>
            <a:r>
              <a:rPr sz="2400" spc="-5" dirty="0">
                <a:solidFill>
                  <a:srgbClr val="121213"/>
                </a:solidFill>
                <a:latin typeface="Verdana"/>
                <a:cs typeface="Verdana"/>
              </a:rPr>
              <a:t>to </a:t>
            </a:r>
            <a:r>
              <a:rPr sz="2400" spc="-25" dirty="0">
                <a:solidFill>
                  <a:srgbClr val="121213"/>
                </a:solidFill>
                <a:latin typeface="Verdana"/>
                <a:cs typeface="Verdana"/>
              </a:rPr>
              <a:t>draw </a:t>
            </a:r>
            <a:r>
              <a:rPr sz="2400" spc="-10" dirty="0">
                <a:solidFill>
                  <a:srgbClr val="121213"/>
                </a:solidFill>
                <a:latin typeface="Verdana"/>
                <a:cs typeface="Verdana"/>
              </a:rPr>
              <a:t>Activity</a:t>
            </a:r>
            <a:r>
              <a:rPr sz="2400" spc="40" dirty="0">
                <a:solidFill>
                  <a:srgbClr val="121213"/>
                </a:solidFill>
                <a:latin typeface="Verdana"/>
                <a:cs typeface="Verdana"/>
              </a:rPr>
              <a:t> </a:t>
            </a:r>
            <a:r>
              <a:rPr sz="2400" spc="-10" dirty="0">
                <a:solidFill>
                  <a:srgbClr val="121213"/>
                </a:solidFill>
                <a:latin typeface="Verdana"/>
                <a:cs typeface="Verdana"/>
              </a:rPr>
              <a:t>Diagram?</a:t>
            </a:r>
            <a:endParaRPr sz="2400">
              <a:latin typeface="Verdana"/>
              <a:cs typeface="Verdana"/>
            </a:endParaRPr>
          </a:p>
        </p:txBody>
      </p:sp>
      <p:sp>
        <p:nvSpPr>
          <p:cNvPr id="36867" name="object 3"/>
          <p:cNvSpPr txBox="1">
            <a:spLocks noChangeArrowheads="1"/>
          </p:cNvSpPr>
          <p:nvPr/>
        </p:nvSpPr>
        <p:spPr bwMode="auto">
          <a:xfrm>
            <a:off x="642938" y="2006600"/>
            <a:ext cx="7721600" cy="3619500"/>
          </a:xfrm>
          <a:prstGeom prst="rect">
            <a:avLst/>
          </a:prstGeom>
          <a:noFill/>
          <a:ln w="9525">
            <a:noFill/>
            <a:miter lim="800000"/>
            <a:headEnd/>
            <a:tailEnd/>
          </a:ln>
        </p:spPr>
        <p:txBody>
          <a:bodyPr lIns="0" tIns="83820" rIns="0" bIns="0">
            <a:spAutoFit/>
          </a:bodyPr>
          <a:lstStyle/>
          <a:p>
            <a:pPr marL="12700" indent="107950" algn="just">
              <a:lnSpc>
                <a:spcPts val="2300"/>
              </a:lnSpc>
              <a:spcBef>
                <a:spcPts val="663"/>
              </a:spcBef>
            </a:pPr>
            <a:r>
              <a:rPr lang="en-US" sz="2400" b="1" dirty="0">
                <a:latin typeface="Verdana" pitchFamily="34" charset="0"/>
              </a:rPr>
              <a:t>Before drawing an activity diagram we should identify  the following elements:</a:t>
            </a:r>
          </a:p>
          <a:p>
            <a:pPr marL="12700" indent="107950" algn="just">
              <a:spcBef>
                <a:spcPts val="388"/>
              </a:spcBef>
              <a:buClr>
                <a:srgbClr val="A42F0F"/>
              </a:buClr>
              <a:buFont typeface="Wingdings 3" pitchFamily="18" charset="2"/>
              <a:buChar char=""/>
            </a:pPr>
            <a:r>
              <a:rPr lang="en-US" sz="2400" b="1" dirty="0">
                <a:solidFill>
                  <a:srgbClr val="333333"/>
                </a:solidFill>
                <a:latin typeface="Microsoft YaHei UI Light" pitchFamily="34" charset="-122"/>
                <a:ea typeface="Microsoft YaHei UI Light" pitchFamily="34" charset="-122"/>
              </a:rPr>
              <a:t>Initial State or Start </a:t>
            </a:r>
            <a:r>
              <a:rPr lang="en-US" sz="2400" b="1" dirty="0" smtClean="0">
                <a:solidFill>
                  <a:srgbClr val="333333"/>
                </a:solidFill>
                <a:latin typeface="Microsoft YaHei UI Light" pitchFamily="34" charset="-122"/>
                <a:ea typeface="Microsoft YaHei UI Light" pitchFamily="34" charset="-122"/>
              </a:rPr>
              <a:t>Point   </a:t>
            </a:r>
            <a:endParaRPr lang="en-US" sz="2400" b="1" dirty="0">
              <a:latin typeface="Microsoft YaHei UI Light" pitchFamily="34" charset="-122"/>
              <a:ea typeface="Microsoft YaHei UI Light" pitchFamily="34" charset="-122"/>
            </a:endParaRPr>
          </a:p>
          <a:p>
            <a:pPr marL="12700" indent="107950" algn="just">
              <a:spcBef>
                <a:spcPts val="425"/>
              </a:spcBef>
              <a:buClr>
                <a:srgbClr val="A42F0F"/>
              </a:buClr>
              <a:buFont typeface="Wingdings 3" pitchFamily="18" charset="2"/>
              <a:buChar char=""/>
            </a:pPr>
            <a:r>
              <a:rPr lang="en-US" sz="2400" b="1" dirty="0">
                <a:solidFill>
                  <a:srgbClr val="333333"/>
                </a:solidFill>
                <a:latin typeface="Microsoft YaHei UI Light" pitchFamily="34" charset="-122"/>
                <a:ea typeface="Microsoft YaHei UI Light" pitchFamily="34" charset="-122"/>
              </a:rPr>
              <a:t>Activity or Action State</a:t>
            </a:r>
            <a:endParaRPr lang="en-US" sz="2400" b="1" dirty="0">
              <a:latin typeface="Microsoft YaHei UI Light" pitchFamily="34" charset="-122"/>
              <a:ea typeface="Microsoft YaHei UI Light" pitchFamily="34" charset="-122"/>
            </a:endParaRPr>
          </a:p>
          <a:p>
            <a:pPr marL="12700" indent="107950" algn="just">
              <a:spcBef>
                <a:spcPts val="425"/>
              </a:spcBef>
              <a:buClr>
                <a:srgbClr val="A42F0F"/>
              </a:buClr>
              <a:buFont typeface="Wingdings 3" pitchFamily="18" charset="2"/>
              <a:buChar char=""/>
            </a:pPr>
            <a:r>
              <a:rPr lang="en-US" sz="2400" b="1" dirty="0">
                <a:solidFill>
                  <a:srgbClr val="333333"/>
                </a:solidFill>
                <a:latin typeface="Microsoft YaHei UI Light" pitchFamily="34" charset="-122"/>
                <a:ea typeface="Microsoft YaHei UI Light" pitchFamily="34" charset="-122"/>
              </a:rPr>
              <a:t>Object Flow</a:t>
            </a:r>
            <a:endParaRPr lang="en-US" sz="2400" b="1" dirty="0">
              <a:latin typeface="Microsoft YaHei UI Light" pitchFamily="34" charset="-122"/>
              <a:ea typeface="Microsoft YaHei UI Light" pitchFamily="34" charset="-122"/>
            </a:endParaRPr>
          </a:p>
          <a:p>
            <a:pPr marL="12700" indent="107950" algn="just">
              <a:spcBef>
                <a:spcPts val="425"/>
              </a:spcBef>
              <a:buClr>
                <a:srgbClr val="A42F0F"/>
              </a:buClr>
              <a:buFont typeface="Wingdings 3" pitchFamily="18" charset="2"/>
              <a:buChar char=""/>
            </a:pPr>
            <a:r>
              <a:rPr lang="en-US" sz="2400" b="1" dirty="0">
                <a:solidFill>
                  <a:srgbClr val="333333"/>
                </a:solidFill>
                <a:latin typeface="Microsoft YaHei UI Light" pitchFamily="34" charset="-122"/>
                <a:ea typeface="Microsoft YaHei UI Light" pitchFamily="34" charset="-122"/>
              </a:rPr>
              <a:t>Decisions and Branching</a:t>
            </a:r>
            <a:endParaRPr lang="en-US" sz="2400" b="1" dirty="0">
              <a:latin typeface="Microsoft YaHei UI Light" pitchFamily="34" charset="-122"/>
              <a:ea typeface="Microsoft YaHei UI Light" pitchFamily="34" charset="-122"/>
            </a:endParaRPr>
          </a:p>
          <a:p>
            <a:pPr marL="12700" indent="107950" algn="just">
              <a:spcBef>
                <a:spcPts val="425"/>
              </a:spcBef>
              <a:buClr>
                <a:srgbClr val="A42F0F"/>
              </a:buClr>
              <a:buFont typeface="Wingdings 3" pitchFamily="18" charset="2"/>
              <a:buChar char=""/>
            </a:pPr>
            <a:r>
              <a:rPr lang="en-US" sz="2400" b="1" dirty="0">
                <a:solidFill>
                  <a:srgbClr val="333333"/>
                </a:solidFill>
                <a:latin typeface="Microsoft YaHei UI Light" pitchFamily="34" charset="-122"/>
                <a:ea typeface="Microsoft YaHei UI Light" pitchFamily="34" charset="-122"/>
              </a:rPr>
              <a:t>Synchronization</a:t>
            </a:r>
            <a:endParaRPr lang="en-US" sz="2400" b="1" dirty="0">
              <a:latin typeface="Microsoft YaHei UI Light" pitchFamily="34" charset="-122"/>
              <a:ea typeface="Microsoft YaHei UI Light" pitchFamily="34" charset="-122"/>
            </a:endParaRPr>
          </a:p>
          <a:p>
            <a:pPr marL="12700" indent="107950" algn="just">
              <a:spcBef>
                <a:spcPts val="425"/>
              </a:spcBef>
              <a:buClr>
                <a:srgbClr val="A42F0F"/>
              </a:buClr>
              <a:buFont typeface="Wingdings 3" pitchFamily="18" charset="2"/>
              <a:buChar char=""/>
            </a:pPr>
            <a:r>
              <a:rPr lang="en-US" sz="2400" b="1" dirty="0">
                <a:solidFill>
                  <a:srgbClr val="333333"/>
                </a:solidFill>
                <a:latin typeface="Microsoft YaHei UI Light" pitchFamily="34" charset="-122"/>
                <a:ea typeface="Microsoft YaHei UI Light" pitchFamily="34" charset="-122"/>
              </a:rPr>
              <a:t>Time Event</a:t>
            </a:r>
            <a:endParaRPr lang="en-US" sz="2400" b="1" dirty="0">
              <a:latin typeface="Microsoft YaHei UI Light" pitchFamily="34" charset="-122"/>
              <a:ea typeface="Microsoft YaHei UI Light" pitchFamily="34" charset="-122"/>
            </a:endParaRPr>
          </a:p>
          <a:p>
            <a:pPr marL="12700" indent="107950" algn="just">
              <a:spcBef>
                <a:spcPts val="425"/>
              </a:spcBef>
              <a:buClr>
                <a:srgbClr val="A42F0F"/>
              </a:buClr>
              <a:buFont typeface="Wingdings 3" pitchFamily="18" charset="2"/>
              <a:buChar char=""/>
            </a:pPr>
            <a:r>
              <a:rPr lang="en-US" sz="2400" b="1" dirty="0">
                <a:latin typeface="Microsoft YaHei UI Light" pitchFamily="34" charset="-122"/>
                <a:ea typeface="Microsoft YaHei UI Light" pitchFamily="34" charset="-122"/>
              </a:rPr>
              <a:t>Final State or End Point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algn="ctr"/>
            <a:r>
              <a:rPr lang="en-US" dirty="0" smtClean="0"/>
              <a:t>Process model of involuntary detention</a:t>
            </a:r>
            <a:r>
              <a:rPr lang="en-GB" dirty="0" smtClean="0"/>
              <a:t> </a:t>
            </a:r>
            <a:endParaRPr lang="en-US" dirty="0" smtClean="0"/>
          </a:p>
        </p:txBody>
      </p:sp>
      <p:pic>
        <p:nvPicPr>
          <p:cNvPr id="4" name="Picture 3" descr="5.2 DetentionProces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850392" y="1968500"/>
            <a:ext cx="7616951" cy="4139692"/>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13</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object 2"/>
          <p:cNvSpPr>
            <a:spLocks noChangeArrowheads="1"/>
          </p:cNvSpPr>
          <p:nvPr/>
        </p:nvSpPr>
        <p:spPr bwMode="auto">
          <a:xfrm>
            <a:off x="0" y="4013200"/>
            <a:ext cx="336550" cy="2844800"/>
          </a:xfrm>
          <a:custGeom>
            <a:avLst/>
            <a:gdLst>
              <a:gd name="T0" fmla="*/ 0 w 449580"/>
              <a:gd name="T1" fmla="*/ 0 h 2844800"/>
              <a:gd name="T2" fmla="*/ 449580 w 449580"/>
              <a:gd name="T3" fmla="*/ 2844800 h 2844800"/>
            </a:gdLst>
            <a:ahLst/>
            <a:cxnLst/>
            <a:rect l="T0" t="T1" r="T2" b="T3"/>
            <a:pathLst>
              <a:path w="449580" h="2844800">
                <a:moveTo>
                  <a:pt x="0" y="0"/>
                </a:moveTo>
                <a:lnTo>
                  <a:pt x="0" y="2844800"/>
                </a:lnTo>
                <a:lnTo>
                  <a:pt x="449580" y="2844800"/>
                </a:lnTo>
                <a:lnTo>
                  <a:pt x="0" y="0"/>
                </a:lnTo>
                <a:close/>
              </a:path>
            </a:pathLst>
          </a:custGeom>
          <a:solidFill>
            <a:srgbClr val="8FC125">
              <a:alpha val="85097"/>
            </a:srgbClr>
          </a:solidFill>
          <a:ln w="9525">
            <a:noFill/>
            <a:miter lim="800000"/>
            <a:headEnd/>
            <a:tailEnd/>
          </a:ln>
        </p:spPr>
        <p:txBody>
          <a:bodyPr lIns="0" tIns="0" rIns="0" bIns="0"/>
          <a:lstStyle/>
          <a:p>
            <a:endParaRPr lang="en-US"/>
          </a:p>
        </p:txBody>
      </p:sp>
      <p:sp>
        <p:nvSpPr>
          <p:cNvPr id="3" name="object 3"/>
          <p:cNvSpPr txBox="1">
            <a:spLocks noGrp="1"/>
          </p:cNvSpPr>
          <p:nvPr>
            <p:ph type="title"/>
          </p:nvPr>
        </p:nvSpPr>
        <p:spPr>
          <a:xfrm>
            <a:off x="184150" y="338138"/>
            <a:ext cx="8174038" cy="382587"/>
          </a:xfrm>
        </p:spPr>
        <p:txBody>
          <a:bodyPr lIns="0" tIns="12700" rIns="0" bIns="0" rtlCol="0">
            <a:spAutoFit/>
          </a:bodyPr>
          <a:lstStyle/>
          <a:p>
            <a:pPr marL="12700">
              <a:spcBef>
                <a:spcPts val="100"/>
              </a:spcBef>
              <a:defRPr/>
            </a:pPr>
            <a:r>
              <a:rPr sz="2400" b="1" spc="-5" dirty="0">
                <a:latin typeface="Trebuchet MS"/>
                <a:cs typeface="Trebuchet MS"/>
              </a:rPr>
              <a:t>Activity Diagram of Attendance Management</a:t>
            </a:r>
            <a:r>
              <a:rPr sz="2400" b="1" dirty="0">
                <a:latin typeface="Trebuchet MS"/>
                <a:cs typeface="Trebuchet MS"/>
              </a:rPr>
              <a:t> </a:t>
            </a:r>
            <a:r>
              <a:rPr sz="2400" b="1" spc="-5" dirty="0">
                <a:latin typeface="Trebuchet MS"/>
                <a:cs typeface="Trebuchet MS"/>
              </a:rPr>
              <a:t>System</a:t>
            </a:r>
            <a:endParaRPr sz="2400">
              <a:latin typeface="Trebuchet MS"/>
              <a:cs typeface="Trebuchet MS"/>
            </a:endParaRPr>
          </a:p>
        </p:txBody>
      </p:sp>
      <p:sp>
        <p:nvSpPr>
          <p:cNvPr id="45060" name="object 4"/>
          <p:cNvSpPr>
            <a:spLocks noChangeArrowheads="1"/>
          </p:cNvSpPr>
          <p:nvPr/>
        </p:nvSpPr>
        <p:spPr bwMode="auto">
          <a:xfrm>
            <a:off x="336550" y="720725"/>
            <a:ext cx="8521700" cy="5994400"/>
          </a:xfrm>
          <a:prstGeom prst="rect">
            <a:avLst/>
          </a:prstGeom>
          <a:blipFill dpi="0" rotWithShape="1">
            <a:blip r:embed="rId3"/>
            <a:srcRect/>
            <a:stretch>
              <a:fillRect/>
            </a:stretch>
          </a:blipFill>
          <a:ln w="9525">
            <a:noFill/>
            <a:miter lim="800000"/>
            <a:headEnd/>
            <a:tailEnd/>
          </a:ln>
        </p:spPr>
        <p:txBody>
          <a:bodyPr lIns="0" tIns="0" rIns="0" bIns="0"/>
          <a:lstStyle/>
          <a:p>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 models</a:t>
            </a:r>
            <a:endParaRPr lang="en-US" dirty="0"/>
          </a:p>
        </p:txBody>
      </p:sp>
      <p:sp>
        <p:nvSpPr>
          <p:cNvPr id="3" name="Content Placeholder 2"/>
          <p:cNvSpPr>
            <a:spLocks noGrp="1"/>
          </p:cNvSpPr>
          <p:nvPr>
            <p:ph idx="1"/>
          </p:nvPr>
        </p:nvSpPr>
        <p:spPr/>
        <p:txBody>
          <a:bodyPr/>
          <a:lstStyle/>
          <a:p>
            <a:r>
              <a:rPr lang="en-US" dirty="0" smtClean="0"/>
              <a:t>Modeling user interaction is important as it helps to identify user requirements. </a:t>
            </a:r>
          </a:p>
          <a:p>
            <a:r>
              <a:rPr lang="en-US" dirty="0" smtClean="0"/>
              <a:t>Modeling system-to-system interaction highlights the communication problems that may arise. </a:t>
            </a:r>
          </a:p>
          <a:p>
            <a:r>
              <a:rPr lang="en-US" dirty="0" smtClean="0"/>
              <a:t>Modeling component interaction helps us understand if a proposed system structure is likely to deliver the required system performance and dependability.</a:t>
            </a:r>
            <a:r>
              <a:rPr lang="en-GB" dirty="0" smtClean="0"/>
              <a:t> </a:t>
            </a:r>
          </a:p>
          <a:p>
            <a:r>
              <a:rPr lang="en-GB" dirty="0" smtClean="0"/>
              <a:t>Use case diagrams and sequence diagrams may be used for interaction modelling.</a:t>
            </a:r>
          </a:p>
          <a:p>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15</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modeling</a:t>
            </a:r>
            <a:endParaRPr lang="en-US" dirty="0"/>
          </a:p>
        </p:txBody>
      </p:sp>
      <p:sp>
        <p:nvSpPr>
          <p:cNvPr id="3" name="Content Placeholder 2"/>
          <p:cNvSpPr>
            <a:spLocks noGrp="1"/>
          </p:cNvSpPr>
          <p:nvPr>
            <p:ph idx="1"/>
          </p:nvPr>
        </p:nvSpPr>
        <p:spPr/>
        <p:txBody>
          <a:bodyPr/>
          <a:lstStyle/>
          <a:p>
            <a:r>
              <a:rPr lang="en-US" dirty="0" smtClean="0"/>
              <a:t>Use cases were developed originally to support requirements elicitation and now incorporated into the UML.</a:t>
            </a:r>
          </a:p>
          <a:p>
            <a:r>
              <a:rPr lang="en-US" dirty="0" smtClean="0"/>
              <a:t>Each use case represents a discrete task that involves external interaction with a system.</a:t>
            </a:r>
          </a:p>
          <a:p>
            <a:r>
              <a:rPr lang="en-US" dirty="0" smtClean="0"/>
              <a:t>Actors in a use case may be people or other systems.</a:t>
            </a:r>
          </a:p>
          <a:p>
            <a:r>
              <a:rPr lang="en-US" dirty="0" smtClean="0"/>
              <a:t>Represented diagrammatically to provide an overview of the use case and in a more detailed textual form.</a:t>
            </a:r>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16</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smtClean="0"/>
              <a:t>Transfer-data use case</a:t>
            </a:r>
            <a:r>
              <a:rPr lang="en-GB" dirty="0" smtClean="0"/>
              <a:t> </a:t>
            </a:r>
            <a:endParaRPr lang="en-US" dirty="0" smtClean="0"/>
          </a:p>
        </p:txBody>
      </p:sp>
      <p:sp>
        <p:nvSpPr>
          <p:cNvPr id="5" name="Content Placeholder 4"/>
          <p:cNvSpPr>
            <a:spLocks noGrp="1"/>
          </p:cNvSpPr>
          <p:nvPr>
            <p:ph idx="1"/>
          </p:nvPr>
        </p:nvSpPr>
        <p:spPr/>
        <p:txBody>
          <a:bodyPr/>
          <a:lstStyle/>
          <a:p>
            <a:r>
              <a:rPr lang="en-US" dirty="0" smtClean="0"/>
              <a:t>A use case in the MHC-PMS</a:t>
            </a:r>
            <a:endParaRPr lang="en-US" dirty="0"/>
          </a:p>
        </p:txBody>
      </p:sp>
      <p:pic>
        <p:nvPicPr>
          <p:cNvPr id="4" name="Picture 3" descr="5.3 UseCase.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866722" y="3259717"/>
            <a:ext cx="7486946" cy="1367701"/>
          </a:xfrm>
          <a:prstGeom prst="rect">
            <a:avLst/>
          </a:prstGeom>
        </p:spPr>
      </p:pic>
      <p:sp>
        <p:nvSpPr>
          <p:cNvPr id="6" name="Slide Number Placeholder 5"/>
          <p:cNvSpPr>
            <a:spLocks noGrp="1"/>
          </p:cNvSpPr>
          <p:nvPr>
            <p:ph type="sldNum" sz="quarter" idx="12"/>
          </p:nvPr>
        </p:nvSpPr>
        <p:spPr/>
        <p:txBody>
          <a:bodyPr/>
          <a:lstStyle/>
          <a:p>
            <a:pPr>
              <a:defRPr/>
            </a:pPr>
            <a:fld id="{DEC9DA09-039A-A841-BA90-58CFCFBF8E01}" type="slidenum">
              <a:rPr lang="en-US" smtClean="0"/>
              <a:pPr>
                <a:defRPr/>
              </a:pPr>
              <a:t>17</a:t>
            </a:fld>
            <a:endParaRPr lang="en-US"/>
          </a:p>
        </p:txBody>
      </p:sp>
      <p:sp>
        <p:nvSpPr>
          <p:cNvPr id="7" name="Footer Placeholder 6"/>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smtClean="0"/>
              <a:t>Tabular description of the ‘Transfer data’ use-case</a:t>
            </a:r>
            <a:r>
              <a:rPr lang="en-GB" dirty="0" smtClean="0"/>
              <a:t> </a:t>
            </a:r>
            <a:endParaRPr lang="en-US" dirty="0" smtClean="0"/>
          </a:p>
        </p:txBody>
      </p:sp>
      <p:graphicFrame>
        <p:nvGraphicFramePr>
          <p:cNvPr id="3" name="Table 2"/>
          <p:cNvGraphicFramePr>
            <a:graphicFrameLocks noGrp="1"/>
          </p:cNvGraphicFramePr>
          <p:nvPr/>
        </p:nvGraphicFramePr>
        <p:xfrm>
          <a:off x="909638" y="1866900"/>
          <a:ext cx="7205662" cy="4051935"/>
        </p:xfrm>
        <a:graphic>
          <a:graphicData uri="http://schemas.openxmlformats.org/drawingml/2006/table">
            <a:tbl>
              <a:tblPr/>
              <a:tblGrid>
                <a:gridCol w="1935162">
                  <a:extLst>
                    <a:ext uri="{9D8B030D-6E8A-4147-A177-3AD203B41FA5}">
                      <a16:colId xmlns:a16="http://schemas.microsoft.com/office/drawing/2014/main" val="20000"/>
                    </a:ext>
                  </a:extLst>
                </a:gridCol>
                <a:gridCol w="5270500">
                  <a:extLst>
                    <a:ext uri="{9D8B030D-6E8A-4147-A177-3AD203B41FA5}">
                      <a16:colId xmlns:a16="http://schemas.microsoft.com/office/drawing/2014/main" val="20001"/>
                    </a:ext>
                  </a:extLst>
                </a:gridCol>
              </a:tblGrid>
              <a:tr h="371475">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charset="0"/>
                          <a:ea typeface="Times New Roman" charset="0"/>
                        </a:rPr>
                        <a:t>MHC</a:t>
                      </a:r>
                      <a:r>
                        <a:rPr kumimoji="0" lang="en-GB" sz="1600" b="1" i="0" u="none" strike="noStrike" cap="none" normalizeH="0" baseline="0" dirty="0">
                          <a:ln>
                            <a:noFill/>
                          </a:ln>
                          <a:solidFill>
                            <a:srgbClr val="000000"/>
                          </a:solidFill>
                          <a:effectLst/>
                          <a:latin typeface="Arial" charset="0"/>
                          <a:ea typeface="Times New Roman" charset="0"/>
                        </a:rPr>
                        <a:t>-PMS: Transfer </a:t>
                      </a:r>
                      <a:r>
                        <a:rPr kumimoji="0" lang="en-GB" sz="1600" b="1" i="0" u="none" strike="noStrike" cap="none" normalizeH="0" baseline="0" dirty="0" smtClean="0">
                          <a:ln>
                            <a:noFill/>
                          </a:ln>
                          <a:solidFill>
                            <a:srgbClr val="000000"/>
                          </a:solidFill>
                          <a:effectLst/>
                          <a:latin typeface="Arial" charset="0"/>
                          <a:ea typeface="Times New Roman" charset="0"/>
                        </a:rPr>
                        <a:t>data</a:t>
                      </a:r>
                      <a:endParaRPr kumimoji="0" lang="en-GB" sz="1600" b="1" i="0" u="none" strike="noStrike" cap="none" normalizeH="0" baseline="0" dirty="0">
                        <a:ln>
                          <a:noFill/>
                        </a:ln>
                        <a:solidFill>
                          <a:srgbClr val="000000"/>
                        </a:solidFill>
                        <a:effectLst/>
                        <a:latin typeface="Arial" charset="0"/>
                        <a:ea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extLst>
                  <a:ext uri="{0D108BD9-81ED-4DB2-BD59-A6C34878D82A}">
                    <a16:rowId xmlns:a16="http://schemas.microsoft.com/office/drawing/2014/main" val="10000"/>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charset="0"/>
                          <a:ea typeface="Times New Roman" charset="0"/>
                        </a:rPr>
                        <a:t>Actors</a:t>
                      </a:r>
                      <a:endParaRPr kumimoji="0" lang="en-GB" sz="1600" b="0" i="0" u="none" strike="noStrike" cap="none" normalizeH="0" baseline="0" dirty="0">
                        <a:ln>
                          <a:noFill/>
                        </a:ln>
                        <a:solidFill>
                          <a:srgbClr val="000000"/>
                        </a:solidFill>
                        <a:effectLst/>
                        <a:latin typeface="Arial" charset="0"/>
                        <a:ea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Medical receptionist, patient records system (PRS)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Description</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A receptionist may transfer data from the MHC-PMS to a general patient record database that is maintained by a health authority. The information transferred may either be updated personal information (address, phone number, etc.) or a summary of the patient’s diagnosis and treatment.</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Data</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Patient’s personal information, treatment summary</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Stimulus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User command issued by medical receptionist</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Response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Confirmation that PRS has been updated</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Comments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The receptionist must have appropriate security permissions to access the patient information and the PRS</a:t>
                      </a:r>
                      <a:r>
                        <a:rPr kumimoji="0" lang="en-GB" sz="1600" b="0" i="0" u="none" strike="noStrike" cap="none" normalizeH="0" baseline="0" dirty="0" smtClean="0">
                          <a:ln>
                            <a:noFill/>
                          </a:ln>
                          <a:solidFill>
                            <a:srgbClr val="000000"/>
                          </a:solidFill>
                          <a:effectLst/>
                          <a:latin typeface="Arial" charset="0"/>
                          <a:ea typeface="Times New Roman" charset="0"/>
                        </a:rPr>
                        <a:t>.</a:t>
                      </a:r>
                      <a:endParaRPr kumimoji="0" lang="en-GB" sz="1600" b="0" i="0" u="none" strike="noStrike" cap="none" normalizeH="0" baseline="0" dirty="0">
                        <a:ln>
                          <a:noFill/>
                        </a:ln>
                        <a:solidFill>
                          <a:srgbClr val="000000"/>
                        </a:solidFill>
                        <a:effectLst/>
                        <a:latin typeface="Arial" charset="0"/>
                        <a:ea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bl>
          </a:graphicData>
        </a:graphic>
      </p:graphicFrame>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18</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smtClean="0"/>
              <a:t>Use cases in the MHC-PMS involving the role ‘Medical Receptionist’</a:t>
            </a:r>
            <a:r>
              <a:rPr lang="en-GB" dirty="0" smtClean="0"/>
              <a:t> </a:t>
            </a:r>
            <a:endParaRPr lang="en-US" dirty="0" smtClean="0"/>
          </a:p>
        </p:txBody>
      </p:sp>
      <p:pic>
        <p:nvPicPr>
          <p:cNvPr id="4" name="Picture 3" descr="5.5 RecepUseCase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279650" y="1747838"/>
            <a:ext cx="4451350" cy="4795654"/>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19</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Context models</a:t>
            </a:r>
          </a:p>
          <a:p>
            <a:endParaRPr lang="en-US" dirty="0"/>
          </a:p>
          <a:p>
            <a:pPr marL="0" indent="0">
              <a:buNone/>
            </a:pPr>
            <a:endParaRPr lang="en-GB" dirty="0" smtClean="0"/>
          </a:p>
          <a:p>
            <a:r>
              <a:rPr lang="en-US" dirty="0" smtClean="0"/>
              <a:t>Interaction models</a:t>
            </a:r>
            <a:endParaRPr lang="en-GB" dirty="0" smtClean="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Design a Use-case diagram for Bank ATM system.</a:t>
            </a:r>
            <a:endParaRPr lang="en-IN" dirty="0"/>
          </a:p>
        </p:txBody>
      </p:sp>
      <p:sp>
        <p:nvSpPr>
          <p:cNvPr id="3" name="Footer Placeholder 2"/>
          <p:cNvSpPr>
            <a:spLocks noGrp="1"/>
          </p:cNvSpPr>
          <p:nvPr>
            <p:ph type="ftr" sz="quarter" idx="11"/>
          </p:nvPr>
        </p:nvSpPr>
        <p:spPr/>
        <p:txBody>
          <a:bodyPr/>
          <a:lstStyle/>
          <a:p>
            <a:r>
              <a:rPr lang="en-US" smtClean="0"/>
              <a:t>Chapter 5 System modeling</a:t>
            </a:r>
            <a:endParaRPr lang="en-US"/>
          </a:p>
        </p:txBody>
      </p:sp>
      <p:sp>
        <p:nvSpPr>
          <p:cNvPr id="4" name="Slide Number Placeholder 3"/>
          <p:cNvSpPr>
            <a:spLocks noGrp="1"/>
          </p:cNvSpPr>
          <p:nvPr>
            <p:ph type="sldNum" sz="quarter" idx="12"/>
          </p:nvPr>
        </p:nvSpPr>
        <p:spPr/>
        <p:txBody>
          <a:bodyPr/>
          <a:lstStyle/>
          <a:p>
            <a:fld id="{964AD586-7C25-0244-A129-E014CC0A164A}" type="slidenum">
              <a:rPr lang="en-US" smtClean="0"/>
              <a:pPr/>
              <a:t>20</a:t>
            </a:fld>
            <a:endParaRPr lang="en-US"/>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907473" y="1570038"/>
            <a:ext cx="7329054" cy="5204835"/>
          </a:xfrm>
          <a:prstGeom prst="rect">
            <a:avLst/>
          </a:prstGeom>
          <a:noFill/>
        </p:spPr>
      </p:pic>
      <p:cxnSp>
        <p:nvCxnSpPr>
          <p:cNvPr id="12" name="Straight Connector 11"/>
          <p:cNvCxnSpPr/>
          <p:nvPr/>
        </p:nvCxnSpPr>
        <p:spPr>
          <a:xfrm>
            <a:off x="-526473" y="2355273"/>
            <a:ext cx="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14" name="Straight Connector 13"/>
          <p:cNvCxnSpPr/>
          <p:nvPr/>
        </p:nvCxnSpPr>
        <p:spPr>
          <a:xfrm>
            <a:off x="7966364" y="3061855"/>
            <a:ext cx="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221335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Footer Placeholder 2"/>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21</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37363"/>
            <a:ext cx="8465127" cy="6419850"/>
          </a:xfrm>
          <a:prstGeom prst="rect">
            <a:avLst/>
          </a:prstGeom>
        </p:spPr>
      </p:pic>
    </p:spTree>
    <p:extLst>
      <p:ext uri="{BB962C8B-B14F-4D97-AF65-F5344CB8AC3E}">
        <p14:creationId xmlns:p14="http://schemas.microsoft.com/office/powerpoint/2010/main" val="32203639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pc="-5" dirty="0" smtClean="0">
                <a:latin typeface="Trebuchet MS"/>
                <a:cs typeface="Trebuchet MS"/>
              </a:rPr>
              <a:t>Attendance Management</a:t>
            </a:r>
            <a:r>
              <a:rPr lang="en-US" spc="-90" dirty="0" smtClean="0">
                <a:latin typeface="Trebuchet MS"/>
                <a:cs typeface="Trebuchet MS"/>
              </a:rPr>
              <a:t> </a:t>
            </a:r>
            <a:r>
              <a:rPr lang="en-US" spc="-5" dirty="0" smtClean="0">
                <a:latin typeface="Trebuchet MS"/>
                <a:cs typeface="Trebuchet MS"/>
              </a:rPr>
              <a:t>System</a:t>
            </a:r>
            <a:endParaRPr lang="en-US" dirty="0"/>
          </a:p>
        </p:txBody>
      </p:sp>
      <p:sp>
        <p:nvSpPr>
          <p:cNvPr id="3" name="Footer Placeholder 2"/>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22</a:t>
            </a:fld>
            <a:endParaRPr lang="en-US"/>
          </a:p>
        </p:txBody>
      </p:sp>
      <p:sp>
        <p:nvSpPr>
          <p:cNvPr id="5" name="object 4"/>
          <p:cNvSpPr/>
          <p:nvPr/>
        </p:nvSpPr>
        <p:spPr>
          <a:xfrm>
            <a:off x="651165" y="1636776"/>
            <a:ext cx="8936180" cy="5084699"/>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diagrams</a:t>
            </a:r>
            <a:endParaRPr lang="en-US" dirty="0"/>
          </a:p>
        </p:txBody>
      </p:sp>
      <p:sp>
        <p:nvSpPr>
          <p:cNvPr id="3" name="Content Placeholder 2"/>
          <p:cNvSpPr>
            <a:spLocks noGrp="1"/>
          </p:cNvSpPr>
          <p:nvPr>
            <p:ph idx="1"/>
          </p:nvPr>
        </p:nvSpPr>
        <p:spPr/>
        <p:txBody>
          <a:bodyPr/>
          <a:lstStyle/>
          <a:p>
            <a:r>
              <a:rPr lang="en-US" dirty="0" smtClean="0"/>
              <a:t>Sequence diagrams are part of the UML and are used to model the interactions between the actors and the objects within a system.</a:t>
            </a:r>
          </a:p>
          <a:p>
            <a:r>
              <a:rPr lang="en-US" dirty="0" smtClean="0"/>
              <a:t>A sequence diagram shows the sequence of interactions that take place during a particular use case or use case instance.</a:t>
            </a:r>
          </a:p>
          <a:p>
            <a:r>
              <a:rPr lang="en-US" dirty="0" smtClean="0"/>
              <a:t>The objects and actors involved are listed along the top of the diagram, with a dotted line drawn vertically from these. </a:t>
            </a:r>
          </a:p>
          <a:p>
            <a:r>
              <a:rPr lang="en-US" dirty="0" smtClean="0"/>
              <a:t>Interactions between objects are indicated by annotated arrows.  </a:t>
            </a:r>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23</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t>Sequence diagram for View patient information</a:t>
            </a:r>
            <a:r>
              <a:rPr lang="en-GB" dirty="0" smtClean="0"/>
              <a:t> </a:t>
            </a:r>
            <a:endParaRPr lang="en-US" dirty="0" smtClean="0"/>
          </a:p>
        </p:txBody>
      </p:sp>
      <p:pic>
        <p:nvPicPr>
          <p:cNvPr id="4" name="Picture 3" descr="5.6 ViewInfoSeqDiag.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10836" y="1727200"/>
            <a:ext cx="8853055" cy="438150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24</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6" name="Slide Number Placeholder 5"/>
          <p:cNvSpPr>
            <a:spLocks noGrp="1"/>
          </p:cNvSpPr>
          <p:nvPr>
            <p:ph type="sldNum" sz="quarter" idx="12"/>
          </p:nvPr>
        </p:nvSpPr>
        <p:spPr/>
        <p:txBody>
          <a:bodyPr/>
          <a:lstStyle/>
          <a:p>
            <a:pPr>
              <a:defRPr/>
            </a:pPr>
            <a:fld id="{026C30EE-4725-9040-82E4-7631508820E2}" type="slidenum">
              <a:rPr lang="en-US" smtClean="0"/>
              <a:pPr>
                <a:defRPr/>
              </a:pPr>
              <a:t>25</a:t>
            </a:fld>
            <a:endParaRPr lang="en-US"/>
          </a:p>
        </p:txBody>
      </p:sp>
      <p:pic>
        <p:nvPicPr>
          <p:cNvPr id="4098" name="Picture 2" descr="Reference fragment example"/>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625" b="625"/>
          <a:stretch>
            <a:fillRect/>
          </a:stretch>
        </p:blipFill>
        <p:spPr bwMode="auto">
          <a:xfrm>
            <a:off x="249382" y="749808"/>
            <a:ext cx="8589817" cy="51522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42990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fld id="{765F1AEB-169C-4F38-8294-D9DD05F22C1F}" type="slidenum">
              <a:rPr lang="en-US" altLang="en-US"/>
              <a:pPr/>
              <a:t>26</a:t>
            </a:fld>
            <a:endParaRPr lang="en-US" altLang="en-US"/>
          </a:p>
        </p:txBody>
      </p:sp>
      <p:sp>
        <p:nvSpPr>
          <p:cNvPr id="5124" name="Rectangle 2"/>
          <p:cNvSpPr>
            <a:spLocks noGrp="1" noChangeArrowheads="1"/>
          </p:cNvSpPr>
          <p:nvPr>
            <p:ph type="title"/>
          </p:nvPr>
        </p:nvSpPr>
        <p:spPr/>
        <p:txBody>
          <a:bodyPr/>
          <a:lstStyle/>
          <a:p>
            <a:pPr algn="ctr" eaLnBrk="1" hangingPunct="1"/>
            <a:r>
              <a:rPr lang="en-US" altLang="en-US" dirty="0" smtClean="0"/>
              <a:t>Design</a:t>
            </a:r>
          </a:p>
        </p:txBody>
      </p:sp>
      <p:sp>
        <p:nvSpPr>
          <p:cNvPr id="5125" name="Rectangle 3"/>
          <p:cNvSpPr>
            <a:spLocks noGrp="1" noChangeArrowheads="1"/>
          </p:cNvSpPr>
          <p:nvPr>
            <p:ph type="body" idx="1"/>
          </p:nvPr>
        </p:nvSpPr>
        <p:spPr/>
        <p:txBody>
          <a:bodyPr>
            <a:normAutofit/>
          </a:bodyPr>
          <a:lstStyle/>
          <a:p>
            <a:pPr eaLnBrk="1" hangingPunct="1"/>
            <a:r>
              <a:rPr lang="en-US" altLang="en-US" dirty="0" smtClean="0">
                <a:solidFill>
                  <a:srgbClr val="000000"/>
                </a:solidFill>
                <a:latin typeface="Palatino" pitchFamily="-128" charset="0"/>
              </a:rPr>
              <a:t>Please Refer MS-Word Notes ( Book Pressman) for details sent along with these slides.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Design</a:t>
            </a:r>
            <a:endParaRPr lang="en-US" dirty="0"/>
          </a:p>
        </p:txBody>
      </p:sp>
      <p:sp>
        <p:nvSpPr>
          <p:cNvPr id="3" name="Content Placeholder 2"/>
          <p:cNvSpPr>
            <a:spLocks noGrp="1"/>
          </p:cNvSpPr>
          <p:nvPr>
            <p:ph idx="1"/>
          </p:nvPr>
        </p:nvSpPr>
        <p:spPr/>
        <p:txBody>
          <a:bodyPr/>
          <a:lstStyle/>
          <a:p>
            <a:r>
              <a:rPr lang="en-US" dirty="0" smtClean="0"/>
              <a:t>Software design sits at the technical kernel of software engineering and is applied regardless of the software process model that is used. </a:t>
            </a:r>
            <a:endParaRPr lang="en-US" dirty="0" smtClean="0"/>
          </a:p>
          <a:p>
            <a:pPr marL="0" indent="0">
              <a:buNone/>
            </a:pPr>
            <a:endParaRPr lang="en-US" dirty="0" smtClean="0"/>
          </a:p>
          <a:p>
            <a:r>
              <a:rPr lang="en-US" dirty="0" smtClean="0"/>
              <a:t>Beginning </a:t>
            </a:r>
            <a:r>
              <a:rPr lang="en-US" dirty="0" smtClean="0"/>
              <a:t>once software requirements have been analyzed and modeled, software design is the last software engineering action within the modeling activity and sets the stage for construction (code generation and testing)</a:t>
            </a:r>
          </a:p>
          <a:p>
            <a:endParaRPr lang="en-US" dirty="0"/>
          </a:p>
        </p:txBody>
      </p:sp>
      <p:sp>
        <p:nvSpPr>
          <p:cNvPr id="4" name="Slide Number Placeholder 3"/>
          <p:cNvSpPr>
            <a:spLocks noGrp="1"/>
          </p:cNvSpPr>
          <p:nvPr>
            <p:ph type="sldNum" sz="quarter" idx="12"/>
          </p:nvPr>
        </p:nvSpPr>
        <p:spPr/>
        <p:txBody>
          <a:bodyPr/>
          <a:lstStyle/>
          <a:p>
            <a:fld id="{8EBCD41A-EB78-427D-86D9-DF812C0BED6B}"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Analysis Model -&gt; Design Model</a:t>
            </a:r>
            <a:endParaRPr lang="en-IN" dirty="0"/>
          </a:p>
        </p:txBody>
      </p:sp>
      <p:sp>
        <p:nvSpPr>
          <p:cNvPr id="4" name="Footer Placeholder 3"/>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28</a:t>
            </a:fld>
            <a:endParaRPr lang="en-US"/>
          </a:p>
        </p:txBody>
      </p:sp>
      <p:pic>
        <p:nvPicPr>
          <p:cNvPr id="6"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92727" y="1717964"/>
            <a:ext cx="8451273" cy="4638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81973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293232" cy="681326"/>
          </a:xfrm>
        </p:spPr>
        <p:txBody>
          <a:bodyPr/>
          <a:lstStyle/>
          <a:p>
            <a:pPr algn="ctr"/>
            <a:r>
              <a:rPr lang="en-IN" sz="3200" dirty="0" smtClean="0"/>
              <a:t>Design outputs</a:t>
            </a:r>
            <a:endParaRPr lang="en-IN" sz="3200" dirty="0"/>
          </a:p>
        </p:txBody>
      </p:sp>
      <p:sp>
        <p:nvSpPr>
          <p:cNvPr id="3" name="Content Placeholder 2"/>
          <p:cNvSpPr>
            <a:spLocks noGrp="1"/>
          </p:cNvSpPr>
          <p:nvPr>
            <p:ph idx="1"/>
          </p:nvPr>
        </p:nvSpPr>
        <p:spPr>
          <a:xfrm>
            <a:off x="457200" y="955965"/>
            <a:ext cx="8229600" cy="5765510"/>
          </a:xfrm>
        </p:spPr>
        <p:txBody>
          <a:bodyPr/>
          <a:lstStyle/>
          <a:p>
            <a:endParaRPr lang="en-IN" dirty="0" smtClean="0"/>
          </a:p>
          <a:p>
            <a:r>
              <a:rPr lang="en-US" sz="2000" dirty="0">
                <a:solidFill>
                  <a:srgbClr val="FF0000"/>
                </a:solidFill>
              </a:rPr>
              <a:t>The data/class design transforms class models into design class realizations and the requisite data structures required to implement the software. </a:t>
            </a:r>
            <a:r>
              <a:rPr lang="en-US" sz="2000" dirty="0"/>
              <a:t>The objects and relationships defined in the CRC diagram and the detailed data content depicted by class attributes and other notation provide the basis for the data design action. </a:t>
            </a:r>
            <a:endParaRPr lang="en-US" sz="2000" dirty="0" smtClean="0"/>
          </a:p>
          <a:p>
            <a:r>
              <a:rPr lang="en-US" sz="2000" dirty="0">
                <a:solidFill>
                  <a:srgbClr val="FF0000"/>
                </a:solidFill>
              </a:rPr>
              <a:t>The architectural design defines the relationship between major structural elements of the software, the architectural styles and design patterns that can be used to </a:t>
            </a:r>
            <a:r>
              <a:rPr lang="en-US" sz="2000" dirty="0" smtClean="0">
                <a:solidFill>
                  <a:srgbClr val="FF0000"/>
                </a:solidFill>
              </a:rPr>
              <a:t>achieve the requirements.</a:t>
            </a:r>
          </a:p>
          <a:p>
            <a:r>
              <a:rPr lang="en-US" sz="2000" dirty="0">
                <a:solidFill>
                  <a:srgbClr val="FF0000"/>
                </a:solidFill>
              </a:rPr>
              <a:t>The interface design describes how the software communicates with systems that interoperate with it, and with humans who use it. </a:t>
            </a:r>
            <a:r>
              <a:rPr lang="en-US" sz="2000" dirty="0"/>
              <a:t>An interface implies a flow of information (e.g., data and/or control) and a specific type of behavior.</a:t>
            </a:r>
            <a:r>
              <a:rPr lang="en-US" sz="2000" dirty="0" smtClean="0"/>
              <a:t> </a:t>
            </a:r>
          </a:p>
          <a:p>
            <a:r>
              <a:rPr lang="en-US" sz="2000" dirty="0">
                <a:solidFill>
                  <a:srgbClr val="FF0000"/>
                </a:solidFill>
              </a:rPr>
              <a:t>The component-level design transforms structural elements of the software architecture into a procedural description of software components. </a:t>
            </a:r>
            <a:endParaRPr lang="en-IN" sz="2000" dirty="0">
              <a:solidFill>
                <a:srgbClr val="FF0000"/>
              </a:solidFill>
            </a:endParaRPr>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29</a:t>
            </a:fld>
            <a:endParaRPr lang="en-US"/>
          </a:p>
        </p:txBody>
      </p:sp>
    </p:spTree>
    <p:extLst>
      <p:ext uri="{BB962C8B-B14F-4D97-AF65-F5344CB8AC3E}">
        <p14:creationId xmlns:p14="http://schemas.microsoft.com/office/powerpoint/2010/main" val="3538574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modeling</a:t>
            </a:r>
            <a:endParaRPr lang="en-US" dirty="0"/>
          </a:p>
        </p:txBody>
      </p:sp>
      <p:sp>
        <p:nvSpPr>
          <p:cNvPr id="3" name="Content Placeholder 2"/>
          <p:cNvSpPr>
            <a:spLocks noGrp="1"/>
          </p:cNvSpPr>
          <p:nvPr>
            <p:ph idx="1"/>
          </p:nvPr>
        </p:nvSpPr>
        <p:spPr/>
        <p:txBody>
          <a:bodyPr/>
          <a:lstStyle/>
          <a:p>
            <a:r>
              <a:rPr lang="en-US" dirty="0" smtClean="0"/>
              <a:t>System modeling is the process of developing abstract models of a system, with each model presenting a different view or perspective of that system. </a:t>
            </a:r>
          </a:p>
          <a:p>
            <a:r>
              <a:rPr lang="en-US" dirty="0" smtClean="0"/>
              <a:t>System modeling has now come to mean representing a system using some kind of graphical notation, which is now almost always based on notations in the Unified Modeling Language (UML). </a:t>
            </a:r>
          </a:p>
          <a:p>
            <a:r>
              <a:rPr lang="en-GB" dirty="0" smtClean="0"/>
              <a:t>System modelling helps the analyst to understand the functionality of the system and models are used to communicate with customers.</a:t>
            </a:r>
          </a:p>
          <a:p>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Design and Quality</a:t>
            </a:r>
            <a:endParaRPr lang="en-IN" dirty="0"/>
          </a:p>
        </p:txBody>
      </p:sp>
      <p:sp>
        <p:nvSpPr>
          <p:cNvPr id="3" name="Content Placeholder 2"/>
          <p:cNvSpPr>
            <a:spLocks noGrp="1"/>
          </p:cNvSpPr>
          <p:nvPr>
            <p:ph idx="1"/>
          </p:nvPr>
        </p:nvSpPr>
        <p:spPr/>
        <p:txBody>
          <a:bodyPr/>
          <a:lstStyle/>
          <a:p>
            <a:r>
              <a:rPr lang="en-US" altLang="en-US" dirty="0">
                <a:solidFill>
                  <a:schemeClr val="folHlink"/>
                </a:solidFill>
              </a:rPr>
              <a:t>the design must implement all of the explicit </a:t>
            </a:r>
            <a:r>
              <a:rPr lang="en-US" altLang="en-US" dirty="0" smtClean="0">
                <a:solidFill>
                  <a:schemeClr val="folHlink"/>
                </a:solidFill>
              </a:rPr>
              <a:t>requirements.</a:t>
            </a:r>
          </a:p>
          <a:p>
            <a:pPr marL="0" indent="0">
              <a:buNone/>
            </a:pPr>
            <a:endParaRPr lang="en-US" altLang="en-US" dirty="0" smtClean="0">
              <a:solidFill>
                <a:schemeClr val="folHlink"/>
              </a:solidFill>
            </a:endParaRPr>
          </a:p>
          <a:p>
            <a:r>
              <a:rPr lang="en-US" altLang="en-US" dirty="0">
                <a:solidFill>
                  <a:schemeClr val="folHlink"/>
                </a:solidFill>
              </a:rPr>
              <a:t>the design must be a readable, </a:t>
            </a:r>
            <a:r>
              <a:rPr lang="en-US" altLang="en-US" dirty="0" smtClean="0">
                <a:solidFill>
                  <a:schemeClr val="folHlink"/>
                </a:solidFill>
              </a:rPr>
              <a:t>understandable.</a:t>
            </a:r>
          </a:p>
          <a:p>
            <a:pPr marL="0" indent="0">
              <a:buNone/>
            </a:pPr>
            <a:endParaRPr lang="en-IN" altLang="en-US" dirty="0">
              <a:solidFill>
                <a:schemeClr val="folHlink"/>
              </a:solidFill>
            </a:endParaRPr>
          </a:p>
          <a:p>
            <a:r>
              <a:rPr lang="en-US" altLang="en-US" dirty="0">
                <a:solidFill>
                  <a:schemeClr val="folHlink"/>
                </a:solidFill>
              </a:rPr>
              <a:t>the design should provide a complete picture of the </a:t>
            </a:r>
            <a:r>
              <a:rPr lang="en-US" altLang="en-US" dirty="0" smtClean="0">
                <a:solidFill>
                  <a:schemeClr val="folHlink"/>
                </a:solidFill>
              </a:rPr>
              <a:t>software.</a:t>
            </a:r>
            <a:endParaRPr lang="en-IN" dirty="0"/>
          </a:p>
        </p:txBody>
      </p:sp>
      <p:sp>
        <p:nvSpPr>
          <p:cNvPr id="4" name="Footer Placeholder 3"/>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30</a:t>
            </a:fld>
            <a:endParaRPr lang="en-US"/>
          </a:p>
        </p:txBody>
      </p:sp>
    </p:spTree>
    <p:extLst>
      <p:ext uri="{BB962C8B-B14F-4D97-AF65-F5344CB8AC3E}">
        <p14:creationId xmlns:p14="http://schemas.microsoft.com/office/powerpoint/2010/main" val="164798269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Quality Guidelines</a:t>
            </a:r>
            <a:endParaRPr lang="en-IN" dirty="0"/>
          </a:p>
        </p:txBody>
      </p:sp>
      <p:sp>
        <p:nvSpPr>
          <p:cNvPr id="3" name="Content Placeholder 2"/>
          <p:cNvSpPr>
            <a:spLocks noGrp="1"/>
          </p:cNvSpPr>
          <p:nvPr>
            <p:ph idx="1"/>
          </p:nvPr>
        </p:nvSpPr>
        <p:spPr/>
        <p:txBody>
          <a:bodyPr/>
          <a:lstStyle/>
          <a:p>
            <a:r>
              <a:rPr lang="en-US" altLang="en-US" dirty="0">
                <a:solidFill>
                  <a:schemeClr val="folHlink"/>
                </a:solidFill>
              </a:rPr>
              <a:t>A design should exhibit an architecture</a:t>
            </a:r>
            <a:r>
              <a:rPr lang="en-US" altLang="en-US" dirty="0"/>
              <a:t> that (1) has been created using recognizable architectural styles or patterns, (2) is composed of components that exhibit good design characteristics and (3) can be implemented in an evolutionary </a:t>
            </a:r>
            <a:r>
              <a:rPr lang="en-US" altLang="en-US" dirty="0" smtClean="0"/>
              <a:t>fashion.</a:t>
            </a:r>
          </a:p>
          <a:p>
            <a:r>
              <a:rPr lang="en-US" altLang="en-US" dirty="0">
                <a:solidFill>
                  <a:schemeClr val="folHlink"/>
                </a:solidFill>
              </a:rPr>
              <a:t>A design should be </a:t>
            </a:r>
            <a:r>
              <a:rPr lang="en-US" altLang="en-US" dirty="0" smtClean="0">
                <a:solidFill>
                  <a:schemeClr val="folHlink"/>
                </a:solidFill>
              </a:rPr>
              <a:t>modular.</a:t>
            </a:r>
          </a:p>
          <a:p>
            <a:r>
              <a:rPr lang="en-US" altLang="en-US" dirty="0">
                <a:solidFill>
                  <a:schemeClr val="folHlink"/>
                </a:solidFill>
              </a:rPr>
              <a:t>A design should contain distinct representations</a:t>
            </a:r>
            <a:r>
              <a:rPr lang="en-US" altLang="en-US" dirty="0"/>
              <a:t> of data, architecture, interfaces, and components.</a:t>
            </a:r>
          </a:p>
          <a:p>
            <a:r>
              <a:rPr lang="en-US" altLang="en-US" dirty="0">
                <a:solidFill>
                  <a:schemeClr val="folHlink"/>
                </a:solidFill>
              </a:rPr>
              <a:t>A design should lead to data structures that are appropriate</a:t>
            </a:r>
            <a:r>
              <a:rPr lang="en-US" altLang="en-US" dirty="0"/>
              <a:t> for the classes to be implemented and are drawn from recognizable data patterns.</a:t>
            </a:r>
          </a:p>
          <a:p>
            <a:endParaRPr lang="en-US" altLang="en-US" dirty="0" smtClean="0"/>
          </a:p>
          <a:p>
            <a:endParaRPr lang="en-US" altLang="en-US" dirty="0"/>
          </a:p>
          <a:p>
            <a:endParaRPr lang="en-IN" dirty="0"/>
          </a:p>
        </p:txBody>
      </p:sp>
      <p:sp>
        <p:nvSpPr>
          <p:cNvPr id="4" name="Footer Placeholder 3"/>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31</a:t>
            </a:fld>
            <a:endParaRPr lang="en-US"/>
          </a:p>
        </p:txBody>
      </p:sp>
    </p:spTree>
    <p:extLst>
      <p:ext uri="{BB962C8B-B14F-4D97-AF65-F5344CB8AC3E}">
        <p14:creationId xmlns:p14="http://schemas.microsoft.com/office/powerpoint/2010/main" val="384084079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Quality </a:t>
            </a:r>
            <a:r>
              <a:rPr lang="en-US" altLang="en-US" dirty="0" smtClean="0"/>
              <a:t>Guidelines continued</a:t>
            </a:r>
            <a:endParaRPr lang="en-IN" dirty="0"/>
          </a:p>
        </p:txBody>
      </p:sp>
      <p:sp>
        <p:nvSpPr>
          <p:cNvPr id="3" name="Content Placeholder 2"/>
          <p:cNvSpPr>
            <a:spLocks noGrp="1"/>
          </p:cNvSpPr>
          <p:nvPr>
            <p:ph idx="1"/>
          </p:nvPr>
        </p:nvSpPr>
        <p:spPr/>
        <p:txBody>
          <a:bodyPr/>
          <a:lstStyle/>
          <a:p>
            <a:r>
              <a:rPr lang="en-US" altLang="en-US" dirty="0">
                <a:solidFill>
                  <a:schemeClr val="folHlink"/>
                </a:solidFill>
              </a:rPr>
              <a:t>A design should lead to components that exhibit independent functional </a:t>
            </a:r>
            <a:r>
              <a:rPr lang="en-US" altLang="en-US" dirty="0" smtClean="0">
                <a:solidFill>
                  <a:schemeClr val="folHlink"/>
                </a:solidFill>
              </a:rPr>
              <a:t>characteristics.</a:t>
            </a:r>
          </a:p>
          <a:p>
            <a:r>
              <a:rPr lang="en-US" altLang="en-US" dirty="0">
                <a:solidFill>
                  <a:schemeClr val="folHlink"/>
                </a:solidFill>
              </a:rPr>
              <a:t>A design should lead to interfaces that reduce the complexity</a:t>
            </a:r>
            <a:r>
              <a:rPr lang="en-US" altLang="en-US" dirty="0"/>
              <a:t> of connections between components and with the external environment.</a:t>
            </a:r>
          </a:p>
          <a:p>
            <a:pPr>
              <a:lnSpc>
                <a:spcPct val="90000"/>
              </a:lnSpc>
            </a:pPr>
            <a:r>
              <a:rPr lang="en-US" altLang="en-US" dirty="0" smtClean="0">
                <a:solidFill>
                  <a:schemeClr val="folHlink"/>
                </a:solidFill>
              </a:rPr>
              <a:t>A </a:t>
            </a:r>
            <a:r>
              <a:rPr lang="en-US" altLang="en-US" dirty="0">
                <a:solidFill>
                  <a:schemeClr val="folHlink"/>
                </a:solidFill>
              </a:rPr>
              <a:t>design should be represented using a notation that effectively communicates its meaning.</a:t>
            </a:r>
            <a:endParaRPr lang="en-US" altLang="en-US" sz="3200" b="1" dirty="0">
              <a:latin typeface="Times" panose="02020603050405020304" pitchFamily="18" charset="0"/>
            </a:endParaRPr>
          </a:p>
          <a:p>
            <a:endParaRPr lang="en-IN" dirty="0"/>
          </a:p>
        </p:txBody>
      </p:sp>
      <p:sp>
        <p:nvSpPr>
          <p:cNvPr id="4" name="Footer Placeholder 3"/>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32</a:t>
            </a:fld>
            <a:endParaRPr lang="en-US"/>
          </a:p>
        </p:txBody>
      </p:sp>
    </p:spTree>
    <p:extLst>
      <p:ext uri="{BB962C8B-B14F-4D97-AF65-F5344CB8AC3E}">
        <p14:creationId xmlns:p14="http://schemas.microsoft.com/office/powerpoint/2010/main" val="276496994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Attributes</a:t>
            </a:r>
            <a:endParaRPr lang="en-IN" dirty="0"/>
          </a:p>
        </p:txBody>
      </p:sp>
      <p:sp>
        <p:nvSpPr>
          <p:cNvPr id="3" name="Content Placeholder 2"/>
          <p:cNvSpPr>
            <a:spLocks noGrp="1"/>
          </p:cNvSpPr>
          <p:nvPr>
            <p:ph idx="1"/>
          </p:nvPr>
        </p:nvSpPr>
        <p:spPr/>
        <p:txBody>
          <a:bodyPr/>
          <a:lstStyle/>
          <a:p>
            <a:r>
              <a:rPr lang="en-US" b="1" dirty="0" smtClean="0"/>
              <a:t>Functionality</a:t>
            </a:r>
          </a:p>
          <a:p>
            <a:pPr marL="0" indent="0">
              <a:buNone/>
            </a:pPr>
            <a:endParaRPr lang="en-US" b="1" dirty="0" smtClean="0"/>
          </a:p>
          <a:p>
            <a:r>
              <a:rPr lang="en-US" b="1" dirty="0" smtClean="0"/>
              <a:t>Usability</a:t>
            </a:r>
          </a:p>
          <a:p>
            <a:pPr marL="0" indent="0">
              <a:buNone/>
            </a:pPr>
            <a:endParaRPr lang="en-US" b="1" dirty="0" smtClean="0"/>
          </a:p>
          <a:p>
            <a:r>
              <a:rPr lang="en-US" b="1" dirty="0" smtClean="0"/>
              <a:t>Reliability</a:t>
            </a:r>
          </a:p>
          <a:p>
            <a:pPr marL="0" indent="0">
              <a:buNone/>
            </a:pPr>
            <a:endParaRPr lang="en-US" b="1" dirty="0" smtClean="0"/>
          </a:p>
          <a:p>
            <a:r>
              <a:rPr lang="en-US" b="1" dirty="0" smtClean="0"/>
              <a:t>Performance</a:t>
            </a:r>
          </a:p>
          <a:p>
            <a:pPr marL="0" indent="0">
              <a:buNone/>
            </a:pPr>
            <a:endParaRPr lang="en-IN" b="1" dirty="0"/>
          </a:p>
          <a:p>
            <a:r>
              <a:rPr lang="en-US" b="1" dirty="0"/>
              <a:t>Supportability </a:t>
            </a:r>
            <a:endParaRPr lang="en-IN" b="1" dirty="0"/>
          </a:p>
        </p:txBody>
      </p:sp>
      <p:sp>
        <p:nvSpPr>
          <p:cNvPr id="4" name="Footer Placeholder 3"/>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33</a:t>
            </a:fld>
            <a:endParaRPr lang="en-US"/>
          </a:p>
        </p:txBody>
      </p:sp>
    </p:spTree>
    <p:extLst>
      <p:ext uri="{BB962C8B-B14F-4D97-AF65-F5344CB8AC3E}">
        <p14:creationId xmlns:p14="http://schemas.microsoft.com/office/powerpoint/2010/main" val="42226294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lvl="0"/>
            <a:r>
              <a:rPr lang="en-US" i="1" u="sng" dirty="0" smtClean="0">
                <a:solidFill>
                  <a:srgbClr val="FF0000"/>
                </a:solidFill>
              </a:rPr>
              <a:t>Functionality</a:t>
            </a:r>
            <a:r>
              <a:rPr lang="en-US" dirty="0" smtClean="0"/>
              <a:t> is assessed by evaluating the feature set and capabilities of the program, the generality of the functions that are delivered, and the security of the overall system.</a:t>
            </a:r>
          </a:p>
          <a:p>
            <a:pPr lvl="0"/>
            <a:r>
              <a:rPr lang="en-US" i="1" u="sng" dirty="0" smtClean="0">
                <a:solidFill>
                  <a:srgbClr val="FF0000"/>
                </a:solidFill>
              </a:rPr>
              <a:t>Usability</a:t>
            </a:r>
            <a:r>
              <a:rPr lang="en-US" dirty="0" smtClean="0"/>
              <a:t> is assessed by considering human factors , overall aesthetics, consistency, and documentation.</a:t>
            </a:r>
          </a:p>
          <a:p>
            <a:pPr lvl="0"/>
            <a:r>
              <a:rPr lang="en-US" i="1" u="sng" dirty="0" smtClean="0">
                <a:solidFill>
                  <a:srgbClr val="FF0000"/>
                </a:solidFill>
              </a:rPr>
              <a:t>Reliability</a:t>
            </a:r>
            <a:r>
              <a:rPr lang="en-US" dirty="0" smtClean="0">
                <a:solidFill>
                  <a:srgbClr val="FF0000"/>
                </a:solidFill>
              </a:rPr>
              <a:t> </a:t>
            </a:r>
            <a:r>
              <a:rPr lang="en-US" dirty="0" smtClean="0"/>
              <a:t>is evaluated by measuring the frequency and severity of failure, the accuracy of output results, the mean-time-to-failure (MTTF), the ability to recover from failure, and the predictability of the program.</a:t>
            </a:r>
          </a:p>
          <a:p>
            <a:pPr lvl="0"/>
            <a:r>
              <a:rPr lang="en-US" i="1" u="sng" dirty="0" smtClean="0">
                <a:solidFill>
                  <a:srgbClr val="FF0000"/>
                </a:solidFill>
              </a:rPr>
              <a:t>Performance</a:t>
            </a:r>
            <a:r>
              <a:rPr lang="en-US" dirty="0" smtClean="0">
                <a:solidFill>
                  <a:srgbClr val="FF0000"/>
                </a:solidFill>
              </a:rPr>
              <a:t> </a:t>
            </a:r>
            <a:r>
              <a:rPr lang="en-US" dirty="0" smtClean="0"/>
              <a:t>is measured by considering processing speed, response time, resource consumption, throughput, and efficiency.</a:t>
            </a:r>
          </a:p>
          <a:p>
            <a:pPr lvl="0"/>
            <a:r>
              <a:rPr lang="en-US" i="1" u="sng" dirty="0" smtClean="0">
                <a:solidFill>
                  <a:srgbClr val="FF0000"/>
                </a:solidFill>
              </a:rPr>
              <a:t>Supportability</a:t>
            </a:r>
            <a:r>
              <a:rPr lang="en-US" dirty="0" smtClean="0"/>
              <a:t> combines the ability to extend the program (extensibility), adaptability, serviceability—these three attributes represent a more common term, maintainability—and in addition, testability, compatibility, configurability .the ease with which a system can be installed, and the ease with which problems can be localized.</a:t>
            </a:r>
          </a:p>
          <a:p>
            <a:endParaRPr lang="en-US" dirty="0"/>
          </a:p>
        </p:txBody>
      </p:sp>
      <p:sp>
        <p:nvSpPr>
          <p:cNvPr id="4" name="Slide Number Placeholder 3"/>
          <p:cNvSpPr>
            <a:spLocks noGrp="1"/>
          </p:cNvSpPr>
          <p:nvPr>
            <p:ph type="sldNum" sz="quarter" idx="12"/>
          </p:nvPr>
        </p:nvSpPr>
        <p:spPr/>
        <p:txBody>
          <a:bodyPr/>
          <a:lstStyle/>
          <a:p>
            <a:fld id="{8EBCD41A-EB78-427D-86D9-DF812C0BED6B}" type="slidenum">
              <a:rPr lang="en-US" smtClean="0"/>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Fundamental Concepts</a:t>
            </a:r>
            <a:endParaRPr lang="en-IN" dirty="0"/>
          </a:p>
        </p:txBody>
      </p:sp>
      <p:sp>
        <p:nvSpPr>
          <p:cNvPr id="3" name="Content Placeholder 2"/>
          <p:cNvSpPr>
            <a:spLocks noGrp="1"/>
          </p:cNvSpPr>
          <p:nvPr>
            <p:ph idx="1"/>
          </p:nvPr>
        </p:nvSpPr>
        <p:spPr/>
        <p:txBody>
          <a:bodyPr/>
          <a:lstStyle/>
          <a:p>
            <a:r>
              <a:rPr lang="en-US" altLang="en-US" dirty="0">
                <a:solidFill>
                  <a:schemeClr val="folHlink"/>
                </a:solidFill>
              </a:rPr>
              <a:t>Abstraction</a:t>
            </a:r>
            <a:r>
              <a:rPr lang="en-US" altLang="en-US" dirty="0"/>
              <a:t>—data, procedure, </a:t>
            </a:r>
            <a:r>
              <a:rPr lang="en-US" altLang="en-US" dirty="0" smtClean="0"/>
              <a:t>control</a:t>
            </a:r>
          </a:p>
          <a:p>
            <a:pPr marL="0" indent="0">
              <a:buNone/>
            </a:pPr>
            <a:endParaRPr lang="en-US" altLang="en-US" dirty="0"/>
          </a:p>
          <a:p>
            <a:r>
              <a:rPr lang="en-US" altLang="en-US" dirty="0">
                <a:solidFill>
                  <a:schemeClr val="folHlink"/>
                </a:solidFill>
              </a:rPr>
              <a:t>Architecture</a:t>
            </a:r>
            <a:r>
              <a:rPr lang="en-US" altLang="en-US" dirty="0"/>
              <a:t>—the overall structure of the </a:t>
            </a:r>
            <a:r>
              <a:rPr lang="en-US" altLang="en-US" dirty="0" smtClean="0"/>
              <a:t>software</a:t>
            </a:r>
          </a:p>
          <a:p>
            <a:pPr marL="0" indent="0">
              <a:buNone/>
            </a:pPr>
            <a:endParaRPr lang="en-US" altLang="en-US" dirty="0"/>
          </a:p>
          <a:p>
            <a:r>
              <a:rPr lang="en-US" altLang="en-US" dirty="0">
                <a:solidFill>
                  <a:schemeClr val="folHlink"/>
                </a:solidFill>
              </a:rPr>
              <a:t>Patterns</a:t>
            </a:r>
            <a:r>
              <a:rPr lang="en-US" altLang="en-US" dirty="0"/>
              <a:t>—”conveys the essence” of a proven design </a:t>
            </a:r>
            <a:r>
              <a:rPr lang="en-US" altLang="en-US" dirty="0" smtClean="0"/>
              <a:t>solution</a:t>
            </a:r>
          </a:p>
          <a:p>
            <a:pPr marL="0" indent="0">
              <a:buNone/>
            </a:pPr>
            <a:endParaRPr lang="en-US" altLang="en-US" dirty="0"/>
          </a:p>
          <a:p>
            <a:r>
              <a:rPr lang="en-US" altLang="en-US" dirty="0">
                <a:solidFill>
                  <a:schemeClr val="folHlink"/>
                </a:solidFill>
              </a:rPr>
              <a:t>Separation of c</a:t>
            </a:r>
            <a:r>
              <a:rPr lang="en-US" altLang="en-US" dirty="0">
                <a:solidFill>
                  <a:schemeClr val="folHlink"/>
                </a:solidFill>
                <a:latin typeface="Arial" panose="020B0604020202020204" pitchFamily="34" charset="0"/>
              </a:rPr>
              <a:t>oncerns</a:t>
            </a:r>
            <a:r>
              <a:rPr lang="en-US" altLang="en-US" dirty="0">
                <a:latin typeface="Arial" panose="020B0604020202020204" pitchFamily="34" charset="0"/>
              </a:rPr>
              <a:t>—any complex problem can be more easily handled if it is subdivided into pieces</a:t>
            </a:r>
          </a:p>
          <a:p>
            <a:endParaRPr lang="en-IN" dirty="0"/>
          </a:p>
        </p:txBody>
      </p:sp>
      <p:sp>
        <p:nvSpPr>
          <p:cNvPr id="4" name="Footer Placeholder 3"/>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35</a:t>
            </a:fld>
            <a:endParaRPr lang="en-US"/>
          </a:p>
        </p:txBody>
      </p:sp>
    </p:spTree>
    <p:extLst>
      <p:ext uri="{BB962C8B-B14F-4D97-AF65-F5344CB8AC3E}">
        <p14:creationId xmlns:p14="http://schemas.microsoft.com/office/powerpoint/2010/main" val="264317886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Fundamental Concepts</a:t>
            </a:r>
            <a:endParaRPr lang="en-IN" dirty="0"/>
          </a:p>
        </p:txBody>
      </p:sp>
      <p:sp>
        <p:nvSpPr>
          <p:cNvPr id="3" name="Content Placeholder 2"/>
          <p:cNvSpPr>
            <a:spLocks noGrp="1"/>
          </p:cNvSpPr>
          <p:nvPr>
            <p:ph idx="1"/>
          </p:nvPr>
        </p:nvSpPr>
        <p:spPr/>
        <p:txBody>
          <a:bodyPr/>
          <a:lstStyle/>
          <a:p>
            <a:r>
              <a:rPr lang="en-US" altLang="en-US" dirty="0">
                <a:solidFill>
                  <a:schemeClr val="folHlink"/>
                </a:solidFill>
              </a:rPr>
              <a:t>Modularity</a:t>
            </a:r>
            <a:r>
              <a:rPr lang="en-US" altLang="en-US" dirty="0"/>
              <a:t>—compartmentalization of data and function</a:t>
            </a:r>
          </a:p>
          <a:p>
            <a:r>
              <a:rPr lang="en-US" altLang="en-US" dirty="0">
                <a:solidFill>
                  <a:schemeClr val="folHlink"/>
                </a:solidFill>
              </a:rPr>
              <a:t>Hiding</a:t>
            </a:r>
            <a:r>
              <a:rPr lang="en-US" altLang="en-US" dirty="0"/>
              <a:t>—controlled interfaces</a:t>
            </a:r>
          </a:p>
          <a:p>
            <a:r>
              <a:rPr lang="en-US" altLang="en-US" dirty="0">
                <a:solidFill>
                  <a:schemeClr val="folHlink"/>
                </a:solidFill>
              </a:rPr>
              <a:t>Functional independence</a:t>
            </a:r>
            <a:r>
              <a:rPr lang="en-US" altLang="en-US" dirty="0"/>
              <a:t>—single-minded function and low coupling</a:t>
            </a:r>
          </a:p>
          <a:p>
            <a:r>
              <a:rPr lang="en-US" altLang="en-US" dirty="0">
                <a:solidFill>
                  <a:schemeClr val="folHlink"/>
                </a:solidFill>
              </a:rPr>
              <a:t>Refinement</a:t>
            </a:r>
            <a:r>
              <a:rPr lang="en-US" altLang="en-US" dirty="0"/>
              <a:t>—elaboration of detail for all abstractions</a:t>
            </a:r>
          </a:p>
          <a:p>
            <a:r>
              <a:rPr lang="en-US" altLang="en-US" dirty="0">
                <a:solidFill>
                  <a:schemeClr val="folHlink"/>
                </a:solidFill>
              </a:rPr>
              <a:t>Aspects</a:t>
            </a:r>
            <a:r>
              <a:rPr lang="en-US" altLang="en-US" dirty="0"/>
              <a:t>—a mechanism for understanding how global requirements affect design</a:t>
            </a:r>
          </a:p>
          <a:p>
            <a:r>
              <a:rPr lang="en-US" altLang="en-US" dirty="0">
                <a:solidFill>
                  <a:schemeClr val="folHlink"/>
                </a:solidFill>
              </a:rPr>
              <a:t>Refactoring</a:t>
            </a:r>
            <a:r>
              <a:rPr lang="en-US" altLang="en-US" dirty="0"/>
              <a:t>—a reorganization technique that simplifies the design</a:t>
            </a:r>
          </a:p>
          <a:p>
            <a:endParaRPr lang="en-IN" dirty="0"/>
          </a:p>
        </p:txBody>
      </p:sp>
      <p:sp>
        <p:nvSpPr>
          <p:cNvPr id="4" name="Footer Placeholder 3"/>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36</a:t>
            </a:fld>
            <a:endParaRPr lang="en-US"/>
          </a:p>
        </p:txBody>
      </p:sp>
    </p:spTree>
    <p:extLst>
      <p:ext uri="{BB962C8B-B14F-4D97-AF65-F5344CB8AC3E}">
        <p14:creationId xmlns:p14="http://schemas.microsoft.com/office/powerpoint/2010/main" val="2431391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Purposes of system Modeling</a:t>
            </a:r>
            <a:endParaRPr lang="en-US" dirty="0"/>
          </a:p>
        </p:txBody>
      </p:sp>
      <p:sp>
        <p:nvSpPr>
          <p:cNvPr id="3" name="Content Placeholder 2"/>
          <p:cNvSpPr>
            <a:spLocks noGrp="1"/>
          </p:cNvSpPr>
          <p:nvPr>
            <p:ph idx="1"/>
          </p:nvPr>
        </p:nvSpPr>
        <p:spPr/>
        <p:txBody>
          <a:bodyPr/>
          <a:lstStyle/>
          <a:p>
            <a:r>
              <a:rPr lang="en-US" dirty="0" smtClean="0"/>
              <a:t>Testing a physical entity before building it.</a:t>
            </a:r>
          </a:p>
          <a:p>
            <a:pPr>
              <a:buNone/>
            </a:pPr>
            <a:endParaRPr lang="en-US" dirty="0" smtClean="0"/>
          </a:p>
          <a:p>
            <a:r>
              <a:rPr lang="en-US" dirty="0" smtClean="0"/>
              <a:t>Communication with customers.</a:t>
            </a:r>
          </a:p>
          <a:p>
            <a:pPr>
              <a:buNone/>
            </a:pPr>
            <a:endParaRPr lang="en-US" dirty="0" smtClean="0"/>
          </a:p>
          <a:p>
            <a:r>
              <a:rPr lang="en-US" dirty="0" smtClean="0"/>
              <a:t>Visualization.</a:t>
            </a:r>
          </a:p>
          <a:p>
            <a:pPr>
              <a:buNone/>
            </a:pPr>
            <a:endParaRPr lang="en-US" dirty="0" smtClean="0"/>
          </a:p>
          <a:p>
            <a:r>
              <a:rPr lang="en-US" dirty="0" smtClean="0"/>
              <a:t>Reduction of complexity.</a:t>
            </a:r>
            <a:endParaRPr lang="en-IN" dirty="0" smtClean="0"/>
          </a:p>
          <a:p>
            <a:endParaRPr lang="en-IN" dirty="0" smtClean="0"/>
          </a:p>
          <a:p>
            <a:pPr>
              <a:buNone/>
            </a:pPr>
            <a:endParaRPr lang="en-US" dirty="0"/>
          </a:p>
        </p:txBody>
      </p:sp>
      <p:sp>
        <p:nvSpPr>
          <p:cNvPr id="4" name="Footer Placeholder 3"/>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dirty="0" smtClean="0"/>
              <a:t>Existing and planned system models</a:t>
            </a:r>
            <a:endParaRPr lang="en-GB" dirty="0"/>
          </a:p>
        </p:txBody>
      </p:sp>
      <p:sp>
        <p:nvSpPr>
          <p:cNvPr id="7171" name="Rectangle 3"/>
          <p:cNvSpPr>
            <a:spLocks noGrp="1" noChangeArrowheads="1"/>
          </p:cNvSpPr>
          <p:nvPr>
            <p:ph idx="1"/>
          </p:nvPr>
        </p:nvSpPr>
        <p:spPr>
          <a:noFill/>
          <a:ln/>
        </p:spPr>
        <p:txBody>
          <a:bodyPr lIns="90487" tIns="44450" rIns="90487" bIns="44450"/>
          <a:lstStyle/>
          <a:p>
            <a:r>
              <a:rPr lang="en-US" sz="2200" dirty="0" smtClean="0"/>
              <a:t>Models of the existing system are used during requirements engineering. They help clarify what the existing system does and can be used as a basis for discussing its strengths and weaknesses. These then lead to requirements for the new system.</a:t>
            </a:r>
            <a:endParaRPr lang="en-GB" sz="2200" dirty="0" smtClean="0"/>
          </a:p>
          <a:p>
            <a:r>
              <a:rPr lang="en-US" sz="2200" dirty="0" smtClean="0"/>
              <a:t>Models of the new system are used during requirements engineering to help explain the proposed requirements to other system stakeholders. Engineers use these models to discuss design proposals and to document the system for implementation. </a:t>
            </a:r>
          </a:p>
          <a:p>
            <a:r>
              <a:rPr lang="en-US" sz="2200" dirty="0" smtClean="0"/>
              <a:t>In a model-driven engineering process, it is possible to generate a complete or partial system implementation from the system model.</a:t>
            </a:r>
            <a:r>
              <a:rPr lang="en-US" dirty="0" smtClean="0"/>
              <a:t> </a:t>
            </a:r>
            <a:endParaRPr lang="en-GB" dirty="0" smtClean="0"/>
          </a:p>
          <a:p>
            <a:endParaRPr lang="en-GB" sz="2000"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5</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System perspectives</a:t>
            </a:r>
            <a:endParaRPr lang="en-US" dirty="0"/>
          </a:p>
        </p:txBody>
      </p:sp>
      <p:sp>
        <p:nvSpPr>
          <p:cNvPr id="3" name="Content Placeholder 2"/>
          <p:cNvSpPr>
            <a:spLocks noGrp="1"/>
          </p:cNvSpPr>
          <p:nvPr>
            <p:ph idx="1"/>
          </p:nvPr>
        </p:nvSpPr>
        <p:spPr/>
        <p:txBody>
          <a:bodyPr/>
          <a:lstStyle/>
          <a:p>
            <a:r>
              <a:rPr lang="en-US" dirty="0" smtClean="0"/>
              <a:t>An external perspective, where you model the context or environment of the system.</a:t>
            </a:r>
            <a:endParaRPr lang="en-GB" dirty="0" smtClean="0"/>
          </a:p>
          <a:p>
            <a:r>
              <a:rPr lang="en-US" dirty="0" smtClean="0"/>
              <a:t>An interaction perspective, where you model the interactions between a system and its environment, or between the components of a system.</a:t>
            </a:r>
          </a:p>
          <a:p>
            <a:r>
              <a:rPr lang="en-US" dirty="0" smtClean="0"/>
              <a:t>A structural perspective, where you model the organization of a system structure of data flow.</a:t>
            </a:r>
          </a:p>
          <a:p>
            <a:r>
              <a:rPr lang="en-US" dirty="0" smtClean="0"/>
              <a:t>A behavioral perspective, where you model the dynamic behavior of the system and how it responds to events.</a:t>
            </a:r>
            <a:endParaRPr lang="en-GB" dirty="0" smtClean="0"/>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6</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UML(Unified Modeling Language) diagram types</a:t>
            </a:r>
            <a:endParaRPr lang="en-US" dirty="0"/>
          </a:p>
        </p:txBody>
      </p:sp>
      <p:sp>
        <p:nvSpPr>
          <p:cNvPr id="3" name="Content Placeholder 2"/>
          <p:cNvSpPr>
            <a:spLocks noGrp="1"/>
          </p:cNvSpPr>
          <p:nvPr>
            <p:ph idx="1"/>
          </p:nvPr>
        </p:nvSpPr>
        <p:spPr/>
        <p:txBody>
          <a:bodyPr/>
          <a:lstStyle/>
          <a:p>
            <a:pPr marL="0" indent="0">
              <a:buNone/>
            </a:pPr>
            <a:endParaRPr lang="en-GB" dirty="0" smtClean="0"/>
          </a:p>
          <a:p>
            <a:r>
              <a:rPr lang="en-US" dirty="0" smtClean="0"/>
              <a:t>Use case diagrams, which show the interactions between a system and its environment.</a:t>
            </a:r>
          </a:p>
          <a:p>
            <a:pPr marL="0" indent="0">
              <a:buNone/>
            </a:pPr>
            <a:r>
              <a:rPr lang="en-US" dirty="0" smtClean="0"/>
              <a:t> </a:t>
            </a:r>
          </a:p>
          <a:p>
            <a:pPr marL="0" indent="0">
              <a:buNone/>
            </a:pPr>
            <a:endParaRPr lang="en-GB" dirty="0" smtClean="0"/>
          </a:p>
          <a:p>
            <a:r>
              <a:rPr lang="en-US" dirty="0" smtClean="0"/>
              <a:t>Sequence diagrams, which show interactions between actors and the system and between system components.</a:t>
            </a:r>
            <a:endParaRPr lang="en-GB" dirty="0" smtClean="0"/>
          </a:p>
          <a:p>
            <a:endParaRPr lang="en-US" dirty="0" smtClean="0"/>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7</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GB"/>
              <a:t>Context models</a:t>
            </a:r>
          </a:p>
        </p:txBody>
      </p:sp>
      <p:sp>
        <p:nvSpPr>
          <p:cNvPr id="35843" name="Rectangle 3"/>
          <p:cNvSpPr>
            <a:spLocks noGrp="1" noChangeArrowheads="1"/>
          </p:cNvSpPr>
          <p:nvPr>
            <p:ph type="body" idx="1"/>
          </p:nvPr>
        </p:nvSpPr>
        <p:spPr/>
        <p:txBody>
          <a:bodyPr/>
          <a:lstStyle/>
          <a:p>
            <a:r>
              <a:rPr lang="en-GB" dirty="0"/>
              <a:t>Context models are used to illustrate the operational context of a system - they show what lies outside the system boundaries</a:t>
            </a:r>
            <a:r>
              <a:rPr lang="en-GB" dirty="0" smtClean="0"/>
              <a:t>.</a:t>
            </a:r>
          </a:p>
          <a:p>
            <a:pPr marL="0" indent="0">
              <a:buNone/>
            </a:pPr>
            <a:endParaRPr lang="en-GB" dirty="0"/>
          </a:p>
          <a:p>
            <a:r>
              <a:rPr lang="en-GB" dirty="0"/>
              <a:t>Social and organisational concerns may affect the decision on where to position system boundaries</a:t>
            </a:r>
            <a:r>
              <a:rPr lang="en-GB" dirty="0" smtClean="0"/>
              <a:t>.</a:t>
            </a:r>
          </a:p>
          <a:p>
            <a:pPr marL="0" indent="0">
              <a:buNone/>
            </a:pPr>
            <a:endParaRPr lang="en-GB" dirty="0"/>
          </a:p>
          <a:p>
            <a:r>
              <a:rPr lang="en-GB" dirty="0"/>
              <a:t>Architectural models show the system and its relationship with other systems.</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8</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boundaries</a:t>
            </a:r>
            <a:endParaRPr lang="en-US" dirty="0"/>
          </a:p>
        </p:txBody>
      </p:sp>
      <p:sp>
        <p:nvSpPr>
          <p:cNvPr id="3" name="Content Placeholder 2"/>
          <p:cNvSpPr>
            <a:spLocks noGrp="1"/>
          </p:cNvSpPr>
          <p:nvPr>
            <p:ph idx="1"/>
          </p:nvPr>
        </p:nvSpPr>
        <p:spPr/>
        <p:txBody>
          <a:bodyPr/>
          <a:lstStyle/>
          <a:p>
            <a:r>
              <a:rPr lang="en-US" dirty="0" smtClean="0"/>
              <a:t>System boundaries are established to define what is inside and what is outside the system.</a:t>
            </a:r>
          </a:p>
          <a:p>
            <a:pPr lvl="1"/>
            <a:r>
              <a:rPr lang="en-US" dirty="0" smtClean="0"/>
              <a:t>They show other systems that are used or depend on the system being developed.</a:t>
            </a:r>
          </a:p>
          <a:p>
            <a:r>
              <a:rPr lang="en-US" dirty="0" smtClean="0"/>
              <a:t>The position of the system boundary has a profound effect on the system requirements. </a:t>
            </a:r>
          </a:p>
          <a:p>
            <a:r>
              <a:rPr lang="en-US" dirty="0" smtClean="0"/>
              <a:t>Defining a system boundary is a political judgment</a:t>
            </a:r>
          </a:p>
          <a:p>
            <a:pPr lvl="1"/>
            <a:r>
              <a:rPr lang="en-US" dirty="0" smtClean="0"/>
              <a:t>There may be pressures to develop system boundaries that increase / decrease the influence or workload of different parts of an organization.</a:t>
            </a:r>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9</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1073</TotalTime>
  <Words>1729</Words>
  <Application>Microsoft Office PowerPoint</Application>
  <PresentationFormat>On-screen Show (4:3)</PresentationFormat>
  <Paragraphs>225</Paragraphs>
  <Slides>36</Slides>
  <Notes>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36</vt:i4>
      </vt:variant>
    </vt:vector>
  </HeadingPairs>
  <TitlesOfParts>
    <vt:vector size="48" baseType="lpstr">
      <vt:lpstr>Microsoft YaHei UI Light</vt:lpstr>
      <vt:lpstr>ＭＳ Ｐゴシック</vt:lpstr>
      <vt:lpstr>Arial</vt:lpstr>
      <vt:lpstr>Calibri</vt:lpstr>
      <vt:lpstr>Palatino</vt:lpstr>
      <vt:lpstr>Times</vt:lpstr>
      <vt:lpstr>Times New Roman</vt:lpstr>
      <vt:lpstr>Trebuchet MS</vt:lpstr>
      <vt:lpstr>Verdana</vt:lpstr>
      <vt:lpstr>Wingdings</vt:lpstr>
      <vt:lpstr>Wingdings 3</vt:lpstr>
      <vt:lpstr>SE9</vt:lpstr>
      <vt:lpstr>Chapter 5 – System Modeling</vt:lpstr>
      <vt:lpstr>Topics covered</vt:lpstr>
      <vt:lpstr>System modeling</vt:lpstr>
      <vt:lpstr>Purposes of system Modeling</vt:lpstr>
      <vt:lpstr>Existing and planned system models</vt:lpstr>
      <vt:lpstr>System perspectives</vt:lpstr>
      <vt:lpstr>UML(Unified Modeling Language) diagram types</vt:lpstr>
      <vt:lpstr>Context models</vt:lpstr>
      <vt:lpstr>System boundaries</vt:lpstr>
      <vt:lpstr>The context of the MHC-PMS </vt:lpstr>
      <vt:lpstr>Process perspective</vt:lpstr>
      <vt:lpstr>How to draw Activity Diagram?</vt:lpstr>
      <vt:lpstr>Process model of involuntary detention </vt:lpstr>
      <vt:lpstr>Activity Diagram of Attendance Management System</vt:lpstr>
      <vt:lpstr>Interaction models</vt:lpstr>
      <vt:lpstr>Use case modeling</vt:lpstr>
      <vt:lpstr>Transfer-data use case </vt:lpstr>
      <vt:lpstr>Tabular description of the ‘Transfer data’ use-case </vt:lpstr>
      <vt:lpstr>Use cases in the MHC-PMS involving the role ‘Medical Receptionist’ </vt:lpstr>
      <vt:lpstr>Design a Use-case diagram for Bank ATM system.</vt:lpstr>
      <vt:lpstr>PowerPoint Presentation</vt:lpstr>
      <vt:lpstr>Attendance Management System</vt:lpstr>
      <vt:lpstr>Sequence diagrams</vt:lpstr>
      <vt:lpstr>Sequence diagram for View patient information </vt:lpstr>
      <vt:lpstr>PowerPoint Presentation</vt:lpstr>
      <vt:lpstr>Design</vt:lpstr>
      <vt:lpstr>Design</vt:lpstr>
      <vt:lpstr>Analysis Model -&gt; Design Model</vt:lpstr>
      <vt:lpstr>Design outputs</vt:lpstr>
      <vt:lpstr>Design and Quality</vt:lpstr>
      <vt:lpstr>Quality Guidelines</vt:lpstr>
      <vt:lpstr>Quality Guidelines continued</vt:lpstr>
      <vt:lpstr>Quality Attributes</vt:lpstr>
      <vt:lpstr>PowerPoint Presentation</vt:lpstr>
      <vt:lpstr>Fundamental Concepts</vt:lpstr>
      <vt:lpstr>Fundamental Concepts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5</dc:title>
  <dc:creator>Ian Sommerville</dc:creator>
  <cp:lastModifiedBy>Windows User</cp:lastModifiedBy>
  <cp:revision>67</cp:revision>
  <dcterms:created xsi:type="dcterms:W3CDTF">2010-01-15T13:50:47Z</dcterms:created>
  <dcterms:modified xsi:type="dcterms:W3CDTF">2021-06-25T06:35:47Z</dcterms:modified>
</cp:coreProperties>
</file>