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28"/>
  </p:notesMasterIdLst>
  <p:handoutMasterIdLst>
    <p:handoutMasterId r:id="rId29"/>
  </p:handoutMasterIdLst>
  <p:sldIdLst>
    <p:sldId id="256" r:id="rId2"/>
    <p:sldId id="295" r:id="rId3"/>
    <p:sldId id="328" r:id="rId4"/>
    <p:sldId id="267" r:id="rId5"/>
    <p:sldId id="329" r:id="rId6"/>
    <p:sldId id="297" r:id="rId7"/>
    <p:sldId id="298" r:id="rId8"/>
    <p:sldId id="257" r:id="rId9"/>
    <p:sldId id="258" r:id="rId10"/>
    <p:sldId id="299" r:id="rId11"/>
    <p:sldId id="304" r:id="rId12"/>
    <p:sldId id="305" r:id="rId13"/>
    <p:sldId id="312" r:id="rId14"/>
    <p:sldId id="313" r:id="rId15"/>
    <p:sldId id="284" r:id="rId16"/>
    <p:sldId id="285" r:id="rId17"/>
    <p:sldId id="286" r:id="rId18"/>
    <p:sldId id="287" r:id="rId19"/>
    <p:sldId id="259" r:id="rId20"/>
    <p:sldId id="316" r:id="rId21"/>
    <p:sldId id="302" r:id="rId22"/>
    <p:sldId id="322" r:id="rId23"/>
    <p:sldId id="263" r:id="rId24"/>
    <p:sldId id="325" r:id="rId25"/>
    <p:sldId id="294" r:id="rId26"/>
    <p:sldId id="327" r:id="rId2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83" d="100"/>
          <a:sy n="83" d="100"/>
        </p:scale>
        <p:origin x="-922"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4/26/2021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4/26/2021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4/26/2021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4/26/2021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4/26/2021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4/26/2021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4/26/2021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4/26/2021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4/26/2021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4/26/2021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4/26/2021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4/26/2021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4/26/2021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4/26/2021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0" y="2633473"/>
            <a:ext cx="9034272" cy="2247138"/>
          </a:xfrm>
        </p:spPr>
        <p:txBody>
          <a:bodyPr/>
          <a:lstStyle/>
          <a:p>
            <a:pPr algn="ctr" eaLnBrk="1" hangingPunct="1"/>
            <a:r>
              <a:rPr lang="en-US" sz="3600" u="sng" dirty="0" smtClean="0"/>
              <a:t>Chapter 1- 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solidFill>
                  <a:srgbClr val="00B050"/>
                </a:solidFill>
              </a:rPr>
              <a:t>Software engineering is an engineering discipline that is concerned with all aspects of software production from the early stages of system specification through to maintaining the system after it has gone into use.</a:t>
            </a:r>
          </a:p>
          <a:p>
            <a:r>
              <a:rPr lang="en-US" dirty="0" smtClean="0">
                <a:solidFill>
                  <a:srgbClr val="00B050"/>
                </a:solidFill>
              </a:rPr>
              <a:t>Engineering discipline</a:t>
            </a:r>
          </a:p>
          <a:p>
            <a:pPr lvl="1"/>
            <a:r>
              <a:rPr lang="en-US" dirty="0" smtClean="0"/>
              <a:t>Using appropriate theories and methods to solve problems bearing in mind organizational and financial constraints.</a:t>
            </a:r>
          </a:p>
          <a:p>
            <a:r>
              <a:rPr lang="en-US" dirty="0" smtClean="0">
                <a:solidFill>
                  <a:srgbClr val="00B050"/>
                </a:solidFill>
              </a:rPr>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solidFill>
                  <a:srgbClr val="00B050"/>
                </a:solidFill>
              </a:rPr>
              <a:t>Software specification</a:t>
            </a:r>
            <a:r>
              <a:rPr lang="en-GB" dirty="0" smtClean="0"/>
              <a:t>, where customers and engineers define the software that is to be produced and the constraints on its operation.</a:t>
            </a:r>
          </a:p>
          <a:p>
            <a:r>
              <a:rPr lang="en-GB" dirty="0" smtClean="0">
                <a:solidFill>
                  <a:srgbClr val="00B050"/>
                </a:solidFill>
              </a:rPr>
              <a:t>Software development</a:t>
            </a:r>
            <a:r>
              <a:rPr lang="en-GB" dirty="0" smtClean="0"/>
              <a:t>, where the software is designed and programmed.</a:t>
            </a:r>
          </a:p>
          <a:p>
            <a:r>
              <a:rPr lang="en-GB" dirty="0" smtClean="0">
                <a:solidFill>
                  <a:srgbClr val="00B050"/>
                </a:solidFill>
              </a:rPr>
              <a:t>Software validation</a:t>
            </a:r>
            <a:r>
              <a:rPr lang="en-GB" dirty="0" smtClean="0"/>
              <a:t>, where the software is checked to ensure that it is what the customer requires.</a:t>
            </a:r>
          </a:p>
          <a:p>
            <a:r>
              <a:rPr lang="en-GB" dirty="0" smtClean="0">
                <a:solidFill>
                  <a:srgbClr val="00B050"/>
                </a:solidFill>
              </a:rPr>
              <a:t>Software evolution</a:t>
            </a:r>
            <a:r>
              <a:rPr lang="en-GB" dirty="0" smtClean="0"/>
              <a:t>,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solidFill>
                  <a:srgbClr val="00B050"/>
                </a:solidFill>
              </a:rPr>
              <a:t>Heterogeneity</a:t>
            </a:r>
          </a:p>
          <a:p>
            <a:pPr lvl="1"/>
            <a:r>
              <a:rPr lang="en-GB" dirty="0" smtClean="0"/>
              <a:t>Increasingly, systems are required to operate as distributed systems across networks that include different types of computer and mobile devices.</a:t>
            </a:r>
          </a:p>
          <a:p>
            <a:r>
              <a:rPr lang="en-GB" dirty="0" smtClean="0">
                <a:solidFill>
                  <a:srgbClr val="00B050"/>
                </a:solidFill>
              </a:rPr>
              <a:t>Business and social change</a:t>
            </a:r>
          </a:p>
          <a:p>
            <a:pPr lvl="1"/>
            <a:r>
              <a:rPr lang="en-GB" dirty="0" smtClean="0"/>
              <a:t>Business and society are changing incredibly quickly as emerging economies develop and new technologies become available. They need to be able to change their existing software and to rapidly develop new software.</a:t>
            </a:r>
          </a:p>
          <a:p>
            <a:r>
              <a:rPr lang="en-GB" dirty="0" smtClean="0">
                <a:solidFill>
                  <a:srgbClr val="00B050"/>
                </a:solidFill>
              </a:rPr>
              <a:t>Security and trust</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solidFill>
                  <a:srgbClr val="00B050"/>
                </a:solidFill>
              </a:rPr>
              <a:t>Confidentiality</a:t>
            </a:r>
            <a:r>
              <a:rPr lang="en-GB" dirty="0"/>
              <a:t>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solidFill>
                  <a:srgbClr val="00B050"/>
                </a:solidFill>
              </a:rPr>
              <a:t>Competence</a:t>
            </a:r>
            <a:r>
              <a:rPr lang="en-GB" dirty="0"/>
              <a:t> </a:t>
            </a:r>
          </a:p>
          <a:p>
            <a:pPr lvl="1">
              <a:lnSpc>
                <a:spcPct val="90000"/>
              </a:lnSpc>
            </a:pPr>
            <a:r>
              <a:rPr lang="en-GB" dirty="0"/>
              <a:t>Engineers should not misrepresent their level of competence. They should not knowingly accept work which is </a:t>
            </a:r>
            <a:r>
              <a:rPr lang="en-GB" dirty="0" err="1"/>
              <a:t>outwith</a:t>
            </a:r>
            <a:r>
              <a:rPr lang="en-GB" dirty="0"/>
              <a:t> their competence.</a:t>
            </a:r>
          </a:p>
          <a:p>
            <a:pPr>
              <a:lnSpc>
                <a:spcPct val="90000"/>
              </a:lnSpc>
            </a:pP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dirty="0">
                <a:solidFill>
                  <a:srgbClr val="00B050"/>
                </a:solidFill>
              </a:rPr>
              <a:t>Intellectual property rights </a:t>
            </a:r>
          </a:p>
          <a:p>
            <a:pPr lvl="1"/>
            <a:r>
              <a:rPr lang="en-GB" sz="2000" dirty="0"/>
              <a:t>Engineers should be aware of local laws governing the use of intellectual property such as patents, copyright, etc. They should be careful to ensure that the intellectual property of employers and clients is protected.</a:t>
            </a:r>
          </a:p>
          <a:p>
            <a:r>
              <a:rPr lang="en-GB" sz="2400" dirty="0">
                <a:solidFill>
                  <a:srgbClr val="00B050"/>
                </a:solidFill>
              </a:rPr>
              <a:t>Computer misuse </a:t>
            </a:r>
          </a:p>
          <a:p>
            <a:pPr lvl="1"/>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20</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a:t>
            </a:r>
          </a:p>
          <a:p>
            <a:pPr lvl="1"/>
            <a:r>
              <a:rPr lang="en-US" dirty="0" smtClean="0"/>
              <a:t>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pic>
        <p:nvPicPr>
          <p:cNvPr id="4" name="Picture 3" descr="1.7 WeatherStationEn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618488" y="2314698"/>
            <a:ext cx="4934712" cy="276936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a:t>
            </a:r>
            <a:r>
              <a:rPr lang="en-GB" dirty="0" smtClean="0">
                <a:solidFill>
                  <a:srgbClr val="00B050"/>
                </a:solidFill>
              </a:rPr>
              <a:t>The weather station system</a:t>
            </a:r>
          </a:p>
          <a:p>
            <a:pPr lvl="1"/>
            <a:r>
              <a:rPr lang="en-GB" dirty="0" smtClean="0"/>
              <a:t>This is responsible for collecting weather data, carrying out some initial data processing and transmitting it to the data management system.</a:t>
            </a:r>
          </a:p>
          <a:p>
            <a:r>
              <a:rPr lang="en-GB" dirty="0" smtClean="0">
                <a:solidFill>
                  <a:srgbClr val="00B050"/>
                </a:solidFill>
              </a:rPr>
              <a:t>The data management </a:t>
            </a:r>
            <a:r>
              <a:rPr lang="en-GB" dirty="0" smtClean="0">
                <a:solidFill>
                  <a:srgbClr val="00B050"/>
                </a:solidFill>
              </a:rPr>
              <a:t>a </a:t>
            </a:r>
            <a:r>
              <a:rPr lang="en-GB" dirty="0" smtClean="0">
                <a:solidFill>
                  <a:srgbClr val="00B050"/>
                </a:solidFill>
              </a:rPr>
              <a:t>system and </a:t>
            </a:r>
            <a:r>
              <a:rPr lang="en-GB" dirty="0" smtClean="0">
                <a:solidFill>
                  <a:srgbClr val="00B050"/>
                </a:solidFill>
              </a:rPr>
              <a:t>archiving</a:t>
            </a:r>
            <a:endParaRPr lang="en-GB" dirty="0" smtClean="0">
              <a:solidFill>
                <a:srgbClr val="00B050"/>
              </a:solidFill>
            </a:endParaRPr>
          </a:p>
          <a:p>
            <a:pPr lvl="1"/>
            <a:r>
              <a:rPr lang="en-GB" dirty="0" smtClean="0"/>
              <a:t>This system collects the data from all of the wilderness weather stations, carries out data processing and analysis and archives the data.</a:t>
            </a:r>
          </a:p>
          <a:p>
            <a:r>
              <a:rPr lang="en-GB" dirty="0" smtClean="0">
                <a:solidFill>
                  <a:srgbClr val="00B050"/>
                </a:solidFill>
              </a:rPr>
              <a:t>The station maintenance system</a:t>
            </a:r>
          </a:p>
          <a:p>
            <a:pPr lvl="1"/>
            <a:r>
              <a:rPr lang="en-GB" dirty="0" smtClean="0"/>
              <a:t>This system can communicate by satellite with all wilderness weather stations to monitor the health of these systems and provide reports of problems.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 and organization</a:t>
            </a:r>
            <a:endParaRPr lang="en-US" dirty="0"/>
          </a:p>
        </p:txBody>
      </p:sp>
      <p:sp>
        <p:nvSpPr>
          <p:cNvPr id="3" name="Content Placeholder 2"/>
          <p:cNvSpPr>
            <a:spLocks noGrp="1"/>
          </p:cNvSpPr>
          <p:nvPr>
            <p:ph idx="1"/>
          </p:nvPr>
        </p:nvSpPr>
        <p:spPr/>
        <p:txBody>
          <a:bodyPr/>
          <a:lstStyle/>
          <a:p>
            <a:r>
              <a:rPr lang="en-US" i="1" dirty="0" smtClean="0"/>
              <a:t>Add your own material here about how you will be running the course</a:t>
            </a:r>
            <a:endParaRPr lang="en-US" i="1"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of software engineering</a:t>
            </a:r>
            <a:endParaRPr lang="en-US" dirty="0"/>
          </a:p>
        </p:txBody>
      </p:sp>
      <p:sp>
        <p:nvSpPr>
          <p:cNvPr id="4" name="Slide Number Placeholder 3"/>
          <p:cNvSpPr>
            <a:spLocks noGrp="1"/>
          </p:cNvSpPr>
          <p:nvPr>
            <p:ph type="sldNum" sz="quarter" idx="12"/>
          </p:nvPr>
        </p:nvSpPr>
        <p:spPr/>
        <p:txBody>
          <a:bodyPr/>
          <a:lstStyle/>
          <a:p>
            <a:pPr>
              <a:defRPr/>
            </a:pPr>
            <a:fld id="{5323AA34-E435-CB43-B1EC-D16A672B4041}" type="slidenum">
              <a:rPr lang="en-US" smtClean="0"/>
              <a:pPr>
                <a:defRPr/>
              </a:pPr>
              <a:t>3</a:t>
            </a:fld>
            <a:endParaRPr lang="en-US" dirty="0"/>
          </a:p>
        </p:txBody>
      </p:sp>
      <p:sp>
        <p:nvSpPr>
          <p:cNvPr id="5" name="Rectangle 4"/>
          <p:cNvSpPr/>
          <p:nvPr/>
        </p:nvSpPr>
        <p:spPr>
          <a:xfrm>
            <a:off x="457200" y="1536192"/>
            <a:ext cx="8449056" cy="6463308"/>
          </a:xfrm>
          <a:prstGeom prst="rect">
            <a:avLst/>
          </a:prstGeom>
        </p:spPr>
        <p:txBody>
          <a:bodyPr wrap="square">
            <a:spAutoFit/>
          </a:bodyPr>
          <a:lstStyle/>
          <a:p>
            <a:pPr>
              <a:buFont typeface="Wingdings" pitchFamily="2" charset="2"/>
              <a:buChar char="Ø"/>
            </a:pPr>
            <a:r>
              <a:rPr lang="en-US" b="1" dirty="0" smtClean="0">
                <a:solidFill>
                  <a:schemeClr val="tx1">
                    <a:lumMod val="85000"/>
                    <a:lumOff val="15000"/>
                  </a:schemeClr>
                </a:solidFill>
                <a:latin typeface="Times New Roman" pitchFamily="18" charset="0"/>
                <a:cs typeface="Times New Roman" pitchFamily="18" charset="0"/>
              </a:rPr>
              <a:t>We can’t run the modern world without software.</a:t>
            </a:r>
          </a:p>
          <a:p>
            <a:endParaRPr lang="en-US" b="1" dirty="0" smtClean="0">
              <a:solidFill>
                <a:schemeClr val="tx1">
                  <a:lumMod val="85000"/>
                  <a:lumOff val="15000"/>
                </a:schemeClr>
              </a:solidFill>
              <a:latin typeface="Times New Roman" pitchFamily="18" charset="0"/>
              <a:cs typeface="Times New Roman" pitchFamily="18" charset="0"/>
            </a:endParaRPr>
          </a:p>
          <a:p>
            <a:r>
              <a:rPr lang="en-IN" b="1" dirty="0" smtClean="0">
                <a:solidFill>
                  <a:schemeClr val="tx1">
                    <a:lumMod val="85000"/>
                    <a:lumOff val="15000"/>
                  </a:schemeClr>
                </a:solidFill>
                <a:latin typeface="Times New Roman" pitchFamily="18" charset="0"/>
                <a:cs typeface="Times New Roman" pitchFamily="18" charset="0"/>
              </a:rPr>
              <a:t>Examples:1.</a:t>
            </a:r>
            <a:r>
              <a:rPr lang="en-US" b="1" dirty="0" smtClean="0">
                <a:solidFill>
                  <a:schemeClr val="tx1">
                    <a:lumMod val="85000"/>
                    <a:lumOff val="15000"/>
                  </a:schemeClr>
                </a:solidFill>
                <a:latin typeface="Times New Roman" pitchFamily="18" charset="0"/>
                <a:cs typeface="Times New Roman" pitchFamily="18" charset="0"/>
              </a:rPr>
              <a:t> Industrial manufacturing and distribution is completely computerized. 2.  Financial system : ATM Banking, Online purchase etc.</a:t>
            </a:r>
          </a:p>
          <a:p>
            <a:r>
              <a:rPr lang="en-US" b="1" dirty="0" smtClean="0">
                <a:solidFill>
                  <a:schemeClr val="tx1">
                    <a:lumMod val="85000"/>
                    <a:lumOff val="15000"/>
                  </a:schemeClr>
                </a:solidFill>
                <a:latin typeface="Times New Roman" pitchFamily="18" charset="0"/>
                <a:cs typeface="Times New Roman" pitchFamily="18" charset="0"/>
              </a:rPr>
              <a:t>3. Entertainment including the music industry, computer games, and film and television, is software intensive. </a:t>
            </a:r>
          </a:p>
          <a:p>
            <a:r>
              <a:rPr lang="en-US" b="1" dirty="0" smtClean="0">
                <a:solidFill>
                  <a:schemeClr val="tx1">
                    <a:lumMod val="85000"/>
                    <a:lumOff val="15000"/>
                  </a:schemeClr>
                </a:solidFill>
                <a:latin typeface="Times New Roman" pitchFamily="18" charset="0"/>
                <a:cs typeface="Times New Roman" pitchFamily="18" charset="0"/>
              </a:rPr>
              <a:t>Therefore, software engineering is essential for the functioning of national and international societies.</a:t>
            </a:r>
          </a:p>
          <a:p>
            <a:endParaRPr lang="en-US" b="1" dirty="0" smtClean="0">
              <a:solidFill>
                <a:schemeClr val="tx1">
                  <a:lumMod val="85000"/>
                  <a:lumOff val="15000"/>
                </a:schemeClr>
              </a:solidFill>
              <a:latin typeface="Times New Roman" pitchFamily="18" charset="0"/>
              <a:cs typeface="Times New Roman" pitchFamily="18" charset="0"/>
            </a:endParaRPr>
          </a:p>
          <a:p>
            <a:pPr>
              <a:buFont typeface="Wingdings" pitchFamily="2" charset="2"/>
              <a:buChar char="Ø"/>
            </a:pPr>
            <a:r>
              <a:rPr lang="en-US" b="1" dirty="0" smtClean="0">
                <a:solidFill>
                  <a:schemeClr val="tx1">
                    <a:lumMod val="85000"/>
                    <a:lumOff val="15000"/>
                  </a:schemeClr>
                </a:solidFill>
                <a:latin typeface="Times New Roman" pitchFamily="18" charset="0"/>
                <a:cs typeface="Times New Roman" pitchFamily="18" charset="0"/>
              </a:rPr>
              <a:t>Software systems are abstract and intangible not constrained by property of materials and not governed by physical laws.</a:t>
            </a:r>
          </a:p>
          <a:p>
            <a:pPr>
              <a:buFont typeface="Wingdings" pitchFamily="2" charset="2"/>
              <a:buChar char="Ø"/>
            </a:pPr>
            <a:endParaRPr lang="en-US" b="1" dirty="0" smtClean="0">
              <a:solidFill>
                <a:schemeClr val="tx1">
                  <a:lumMod val="85000"/>
                  <a:lumOff val="15000"/>
                </a:schemeClr>
              </a:solidFill>
              <a:latin typeface="Times New Roman" pitchFamily="18" charset="0"/>
              <a:cs typeface="Times New Roman" pitchFamily="18" charset="0"/>
            </a:endParaRPr>
          </a:p>
          <a:p>
            <a:pPr>
              <a:buFont typeface="Wingdings" pitchFamily="2" charset="2"/>
              <a:buChar char="Ø"/>
            </a:pPr>
            <a:r>
              <a:rPr lang="en-US" b="1" dirty="0" smtClean="0">
                <a:solidFill>
                  <a:schemeClr val="tx1">
                    <a:lumMod val="85000"/>
                    <a:lumOff val="15000"/>
                  </a:schemeClr>
                </a:solidFill>
                <a:latin typeface="Times New Roman" pitchFamily="18" charset="0"/>
                <a:cs typeface="Times New Roman" pitchFamily="18" charset="0"/>
              </a:rPr>
              <a:t>Quickly become complex and difficult to understand and expensive to change.  </a:t>
            </a:r>
          </a:p>
          <a:p>
            <a:endParaRPr lang="en-US" b="1" dirty="0" smtClean="0">
              <a:solidFill>
                <a:schemeClr val="tx1">
                  <a:lumMod val="85000"/>
                  <a:lumOff val="15000"/>
                </a:schemeClr>
              </a:solidFill>
              <a:latin typeface="Times New Roman" pitchFamily="18" charset="0"/>
              <a:cs typeface="Times New Roman" pitchFamily="18" charset="0"/>
            </a:endParaRPr>
          </a:p>
          <a:p>
            <a:pPr>
              <a:buFont typeface="Wingdings" pitchFamily="2" charset="2"/>
              <a:buChar char="Ø"/>
            </a:pPr>
            <a:r>
              <a:rPr lang="en-US" b="1" dirty="0" smtClean="0">
                <a:solidFill>
                  <a:schemeClr val="tx1">
                    <a:lumMod val="85000"/>
                    <a:lumOff val="15000"/>
                  </a:schemeClr>
                </a:solidFill>
                <a:latin typeface="Times New Roman" pitchFamily="18" charset="0"/>
                <a:cs typeface="Times New Roman" pitchFamily="18" charset="0"/>
              </a:rPr>
              <a:t>There are many different types of software systems, from simple embedded systems to complex worldwide information systems. It is pointless to look for universal notations, methods, or techniques for software engineering because different types of software require different approaches.</a:t>
            </a:r>
          </a:p>
          <a:p>
            <a:endParaRPr lang="en-IN" dirty="0" smtClean="0"/>
          </a:p>
          <a:p>
            <a:endParaRPr lang="en-US" dirty="0" smtClean="0"/>
          </a:p>
          <a:p>
            <a:endParaRPr lang="en-IN" dirty="0" smtClean="0"/>
          </a:p>
          <a:p>
            <a:endParaRPr lang="en-IN"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pPr>
              <a:buNone/>
            </a:pPr>
            <a:endParaRPr lang="en-GB" dirty="0" smtClean="0"/>
          </a:p>
          <a:p>
            <a:r>
              <a:rPr lang="en-GB" dirty="0" smtClean="0"/>
              <a:t>More and more systems are software controlled.</a:t>
            </a:r>
          </a:p>
          <a:p>
            <a:pPr>
              <a:buNone/>
            </a:pPr>
            <a:endParaRPr lang="en-GB" dirty="0" smtClean="0"/>
          </a:p>
          <a:p>
            <a:r>
              <a:rPr lang="en-GB" dirty="0" smtClean="0"/>
              <a:t>Software engineering is concerned with theories, methods and tools for professional software development.</a:t>
            </a:r>
          </a:p>
          <a:p>
            <a:endParaRPr lang="en-GB" dirty="0" smtClean="0"/>
          </a:p>
          <a:p>
            <a:r>
              <a:rPr lang="en-GB" dirty="0" smtClean="0"/>
              <a:t>Expenditure on software represents a </a:t>
            </a:r>
            <a:br>
              <a:rPr lang="en-GB" dirty="0" smtClean="0"/>
            </a:br>
            <a:r>
              <a:rPr lang="en-GB" dirty="0" smtClean="0"/>
              <a:t>significant fraction of GDP in all developed countries.</a:t>
            </a:r>
            <a:endParaRPr lang="en-GB"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Professional Software Development</a:t>
            </a:r>
            <a:endParaRPr lang="en-US" dirty="0"/>
          </a:p>
        </p:txBody>
      </p:sp>
      <p:sp>
        <p:nvSpPr>
          <p:cNvPr id="3" name="Content Placeholder 2"/>
          <p:cNvSpPr>
            <a:spLocks noGrp="1"/>
          </p:cNvSpPr>
          <p:nvPr>
            <p:ph idx="1"/>
          </p:nvPr>
        </p:nvSpPr>
        <p:spPr/>
        <p:txBody>
          <a:bodyPr/>
          <a:lstStyle/>
          <a:p>
            <a:r>
              <a:rPr lang="en-US" dirty="0" smtClean="0"/>
              <a:t>Lot of People write programs. Example: People in  Business write spreadsheet programs to simplify their jobs. Scientist and engineers write program to process their experimental data.</a:t>
            </a:r>
          </a:p>
          <a:p>
            <a:r>
              <a:rPr lang="en-US" dirty="0" smtClean="0"/>
              <a:t>Vast majority of the software development is an Professional activity where software is developed for specific purpose.</a:t>
            </a:r>
          </a:p>
          <a:p>
            <a:r>
              <a:rPr lang="en-US" dirty="0" smtClean="0"/>
              <a:t>A professionally developed software system is more than single program. It contains system documentation, user documentation, websites.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pPr lvl="1">
              <a:buNone/>
            </a:pPr>
            <a:endParaRPr lang="en-US" dirty="0" smtClean="0"/>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1988</TotalTime>
  <Words>1858</Words>
  <Application>Microsoft Macintosh PowerPoint</Application>
  <PresentationFormat>On-screen Show (4:3)</PresentationFormat>
  <Paragraphs>202</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SE9</vt:lpstr>
      <vt:lpstr>Chapter 1- Introduction</vt:lpstr>
      <vt:lpstr>Topics covered</vt:lpstr>
      <vt:lpstr>Importance of software engineering</vt:lpstr>
      <vt:lpstr>Software engineering</vt:lpstr>
      <vt:lpstr>Professional Software Development</vt:lpstr>
      <vt:lpstr>Software products</vt:lpstr>
      <vt:lpstr>Product specification</vt:lpstr>
      <vt:lpstr>Frequently asked questions about software engineering </vt:lpstr>
      <vt:lpstr>Essential attributes of good software</vt:lpstr>
      <vt:lpstr>Software engineering</vt:lpstr>
      <vt:lpstr>Software process activities</vt:lpstr>
      <vt:lpstr>General issues that affect most software</vt:lpstr>
      <vt:lpstr>Key points</vt:lpstr>
      <vt:lpstr>Key points</vt:lpstr>
      <vt:lpstr>Software engineering ethics</vt:lpstr>
      <vt:lpstr>Issues of professional responsibility</vt:lpstr>
      <vt:lpstr>Issues of professional responsibility</vt:lpstr>
      <vt:lpstr>ACM/IEEE Code of Ethics</vt:lpstr>
      <vt:lpstr>The ACM/IEEE Code of Ethics </vt:lpstr>
      <vt:lpstr>Ethical principles</vt:lpstr>
      <vt:lpstr>Case studies</vt:lpstr>
      <vt:lpstr>Wilderness weather station</vt:lpstr>
      <vt:lpstr>The weather station’s environment </vt:lpstr>
      <vt:lpstr>Weather information system</vt:lpstr>
      <vt:lpstr>Key points</vt:lpstr>
      <vt:lpstr>Course structure and organization</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Lenovo</cp:lastModifiedBy>
  <cp:revision>41</cp:revision>
  <dcterms:created xsi:type="dcterms:W3CDTF">2009-12-29T10:39:27Z</dcterms:created>
  <dcterms:modified xsi:type="dcterms:W3CDTF">2021-04-26T16:51:50Z</dcterms:modified>
</cp:coreProperties>
</file>