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4"/>
  </p:notesMasterIdLst>
  <p:handoutMasterIdLst>
    <p:handoutMasterId r:id="rId45"/>
  </p:handoutMasterIdLst>
  <p:sldIdLst>
    <p:sldId id="256" r:id="rId2"/>
    <p:sldId id="270" r:id="rId3"/>
    <p:sldId id="281" r:id="rId4"/>
    <p:sldId id="318" r:id="rId5"/>
    <p:sldId id="319" r:id="rId6"/>
    <p:sldId id="282" r:id="rId7"/>
    <p:sldId id="257" r:id="rId8"/>
    <p:sldId id="284" r:id="rId9"/>
    <p:sldId id="285" r:id="rId10"/>
    <p:sldId id="258" r:id="rId11"/>
    <p:sldId id="288" r:id="rId12"/>
    <p:sldId id="320" r:id="rId13"/>
    <p:sldId id="289" r:id="rId14"/>
    <p:sldId id="259" r:id="rId15"/>
    <p:sldId id="322" r:id="rId16"/>
    <p:sldId id="272" r:id="rId17"/>
    <p:sldId id="291" r:id="rId18"/>
    <p:sldId id="260" r:id="rId19"/>
    <p:sldId id="293" r:id="rId20"/>
    <p:sldId id="261" r:id="rId21"/>
    <p:sldId id="323" r:id="rId22"/>
    <p:sldId id="299" r:id="rId23"/>
    <p:sldId id="262" r:id="rId24"/>
    <p:sldId id="301" r:id="rId25"/>
    <p:sldId id="303" r:id="rId26"/>
    <p:sldId id="264" r:id="rId27"/>
    <p:sldId id="273" r:id="rId28"/>
    <p:sldId id="325" r:id="rId29"/>
    <p:sldId id="312" r:id="rId30"/>
    <p:sldId id="313" r:id="rId31"/>
    <p:sldId id="265" r:id="rId32"/>
    <p:sldId id="328" r:id="rId33"/>
    <p:sldId id="305" r:id="rId34"/>
    <p:sldId id="329" r:id="rId35"/>
    <p:sldId id="266" r:id="rId36"/>
    <p:sldId id="307" r:id="rId37"/>
    <p:sldId id="326" r:id="rId38"/>
    <p:sldId id="309" r:id="rId39"/>
    <p:sldId id="267" r:id="rId40"/>
    <p:sldId id="311" r:id="rId41"/>
    <p:sldId id="330" r:id="rId42"/>
    <p:sldId id="331" r:id="rId4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varScale="1">
        <p:scale>
          <a:sx n="83" d="100"/>
          <a:sy n="83" d="100"/>
        </p:scale>
        <p:origin x="-922"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5/7/2021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5/7/2021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2ED9B9-13A4-504E-BA28-D5EC11B69577}" type="datetime1">
              <a:rPr lang="en-US" smtClean="0"/>
              <a:pPr>
                <a:defRPr/>
              </a:pPr>
              <a:t>5/7/2021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4142DB-E1BD-C44A-A99A-8EC750C7CC29}" type="datetime1">
              <a:rPr lang="en-US" smtClean="0"/>
              <a:pPr>
                <a:defRPr/>
              </a:pPr>
              <a:t>5/7/2021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152160-CF35-F945-B8A3-FCCE1C768C40}" type="datetime1">
              <a:rPr lang="en-US" smtClean="0"/>
              <a:pPr>
                <a:defRPr/>
              </a:pPr>
              <a:t>5/7/2021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113CAA7-61A2-AE4A-B3AF-B36050DDC1C8}" type="datetime1">
              <a:rPr lang="en-US" smtClean="0"/>
              <a:pPr>
                <a:defRPr/>
              </a:pPr>
              <a:t>5/7/2021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C0BC32D-B13B-FA42-98CD-639D607FC5AE}" type="datetime1">
              <a:rPr lang="en-US" smtClean="0"/>
              <a:pPr>
                <a:defRPr/>
              </a:pPr>
              <a:t>5/7/2021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149FAA-3521-694C-B63B-919B2B8781F3}" type="datetime1">
              <a:rPr lang="en-US" smtClean="0"/>
              <a:pPr>
                <a:defRPr/>
              </a:pPr>
              <a:t>5/7/2021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78921CD-4407-0C4A-86B7-1EEE2D511458}" type="datetime1">
              <a:rPr lang="en-US" smtClean="0"/>
              <a:pPr>
                <a:defRPr/>
              </a:pPr>
              <a:t>5/7/2021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DEA550-1159-5E4A-897B-E65014FF13B6}" type="datetime1">
              <a:rPr lang="en-US" smtClean="0"/>
              <a:pPr>
                <a:defRPr/>
              </a:pPr>
              <a:t>5/7/2021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6F8E3-2B7A-F841-82BB-4253B616347C}" type="datetime1">
              <a:rPr lang="en-US" smtClean="0"/>
              <a:pPr>
                <a:defRPr/>
              </a:pPr>
              <a:t>5/7/2021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10F7B03-D8CA-6D41-96B4-1E8B85FC4F7B}" type="datetime1">
              <a:rPr lang="en-US" smtClean="0"/>
              <a:pPr>
                <a:defRPr/>
              </a:pPr>
              <a:t>5/7/2021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46E079-CCB4-B24C-A6D5-8C3056BBF23F}" type="datetime1">
              <a:rPr lang="en-US" smtClean="0"/>
              <a:pPr>
                <a:defRPr/>
              </a:pPr>
              <a:t>5/7/2021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2E93307-8910-7843-A7DC-135F5F13F75F}" type="datetime1">
              <a:rPr lang="en-US" smtClean="0"/>
              <a:pPr>
                <a:defRPr/>
              </a:pPr>
              <a:t>5/7/2021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2 Software Processes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d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2130425"/>
            <a:ext cx="7772400" cy="2505583"/>
          </a:xfrm>
        </p:spPr>
        <p:txBody>
          <a:bodyPr/>
          <a:lstStyle/>
          <a:p>
            <a:pPr algn="ctr" eaLnBrk="1" hangingPunct="1"/>
            <a:r>
              <a:rPr lang="en-US" dirty="0" smtClean="0"/>
              <a:t>Chapter 2 – Software Processes</a:t>
            </a: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Incremental development </a:t>
            </a:r>
            <a:br>
              <a:rPr lang="en-GB" dirty="0" smtClean="0"/>
            </a:br>
            <a:endParaRPr lang="en-US" dirty="0" smtClean="0"/>
          </a:p>
        </p:txBody>
      </p:sp>
      <p:pic>
        <p:nvPicPr>
          <p:cNvPr id="4" name="Picture 3" descr="2.2 Incremental-de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740664" y="1892460"/>
            <a:ext cx="7009768" cy="379510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type="body" idx="1"/>
          </p:nvPr>
        </p:nvSpPr>
        <p:spPr/>
        <p:txBody>
          <a:bodyPr/>
          <a:lstStyle/>
          <a:p>
            <a:r>
              <a:rPr lang="en-GB" dirty="0" smtClean="0"/>
              <a:t>The cost of accommodating changing customer requirements is reduced. </a:t>
            </a:r>
          </a:p>
          <a:p>
            <a:pPr lvl="1"/>
            <a:r>
              <a:rPr lang="en-GB" dirty="0" smtClean="0"/>
              <a:t>The amount of analysis and documentation that has to be redone is much less than is required with the waterfall model.</a:t>
            </a:r>
          </a:p>
          <a:p>
            <a:r>
              <a:rPr lang="en-GB" dirty="0" smtClean="0"/>
              <a:t>It is easier to get customer feedback on the development work that has been done. </a:t>
            </a:r>
          </a:p>
          <a:p>
            <a:pPr lvl="1"/>
            <a:r>
              <a:rPr lang="en-GB" dirty="0" smtClean="0"/>
              <a:t>Customers can comment on demonstrations of the software and see how much has been implemented. </a:t>
            </a:r>
          </a:p>
          <a:p>
            <a:r>
              <a:rPr lang="en-GB" dirty="0" smtClean="0"/>
              <a:t>More rapid delivery and deployment of useful software to the customer is possible. </a:t>
            </a:r>
          </a:p>
          <a:p>
            <a:pPr lvl="1"/>
            <a:r>
              <a:rPr lang="en-GB" dirty="0" smtClean="0"/>
              <a:t>Customers are able to use and gain value from the software earlier than is possible with a waterfall process.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problems</a:t>
            </a:r>
            <a:endParaRPr lang="en-US" dirty="0"/>
          </a:p>
        </p:txBody>
      </p:sp>
      <p:sp>
        <p:nvSpPr>
          <p:cNvPr id="3" name="Content Placeholder 2"/>
          <p:cNvSpPr>
            <a:spLocks noGrp="1"/>
          </p:cNvSpPr>
          <p:nvPr>
            <p:ph idx="1"/>
          </p:nvPr>
        </p:nvSpPr>
        <p:spPr/>
        <p:txBody>
          <a:bodyPr/>
          <a:lstStyle/>
          <a:p>
            <a:r>
              <a:rPr lang="en-GB" dirty="0" smtClean="0"/>
              <a:t>The process is not visible. </a:t>
            </a:r>
          </a:p>
          <a:p>
            <a:pPr lvl="1"/>
            <a:r>
              <a:rPr lang="en-GB" dirty="0" smtClean="0"/>
              <a:t>Managers need regular deliverables to measure progress. If systems are developed quickly, it is not cost-effective to produce documents that reflect every version of the system. </a:t>
            </a:r>
          </a:p>
          <a:p>
            <a:r>
              <a:rPr lang="en-GB" dirty="0" smtClean="0"/>
              <a:t>System structure tends to degrade as new increments are added</a:t>
            </a:r>
            <a:r>
              <a:rPr lang="en-GB" i="1" dirty="0" smtClean="0"/>
              <a:t>. </a:t>
            </a:r>
          </a:p>
          <a:p>
            <a:pPr lvl="1"/>
            <a:r>
              <a:rPr lang="en-GB" dirty="0" smtClean="0"/>
              <a:t>Unless time and money is spent on refactoring to improve the software, regular change tends to corrupt its structure.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smtClean="0"/>
              <a:t>Reuse-oriented software engineering</a:t>
            </a:r>
            <a:endParaRPr lang="en-GB" dirty="0"/>
          </a:p>
        </p:txBody>
      </p:sp>
      <p:sp>
        <p:nvSpPr>
          <p:cNvPr id="99331" name="Rectangle 3"/>
          <p:cNvSpPr>
            <a:spLocks noGrp="1" noChangeArrowheads="1"/>
          </p:cNvSpPr>
          <p:nvPr>
            <p:ph type="body" idx="1"/>
          </p:nvPr>
        </p:nvSpPr>
        <p:spPr/>
        <p:txBody>
          <a:bodyPr/>
          <a:lstStyle/>
          <a:p>
            <a:r>
              <a:rPr lang="en-GB" dirty="0" smtClean="0"/>
              <a:t>Based on systematic reuse where systems are integrated from existing components or COTS (Commercial-off-the-shelf) systems.</a:t>
            </a:r>
          </a:p>
          <a:p>
            <a:r>
              <a:rPr lang="en-GB" dirty="0" smtClean="0"/>
              <a:t>Process stages</a:t>
            </a:r>
          </a:p>
          <a:p>
            <a:pPr lvl="1"/>
            <a:r>
              <a:rPr lang="en-GB" dirty="0" smtClean="0"/>
              <a:t>Component analysis</a:t>
            </a:r>
          </a:p>
          <a:p>
            <a:pPr lvl="1"/>
            <a:r>
              <a:rPr lang="en-GB" dirty="0" smtClean="0"/>
              <a:t>Requirements modification</a:t>
            </a:r>
          </a:p>
          <a:p>
            <a:pPr lvl="1"/>
            <a:r>
              <a:rPr lang="en-GB" dirty="0" smtClean="0"/>
              <a:t>System design with reuse</a:t>
            </a:r>
          </a:p>
          <a:p>
            <a:pPr lvl="1"/>
            <a:r>
              <a:rPr lang="en-GB" dirty="0" smtClean="0"/>
              <a:t>Development and integration</a:t>
            </a:r>
          </a:p>
          <a:p>
            <a:r>
              <a:rPr lang="en-GB" dirty="0" smtClean="0"/>
              <a:t>Reuse is now the standard approach for building many types of business system.</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Reuse-oriented software engineering</a:t>
            </a:r>
          </a:p>
        </p:txBody>
      </p:sp>
      <p:pic>
        <p:nvPicPr>
          <p:cNvPr id="4" name="Picture 3" descr="2.3 Reuse_based_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725509"/>
            <a:ext cx="8494383" cy="17733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component</a:t>
            </a:r>
            <a:endParaRPr lang="en-US" dirty="0"/>
          </a:p>
        </p:txBody>
      </p:sp>
      <p:sp>
        <p:nvSpPr>
          <p:cNvPr id="3" name="Content Placeholder 2"/>
          <p:cNvSpPr>
            <a:spLocks noGrp="1"/>
          </p:cNvSpPr>
          <p:nvPr>
            <p:ph idx="1"/>
          </p:nvPr>
        </p:nvSpPr>
        <p:spPr/>
        <p:txBody>
          <a:bodyPr/>
          <a:lstStyle/>
          <a:p>
            <a:r>
              <a:rPr lang="en-GB" dirty="0" smtClean="0"/>
              <a:t>Web services that are developed according to service standards and which are available for remote invocation. </a:t>
            </a:r>
          </a:p>
          <a:p>
            <a:r>
              <a:rPr lang="en-GB" dirty="0" smtClean="0"/>
              <a:t>Collections of objects that are developed as a package to be integrated with a component framework such as .NET or J2EE.</a:t>
            </a:r>
          </a:p>
          <a:p>
            <a:r>
              <a:rPr lang="en-GB" dirty="0" smtClean="0"/>
              <a:t>Stand-alone software systems (COTS) that are configured for use in a particular environment.</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 activities</a:t>
            </a:r>
            <a:endParaRPr lang="en-US" dirty="0"/>
          </a:p>
        </p:txBody>
      </p:sp>
      <p:sp>
        <p:nvSpPr>
          <p:cNvPr id="5" name="Content Placeholder 4"/>
          <p:cNvSpPr>
            <a:spLocks noGrp="1"/>
          </p:cNvSpPr>
          <p:nvPr>
            <p:ph idx="1"/>
          </p:nvPr>
        </p:nvSpPr>
        <p:spPr/>
        <p:txBody>
          <a:bodyPr/>
          <a:lstStyle/>
          <a:p>
            <a:r>
              <a:rPr lang="en-GB" dirty="0" smtClean="0"/>
              <a:t>Real software processes are inter-leaved sequences of technical, collaborative and managerial activities with the overall goal of specifying, designing, implementing and testing a software system. </a:t>
            </a:r>
          </a:p>
          <a:p>
            <a:r>
              <a:rPr lang="en-GB" dirty="0" smtClean="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smtClean="0"/>
              <a:t>Software specification</a:t>
            </a:r>
            <a:endParaRPr lang="en-GB"/>
          </a:p>
        </p:txBody>
      </p:sp>
      <p:sp>
        <p:nvSpPr>
          <p:cNvPr id="84995" name="Rectangle 3"/>
          <p:cNvSpPr>
            <a:spLocks noGrp="1" noChangeArrowheads="1"/>
          </p:cNvSpPr>
          <p:nvPr>
            <p:ph type="body" idx="1"/>
          </p:nvPr>
        </p:nvSpPr>
        <p:spPr>
          <a:xfrm>
            <a:off x="416664" y="1600200"/>
            <a:ext cx="8460480" cy="4525963"/>
          </a:xfrm>
        </p:spPr>
        <p:txBody>
          <a:bodyPr/>
          <a:lstStyle/>
          <a:p>
            <a:r>
              <a:rPr lang="en-GB" dirty="0" smtClean="0"/>
              <a:t>The process of establishing what services are required and the constraints on the system’s operation and development.</a:t>
            </a:r>
          </a:p>
          <a:p>
            <a:r>
              <a:rPr lang="en-GB" dirty="0" smtClean="0"/>
              <a:t>Requirements engineering process</a:t>
            </a:r>
          </a:p>
          <a:p>
            <a:pPr lvl="1"/>
            <a:r>
              <a:rPr lang="en-GB" dirty="0" smtClean="0"/>
              <a:t>Feasibility study</a:t>
            </a:r>
          </a:p>
          <a:p>
            <a:pPr lvl="2"/>
            <a:r>
              <a:rPr lang="en-GB" dirty="0" smtClean="0"/>
              <a:t>Is it technically and financially feasible to build the system?</a:t>
            </a:r>
          </a:p>
          <a:p>
            <a:pPr lvl="1"/>
            <a:r>
              <a:rPr lang="en-GB" dirty="0" smtClean="0"/>
              <a:t>Requirements elicitation and analysis</a:t>
            </a:r>
          </a:p>
          <a:p>
            <a:pPr lvl="2"/>
            <a:r>
              <a:rPr lang="en-GB" dirty="0" smtClean="0"/>
              <a:t>What do the system stakeholders require or expect from the system?</a:t>
            </a:r>
          </a:p>
          <a:p>
            <a:pPr lvl="1"/>
            <a:r>
              <a:rPr lang="en-GB" dirty="0" smtClean="0"/>
              <a:t>Requirements specification	</a:t>
            </a:r>
          </a:p>
          <a:p>
            <a:pPr lvl="2"/>
            <a:r>
              <a:rPr lang="en-GB" dirty="0" smtClean="0"/>
              <a:t>Defining the requirements in detail</a:t>
            </a:r>
          </a:p>
          <a:p>
            <a:pPr lvl="1"/>
            <a:r>
              <a:rPr lang="en-GB" dirty="0" smtClean="0"/>
              <a:t>Requirements validation</a:t>
            </a:r>
          </a:p>
          <a:p>
            <a:pPr lvl="2"/>
            <a:r>
              <a:rPr lang="en-GB" dirty="0" smtClean="0"/>
              <a:t>Checking the validity of the requirements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smtClean="0"/>
              <a:t>The requirements engineering process</a:t>
            </a:r>
            <a:br>
              <a:rPr lang="en-GB" dirty="0" smtClean="0"/>
            </a:br>
            <a:endParaRPr lang="en-US" dirty="0" smtClean="0"/>
          </a:p>
        </p:txBody>
      </p:sp>
      <p:pic>
        <p:nvPicPr>
          <p:cNvPr id="4" name="Picture 3" descr="2.4 RE-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784268" y="2084840"/>
            <a:ext cx="7395542" cy="385954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smtClean="0"/>
              <a:t>Software design and implementation</a:t>
            </a:r>
            <a:endParaRPr lang="en-GB" dirty="0"/>
          </a:p>
        </p:txBody>
      </p:sp>
      <p:sp>
        <p:nvSpPr>
          <p:cNvPr id="86019" name="Rectangle 3"/>
          <p:cNvSpPr>
            <a:spLocks noGrp="1" noChangeArrowheads="1"/>
          </p:cNvSpPr>
          <p:nvPr>
            <p:ph type="body" idx="1"/>
          </p:nvPr>
        </p:nvSpPr>
        <p:spPr/>
        <p:txBody>
          <a:bodyPr/>
          <a:lstStyle/>
          <a:p>
            <a:r>
              <a:rPr lang="en-GB" smtClean="0"/>
              <a:t>The process of converting the system specification into an executable system.</a:t>
            </a:r>
          </a:p>
          <a:p>
            <a:r>
              <a:rPr lang="en-GB" smtClean="0"/>
              <a:t>Software design</a:t>
            </a:r>
          </a:p>
          <a:p>
            <a:pPr lvl="1"/>
            <a:r>
              <a:rPr lang="en-GB" smtClean="0"/>
              <a:t>Design a software structure that realises the specification;</a:t>
            </a:r>
          </a:p>
          <a:p>
            <a:r>
              <a:rPr lang="en-GB" smtClean="0"/>
              <a:t>Implementation</a:t>
            </a:r>
          </a:p>
          <a:p>
            <a:pPr lvl="1"/>
            <a:r>
              <a:rPr lang="en-GB" smtClean="0"/>
              <a:t>Translate this structure into an executable program;</a:t>
            </a:r>
          </a:p>
          <a:p>
            <a:r>
              <a:rPr lang="en-GB" smtClean="0"/>
              <a:t>The activities of design and implementation are closely related and may be inter-leaved.</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covered</a:t>
            </a:r>
            <a:endParaRPr lang="en-US" dirty="0"/>
          </a:p>
        </p:txBody>
      </p:sp>
      <p:sp>
        <p:nvSpPr>
          <p:cNvPr id="3" name="Content Placeholder 2"/>
          <p:cNvSpPr>
            <a:spLocks noGrp="1"/>
          </p:cNvSpPr>
          <p:nvPr>
            <p:ph idx="1"/>
          </p:nvPr>
        </p:nvSpPr>
        <p:spPr/>
        <p:txBody>
          <a:bodyPr/>
          <a:lstStyle/>
          <a:p>
            <a:r>
              <a:rPr lang="en-GB" dirty="0" smtClean="0"/>
              <a:t>Software process models</a:t>
            </a:r>
          </a:p>
          <a:p>
            <a:r>
              <a:rPr lang="en-GB" dirty="0" smtClean="0"/>
              <a:t>Process activities</a:t>
            </a:r>
          </a:p>
          <a:p>
            <a:r>
              <a:rPr lang="en-GB" dirty="0" smtClean="0"/>
              <a:t>Coping with change</a:t>
            </a:r>
          </a:p>
          <a:p>
            <a:r>
              <a:rPr lang="en-GB" dirty="0" smtClean="0"/>
              <a:t>Prototyping</a:t>
            </a:r>
          </a:p>
          <a:p>
            <a:r>
              <a:rPr lang="en-GB" dirty="0" err="1" smtClean="0"/>
              <a:t>Bhoems</a:t>
            </a:r>
            <a:r>
              <a:rPr lang="en-GB" dirty="0" smtClean="0"/>
              <a:t> Spiral Model</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smtClean="0"/>
              <a:t>A general model of the design process </a:t>
            </a:r>
            <a:br>
              <a:rPr lang="en-GB" dirty="0" smtClean="0"/>
            </a:br>
            <a:endParaRPr lang="en-US" dirty="0" smtClean="0"/>
          </a:p>
        </p:txBody>
      </p:sp>
      <p:pic>
        <p:nvPicPr>
          <p:cNvPr id="4" name="Picture 3" descr="2.5 Design-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63040" y="1638391"/>
            <a:ext cx="5897880" cy="4259490"/>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p:txBody>
          <a:bodyPr/>
          <a:lstStyle/>
          <a:p>
            <a:r>
              <a:rPr lang="en-GB" i="1" dirty="0" smtClean="0"/>
              <a:t>Architectural design,</a:t>
            </a:r>
            <a:r>
              <a:rPr lang="en-GB" dirty="0" smtClean="0"/>
              <a:t> where you identify the overall structure of the system, the principal components (sometimes called sub-systems or modules), their relationships and how they are distributed.</a:t>
            </a:r>
          </a:p>
          <a:p>
            <a:r>
              <a:rPr lang="en-GB" i="1" dirty="0" smtClean="0"/>
              <a:t>Interface design,</a:t>
            </a:r>
            <a:r>
              <a:rPr lang="en-GB" dirty="0" smtClean="0"/>
              <a:t> where you define the interfaces between system components. </a:t>
            </a:r>
          </a:p>
          <a:p>
            <a:r>
              <a:rPr lang="en-GB" i="1" dirty="0" smtClean="0"/>
              <a:t>Component design, </a:t>
            </a:r>
            <a:r>
              <a:rPr lang="en-GB" dirty="0" smtClean="0"/>
              <a:t>where you take each system component and design how it will operate. </a:t>
            </a:r>
          </a:p>
          <a:p>
            <a:r>
              <a:rPr lang="en-GB" i="1" dirty="0" smtClean="0"/>
              <a:t>Database design, </a:t>
            </a:r>
            <a:r>
              <a:rPr lang="en-GB" dirty="0" smtClean="0"/>
              <a:t>where you design the system data structures and how these are to be represented in a database.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dirty="0" smtClean="0"/>
              <a:t>Software validation(Software testing)</a:t>
            </a:r>
            <a:endParaRPr lang="en-GB" dirty="0"/>
          </a:p>
        </p:txBody>
      </p:sp>
      <p:sp>
        <p:nvSpPr>
          <p:cNvPr id="88067" name="Rectangle 3"/>
          <p:cNvSpPr>
            <a:spLocks noGrp="1" noChangeArrowheads="1"/>
          </p:cNvSpPr>
          <p:nvPr>
            <p:ph type="body" idx="1"/>
          </p:nvPr>
        </p:nvSpPr>
        <p:spPr/>
        <p:txBody>
          <a:bodyPr/>
          <a:lstStyle/>
          <a:p>
            <a:r>
              <a:rPr lang="en-GB" dirty="0" smtClean="0"/>
              <a:t>Verification and validation (V &amp; V) is intended to show that a system conforms to its specification and meets the requirements of the system customer.</a:t>
            </a:r>
          </a:p>
          <a:p>
            <a:r>
              <a:rPr lang="en-GB" dirty="0" smtClean="0"/>
              <a:t>Involves checking and review processes and system testing.</a:t>
            </a:r>
          </a:p>
          <a:p>
            <a:r>
              <a:rPr lang="en-GB" dirty="0" smtClean="0"/>
              <a:t>System testing involves executing the system with test cases that are derived from the specification of the real data to be processed by the system.</a:t>
            </a:r>
          </a:p>
          <a:p>
            <a:r>
              <a:rPr lang="en-GB" dirty="0" smtClean="0"/>
              <a:t>Testing is the most commonly used V &amp; V activity.</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smtClean="0"/>
              <a:t>Stages of testing</a:t>
            </a:r>
            <a:br>
              <a:rPr lang="en-GB" dirty="0" smtClean="0"/>
            </a:br>
            <a:endParaRPr lang="en-US" dirty="0" smtClean="0"/>
          </a:p>
        </p:txBody>
      </p:sp>
      <p:pic>
        <p:nvPicPr>
          <p:cNvPr id="4" name="Picture 3" descr="2.6 Testing-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86409" y="2829344"/>
            <a:ext cx="6277535" cy="170704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smtClean="0"/>
              <a:t>Testing stages</a:t>
            </a:r>
            <a:endParaRPr lang="en-GB"/>
          </a:p>
        </p:txBody>
      </p:sp>
      <p:sp>
        <p:nvSpPr>
          <p:cNvPr id="115715" name="Rectangle 3"/>
          <p:cNvSpPr>
            <a:spLocks noGrp="1" noChangeArrowheads="1"/>
          </p:cNvSpPr>
          <p:nvPr>
            <p:ph type="body" idx="1"/>
          </p:nvPr>
        </p:nvSpPr>
        <p:spPr>
          <a:xfrm>
            <a:off x="457200" y="1600200"/>
            <a:ext cx="8229600" cy="4756150"/>
          </a:xfrm>
        </p:spPr>
        <p:txBody>
          <a:bodyPr/>
          <a:lstStyle/>
          <a:p>
            <a:r>
              <a:rPr lang="en-GB" dirty="0" smtClean="0"/>
              <a:t>Development or component testing</a:t>
            </a:r>
          </a:p>
          <a:p>
            <a:pPr lvl="1"/>
            <a:r>
              <a:rPr lang="en-GB" dirty="0" smtClean="0"/>
              <a:t>Individual components are tested independently; </a:t>
            </a:r>
          </a:p>
          <a:p>
            <a:pPr lvl="1"/>
            <a:r>
              <a:rPr lang="en-GB" dirty="0" smtClean="0"/>
              <a:t>Components may be functions or objects or coherent groupings of these entities.</a:t>
            </a:r>
          </a:p>
          <a:p>
            <a:r>
              <a:rPr lang="en-GB" dirty="0" smtClean="0"/>
              <a:t>System testing</a:t>
            </a:r>
          </a:p>
          <a:p>
            <a:pPr lvl="1"/>
            <a:r>
              <a:rPr lang="en-GB" dirty="0" smtClean="0"/>
              <a:t>Testing of the system as a whole. Testing of emergent properties is particularly important.</a:t>
            </a:r>
          </a:p>
          <a:p>
            <a:r>
              <a:rPr lang="en-GB" dirty="0" smtClean="0"/>
              <a:t>Acceptance testing</a:t>
            </a:r>
          </a:p>
          <a:p>
            <a:pPr lvl="1"/>
            <a:r>
              <a:rPr lang="en-GB" dirty="0" smtClean="0"/>
              <a:t>Testing with customer data to check that the system meets the customer’s needs.</a:t>
            </a:r>
          </a:p>
          <a:p>
            <a:pPr lvl="1"/>
            <a:r>
              <a:rPr lang="en-GB" dirty="0" smtClean="0"/>
              <a:t>Alpha testing</a:t>
            </a:r>
          </a:p>
          <a:p>
            <a:pPr lvl="1"/>
            <a:r>
              <a:rPr lang="en-GB" dirty="0" smtClean="0"/>
              <a:t>Beta testing</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evolution</a:t>
            </a:r>
            <a:endParaRPr lang="en-GB"/>
          </a:p>
        </p:txBody>
      </p:sp>
      <p:sp>
        <p:nvSpPr>
          <p:cNvPr id="89091" name="Rectangle 3"/>
          <p:cNvSpPr>
            <a:spLocks noGrp="1" noChangeArrowheads="1"/>
          </p:cNvSpPr>
          <p:nvPr>
            <p:ph type="body" idx="1"/>
          </p:nvPr>
        </p:nvSpPr>
        <p:spPr/>
        <p:txBody>
          <a:bodyPr/>
          <a:lstStyle/>
          <a:p>
            <a:r>
              <a:rPr lang="en-GB" smtClean="0"/>
              <a:t>Software is inherently flexible and can change. </a:t>
            </a:r>
          </a:p>
          <a:p>
            <a:r>
              <a:rPr lang="en-GB" smtClean="0"/>
              <a:t>As requirements change through changing business circumstances, the software that supports the business must also evolve and change.</a:t>
            </a:r>
          </a:p>
          <a:p>
            <a:r>
              <a:rPr lang="en-GB" smtClean="0"/>
              <a:t>Although there has been a demarcation between development and evolution (maintenance) this is increasingly irrelevant as fewer and fewer systems are completely new.</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t>System evolution </a:t>
            </a:r>
            <a:endParaRPr lang="en-US" dirty="0" smtClean="0"/>
          </a:p>
        </p:txBody>
      </p:sp>
      <p:pic>
        <p:nvPicPr>
          <p:cNvPr id="4" name="Picture 3" descr="2.8 System 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42416" y="2707496"/>
            <a:ext cx="7104888" cy="2193687"/>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Coping with change</a:t>
            </a:r>
            <a:endParaRPr lang="en-US" dirty="0"/>
          </a:p>
        </p:txBody>
      </p:sp>
      <p:sp>
        <p:nvSpPr>
          <p:cNvPr id="5" name="Content Placeholder 4"/>
          <p:cNvSpPr>
            <a:spLocks noGrp="1"/>
          </p:cNvSpPr>
          <p:nvPr>
            <p:ph idx="1"/>
          </p:nvPr>
        </p:nvSpPr>
        <p:spPr/>
        <p:txBody>
          <a:bodyPr/>
          <a:lstStyle/>
          <a:p>
            <a:r>
              <a:rPr lang="en-US" dirty="0" smtClean="0"/>
              <a:t>Change is inevitable in all large software projects.</a:t>
            </a:r>
          </a:p>
          <a:p>
            <a:pPr lvl="1"/>
            <a:r>
              <a:rPr lang="en-US" dirty="0" smtClean="0"/>
              <a:t>Business changes lead to new and changed system requirements</a:t>
            </a:r>
          </a:p>
          <a:p>
            <a:pPr lvl="1"/>
            <a:r>
              <a:rPr lang="en-US" dirty="0" smtClean="0"/>
              <a:t>New technologies open up new possibilities for improving implementations</a:t>
            </a:r>
          </a:p>
          <a:p>
            <a:pPr lvl="1"/>
            <a:r>
              <a:rPr lang="en-US" dirty="0" smtClean="0"/>
              <a:t>Changing platforms require application changes</a:t>
            </a:r>
          </a:p>
          <a:p>
            <a:r>
              <a:rPr lang="en-US" dirty="0" smtClean="0"/>
              <a:t>Change leads to rework so the costs of change include both rework (e.g. re-</a:t>
            </a:r>
            <a:r>
              <a:rPr lang="en-US" dirty="0" err="1" smtClean="0"/>
              <a:t>analysing</a:t>
            </a:r>
            <a:r>
              <a:rPr lang="en-US" dirty="0" smtClean="0"/>
              <a:t> requirements) as well as the costs of implementing new functionality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costs of rework</a:t>
            </a:r>
            <a:endParaRPr lang="en-US" dirty="0"/>
          </a:p>
        </p:txBody>
      </p:sp>
      <p:sp>
        <p:nvSpPr>
          <p:cNvPr id="3" name="Content Placeholder 2"/>
          <p:cNvSpPr>
            <a:spLocks noGrp="1"/>
          </p:cNvSpPr>
          <p:nvPr>
            <p:ph idx="1"/>
          </p:nvPr>
        </p:nvSpPr>
        <p:spPr/>
        <p:txBody>
          <a:bodyPr/>
          <a:lstStyle/>
          <a:p>
            <a:r>
              <a:rPr lang="en-GB" dirty="0" smtClean="0"/>
              <a:t>Change avoidance, where the software process includes activities that can anticipate possible changes before significant rework is required. </a:t>
            </a:r>
          </a:p>
          <a:p>
            <a:pPr lvl="1"/>
            <a:r>
              <a:rPr lang="en-GB" dirty="0" smtClean="0"/>
              <a:t>For example, a prototype system may be developed to show some key features of the system to customers. </a:t>
            </a:r>
          </a:p>
          <a:p>
            <a:r>
              <a:rPr lang="en-GB" dirty="0" smtClean="0"/>
              <a:t>Change tolerance, where the process is designed so that changes can be accommodated at relatively low cost.</a:t>
            </a:r>
          </a:p>
          <a:p>
            <a:pPr lvl="1"/>
            <a:r>
              <a:rPr lang="en-GB" dirty="0" smtClean="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smtClean="0"/>
              <a:t>Software prototyping</a:t>
            </a:r>
            <a:endParaRPr lang="en-US"/>
          </a:p>
        </p:txBody>
      </p:sp>
      <p:sp>
        <p:nvSpPr>
          <p:cNvPr id="1178627" name="Rectangle 3"/>
          <p:cNvSpPr>
            <a:spLocks noGrp="1" noChangeArrowheads="1"/>
          </p:cNvSpPr>
          <p:nvPr>
            <p:ph type="body" idx="1"/>
          </p:nvPr>
        </p:nvSpPr>
        <p:spPr/>
        <p:txBody>
          <a:bodyPr/>
          <a:lstStyle/>
          <a:p>
            <a:r>
              <a:rPr lang="en-US" smtClean="0"/>
              <a:t>A prototype is an initial version of a system used to demonstrate concepts and try out design options.</a:t>
            </a:r>
          </a:p>
          <a:p>
            <a:r>
              <a:rPr lang="en-US" smtClean="0"/>
              <a:t>A prototype can be used in:</a:t>
            </a:r>
          </a:p>
          <a:p>
            <a:pPr lvl="1"/>
            <a:r>
              <a:rPr lang="en-US" smtClean="0"/>
              <a:t>The requirements engineering process to help with requirements elicitation and validation;</a:t>
            </a:r>
          </a:p>
          <a:p>
            <a:pPr lvl="1"/>
            <a:r>
              <a:rPr lang="en-US" smtClean="0"/>
              <a:t>In design processes to explore options and develop a UI design;</a:t>
            </a:r>
          </a:p>
          <a:p>
            <a:pPr lvl="1"/>
            <a:r>
              <a:rPr lang="en-US" smtClean="0"/>
              <a:t>In the testing process to run back-to-back tests.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The software process</a:t>
            </a:r>
            <a:endParaRPr lang="en-GB" dirty="0"/>
          </a:p>
        </p:txBody>
      </p:sp>
      <p:sp>
        <p:nvSpPr>
          <p:cNvPr id="17411" name="Rectangle 3"/>
          <p:cNvSpPr>
            <a:spLocks noGrp="1" noChangeArrowheads="1"/>
          </p:cNvSpPr>
          <p:nvPr>
            <p:ph type="body" idx="1"/>
          </p:nvPr>
        </p:nvSpPr>
        <p:spPr/>
        <p:txBody>
          <a:bodyPr/>
          <a:lstStyle/>
          <a:p>
            <a:r>
              <a:rPr lang="en-GB" dirty="0" smtClean="0"/>
              <a:t>A structured set of activities required to develop a </a:t>
            </a:r>
            <a:br>
              <a:rPr lang="en-GB" dirty="0" smtClean="0"/>
            </a:br>
            <a:r>
              <a:rPr lang="en-GB" dirty="0" smtClean="0"/>
              <a:t>software system called software process. </a:t>
            </a:r>
          </a:p>
          <a:p>
            <a:r>
              <a:rPr lang="en-GB" dirty="0" smtClean="0"/>
              <a:t>Many different software processes but all involve:</a:t>
            </a:r>
          </a:p>
          <a:p>
            <a:pPr lvl="1"/>
            <a:r>
              <a:rPr lang="en-GB" dirty="0" smtClean="0"/>
              <a:t>Specification – defining what the system should do;</a:t>
            </a:r>
          </a:p>
          <a:p>
            <a:pPr lvl="1"/>
            <a:r>
              <a:rPr lang="en-GB" dirty="0" smtClean="0"/>
              <a:t>Design and implementation – defining the organization of the system and implementing the system;</a:t>
            </a:r>
          </a:p>
          <a:p>
            <a:pPr lvl="1"/>
            <a:r>
              <a:rPr lang="en-GB" dirty="0" smtClean="0"/>
              <a:t>Validation – checking that it does what the customer wants;</a:t>
            </a:r>
          </a:p>
          <a:p>
            <a:pPr lvl="1"/>
            <a:r>
              <a:rPr lang="en-GB" dirty="0" smtClean="0"/>
              <a:t>Evolution – changing the system in response to changing customer needs.</a:t>
            </a:r>
          </a:p>
          <a:p>
            <a:r>
              <a:rPr lang="en-GB" dirty="0" smtClean="0"/>
              <a:t>A software process model is an abstract representation of a process. It presents a description of a process from some particular perspective.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smtClean="0"/>
              <a:t>Benefits of prototyping</a:t>
            </a:r>
            <a:endParaRPr lang="en-US"/>
          </a:p>
        </p:txBody>
      </p:sp>
      <p:sp>
        <p:nvSpPr>
          <p:cNvPr id="1182723" name="Rectangle 3"/>
          <p:cNvSpPr>
            <a:spLocks noGrp="1" noChangeArrowheads="1"/>
          </p:cNvSpPr>
          <p:nvPr>
            <p:ph type="body" idx="1"/>
          </p:nvPr>
        </p:nvSpPr>
        <p:spPr/>
        <p:txBody>
          <a:bodyPr/>
          <a:lstStyle/>
          <a:p>
            <a:r>
              <a:rPr lang="en-US" smtClean="0"/>
              <a:t>Improved system usability.</a:t>
            </a:r>
          </a:p>
          <a:p>
            <a:r>
              <a:rPr lang="en-US" smtClean="0"/>
              <a:t>A closer match to users’ real needs.</a:t>
            </a:r>
          </a:p>
          <a:p>
            <a:r>
              <a:rPr lang="en-US" smtClean="0"/>
              <a:t>Improved design quality.</a:t>
            </a:r>
          </a:p>
          <a:p>
            <a:r>
              <a:rPr lang="en-US" smtClean="0"/>
              <a:t>Improved maintainability.</a:t>
            </a:r>
          </a:p>
          <a:p>
            <a:r>
              <a:rPr lang="en-US" smtClean="0"/>
              <a:t>Reduced development effort.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30</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smtClean="0"/>
              <a:t>The process of prototype development</a:t>
            </a:r>
            <a:br>
              <a:rPr lang="en-GB" dirty="0" smtClean="0"/>
            </a:br>
            <a:endParaRPr lang="en-US" dirty="0" smtClean="0"/>
          </a:p>
        </p:txBody>
      </p:sp>
      <p:pic>
        <p:nvPicPr>
          <p:cNvPr id="4" name="Picture 3" descr="2.9 Prototype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630937" y="2414016"/>
            <a:ext cx="7415783" cy="2357263"/>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development</a:t>
            </a:r>
            <a:endParaRPr lang="en-US" dirty="0"/>
          </a:p>
        </p:txBody>
      </p:sp>
      <p:sp>
        <p:nvSpPr>
          <p:cNvPr id="3" name="Content Placeholder 2"/>
          <p:cNvSpPr>
            <a:spLocks noGrp="1"/>
          </p:cNvSpPr>
          <p:nvPr>
            <p:ph idx="1"/>
          </p:nvPr>
        </p:nvSpPr>
        <p:spPr/>
        <p:txBody>
          <a:bodyPr/>
          <a:lstStyle/>
          <a:p>
            <a:r>
              <a:rPr lang="en-US" dirty="0" smtClean="0"/>
              <a:t>May be based on rapid prototyping languages or tools</a:t>
            </a:r>
          </a:p>
          <a:p>
            <a:r>
              <a:rPr lang="en-US" dirty="0" smtClean="0"/>
              <a:t>May involve leaving out functionality</a:t>
            </a:r>
          </a:p>
          <a:p>
            <a:pPr lvl="1"/>
            <a:r>
              <a:rPr lang="en-US" dirty="0" smtClean="0"/>
              <a:t>Prototype should focus on areas of the product that are not well-understood;</a:t>
            </a:r>
          </a:p>
          <a:p>
            <a:pPr lvl="1"/>
            <a:r>
              <a:rPr lang="en-US" dirty="0" smtClean="0"/>
              <a:t>Error checking and recovery may not be included in the prototype;</a:t>
            </a:r>
          </a:p>
          <a:p>
            <a:pPr lvl="1"/>
            <a:r>
              <a:rPr lang="en-US" dirty="0" smtClean="0"/>
              <a:t>Focus on functional rather than non-functional requirements such as reliability and security</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smtClean="0"/>
              <a:t>Incremental delivery</a:t>
            </a:r>
            <a:endParaRPr lang="en-GB"/>
          </a:p>
        </p:txBody>
      </p:sp>
      <p:sp>
        <p:nvSpPr>
          <p:cNvPr id="108547" name="Rectangle 3"/>
          <p:cNvSpPr>
            <a:spLocks noGrp="1" noChangeArrowheads="1"/>
          </p:cNvSpPr>
          <p:nvPr>
            <p:ph type="body" idx="1"/>
          </p:nvPr>
        </p:nvSpPr>
        <p:spPr/>
        <p:txBody>
          <a:bodyPr/>
          <a:lstStyle/>
          <a:p>
            <a:r>
              <a:rPr lang="en-GB" smtClean="0"/>
              <a:t>Rather than deliver the system as a single delivery, the development and delivery is broken down into increments with each increment delivering part of the required functionality.</a:t>
            </a:r>
          </a:p>
          <a:p>
            <a:r>
              <a:rPr lang="en-GB" smtClean="0"/>
              <a:t>User requirements are prioritised and the highest priority requirements are included in early increments.</a:t>
            </a:r>
          </a:p>
          <a:p>
            <a:r>
              <a:rPr lang="en-GB" smtClean="0"/>
              <a:t>Once the development of an increment is started, the requirements are frozen though requirements for later increments can continue to evolve.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and delivery</a:t>
            </a:r>
            <a:endParaRPr lang="en-US" dirty="0"/>
          </a:p>
        </p:txBody>
      </p:sp>
      <p:sp>
        <p:nvSpPr>
          <p:cNvPr id="3" name="Content Placeholder 2"/>
          <p:cNvSpPr>
            <a:spLocks noGrp="1"/>
          </p:cNvSpPr>
          <p:nvPr>
            <p:ph idx="1"/>
          </p:nvPr>
        </p:nvSpPr>
        <p:spPr/>
        <p:txBody>
          <a:bodyPr/>
          <a:lstStyle/>
          <a:p>
            <a:r>
              <a:rPr lang="en-US" dirty="0" smtClean="0"/>
              <a:t>Incremental development</a:t>
            </a:r>
          </a:p>
          <a:p>
            <a:pPr lvl="1"/>
            <a:r>
              <a:rPr lang="en-US" dirty="0" smtClean="0"/>
              <a:t>Develop the system in increments and evaluate each increment before proceeding to the development of the next increment;</a:t>
            </a:r>
          </a:p>
          <a:p>
            <a:pPr lvl="1"/>
            <a:r>
              <a:rPr lang="en-US" dirty="0" smtClean="0"/>
              <a:t>Normal approach used in agile methods;</a:t>
            </a:r>
          </a:p>
          <a:p>
            <a:pPr lvl="1"/>
            <a:r>
              <a:rPr lang="en-US" dirty="0" smtClean="0"/>
              <a:t>Evaluation done by user/customer proxy.</a:t>
            </a:r>
          </a:p>
          <a:p>
            <a:r>
              <a:rPr lang="en-US" dirty="0" smtClean="0"/>
              <a:t>Incremental delivery</a:t>
            </a:r>
          </a:p>
          <a:p>
            <a:pPr lvl="1"/>
            <a:r>
              <a:rPr lang="en-US" dirty="0" smtClean="0"/>
              <a:t>Deploy an increment for use by end-users;</a:t>
            </a:r>
          </a:p>
          <a:p>
            <a:pPr lvl="1"/>
            <a:r>
              <a:rPr lang="en-US" dirty="0" smtClean="0"/>
              <a:t>More realistic evaluation about practical use of software;</a:t>
            </a:r>
          </a:p>
          <a:p>
            <a:pPr lvl="1"/>
            <a:r>
              <a:rPr lang="en-US" dirty="0" smtClean="0"/>
              <a:t>Difficult to implement for replacement systems 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t>Incremental delivery </a:t>
            </a:r>
            <a:endParaRPr lang="en-US" dirty="0" smtClean="0"/>
          </a:p>
        </p:txBody>
      </p:sp>
      <p:pic>
        <p:nvPicPr>
          <p:cNvPr id="4" name="Picture 3" descr="2.10 Incremental-delivery.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457200" y="2353036"/>
            <a:ext cx="8172017" cy="2767244"/>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smtClean="0"/>
              <a:t>Incremental delivery advantages</a:t>
            </a:r>
            <a:endParaRPr lang="en-GB" dirty="0"/>
          </a:p>
        </p:txBody>
      </p:sp>
      <p:sp>
        <p:nvSpPr>
          <p:cNvPr id="109571" name="Rectangle 3"/>
          <p:cNvSpPr>
            <a:spLocks noGrp="1" noChangeArrowheads="1"/>
          </p:cNvSpPr>
          <p:nvPr>
            <p:ph type="body" idx="1"/>
          </p:nvPr>
        </p:nvSpPr>
        <p:spPr/>
        <p:txBody>
          <a:bodyPr/>
          <a:lstStyle/>
          <a:p>
            <a:r>
              <a:rPr lang="en-GB" smtClean="0"/>
              <a:t>Customer value can be delivered with each increment so system functionality is available earlier.</a:t>
            </a:r>
          </a:p>
          <a:p>
            <a:r>
              <a:rPr lang="en-GB" smtClean="0"/>
              <a:t>Early increments act as a prototype to help elicit requirements for later increments.</a:t>
            </a:r>
          </a:p>
          <a:p>
            <a:r>
              <a:rPr lang="en-GB" smtClean="0"/>
              <a:t>Lower risk of overall project failure.</a:t>
            </a:r>
          </a:p>
          <a:p>
            <a:r>
              <a:rPr lang="en-GB" smtClean="0"/>
              <a:t>The highest priority system services tend to receive the most testing.</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delivery problems</a:t>
            </a:r>
            <a:endParaRPr lang="en-US" dirty="0"/>
          </a:p>
        </p:txBody>
      </p:sp>
      <p:sp>
        <p:nvSpPr>
          <p:cNvPr id="3" name="Content Placeholder 2"/>
          <p:cNvSpPr>
            <a:spLocks noGrp="1"/>
          </p:cNvSpPr>
          <p:nvPr>
            <p:ph idx="1"/>
          </p:nvPr>
        </p:nvSpPr>
        <p:spPr>
          <a:xfrm>
            <a:off x="337800" y="1600200"/>
            <a:ext cx="8229600" cy="4525963"/>
          </a:xfrm>
        </p:spPr>
        <p:txBody>
          <a:bodyPr/>
          <a:lstStyle/>
          <a:p>
            <a:r>
              <a:rPr lang="en-GB" dirty="0" smtClean="0"/>
              <a:t>Most systems require a set of basic facilities that are used by different parts of the system. </a:t>
            </a:r>
          </a:p>
          <a:p>
            <a:pPr lvl="1"/>
            <a:r>
              <a:rPr lang="en-GB" dirty="0" smtClean="0"/>
              <a:t>As requirements are not defined in detail until an increment is to be implemented, it can be hard to identify common facilities that are needed by all increments. </a:t>
            </a:r>
          </a:p>
          <a:p>
            <a:r>
              <a:rPr lang="en-GB" dirty="0" smtClean="0"/>
              <a:t>The essence of iterative processes is that the specification is developed in conjunction with the software. </a:t>
            </a:r>
          </a:p>
          <a:p>
            <a:pPr lvl="1"/>
            <a:r>
              <a:rPr lang="en-GB" dirty="0" smtClean="0"/>
              <a:t>However, this conflicts with the procurement model of many organizations, where the complete system specification is part of the system development contract.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Boehm’s spiral model</a:t>
            </a:r>
            <a:endParaRPr lang="en-GB" dirty="0"/>
          </a:p>
        </p:txBody>
      </p:sp>
      <p:sp>
        <p:nvSpPr>
          <p:cNvPr id="111619" name="Rectangle 3"/>
          <p:cNvSpPr>
            <a:spLocks noGrp="1" noChangeArrowheads="1"/>
          </p:cNvSpPr>
          <p:nvPr>
            <p:ph type="body" idx="1"/>
          </p:nvPr>
        </p:nvSpPr>
        <p:spPr/>
        <p:txBody>
          <a:bodyPr/>
          <a:lstStyle/>
          <a:p>
            <a:r>
              <a:rPr lang="en-GB" smtClean="0"/>
              <a:t>Process is represented as a spiral rather than as a sequence of activities with backtracking.</a:t>
            </a:r>
          </a:p>
          <a:p>
            <a:r>
              <a:rPr lang="en-GB" smtClean="0"/>
              <a:t>Each loop in the spiral represents a phase in the process. </a:t>
            </a:r>
          </a:p>
          <a:p>
            <a:r>
              <a:rPr lang="en-GB" smtClean="0"/>
              <a:t>No fixed phases such as specification or design - loops in the spiral are chosen depending on what is required.</a:t>
            </a:r>
          </a:p>
          <a:p>
            <a:r>
              <a:rPr lang="en-GB" smtClean="0"/>
              <a:t>Risks are explicitly assessed and resolved throughout the process.</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dirty="0" smtClean="0"/>
              <a:t>Boehm’s spiral model of the software process </a:t>
            </a:r>
            <a:endParaRPr lang="en-US" dirty="0" smtClean="0"/>
          </a:p>
        </p:txBody>
      </p:sp>
      <p:pic>
        <p:nvPicPr>
          <p:cNvPr id="4" name="Picture 3" descr="2.11 Spiral-mode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07471" y="1644649"/>
            <a:ext cx="6986169" cy="475330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process descriptions</a:t>
            </a:r>
            <a:endParaRPr lang="en-US" dirty="0"/>
          </a:p>
        </p:txBody>
      </p:sp>
      <p:sp>
        <p:nvSpPr>
          <p:cNvPr id="3" name="Content Placeholder 2"/>
          <p:cNvSpPr>
            <a:spLocks noGrp="1"/>
          </p:cNvSpPr>
          <p:nvPr>
            <p:ph idx="1"/>
          </p:nvPr>
        </p:nvSpPr>
        <p:spPr/>
        <p:txBody>
          <a:bodyPr/>
          <a:lstStyle/>
          <a:p>
            <a:r>
              <a:rPr lang="en-GB" smtClean="0"/>
              <a:t>When we describe and discuss processes, we usually talk about the activities in these processes such as specifying a data model, designing a user interface, etc. and the ordering of these activities.</a:t>
            </a:r>
          </a:p>
          <a:p>
            <a:r>
              <a:rPr lang="en-GB" smtClean="0"/>
              <a:t>Process descriptions may also include:</a:t>
            </a:r>
          </a:p>
          <a:p>
            <a:pPr lvl="1"/>
            <a:r>
              <a:rPr lang="en-GB" smtClean="0"/>
              <a:t>Products, which are the outcomes of a process activity; </a:t>
            </a:r>
          </a:p>
          <a:p>
            <a:pPr lvl="1"/>
            <a:r>
              <a:rPr lang="en-GB" smtClean="0"/>
              <a:t>Roles, which reflect the responsibilities of the people involved in the process;</a:t>
            </a:r>
          </a:p>
          <a:p>
            <a:pPr lvl="1"/>
            <a:r>
              <a:rPr lang="en-GB" smtClean="0"/>
              <a:t>Pre- and post-conditions, which are statements that are true before and after a process activity has been enacted or a product produced.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smtClean="0"/>
              <a:t>Spiral model sectors</a:t>
            </a:r>
            <a:endParaRPr lang="en-GB"/>
          </a:p>
        </p:txBody>
      </p:sp>
      <p:sp>
        <p:nvSpPr>
          <p:cNvPr id="112643" name="Rectangle 3"/>
          <p:cNvSpPr>
            <a:spLocks noGrp="1" noChangeArrowheads="1"/>
          </p:cNvSpPr>
          <p:nvPr>
            <p:ph type="body" idx="1"/>
          </p:nvPr>
        </p:nvSpPr>
        <p:spPr/>
        <p:txBody>
          <a:bodyPr/>
          <a:lstStyle/>
          <a:p>
            <a:r>
              <a:rPr lang="en-GB" smtClean="0"/>
              <a:t>Objective setting</a:t>
            </a:r>
          </a:p>
          <a:p>
            <a:pPr lvl="1"/>
            <a:r>
              <a:rPr lang="en-GB" smtClean="0"/>
              <a:t>Specific objectives for the phase are identified.</a:t>
            </a:r>
          </a:p>
          <a:p>
            <a:r>
              <a:rPr lang="en-GB" smtClean="0"/>
              <a:t>Risk assessment and reduction</a:t>
            </a:r>
          </a:p>
          <a:p>
            <a:pPr lvl="1"/>
            <a:r>
              <a:rPr lang="en-GB" smtClean="0"/>
              <a:t>Risks are assessed and activities put in place to reduce the key risks.</a:t>
            </a:r>
          </a:p>
          <a:p>
            <a:r>
              <a:rPr lang="en-GB" smtClean="0"/>
              <a:t>Development and validation</a:t>
            </a:r>
          </a:p>
          <a:p>
            <a:pPr lvl="1"/>
            <a:r>
              <a:rPr lang="en-GB" smtClean="0"/>
              <a:t>A development model for the system is chosen  which can be any of the generic models.</a:t>
            </a:r>
          </a:p>
          <a:p>
            <a:r>
              <a:rPr lang="en-GB" smtClean="0"/>
              <a:t>Planning</a:t>
            </a:r>
          </a:p>
          <a:p>
            <a:pPr lvl="1"/>
            <a:r>
              <a:rPr lang="en-GB" smtClean="0"/>
              <a:t>The project is reviewed and the next phase of the spiral is planned.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usage</a:t>
            </a:r>
            <a:endParaRPr lang="en-US" dirty="0"/>
          </a:p>
        </p:txBody>
      </p:sp>
      <p:sp>
        <p:nvSpPr>
          <p:cNvPr id="3" name="Content Placeholder 2"/>
          <p:cNvSpPr>
            <a:spLocks noGrp="1"/>
          </p:cNvSpPr>
          <p:nvPr>
            <p:ph idx="1"/>
          </p:nvPr>
        </p:nvSpPr>
        <p:spPr/>
        <p:txBody>
          <a:bodyPr/>
          <a:lstStyle/>
          <a:p>
            <a:r>
              <a:rPr lang="en-US" dirty="0" smtClean="0"/>
              <a:t>Spiral model has been very influential in helping people think about iteration in software processes and introducing the risk-driven approach to development.</a:t>
            </a:r>
          </a:p>
          <a:p>
            <a:r>
              <a:rPr lang="en-US" dirty="0" smtClean="0"/>
              <a:t>In practice, however, the model is rarely used as published for practical software development.</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Footer Placeholder 2"/>
          <p:cNvSpPr>
            <a:spLocks noGrp="1"/>
          </p:cNvSpPr>
          <p:nvPr>
            <p:ph type="ftr" sz="quarter" idx="11"/>
          </p:nvPr>
        </p:nvSpPr>
        <p:spPr/>
        <p:txBody>
          <a:bodyPr/>
          <a:lstStyle/>
          <a:p>
            <a:pPr>
              <a:defRPr/>
            </a:pPr>
            <a:r>
              <a:rPr lang="en-US" smtClean="0"/>
              <a:t>Chapter 2 Software Processes</a:t>
            </a:r>
            <a:endParaRPr lang="en-US"/>
          </a:p>
        </p:txBody>
      </p:sp>
      <p:sp>
        <p:nvSpPr>
          <p:cNvPr id="4" name="Slide Number Placeholder 3"/>
          <p:cNvSpPr>
            <a:spLocks noGrp="1"/>
          </p:cNvSpPr>
          <p:nvPr>
            <p:ph type="sldNum" sz="quarter" idx="12"/>
          </p:nvPr>
        </p:nvSpPr>
        <p:spPr/>
        <p:txBody>
          <a:bodyPr/>
          <a:lstStyle/>
          <a:p>
            <a:pPr>
              <a:defRPr/>
            </a:pPr>
            <a:fld id="{EEFDD7DD-CC47-414C-BF78-C5251FE0B060}" type="slidenum">
              <a:rPr lang="en-US" smtClean="0"/>
              <a:pPr>
                <a:defRPr/>
              </a:pPr>
              <a:t>42</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en-US" dirty="0"/>
          </a:p>
        </p:txBody>
      </p:sp>
      <p:sp>
        <p:nvSpPr>
          <p:cNvPr id="3" name="Content Placeholder 2"/>
          <p:cNvSpPr>
            <a:spLocks noGrp="1"/>
          </p:cNvSpPr>
          <p:nvPr>
            <p:ph idx="1"/>
          </p:nvPr>
        </p:nvSpPr>
        <p:spPr/>
        <p:txBody>
          <a:bodyPr/>
          <a:lstStyle/>
          <a:p>
            <a:r>
              <a:rPr lang="en-GB" dirty="0" smtClean="0"/>
              <a:t>Plan-driven processes are processes where all of the process activities are planned in advance and progress is measured against this plan. </a:t>
            </a:r>
          </a:p>
          <a:p>
            <a:r>
              <a:rPr lang="en-GB" dirty="0" smtClean="0"/>
              <a:t>In agile processes, planning is incremental and it is easier to change the process to reflect changing customer requirements. </a:t>
            </a:r>
          </a:p>
          <a:p>
            <a:r>
              <a:rPr lang="en-GB" dirty="0" smtClean="0"/>
              <a:t>In practice, most practical processes include elements of both plan-driven and agile approaches. </a:t>
            </a:r>
          </a:p>
          <a:p>
            <a:r>
              <a:rPr lang="en-GB" dirty="0" smtClean="0"/>
              <a:t>There are no right or wrong software processes.</a:t>
            </a: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Software process models</a:t>
            </a:r>
            <a:endParaRPr lang="en-GB" dirty="0"/>
          </a:p>
        </p:txBody>
      </p:sp>
      <p:sp>
        <p:nvSpPr>
          <p:cNvPr id="25603" name="Rectangle 3"/>
          <p:cNvSpPr>
            <a:spLocks noGrp="1" noChangeArrowheads="1"/>
          </p:cNvSpPr>
          <p:nvPr>
            <p:ph type="body" idx="1"/>
          </p:nvPr>
        </p:nvSpPr>
        <p:spPr/>
        <p:txBody>
          <a:bodyPr/>
          <a:lstStyle/>
          <a:p>
            <a:r>
              <a:rPr lang="en-GB" dirty="0" smtClean="0"/>
              <a:t>The waterfall model</a:t>
            </a:r>
          </a:p>
          <a:p>
            <a:pPr lvl="1"/>
            <a:r>
              <a:rPr lang="en-GB" dirty="0" smtClean="0"/>
              <a:t>Plan-driven model. Separate and distinct phases of specification and development.</a:t>
            </a:r>
          </a:p>
          <a:p>
            <a:r>
              <a:rPr lang="en-GB" dirty="0" smtClean="0"/>
              <a:t>Incremental development</a:t>
            </a:r>
          </a:p>
          <a:p>
            <a:pPr lvl="1"/>
            <a:r>
              <a:rPr lang="en-GB" dirty="0" smtClean="0"/>
              <a:t>Specification, development and validation are interleaved. May be plan-driven or agile.</a:t>
            </a:r>
          </a:p>
          <a:p>
            <a:r>
              <a:rPr lang="en-GB" dirty="0" smtClean="0"/>
              <a:t>Reuse-oriented software engineering</a:t>
            </a:r>
          </a:p>
          <a:p>
            <a:pPr lvl="1"/>
            <a:r>
              <a:rPr lang="en-GB" dirty="0" smtClean="0"/>
              <a:t>The system is assembled from existing components. May be plan-driven or agile.</a:t>
            </a:r>
          </a:p>
          <a:p>
            <a:r>
              <a:rPr lang="en-GB" dirty="0" smtClean="0"/>
              <a:t>In practice, most large systems are developed using a process that incorporates elements from all of these models.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10" name="Footer Placeholder 9"/>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The waterfall model</a:t>
            </a:r>
            <a:br>
              <a:rPr lang="en-GB" dirty="0" smtClean="0"/>
            </a:br>
            <a:endParaRPr lang="en-US" dirty="0" smtClean="0"/>
          </a:p>
        </p:txBody>
      </p:sp>
      <p:pic>
        <p:nvPicPr>
          <p:cNvPr id="4" name="Picture 3" descr="2.1.Waterfall-mode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11053" y="1931942"/>
            <a:ext cx="7183698" cy="4039465"/>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Waterfall model phases</a:t>
            </a:r>
            <a:endParaRPr lang="en-GB"/>
          </a:p>
        </p:txBody>
      </p:sp>
      <p:sp>
        <p:nvSpPr>
          <p:cNvPr id="29699" name="Rectangle 3"/>
          <p:cNvSpPr>
            <a:spLocks noGrp="1" noChangeArrowheads="1"/>
          </p:cNvSpPr>
          <p:nvPr>
            <p:ph type="body" idx="1"/>
          </p:nvPr>
        </p:nvSpPr>
        <p:spPr/>
        <p:txBody>
          <a:bodyPr/>
          <a:lstStyle/>
          <a:p>
            <a:r>
              <a:rPr lang="en-GB" dirty="0" smtClean="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t>Implementation and unit testing</a:t>
            </a:r>
          </a:p>
          <a:p>
            <a:pPr lvl="1"/>
            <a:r>
              <a:rPr lang="en-GB" dirty="0" smtClean="0"/>
              <a:t>Integration and system testing</a:t>
            </a:r>
          </a:p>
          <a:p>
            <a:pPr lvl="1"/>
            <a:r>
              <a:rPr lang="en-GB" dirty="0" smtClean="0"/>
              <a:t>Operation and maintenance</a:t>
            </a:r>
          </a:p>
          <a:p>
            <a:r>
              <a:rPr lang="en-GB" dirty="0" smtClean="0"/>
              <a:t>The main drawback of the waterfall model is the difficulty of accommodating change after the process is underway. In principle, a phase has to be complete before moving onto the next phase.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smtClean="0"/>
              <a:t>Waterfall model problems</a:t>
            </a:r>
            <a:endParaRPr lang="en-GB"/>
          </a:p>
        </p:txBody>
      </p:sp>
      <p:sp>
        <p:nvSpPr>
          <p:cNvPr id="92163" name="Rectangle 3"/>
          <p:cNvSpPr>
            <a:spLocks noGrp="1" noChangeArrowheads="1"/>
          </p:cNvSpPr>
          <p:nvPr>
            <p:ph type="body" idx="1"/>
          </p:nvPr>
        </p:nvSpPr>
        <p:spPr/>
        <p:txBody>
          <a:bodyPr/>
          <a:lstStyle/>
          <a:p>
            <a:r>
              <a:rPr lang="en-GB" dirty="0" smtClean="0"/>
              <a:t>Inflexible partitioning of the project into distinct stages makes it difficult to respond to changing customer requirements.</a:t>
            </a:r>
          </a:p>
          <a:p>
            <a:pPr lvl="1"/>
            <a:r>
              <a:rPr lang="en-GB" dirty="0" smtClean="0"/>
              <a:t>Therefore, this model is only appropriate when the requirements are well-understood and changes will be fairly limited during the design process. </a:t>
            </a:r>
          </a:p>
          <a:p>
            <a:pPr lvl="1"/>
            <a:r>
              <a:rPr lang="en-GB" dirty="0" smtClean="0"/>
              <a:t>Example: Software designed for satellite, Whether monitoring system</a:t>
            </a:r>
          </a:p>
          <a:p>
            <a:pPr lvl="1"/>
            <a:r>
              <a:rPr lang="en-GB" dirty="0" smtClean="0"/>
              <a:t>Few business systems have stable requirements.</a:t>
            </a:r>
          </a:p>
          <a:p>
            <a:r>
              <a:rPr lang="en-GB" dirty="0" smtClean="0"/>
              <a:t>The waterfall model is mostly used for large systems engineering projects where a system is developed at several sites.</a:t>
            </a:r>
          </a:p>
          <a:p>
            <a:pPr lvl="1">
              <a:buNone/>
            </a:pP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9134</TotalTime>
  <Words>2185</Words>
  <Application>Microsoft Macintosh PowerPoint</Application>
  <PresentationFormat>On-screen Show (4:3)</PresentationFormat>
  <Paragraphs>282</Paragraphs>
  <Slides>42</Slides>
  <Notes>3</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SE9</vt:lpstr>
      <vt:lpstr>Chapter 2 – Software Processes</vt:lpstr>
      <vt:lpstr>Topics covered</vt:lpstr>
      <vt:lpstr>The software process</vt:lpstr>
      <vt:lpstr>Software process descriptions</vt:lpstr>
      <vt:lpstr>Plan-driven and agile processes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Reuse-oriented software engineering</vt:lpstr>
      <vt:lpstr>Reuse-oriented software engineering</vt:lpstr>
      <vt:lpstr>Types of software component</vt:lpstr>
      <vt:lpstr>Process activities</vt:lpstr>
      <vt:lpstr>Software specification</vt:lpstr>
      <vt:lpstr>The requirements engineering process </vt:lpstr>
      <vt:lpstr>Software design and implementation</vt:lpstr>
      <vt:lpstr>A general model of the design process  </vt:lpstr>
      <vt:lpstr>Design activities</vt:lpstr>
      <vt:lpstr>Software validation(Software testing)</vt:lpstr>
      <vt:lpstr>Stages of testing </vt:lpstr>
      <vt:lpstr>Testing stages</vt:lpstr>
      <vt:lpstr>Software evolution</vt:lpstr>
      <vt:lpstr>System evolution </vt:lpstr>
      <vt:lpstr>Coping with change</vt:lpstr>
      <vt:lpstr>Reducing the costs of rework</vt:lpstr>
      <vt:lpstr>Software prototyping</vt:lpstr>
      <vt:lpstr>Benefits of prototyping</vt:lpstr>
      <vt:lpstr>The process of prototype development </vt:lpstr>
      <vt:lpstr>Prototype development</vt:lpstr>
      <vt:lpstr>Incremental delivery</vt:lpstr>
      <vt:lpstr>Incremental development and delivery</vt:lpstr>
      <vt:lpstr>Incremental delivery </vt:lpstr>
      <vt:lpstr>Incremental delivery advantages</vt:lpstr>
      <vt:lpstr>Incremental delivery problems</vt:lpstr>
      <vt:lpstr>Boehm’s spiral model</vt:lpstr>
      <vt:lpstr>Boehm’s spiral model of the software process </vt:lpstr>
      <vt:lpstr>Spiral model sectors</vt:lpstr>
      <vt:lpstr>Spiral model usage</vt:lpstr>
      <vt:lpstr>THANK YOU</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Lenovo</cp:lastModifiedBy>
  <cp:revision>33</cp:revision>
  <dcterms:created xsi:type="dcterms:W3CDTF">2010-01-06T19:57:16Z</dcterms:created>
  <dcterms:modified xsi:type="dcterms:W3CDTF">2021-05-07T08:00:02Z</dcterms:modified>
</cp:coreProperties>
</file>