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307" r:id="rId3"/>
    <p:sldId id="308" r:id="rId4"/>
    <p:sldId id="309" r:id="rId5"/>
    <p:sldId id="310" r:id="rId6"/>
    <p:sldId id="271" r:id="rId7"/>
    <p:sldId id="257" r:id="rId8"/>
    <p:sldId id="311" r:id="rId9"/>
    <p:sldId id="299" r:id="rId10"/>
    <p:sldId id="312" r:id="rId11"/>
    <p:sldId id="300" r:id="rId12"/>
    <p:sldId id="258" r:id="rId13"/>
    <p:sldId id="301" r:id="rId14"/>
    <p:sldId id="259" r:id="rId15"/>
    <p:sldId id="302" r:id="rId16"/>
    <p:sldId id="304" r:id="rId17"/>
    <p:sldId id="313" r:id="rId18"/>
    <p:sldId id="260" r:id="rId19"/>
    <p:sldId id="306" r:id="rId20"/>
    <p:sldId id="261" r:id="rId21"/>
    <p:sldId id="262" r:id="rId22"/>
    <p:sldId id="320" r:id="rId23"/>
    <p:sldId id="321" r:id="rId24"/>
    <p:sldId id="263" r:id="rId25"/>
    <p:sldId id="303" r:id="rId26"/>
    <p:sldId id="316" r:id="rId27"/>
    <p:sldId id="264" r:id="rId28"/>
    <p:sldId id="317" r:id="rId29"/>
    <p:sldId id="272" r:id="rId30"/>
    <p:sldId id="318" r:id="rId31"/>
    <p:sldId id="273" r:id="rId32"/>
    <p:sldId id="274" r:id="rId33"/>
    <p:sldId id="322" r:id="rId34"/>
    <p:sldId id="266" r:id="rId35"/>
    <p:sldId id="323" r:id="rId36"/>
    <p:sldId id="324" r:id="rId37"/>
    <p:sldId id="319"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1T10:00:18.529"/>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38 0 0,'0'77'453,"-38"-77"-391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1T10:05:15.979"/>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0 0 0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1T10:06:39.714"/>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636 385 0,'38'0'375,"39"-39"-359,-38 39-16,-1 0 47,1 0-32,-1 0-15,0 0 16,1 0 15,-1 0-15,1 0-16,38 0 15,-39 0-15,78 39 16,-39-39 0,-39 0-1,1 0 1,38 0-1,-39 0 1,39 38 15,-38-38-15,-1 0-16,1 0 16,38 0-1,-39 0-15,1 0 16,-1 0-1,-38 39 1,39-39-16,-1 0 16,1 38-1,-1 39 1,1-77 15,-39 39-15,38-1-16,-38 78 15,38 38-15,-38-39 16,0-76 0,0-1-1,0 1-15,0 38 16,-76 38 0,37 0-1,1 1-15,-78 230 16,78-230-16,-1-78 15,-38 78-15,0-39 16,39-39 0,-1 1-16,39-1 15,-38 1-15,-1-1 16,-38 1 0,77-1-1,-38 1-15,-1-1 16,1 0-1,38 1 1,-39-1-16,1 39 16,-1-38-1,-38 38 1,39-39 0,-39 1-1,0-39 1,77 38 15,-39-38-15,1 0 15,0 0-15,-1 0-1,1 0 1,-1 0 15,1-38-31,-1 38 31,39-39-31,-38 1 16,-1-39 0,-38 38-1,77 1-15,-38 38 16,38-39-16,-39 39 15,39-38-15,-38-1 32,38 1-17,-39 38-15,1-38 16,-1-1 0,-38-38-16,39 77 15,-1-38-15,39-1 16,0 1-16,-38 38 15,-1 0 1,39-39-16,0 1 47,0-39-31,0 38-1,0 1 1,0-39-1,0 38-15,0 1 16,0-1 0,0 1-1,0-39 438,0 0-421,0 38-32,0 1 0,0-39 15,0 0 1,0 0-16,0 0 16,0 39-16,0-39 31,0 38-31,0 1 0,0-1 15,0-38 1,0 39 0,0-1-1,0 1 17,0-1-17,0 1 1,0-1-1,39 39 1,-39-38-16,38 38 16,1-39 15,-39 1-15,77-39-16,-77 38 46,38 39-30,-38-38 0,39 38-1,-1-77 1,1 0-16,-1-39 16,-38 78-16,0-39 15,39 77 1,-39-39-16,38 39 15,1 0 1,-1-38-16,1 0 31,-1 38-15,1 0-16,-1 0 16,1 0-1,-1 0 32,-38-39 47</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1T10:07:22.530"/>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0 0 0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8T09:48:26.700"/>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00BC7CE6-0721-46BD-B617-059D2BCE454E}" emma:medium="tactile" emma:mode="ink">
          <msink:context xmlns:msink="http://schemas.microsoft.com/ink/2010/main" type="writingRegion" rotatedBoundingBox="6984,12432 11897,12432 11897,12566 6984,12566"/>
        </emma:interpretation>
      </emma:emma>
    </inkml:annotationXML>
    <inkml:traceGroup>
      <inkml:annotationXML>
        <emma:emma xmlns:emma="http://www.w3.org/2003/04/emma" version="1.0">
          <emma:interpretation id="{EC5A8F2B-BCD5-479F-8CB4-94F9626EE7F6}" emma:medium="tactile" emma:mode="ink">
            <msink:context xmlns:msink="http://schemas.microsoft.com/ink/2010/main" type="paragraph" rotatedBoundingBox="6984,12432 11897,12432 11897,12566 6984,12566" alignmentLevel="1"/>
          </emma:interpretation>
        </emma:emma>
      </inkml:annotationXML>
      <inkml:traceGroup>
        <inkml:annotationXML>
          <emma:emma xmlns:emma="http://www.w3.org/2003/04/emma" version="1.0">
            <emma:interpretation id="{D4CD59EE-59F6-43DC-9E5E-D5CA257160F2}" emma:medium="tactile" emma:mode="ink">
              <msink:context xmlns:msink="http://schemas.microsoft.com/ink/2010/main" type="line" rotatedBoundingBox="6984,12432 11897,12432 11897,12566 6984,12566"/>
            </emma:interpretation>
          </emma:emma>
        </inkml:annotationXML>
        <inkml:traceGroup>
          <inkml:annotationXML>
            <emma:emma xmlns:emma="http://www.w3.org/2003/04/emma" version="1.0">
              <emma:interpretation id="{E8869674-172A-41B1-8C49-E5D3DB0F8B5B}" emma:medium="tactile" emma:mode="ink">
                <msink:context xmlns:msink="http://schemas.microsoft.com/ink/2010/main" type="inkWord" rotatedBoundingBox="6984,12499 8789,12499 8789,12566 6984,12566"/>
              </emma:interpretation>
              <emma:one-of disjunction-type="recognition" id="oneOf0">
                <emma:interpretation id="interp0" emma:lang="" emma:confidence="1">
                  <emma:literal/>
                </emma:interpretation>
              </emma:one-of>
            </emma:emma>
          </inkml:annotationXML>
          <inkml:trace contextRef="#ctx0" brushRef="#br0">0 80 0,'67'0'188,"0"0"-172,167 0-16,-167 0 15,0 0 1,66 0-16,-32 0 15,-35 0 1,68 0-16,-100 0 0,32 0 16,35-33-1,-35 33 1,1 0-16,-33 0 16,-1 0-1,34 0-15,-67-34 16,67 34-1,-34 0 1,1 0 0,-1 0-16,1 0 15,-1 0 1,34 0 0,-34 0-1,1 0 16,-1 0 204</inkml:trace>
        </inkml:traceGroup>
        <inkml:traceGroup>
          <inkml:annotationXML>
            <emma:emma xmlns:emma="http://www.w3.org/2003/04/emma" version="1.0">
              <emma:interpretation id="{8CC8B392-FFE4-428D-869E-54F160CBDFDD}" emma:medium="tactile" emma:mode="ink">
                <msink:context xmlns:msink="http://schemas.microsoft.com/ink/2010/main" type="inkWord" rotatedBoundingBox="9625,12432 11897,12432 11897,12466 9625,12466"/>
              </emma:interpretation>
              <emma:one-of disjunction-type="recognition" id="oneOf1">
                <emma:interpretation id="interp1" emma:lang="" emma:confidence="0">
                  <emma:literal>-</emma:literal>
                </emma:interpretation>
                <emma:interpretation id="interp2" emma:lang="" emma:confidence="0">
                  <emma:literal>_</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one-of>
            </emma:emma>
          </inkml:annotationXML>
          <inkml:trace contextRef="#ctx0" brushRef="#br0" timeOffset="2502.4995">2641-54 0,'33'0'297,"34"0"-282,33 0 1,34 0 0,66 0-16,-66 0 15,-34 0 1,-33 0-1,0 0 1,-34 0-16,34 0 16,33 0-1,34 0-15,100 0 16,-200 0 0,-1 0-16,34 0 15,0 0 1,-34 0-1,0 0 17,1 0-32,-1 0 15,34 0 1,33 0 0,1 0-16,-34 0 15,-1 34-15,-32-34 16,-1 0-1</inkml:trace>
        </inkml:traceGroup>
      </inkml:traceGroup>
    </inkml:traceGroup>
  </inkml:traceGroup>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8T09:48:31.692"/>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5CCA5193-9AA4-4459-AF7A-65E48CB3FCAA}" emma:medium="tactile" emma:mode="ink">
          <msink:context xmlns:msink="http://schemas.microsoft.com/ink/2010/main" type="inkDrawing" rotatedBoundingBox="13636,12561 15575,12618 15573,12668 13634,12611" shapeName="Other"/>
        </emma:interpretation>
      </emma:emma>
    </inkml:annotationXML>
    <inkml:trace contextRef="#ctx0" brushRef="#br0">0 0 0,'34'0'172,"-1"0"-156,0 0-1,168 0 1,-34 0-16,0 0 15,34 0-15,-68 0 16,-32 0 0,-1 0-16,0 0 15,34 34 1,-1-34-16,-32 0 16,-34 0-1,-34 0-15,0 0 31,1 0-31,-1 0 32,-33 33-32,34-33 31,-1 0 63,1 0-79,-34-33 63</inkml:trace>
  </inkml:traceGroup>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8T09:53:01.014"/>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BD76C82-7C3A-4E04-AE04-8C0EA4413A6E}" emma:medium="tactile" emma:mode="ink">
          <msink:context xmlns:msink="http://schemas.microsoft.com/ink/2010/main" type="inkDrawing" rotatedBoundingBox="5267,6632 5747,5433 5810,5458 5330,6657" semanticType="callout" shapeName="Other"/>
        </emma:interpretation>
      </emma:emma>
    </inkml:annotationXML>
    <inkml:trace contextRef="#ctx0" brushRef="#br0">469 0 0,'-33'34'218,"33"66"-218,-34-33 16,1 0-16,33 0 31,-34-1-15,1-32-16,0-1 16,-34 68-16,67-1 15,-34 0 1,-32 0-1,32 1-15,34-35 16,0-32-16,-33-1 16,-1 34-16,34-33 31</inkml:trace>
  </inkml:traceGroup>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8T09:53:03.230"/>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65690D04-66A8-4DF5-9379-962273DBC25F}" emma:medium="tactile" emma:mode="ink">
          <msink:context xmlns:msink="http://schemas.microsoft.com/ink/2010/main" type="inkDrawing" rotatedBoundingBox="6824,14277 7513,15321 7470,15350 6781,14305" semanticType="callout" shapeName="Other"/>
        </emma:interpretation>
      </emma:emma>
    </inkml:annotationXML>
    <inkml:trace contextRef="#ctx0" brushRef="#br0">0 0 0,'33'33'188,"1"1"-188,-1 33 15,0-67 1,1 66-16,-1 1 16,68 34-1,-1 66-15,-33 0 16,0-67-16,33 0 15,-100-33-15,67-33 32,-67-1-32</inkml:trace>
  </inkml:traceGroup>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8T09:53:08.816"/>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30E88A5C-C8B2-47E8-AFA2-6DFCA8431AE0}" emma:medium="tactile" emma:mode="ink">
          <msink:context xmlns:msink="http://schemas.microsoft.com/ink/2010/main" type="inkDrawing" rotatedBoundingBox="9256,6407 10029,14804 9691,14835 8918,6438" semanticType="callout" shapeName="Other">
            <msink:sourceLink direction="with" ref="{CA81FB37-08CD-4301-BCFE-98C17DC60841}"/>
          </msink:context>
        </emma:interpretation>
      </emma:emma>
    </inkml:annotationXML>
    <inkml:trace contextRef="#ctx0" brushRef="#br0">0 0 0,'0'33'31,"0"34"-31,0-34 16,0 1 0,0-1-1,0 1 17,0-1 30,33 0-46,1 134 15,-1-66-31,-33 66 16,67 167-16,-67-267 15,33 67 1,-33-68 46,34 670-46,-34-335 0,0-368-1,0 1-15,33-1 16,-33 0 249,0 34-233,-33-33-17,-1 33-15,-33-1 16,67 1 0,0-33-16,0 32 15,0 102 1,0-1-1,0 0-15,34 67 16,-34 0-16,0-67 16,33 67-1,-33-101-15,34 35 16,-1-102 0,-33-32-1,0-1 16,0 1 219,0-1-250,0 0 16,0 101 0,0 67-16,0-101 15,0 67 1,33 0-16,1-67 16,-34-33-1,67 100-15,-34-33 16,1 0-1,32 66-15,-32 1 16,-34-101-16,0-67 16,0 1-1,0-1 1,0 1 46,0-1-46,0 67-16,67 68 16,-34 65-16,1 68 15,-34-234-15,33-67 16,-33 34 0,0-1 30,0 0 1,0 1-47,33-1 0,1 1 16,-34-1 0,0 0 155,0 1-155,0 33 0,0-34-16,0 67 15,33-66-15,1-34 16,-34 33 0</inkml:trace>
  </inkml:traceGroup>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8T09:53:15.738"/>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CA81FB37-08CD-4301-BCFE-98C17DC60841}" emma:medium="tactile" emma:mode="ink">
          <msink:context xmlns:msink="http://schemas.microsoft.com/ink/2010/main" type="inkDrawing" rotatedBoundingBox="14179,7450 14271,13969 13967,13974 13874,7455" shapeName="Other">
            <msink:destinationLink direction="with" ref="{30E88A5C-C8B2-47E8-AFA2-6DFCA8431AE0}"/>
            <msink:destinationLink direction="with" ref="{378D1E07-295A-4BB4-AC9D-D55670E1B311}"/>
          </msink:context>
        </emma:interpretation>
      </emma:emma>
    </inkml:annotationXML>
    <inkml:trace contextRef="#ctx0" brushRef="#br0">119 0 0,'0'33'219,"0"0"-204,0 1 1,0 33-16,0 33 15,34-33 1,-34 0-16,0-34 16,0 1-1,0-1-15,0 0 16,33 34-16,-33-33 16,0-1-1,0 0 1,0 1-1,0 66 1,0 0-16,0-66 16,0-1-16,0 34 15,33 33 1,-33 1-16,0-1 16,0-33-16,0-34 15,0 1 298,0-1-298,-33-33 32,33 33-16,0 1-31,0 66 16,0 34 0,-33 100-16,33-34 15,-34-66 1,1-67-16,33 0 16,0-34-1,0 0 1,0 1-1,0 33-15,0 0 16,0 33 0,0-67-16,0 1 265,0 33-249,-67 166 0,67 35-1,0 133-15,0-334 0,0-34 16,0 1-1,0 66-15,0 67 16,100 301 0,-66-368-1,-1 0-15,0 1 16,-33-35 0,0-32-16,0-1 15,0 1 266,0 33-265,34-34 0,-34 0-1,33 101-15,1 100 16,-34 0-16,0-33 16,0-101-1,33 33 1,-33-66-1,0-33 1</inkml:trace>
  </inkml:traceGroup>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8T09:53:19.62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378D1E07-295A-4BB4-AC9D-D55670E1B311}" emma:medium="tactile" emma:mode="ink">
          <msink:context xmlns:msink="http://schemas.microsoft.com/ink/2010/main" type="inkDrawing" rotatedBoundingBox="16784,8358 17256,13917 16914,13947 16442,8388" semanticType="callout" shapeName="Other">
            <msink:sourceLink direction="with" ref="{CA81FB37-08CD-4301-BCFE-98C17DC60841}"/>
          </msink:context>
        </emma:interpretation>
      </emma:emma>
    </inkml:annotationXML>
    <inkml:trace contextRef="#ctx0" brushRef="#br0">0 0 0,'34'34'140,"-1"-34"-140,-33 67 16,34-34-1,-34 1-15,33 32 16,1-32 0,-1 33-1,0 33-15,1 34 16,-1-1 0,1 68-1,-1-101-15,-33 0 16,0-33-16,0 0 15,34 67-15,-1 33 32,-33-67-32,33 34 15,1-1 1,-34 35-16,33-1 16,-33-134-16,0 0 15,0 34-15,0 34 16,0-1-1,0-67-15,0 1 16,0 33 0,0-1-16,0 35 15,0-1-15,0 201 32,0-168-32,0-32 15,0 166-15,0 134 16,0-167-1,0-33-15,34 133 16,-34-134 0,0 68-16,0-235 15,0 0-15,33 1 16,-33-1 15</inkml:trace>
  </inkml:traceGroup>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1T10:00:24.353"/>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2429 42 0,'0'-39'63,"-39"39"-47,1 0 15,-1 0 16,1 0-47,-1 0 31,1 0-31,-39 0 16,38 0-1,1 0-15,-39 0 16,38 0-16,1 0 15,-78 0-15,39 0 16,-38 0 0,77 39-1,-78-39-15,39 77 32,-38-39-32,76 1 15,-38-1-15,39-38 16,-39 39-16,0-1 15,-116 39 1,1 0 0,-1-38-16,78-39 15,0 38-15,76 1 16,1-39 0,38 38 15,0 1 31,0-1-46,0 1 0,0 38-1,0 0 1,0 0-1,0 38 1,0 116-16,38 0 16,1-77-16,38 77 15,-39-154 1,39-39-16,-39 39 16,-38-38-16,39 38 15,-39-39 1,0 39-16,0-38 15,38-1 1,-38 0 0,39 1-1,-1-1 17,39 1-17,-77-1 1,39-38-1,-1 0 32,39 0-31,-38 0 0,-1 0-16,39 39 15,-38-39 1,-1 0-16,1 0 94,-1 0-48,1-39-14,-1 39-17,1-38 1,-1 38 0,1-39-1,-1 1 1,-38-1 46,39 39-46,38-76 15,-77 37-31,38 1 16,1-1-1,-1 39-15,-38-38 32,39 38-1,-39-39 0,38 39-15,0 0-1,1 0 17,-39-38-17,38 38-15,1 0 16,-1 0-16,1-39 16,-1 1-1,1 38 1,-1 0 31,-38-39 0,39 39-32,-1-38 1,1 38 15,-1-39-31,1 1 16,-1-1 15,-38 1-15,39 38-1,-39-39 1,38 1 15,1 38-15,-39-77-1,38 77-15,-38-39 16,39 39 0,-1-77-16,1 77 15,-39-38 1,38 38-16,-38-39 15,39 39 1,-39-38 15,38-1 32,1 39 15,-39-38-47,38 38-15,1 0 46,-39-39-62,0 1 32,38-1-17,-38 1-15,0-39 16,0 39-1,39 38 1,-39-39 0,38 39 31,-38-38-32,0-1 16,0 1 1,0-1-17,0-38-15,0 0 16,0 39 0,39-39-1,-39 38 32,0 1 47,0-1-63,0 1-31,0-1 141,-39 39-110,1 0 31,38-38 1,-39-1-16,1 1-16,38-1-15,-39 39 124,1 0-93,38-38 78,-39 38 188,39-39-266,-38 39 93,38-38-124</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8T09:53:23.410"/>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5FE0627E-10A5-468D-8E59-67E1538BFC04}" emma:medium="tactile" emma:mode="ink">
          <msink:context xmlns:msink="http://schemas.microsoft.com/ink/2010/main" type="inkDrawing" rotatedBoundingBox="21469,9590 22058,12108 21903,12144 21314,9626" semanticType="callout" shapeName="Other"/>
        </emma:interpretation>
      </emma:emma>
    </inkml:annotationXML>
    <inkml:trace contextRef="#ctx0" brushRef="#br0">0 0 0,'0'33'171,"33"1"-155,-33-1 0,34-33-1,-34 67-15,33-33 16,-33 32 0,34-32-16,-34-1 15,0 1 1,0-1-1,0 0 17,33 34-32,0-33 15,-33 33 1,34-34-16,-1 0 16,-33 1-1,0-1 1,0 1-1,0-1-15,0 1 16,0-1-16,34 0 16,-34 1-16,0 66 15,33-100 1,1 33-16,-34 34 16,66 0-1,-32 67-15,-34 66 16,0-66-1,0-34-15,0 1 16,33-1-16,1 0 16,-1-33-1,-33 0 1,0 0-16,0-34 16,0 0-16,0 34 15,34-67 1,-34 34 15,33-1-15,-33 1 15</inkml:trace>
  </inkml:traceGroup>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8T09:58:26.532"/>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EB78F681-86D0-44A0-8C42-CE7E824D86CF}" emma:medium="tactile" emma:mode="ink">
          <msink:context xmlns:msink="http://schemas.microsoft.com/ink/2010/main" type="writingRegion" rotatedBoundingBox="15573,5511 15772,13401 13534,13457 13336,5568"/>
        </emma:interpretation>
      </emma:emma>
    </inkml:annotationXML>
    <inkml:traceGroup>
      <inkml:annotationXML>
        <emma:emma xmlns:emma="http://www.w3.org/2003/04/emma" version="1.0">
          <emma:interpretation id="{A308DB72-C2B2-4030-A0D3-6FD389E8FC00}" emma:medium="tactile" emma:mode="ink">
            <msink:context xmlns:msink="http://schemas.microsoft.com/ink/2010/main" type="paragraph" rotatedBoundingBox="15573,5511 15772,13401 13534,13457 13336,5568" alignmentLevel="1"/>
          </emma:interpretation>
        </emma:emma>
      </inkml:annotationXML>
      <inkml:traceGroup>
        <inkml:annotationXML>
          <emma:emma xmlns:emma="http://www.w3.org/2003/04/emma" version="1.0">
            <emma:interpretation id="{BDEE0DCB-88DA-4D9B-8524-C240FE8C0E85}" emma:medium="tactile" emma:mode="ink">
              <msink:context xmlns:msink="http://schemas.microsoft.com/ink/2010/main" type="line" rotatedBoundingBox="15573,5511 15772,13401 13534,13457 13336,5568"/>
            </emma:interpretation>
          </emma:emma>
        </inkml:annotationXML>
        <inkml:traceGroup>
          <inkml:annotationXML>
            <emma:emma xmlns:emma="http://www.w3.org/2003/04/emma" version="1.0">
              <emma:interpretation id="{1B2AE09D-A401-4FA2-A186-1A9FDCEFC46B}" emma:medium="tactile" emma:mode="ink">
                <msink:context xmlns:msink="http://schemas.microsoft.com/ink/2010/main" type="inkWord" rotatedBoundingBox="15438,5515 15440,5581 14137,5613 14136,5548"/>
              </emma:interpretation>
              <emma:one-of disjunction-type="recognition" id="oneOf0">
                <emma:interpretation id="interp0" emma:lang="" emma:confidence="0">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d</emma:literal>
                </emma:interpretation>
                <emma:interpretation id="interp4" emma:lang="" emma:confidence="0">
                  <emma:literal>`</emma:literal>
                </emma:interpretation>
              </emma:one-of>
            </emma:emma>
          </inkml:annotationXML>
          <inkml:trace contextRef="#ctx0" brushRef="#br0">0 0 0,'34'0'125,"-1"0"-109,68 0-1,132 0 1,-65 0-16,66 0 16,-67 0-1,67 33-15,-168-33 16,-32 0 46</inkml:trace>
        </inkml:traceGroup>
        <inkml:traceGroup>
          <inkml:annotationXML>
            <emma:emma xmlns:emma="http://www.w3.org/2003/04/emma" version="1.0">
              <emma:interpretation id="{AFBEAC04-C29D-4B82-9AB5-D80EDFC020E7}" emma:medium="tactile" emma:mode="ink">
                <msink:context xmlns:msink="http://schemas.microsoft.com/ink/2010/main" type="inkWord" rotatedBoundingBox="15672,9434 15674,9491 13436,9547 13435,9491"/>
              </emma:interpretation>
              <emma:one-of disjunction-type="recognition" id="oneOf1">
                <emma:interpretation id="interp5" emma:lang="" emma:confidence="0">
                  <emma:literal>.</emma:literal>
                </emma:interpretation>
                <emma:interpretation id="interp6" emma:lang="" emma:confidence="0">
                  <emma:literal>\</emma:literal>
                </emma:interpretation>
                <emma:interpretation id="interp7" emma:lang="" emma:confidence="0">
                  <emma:literal>/</emma:literal>
                </emma:interpretation>
                <emma:interpretation id="interp8" emma:lang="" emma:confidence="0">
                  <emma:literal>`</emma:literal>
                </emma:interpretation>
                <emma:interpretation id="interp9" emma:lang="" emma:confidence="0">
                  <emma:literal>|</emma:literal>
                </emma:interpretation>
              </emma:one-of>
            </emma:emma>
          </inkml:annotationXML>
          <inkml:trace contextRef="#ctx0" brushRef="#br0" timeOffset="1447.2965">-701 3943 0,'33'0'141,"0"0"-126,201 0 1,101 0-16,99 0 16,-33 0-16,-33 0 15,-134 0 1,-134 0-16,-67 0 16,1 0-1</inkml:trace>
        </inkml:traceGroup>
        <inkml:traceGroup>
          <inkml:annotationXML>
            <emma:emma xmlns:emma="http://www.w3.org/2003/04/emma" version="1.0">
              <emma:interpretation id="{ED7FFCDA-1442-443A-906B-7C9FBE41823B}" emma:medium="tactile" emma:mode="ink">
                <msink:context xmlns:msink="http://schemas.microsoft.com/ink/2010/main" type="inkWord" rotatedBoundingBox="15738,13287 15741,13402 13737,13452 13734,13337"/>
              </emma:interpretation>
              <emma:one-of disjunction-type="recognition" id="oneOf2">
                <emma:interpretation id="interp10" emma:lang="" emma:confidence="0">
                  <emma:literal>.</emma:literal>
                </emma:interpretation>
                <emma:interpretation id="interp11" emma:lang="" emma:confidence="0">
                  <emma:literal>\</emma:literal>
                </emma:interpretation>
                <emma:interpretation id="interp12" emma:lang="" emma:confidence="0">
                  <emma:literal>/</emma:literal>
                </emma:interpretation>
                <emma:interpretation id="interp13" emma:lang="" emma:confidence="0">
                  <emma:literal>|</emma:literal>
                </emma:interpretation>
                <emma:interpretation id="interp14" emma:lang="" emma:confidence="0">
                  <emma:literal>`</emma:literal>
                </emma:interpretation>
              </emma:one-of>
            </emma:emma>
          </inkml:annotationXML>
          <inkml:trace contextRef="#ctx0" brushRef="#br0" timeOffset="2900.351">-401 7820 0,'67'0'47,"-33"-33"-31,133 33-1,0 0-15,67 0 16,0 0 0,0 0-16,-101 0 15,-32 33 1,-35 1-1,35-34-15,-34 0 16,33 0 0,0 0-16,0 0 15,-66 0-15,-1 0 16,1 0 15</inkml:trace>
        </inkml:traceGroup>
      </inkml:traceGroup>
    </inkml:traceGroup>
  </inkml:traceGroup>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8T09:58:30.986"/>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7AC173E5-5BF5-4E4C-A7C4-A7FD17489C94}" emma:medium="tactile" emma:mode="ink">
          <msink:context xmlns:msink="http://schemas.microsoft.com/ink/2010/main" type="inkDrawing" rotatedBoundingBox="14239,16574 17146,16663 17143,16749 14236,16660" shapeName="Other"/>
        </emma:interpretation>
      </emma:emma>
    </inkml:annotationXML>
    <inkml:trace contextRef="#ctx0" brushRef="#br0">0 34 0,'33'0'125,"34"0"-125,0 0 16,33 0 0,0 0-1,67 0-15,1 0 16,99 0 0,67 0-16,0 0 15,1 0 1,-68 0-16,-33 34 15,-100-1-15,-1 1 16,-66-34 0,0 0-16,-34 0 31</inkml:trace>
  </inkml:traceGroup>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8T09:58:42.85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0CF70731-0032-42F8-8218-24EBE4395BC4}" emma:medium="tactile" emma:mode="ink">
          <msink:context xmlns:msink="http://schemas.microsoft.com/ink/2010/main" type="writingRegion" rotatedBoundingBox="22692,5447 23895,5447 23895,5514 22692,5514"/>
        </emma:interpretation>
      </emma:emma>
    </inkml:annotationXML>
    <inkml:traceGroup>
      <inkml:annotationXML>
        <emma:emma xmlns:emma="http://www.w3.org/2003/04/emma" version="1.0">
          <emma:interpretation id="{4CCB6B5A-B4D8-4310-834C-BCC9A2972F9D}" emma:medium="tactile" emma:mode="ink">
            <msink:context xmlns:msink="http://schemas.microsoft.com/ink/2010/main" type="paragraph" rotatedBoundingBox="22692,5447 23895,5447 23895,5514 22692,5514" alignmentLevel="1"/>
          </emma:interpretation>
        </emma:emma>
      </inkml:annotationXML>
      <inkml:traceGroup>
        <inkml:annotationXML>
          <emma:emma xmlns:emma="http://www.w3.org/2003/04/emma" version="1.0">
            <emma:interpretation id="{4721E6C3-059D-4600-974E-CD25FE5154EA}" emma:medium="tactile" emma:mode="ink">
              <msink:context xmlns:msink="http://schemas.microsoft.com/ink/2010/main" type="line" rotatedBoundingBox="22692,5447 23895,5447 23895,5514 22692,5514"/>
            </emma:interpretation>
          </emma:emma>
        </inkml:annotationXML>
        <inkml:traceGroup>
          <inkml:annotationXML>
            <emma:emma xmlns:emma="http://www.w3.org/2003/04/emma" version="1.0">
              <emma:interpretation id="{A6961B9F-307D-4CB5-95DB-5F04BBC6A22E}" emma:medium="tactile" emma:mode="ink">
                <msink:context xmlns:msink="http://schemas.microsoft.com/ink/2010/main" type="inkWord" rotatedBoundingBox="22692,5447 23895,5447 23895,5514 22692,5514"/>
              </emma:interpretation>
              <emma:one-of disjunction-type="recognition" id="oneOf0">
                <emma:interpretation id="interp0" emma:lang="" emma:confidence="0">
                  <emma:literal>-</emma:literal>
                </emma:interpretation>
                <emma:interpretation id="interp1" emma:lang="" emma:confidence="0">
                  <emma:literal>_</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0 0 0,'34'0'172,"-1"0"-141,67 0-15,67 0 0,34 0-16,33 34 15,-67-1 1,-33-33-16,-67 0 16,-34 0-1,0 0-15</inkml:trace>
        </inkml:traceGroup>
      </inkml:traceGroup>
    </inkml:traceGroup>
  </inkml:traceGroup>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8T09:58:45.328"/>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89125A33-51BB-480A-A9A9-17B61B3229D8}" emma:medium="tactile" emma:mode="ink">
          <msink:context xmlns:msink="http://schemas.microsoft.com/ink/2010/main" type="writingRegion" rotatedBoundingBox="3542,8990 12733,8990 12733,9525 3542,9525"/>
        </emma:interpretation>
      </emma:emma>
    </inkml:annotationXML>
    <inkml:traceGroup>
      <inkml:annotationXML>
        <emma:emma xmlns:emma="http://www.w3.org/2003/04/emma" version="1.0">
          <emma:interpretation id="{E54561D9-F310-4EDF-8310-B16C6D0AD4D3}" emma:medium="tactile" emma:mode="ink">
            <msink:context xmlns:msink="http://schemas.microsoft.com/ink/2010/main" type="paragraph" rotatedBoundingBox="3542,8990 12733,8990 12733,9525 3542,9525" alignmentLevel="1"/>
          </emma:interpretation>
        </emma:emma>
      </inkml:annotationXML>
      <inkml:traceGroup>
        <inkml:annotationXML>
          <emma:emma xmlns:emma="http://www.w3.org/2003/04/emma" version="1.0">
            <emma:interpretation id="{A3CCBE7B-74CC-45A6-8A3A-339B8AC04834}" emma:medium="tactile" emma:mode="ink">
              <msink:context xmlns:msink="http://schemas.microsoft.com/ink/2010/main" type="line" rotatedBoundingBox="3542,8990 12733,8990 12733,9525 3542,9525"/>
            </emma:interpretation>
          </emma:emma>
        </inkml:annotationXML>
        <inkml:traceGroup>
          <inkml:annotationXML>
            <emma:emma xmlns:emma="http://www.w3.org/2003/04/emma" version="1.0">
              <emma:interpretation id="{1D442A22-FDC4-4F40-9A34-CE2263FC3AE3}" emma:medium="tactile" emma:mode="ink">
                <msink:context xmlns:msink="http://schemas.microsoft.com/ink/2010/main" type="inkWord" rotatedBoundingBox="3542,8990 5213,8990 5213,9090 3542,9090"/>
              </emma:interpretation>
              <emma:one-of disjunction-type="recognition" id="oneOf0">
                <emma:interpretation id="interp0" emma:lang="" emma:confidence="1">
                  <emma:literal/>
                </emma:interpretation>
              </emma:one-of>
            </emma:emma>
          </inkml:annotationXML>
          <inkml:trace contextRef="#ctx0" brushRef="#br0">0 67 0,'0'-34'125,"0"1"-94,33 33 0,1 0-15,33 0-1,-1 0 1,1 0-16,0 0 16,33 0-1,235 67-15,-202-67 16,-32 0 0,99 0-16,-66 0 15,-1 0 1,-32 0-1,-68 0-15,1 0 32,-1 0-17,-33 33 95</inkml:trace>
        </inkml:traceGroup>
        <inkml:traceGroup>
          <inkml:annotationXML>
            <emma:emma xmlns:emma="http://www.w3.org/2003/04/emma" version="1.0">
              <emma:interpretation id="{BED9AFF5-88F6-43CC-B79E-4253112D35F0}" emma:medium="tactile" emma:mode="ink">
                <msink:context xmlns:msink="http://schemas.microsoft.com/ink/2010/main" type="inkWord" rotatedBoundingBox="10126,9224 12733,9224 12733,9525 10126,9525"/>
              </emma:interpretation>
              <emma:one-of disjunction-type="recognition" id="oneOf1">
                <emma:interpretation id="interp1" emma:lang="" emma:confidence="0">
                  <emma:literal>-</emma:literal>
                </emma:interpretation>
                <emma:interpretation id="interp2" emma:lang="" emma:confidence="0">
                  <emma:literal>_</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one-of>
            </emma:emma>
          </inkml:annotationXML>
          <inkml:trace contextRef="#ctx0" brushRef="#br0" timeOffset="8281.4355">6584 535 0,'33'0'203,"34"0"-203,0-34 16,33 34 0,1 0-16,32-33 15,68 33-15,-34-34 16,-33 34 0,33 0-16,-101-33 15,1 33 1,0 0-1,33-33 1,-66 33-16,100 0 16,66 0-16,-33-34 15,0-33 1,-100 67-16,-33 0 16,-1 0-16,0 0 31,1 0 0,-1 0-31,1 0 16,-1 0-16,34-33 15,0 33 1</inkml:trace>
        </inkml:traceGroup>
      </inkml:traceGroup>
    </inkml:traceGroup>
  </inkml:traceGroup>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8T09:59:01.839"/>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0580F2F8-55E3-4D65-8AFC-99A9632FF585}" emma:medium="tactile" emma:mode="ink">
          <msink:context xmlns:msink="http://schemas.microsoft.com/ink/2010/main" type="inkDrawing" rotatedBoundingBox="2238,14002 4143,13860 4151,13974 2247,14116" shapeName="Other"/>
        </emma:interpretation>
      </emma:emma>
    </inkml:annotationXML>
    <inkml:trace contextRef="#ctx0" brushRef="#br0">0 134 0,'66'0'328,"1"0"-312,-33 0-1,32 34-15,1-34 16,34 0-16,-1 0 15,0 0 1,-33 0 0,0 0-16,0 0 15,-34 0 1,0 0 15,1 0-15,-1 0-1,34 0 1,0 0 0,0-34-16,-34 34 15,1 0 32,-1 0 172,34 0-219,-34 0 0,34-33 16,0 33-1,33-34 1,-66 34-1,33-33 1,-34 33 0,0 0-1,1 0 32,33 0-31,-34 0-16,1 0 15,-34-34 142</inkml:trace>
  </inkml:traceGroup>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8T09:59:22.236"/>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E30C142E-7486-4F25-BC42-510457CEB2B3}" emma:medium="tactile" emma:mode="ink">
          <msink:context xmlns:msink="http://schemas.microsoft.com/ink/2010/main" type="writingRegion" rotatedBoundingBox="3208,17446 5146,17446 5146,17512 3208,17512"/>
        </emma:interpretation>
      </emma:emma>
    </inkml:annotationXML>
    <inkml:traceGroup>
      <inkml:annotationXML>
        <emma:emma xmlns:emma="http://www.w3.org/2003/04/emma" version="1.0">
          <emma:interpretation id="{D25B97E7-7CBF-4FFE-9CD3-765FC7384419}" emma:medium="tactile" emma:mode="ink">
            <msink:context xmlns:msink="http://schemas.microsoft.com/ink/2010/main" type="paragraph" rotatedBoundingBox="3208,17446 5146,17446 5146,17512 3208,17512" alignmentLevel="1"/>
          </emma:interpretation>
        </emma:emma>
      </inkml:annotationXML>
      <inkml:traceGroup>
        <inkml:annotationXML>
          <emma:emma xmlns:emma="http://www.w3.org/2003/04/emma" version="1.0">
            <emma:interpretation id="{E53DF333-B01B-4CA0-B60E-BF3D93BD91F6}" emma:medium="tactile" emma:mode="ink">
              <msink:context xmlns:msink="http://schemas.microsoft.com/ink/2010/main" type="line" rotatedBoundingBox="3208,17446 5146,17446 5146,17512 3208,17512"/>
            </emma:interpretation>
          </emma:emma>
        </inkml:annotationXML>
        <inkml:traceGroup>
          <inkml:annotationXML>
            <emma:emma xmlns:emma="http://www.w3.org/2003/04/emma" version="1.0">
              <emma:interpretation id="{2EE3813B-9D49-4470-9453-3F9D308AD445}" emma:medium="tactile" emma:mode="ink">
                <msink:context xmlns:msink="http://schemas.microsoft.com/ink/2010/main" type="inkWord" rotatedBoundingBox="3208,17446 5146,17446 5146,17512 3208,17512"/>
              </emma:interpretation>
              <emma:one-of disjunction-type="recognition" id="oneOf0">
                <emma:interpretation id="interp0" emma:lang="" emma:confidence="0">
                  <emma:literal>-</emma:literal>
                </emma:interpretation>
                <emma:interpretation id="interp1" emma:lang="" emma:confidence="0">
                  <emma:literal>_</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0 68 0,'0'-33'31,"0"0"78,33 33-46,34 0-48,100 0-15,0 33 16,-33-33-16,66 0 16,-66 0-1,33 0-15,34 0 16,33 0-16,33 0 16,-200 0-1,-34 0 1,34 0-16</inkml:trace>
        </inkml:traceGroup>
      </inkml:traceGroup>
    </inkml:traceGroup>
  </inkml:traceGroup>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8T09:59:23.50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67D609ED-1BBD-4E7A-A223-FB60A6B63001}" emma:medium="tactile" emma:mode="ink">
          <msink:context xmlns:msink="http://schemas.microsoft.com/ink/2010/main" type="inkDrawing" rotatedBoundingBox="11461,16788 15503,16436 15510,16510 11467,16862" shapeName="Other"/>
        </emma:interpretation>
      </emma:emma>
    </inkml:annotationXML>
    <inkml:trace contextRef="#ctx0" brushRef="#br0">0 335 0,'33'0'32,"1"0"61,-1 0-77,34 0 0,100 0-1,100 0-15,68-67 31,-1 33-31,67-33 16,0 34 0,100 0-16,268-34 15,-602 67 1,-67 0-16,34 0 0,-34 0 16,0-34-16,-33 34 15,-33 0 1</inkml:trace>
  </inkml:traceGroup>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8T09:59:36.502"/>
    </inkml:context>
    <inkml:brush xml:id="br0">
      <inkml:brushProperty name="width" value="0.06667" units="cm"/>
      <inkml:brushProperty name="height" value="0.06667" units="cm"/>
      <inkml:brushProperty name="fitToCurve" value="1"/>
    </inkml:brush>
  </inkml:definitions>
  <inkml:trace contextRef="#ctx0" brushRef="#br0">0 0 0</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8T09:59:37.772"/>
    </inkml:context>
    <inkml:brush xml:id="br0">
      <inkml:brushProperty name="width" value="0.06667" units="cm"/>
      <inkml:brushProperty name="height" value="0.06667" units="cm"/>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1T10:01:21.691"/>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38 0 0,'0'38'266,"39"39"-251,-39 0-15,38 0 16,-38 77 0,0-77-16,0 0 15,0-38 1,0-1 31,0 1-16,0-1-15,0 1 15,0-1 0,0 39-15,39-38-1,-39-1-15,0 39 16,0-38 15,38-39 16,-38 38-31,0 1 328,0-1-298,0 1-30,0-1 0,0 0-1,0 39 1,0 0 15,0-38-15,0-1-16,0 1 15,0-1 1,0 1 0,0-1 15,0 1-15,0-1-1,0 1 1,0-1-1,0 1 17,0-1-1,0 1 0,0-1 16,0 1-47,0-1 16,0 39-1,0 0-15,0 0 16,0-38 15,0 38-31,0-39 16,0 1 15,0 37 328,0 78-343,0-115-16,0 38 16,38 0-1,-38-39 1,39 39-16,-39-38 16,0-1-1,0 1 1,0 38-1,0 0 17,0-39-17,0 1 1,0-1 0,0 1-16,0-1 31,0 1-31,38-1 15,-38 1 1,0-1 0,0 1 31,0-1-1,0 1-30,0-1 0,0 0-1,0 1 1,0 38 0,-38-39 15,38 1-16,-39-1 1,1 39-16,38 0 31,0-38-15,0-1 15,0 39-15,0-38-1,-38 38 1,38-39 0,0 1-16,0-1 15,0 1 17,0-1-32,0 1 31,-39-1-31,39 1 31,0-1-31,0 1 47,0-1 47,0 1 15,0-1-93,-38 1 656,-1 37-672,39-37 31,0-1 31,-38-38-62,38 39 47</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8T09:59:39.046"/>
    </inkml:context>
    <inkml:brush xml:id="br0">
      <inkml:brushProperty name="width" value="0.06667" units="cm"/>
      <inkml:brushProperty name="height" value="0.06667" units="cm"/>
      <inkml:brushProperty name="fitToCurve" value="1"/>
    </inkml:brush>
  </inkml:definitions>
  <inkml:trace contextRef="#ctx0" brushRef="#br0">0 0 0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1T10:03:11.353"/>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850 42 0,'-38'0'188,"-1"-38"-188,1 38 15,-39 0 17,38 0-17,1 0 1,-1 0 0,1 0 15,-1 0 47,1 0-62,-1 0 30,1 0 1,38 77 188,0-39-220,0 1 1,0 38 0,0 38-16,-39-38 15,1 39 1,38-1-16,-39-76 15,39-1 1,-38-38 0,38 77-16,-39-38 15,39-1 1,0 1 15,0-1-31,0 1 16,0-1-1,0 1 1,-38-1 0,38 39-16,0-39 31,-39 1 375,39-1-390,0 1 15,0-1-15,0 1-1,0-1 1,0 1 0,0-1-16,0 1 15,0 115 1,0-39-1,0-76-15,0-1 16,0 1 31,0-1 0,0 1-32,0-1 1,0 1 0,0 38 15,0-39-15,0 1 46,0 38-46,-38-1-1,38-37-15,0-1 16,-39 39 0,39-38-16,0-1 15,0 1 1,0-1-16,0 1 15,0-1 1,39 1 15,-39-1-15,38 1 390,-38-1-375,0 39-15,0-38 0,0-1-1,0 39-15,0 0 16,0-38-16,0-1 31,39 78-15,-39-78-1,0 1-15,0-1 16,0 1 0,0-1-1,0 0 48,0 1-48,0-1 1,0 39-16,0-38 16,0-1-16,0 1 15,0-1 1,0 1 0,0 38-1,0-39 1,0 1 15,0 38-15,0-39-1,0 1 1,0-1 0,0 1-1,0-1 1,0 39-1,38 0 1,-38 0 0,0 0-16,0-38 15,0-1 1,0 1-16,0 37 16,0-37-16,0 38 31,0-39-16,39 1 1,-39 38-16,0 38 16,0 39-16,0-115 31,0-1-31,0 1 47,0-1 0,0 1-32,0-1 1,0 1-16,0-1 16,0 1-16,0-1 15,0 1 48,0-1 15,0 1-16,-39-1-30,39 1 14,0-1-30,0 1 47,77-39 499,0 38-562,116 0 16,-78 1-16,-38-39 15,-38 0-15,76 0 16,-38 0 0,0 0-1,-39 0-15,39 38 16,-38 1-16,-1-39 31,1 0-31,-1 0 16,1 0-1,-1 38 1,1-38-16,-1 0 31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1T10:03:17.958"/>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0 0 0,'39'0'328,"-1"0"-312,0 0-1,1 0 1,-1 0 15,1 0 32,-1 0 77,1 0-93,-39 38 31,38-38-31,-38 39 94,39-1-126,-39 1 1,38 38 0,1 0-16,-1 0 15,1 0 17,-1-39-32,-38 39 31,39-38-31,-39-1 15,0 1-15,0-1 16,0 1 0,38-1-1,-38 1 1,0-1 0,39 1-16,-39 76 31,38 39-31,-38-77 15,0 0 1,39-39-16,-39 1 16,0-1 15,0 1-31,0-1 16,0 1-1,0-1 1,0 78-1,0-78-15,0 1 16,0-1 0,0 1 390,-39-39-375,39 38-15,0 1-1,0-1-15,0 1 32,0-1-17,0 1 1,0-1 15,0 39-15,0-38-1,0-1 17,0 39 15,0-39-32,0 1 1,0-1 31,0 1-47,0-1 15,0 39 17,0-38-32,0-1 31,0 39-31,0-38 15,0-1 1,0 39-16,0-38 16,0-1 15,0 39-15,0-38-1,-38-1-15,38 1 16,0-1 171,0 1-155,0 38-1,0-39-31,0 1 15,0-1-15,0 1 16,0-1 0,0 0-1,-39-38 267,1 77-267,-1 39-15,1 38 16,-1-116-1,39 1-15,0-1 32,0 1-17,0-1-15,0 1 16,-38-1 0,38 39-16,0-38 15,0-1 16,0 1-31,0-1 32,0 39-32,0-38 15,0-1-15,0 1 16,0-1 46,0 1 1,0-1-32,0 39-31,0-39 16,0 1-1,0-1-15,0 1 16,0-1 0,0 1-16,0-1 15,0 1-15,0 38 0,0-39 32,0 1-1,0-1 0,0 1-15,0 38-1,0-39 1,0 39 0,0 39-1,0-39-15,0-39 16,0 1-16,0-1 47,0 1-32,0 38 17,0-39-1,0 1-31,0-1 31,0 0-31,0 39 16,0-38-1,0-1 17</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1T10:04:34.292"/>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0 0 0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1T10:04:40.231"/>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0 0 0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1T10:05:02.251"/>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0 0 0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01T10:05:03.951"/>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7/8/2021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7/8/2021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7/8/2021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7/8/2021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7/8/2021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7/8/2021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7/8/2021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CCC72BC3-A9E3-764C-800D-86DD1448A6BC}" type="datetimeFigureOut">
              <a:rPr lang="en-US" smtClean="0"/>
              <a:pPr/>
              <a:t>7/8/2021</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CC72BC3-A9E3-764C-800D-86DD1448A6BC}" type="datetimeFigureOut">
              <a:rPr lang="en-US" smtClean="0"/>
              <a:pPr/>
              <a:t>7/8/2021</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CC72BC3-A9E3-764C-800D-86DD1448A6BC}" type="datetimeFigureOut">
              <a:rPr lang="en-US" smtClean="0"/>
              <a:pPr/>
              <a:t>7/8/2021</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7/8/2021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7/8/2021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CC72BC3-A9E3-764C-800D-86DD1448A6BC}" type="datetimeFigureOut">
              <a:rPr lang="en-US" smtClean="0"/>
              <a:pPr/>
              <a:t>7/8/2021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0D150273-F455-7D4F-8782-207C52466607}"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7.emf"/><Relationship Id="rId18" Type="http://schemas.openxmlformats.org/officeDocument/2006/relationships/customXml" Target="../ink/ink8.xml"/><Relationship Id="rId3" Type="http://schemas.openxmlformats.org/officeDocument/2006/relationships/image" Target="../media/image2.png"/><Relationship Id="rId21" Type="http://schemas.openxmlformats.org/officeDocument/2006/relationships/image" Target="../media/image10.emf"/><Relationship Id="rId7" Type="http://schemas.openxmlformats.org/officeDocument/2006/relationships/image" Target="../media/image4.emf"/><Relationship Id="rId12" Type="http://schemas.openxmlformats.org/officeDocument/2006/relationships/customXml" Target="../ink/ink5.xml"/><Relationship Id="rId17" Type="http://schemas.openxmlformats.org/officeDocument/2006/relationships/image" Target="../media/image9.emf"/><Relationship Id="rId2" Type="http://schemas.openxmlformats.org/officeDocument/2006/relationships/image" Target="../media/image2.pdf"/><Relationship Id="rId16" Type="http://schemas.openxmlformats.org/officeDocument/2006/relationships/customXml" Target="../ink/ink7.xml"/><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6.emf"/><Relationship Id="rId24" Type="http://schemas.openxmlformats.org/officeDocument/2006/relationships/customXml" Target="../ink/ink12.xml"/><Relationship Id="rId5" Type="http://schemas.openxmlformats.org/officeDocument/2006/relationships/image" Target="../media/image3.emf"/><Relationship Id="rId15" Type="http://schemas.openxmlformats.org/officeDocument/2006/relationships/image" Target="../media/image8.emf"/><Relationship Id="rId23" Type="http://schemas.openxmlformats.org/officeDocument/2006/relationships/image" Target="../media/image11.emf"/><Relationship Id="rId10" Type="http://schemas.openxmlformats.org/officeDocument/2006/relationships/customXml" Target="../ink/ink4.xml"/><Relationship Id="rId19" Type="http://schemas.openxmlformats.org/officeDocument/2006/relationships/customXml" Target="../ink/ink9.xml"/><Relationship Id="rId4" Type="http://schemas.openxmlformats.org/officeDocument/2006/relationships/customXml" Target="../ink/ink1.xml"/><Relationship Id="rId9" Type="http://schemas.openxmlformats.org/officeDocument/2006/relationships/image" Target="../media/image5.emf"/><Relationship Id="rId14" Type="http://schemas.openxmlformats.org/officeDocument/2006/relationships/customXml" Target="../ink/ink6.xml"/><Relationship Id="rId22" Type="http://schemas.openxmlformats.org/officeDocument/2006/relationships/customXml" Target="../ink/ink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customXml" Target="../ink/ink14.xml"/><Relationship Id="rId4" Type="http://schemas.openxmlformats.org/officeDocument/2006/relationships/image" Target="../media/image1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19.emf"/><Relationship Id="rId3" Type="http://schemas.openxmlformats.org/officeDocument/2006/relationships/image" Target="../media/image14.png"/><Relationship Id="rId7" Type="http://schemas.openxmlformats.org/officeDocument/2006/relationships/image" Target="../media/image16.emf"/><Relationship Id="rId12" Type="http://schemas.openxmlformats.org/officeDocument/2006/relationships/customXml" Target="../ink/ink19.xml"/><Relationship Id="rId2" Type="http://schemas.openxmlformats.org/officeDocument/2006/relationships/image" Target="../media/image12.pdf"/><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18.emf"/><Relationship Id="rId5" Type="http://schemas.openxmlformats.org/officeDocument/2006/relationships/image" Target="../media/image15.emf"/><Relationship Id="rId15" Type="http://schemas.openxmlformats.org/officeDocument/2006/relationships/image" Target="../media/image20.emf"/><Relationship Id="rId10" Type="http://schemas.openxmlformats.org/officeDocument/2006/relationships/customXml" Target="../ink/ink18.xml"/><Relationship Id="rId4" Type="http://schemas.openxmlformats.org/officeDocument/2006/relationships/customXml" Target="../ink/ink15.xml"/><Relationship Id="rId9" Type="http://schemas.openxmlformats.org/officeDocument/2006/relationships/image" Target="../media/image17.emf"/><Relationship Id="rId14" Type="http://schemas.openxmlformats.org/officeDocument/2006/relationships/customXml" Target="../ink/ink20.xml"/></Relationships>
</file>

<file path=ppt/slides/_rels/slide34.xml.rels><?xml version="1.0" encoding="UTF-8" standalone="yes"?>
<Relationships xmlns="http://schemas.openxmlformats.org/package/2006/relationships"><Relationship Id="rId8" Type="http://schemas.openxmlformats.org/officeDocument/2006/relationships/customXml" Target="../ink/ink23.xml"/><Relationship Id="rId13" Type="http://schemas.openxmlformats.org/officeDocument/2006/relationships/image" Target="../media/image26.emf"/><Relationship Id="rId18" Type="http://schemas.openxmlformats.org/officeDocument/2006/relationships/customXml" Target="../ink/ink28.xml"/><Relationship Id="rId3" Type="http://schemas.openxmlformats.org/officeDocument/2006/relationships/image" Target="../media/image21.png"/><Relationship Id="rId21" Type="http://schemas.openxmlformats.org/officeDocument/2006/relationships/image" Target="../media/image30.emf"/><Relationship Id="rId7" Type="http://schemas.openxmlformats.org/officeDocument/2006/relationships/image" Target="../media/image23.emf"/><Relationship Id="rId12" Type="http://schemas.openxmlformats.org/officeDocument/2006/relationships/customXml" Target="../ink/ink25.xml"/><Relationship Id="rId17" Type="http://schemas.openxmlformats.org/officeDocument/2006/relationships/image" Target="../media/image28.emf"/><Relationship Id="rId2" Type="http://schemas.openxmlformats.org/officeDocument/2006/relationships/image" Target="../media/image14.pdf"/><Relationship Id="rId16" Type="http://schemas.openxmlformats.org/officeDocument/2006/relationships/customXml" Target="../ink/ink27.xml"/><Relationship Id="rId20" Type="http://schemas.openxmlformats.org/officeDocument/2006/relationships/customXml" Target="../ink/ink29.xml"/><Relationship Id="rId1" Type="http://schemas.openxmlformats.org/officeDocument/2006/relationships/slideLayout" Target="../slideLayouts/slideLayout2.xml"/><Relationship Id="rId6" Type="http://schemas.openxmlformats.org/officeDocument/2006/relationships/customXml" Target="../ink/ink22.xml"/><Relationship Id="rId11" Type="http://schemas.openxmlformats.org/officeDocument/2006/relationships/image" Target="../media/image25.emf"/><Relationship Id="rId5" Type="http://schemas.openxmlformats.org/officeDocument/2006/relationships/image" Target="../media/image22.emf"/><Relationship Id="rId15" Type="http://schemas.openxmlformats.org/officeDocument/2006/relationships/image" Target="../media/image27.emf"/><Relationship Id="rId10" Type="http://schemas.openxmlformats.org/officeDocument/2006/relationships/customXml" Target="../ink/ink24.xml"/><Relationship Id="rId19" Type="http://schemas.openxmlformats.org/officeDocument/2006/relationships/image" Target="../media/image29.emf"/><Relationship Id="rId4" Type="http://schemas.openxmlformats.org/officeDocument/2006/relationships/customXml" Target="../ink/ink21.xml"/><Relationship Id="rId9" Type="http://schemas.openxmlformats.org/officeDocument/2006/relationships/image" Target="../media/image24.emf"/><Relationship Id="rId14" Type="http://schemas.openxmlformats.org/officeDocument/2006/relationships/customXml" Target="../ink/ink26.xml"/><Relationship Id="rId22" Type="http://schemas.openxmlformats.org/officeDocument/2006/relationships/customXml" Target="../ink/ink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3618" y="2865437"/>
            <a:ext cx="7772400" cy="1470025"/>
          </a:xfrm>
        </p:spPr>
        <p:txBody>
          <a:bodyPr/>
          <a:lstStyle/>
          <a:p>
            <a:pPr algn="ctr"/>
            <a:r>
              <a:rPr lang="en-US" sz="4000" dirty="0" smtClean="0"/>
              <a:t>Project planning</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Plan-driven development – pros and cons</a:t>
            </a:r>
            <a:endParaRPr lang="en-US" dirty="0"/>
          </a:p>
        </p:txBody>
      </p:sp>
      <p:sp>
        <p:nvSpPr>
          <p:cNvPr id="3" name="Content Placeholder 2"/>
          <p:cNvSpPr>
            <a:spLocks noGrp="1"/>
          </p:cNvSpPr>
          <p:nvPr>
            <p:ph idx="1"/>
          </p:nvPr>
        </p:nvSpPr>
        <p:spPr/>
        <p:txBody>
          <a:bodyPr/>
          <a:lstStyle/>
          <a:p>
            <a:r>
              <a:rPr lang="en-US" dirty="0" smtClean="0"/>
              <a:t>The arguments in favor of a plan-driven approach are that early planning allows organizational issues (</a:t>
            </a:r>
            <a:r>
              <a:rPr lang="en-US" dirty="0" smtClean="0">
                <a:solidFill>
                  <a:srgbClr val="FF0000"/>
                </a:solidFill>
              </a:rPr>
              <a:t>availability of staff, other projects</a:t>
            </a:r>
            <a:r>
              <a:rPr lang="en-US" dirty="0" smtClean="0"/>
              <a:t>, etc.) to be closely taken into account, and that potential problems and dependencies are discovered before the project starts, rather than once the project is underway.</a:t>
            </a:r>
          </a:p>
          <a:p>
            <a:r>
              <a:rPr lang="en-US" dirty="0" smtClean="0"/>
              <a:t>The principal argument against plan-driven development is that many early decisions have to be </a:t>
            </a:r>
            <a:r>
              <a:rPr lang="en-US" dirty="0" smtClean="0">
                <a:solidFill>
                  <a:srgbClr val="FF0000"/>
                </a:solidFill>
              </a:rPr>
              <a:t>revised</a:t>
            </a:r>
            <a:r>
              <a:rPr lang="en-US" dirty="0" smtClean="0"/>
              <a:t> because of changes to the environment in which the software is to be developed and used.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plans</a:t>
            </a:r>
            <a:endParaRPr lang="en-US" dirty="0"/>
          </a:p>
        </p:txBody>
      </p:sp>
      <p:sp>
        <p:nvSpPr>
          <p:cNvPr id="3" name="Content Placeholder 2"/>
          <p:cNvSpPr>
            <a:spLocks noGrp="1"/>
          </p:cNvSpPr>
          <p:nvPr>
            <p:ph idx="1"/>
          </p:nvPr>
        </p:nvSpPr>
        <p:spPr>
          <a:xfrm>
            <a:off x="457200" y="2026374"/>
            <a:ext cx="8229600" cy="4525963"/>
          </a:xfrm>
        </p:spPr>
        <p:txBody>
          <a:bodyPr/>
          <a:lstStyle/>
          <a:p>
            <a:r>
              <a:rPr lang="en-US" dirty="0" smtClean="0"/>
              <a:t>In a plan-driven development project, a </a:t>
            </a:r>
            <a:r>
              <a:rPr lang="en-US" dirty="0" smtClean="0">
                <a:solidFill>
                  <a:srgbClr val="FF0000"/>
                </a:solidFill>
              </a:rPr>
              <a:t>project plan </a:t>
            </a:r>
            <a:r>
              <a:rPr lang="en-US" dirty="0" smtClean="0"/>
              <a:t>sets out the </a:t>
            </a:r>
            <a:r>
              <a:rPr lang="en-US" dirty="0" smtClean="0">
                <a:solidFill>
                  <a:srgbClr val="FF0000"/>
                </a:solidFill>
              </a:rPr>
              <a:t>resources </a:t>
            </a:r>
            <a:r>
              <a:rPr lang="en-US" dirty="0" smtClean="0"/>
              <a:t>available to the project, the work breakdown and a schedule for carrying out the work. </a:t>
            </a:r>
          </a:p>
          <a:p>
            <a:r>
              <a:rPr lang="en-US" dirty="0" smtClean="0">
                <a:solidFill>
                  <a:srgbClr val="FF0000"/>
                </a:solidFill>
              </a:rPr>
              <a:t>Plan sections</a:t>
            </a:r>
          </a:p>
          <a:p>
            <a:pPr lvl="1"/>
            <a:r>
              <a:rPr lang="en-US" dirty="0" smtClean="0">
                <a:solidFill>
                  <a:srgbClr val="FF0000"/>
                </a:solidFill>
              </a:rPr>
              <a:t>Introduction	:</a:t>
            </a:r>
            <a:endParaRPr lang="en-GB" dirty="0" smtClean="0">
              <a:solidFill>
                <a:srgbClr val="FF0000"/>
              </a:solidFill>
            </a:endParaRPr>
          </a:p>
          <a:p>
            <a:pPr lvl="1"/>
            <a:r>
              <a:rPr lang="en-US" dirty="0" smtClean="0">
                <a:solidFill>
                  <a:srgbClr val="FF0000"/>
                </a:solidFill>
              </a:rPr>
              <a:t>Project organization:</a:t>
            </a:r>
            <a:endParaRPr lang="en-GB" dirty="0" smtClean="0">
              <a:solidFill>
                <a:srgbClr val="FF0000"/>
              </a:solidFill>
            </a:endParaRPr>
          </a:p>
          <a:p>
            <a:pPr lvl="1"/>
            <a:r>
              <a:rPr lang="en-US" dirty="0" smtClean="0">
                <a:solidFill>
                  <a:srgbClr val="FF0000"/>
                </a:solidFill>
              </a:rPr>
              <a:t>Risk analysis:</a:t>
            </a:r>
            <a:endParaRPr lang="en-GB" dirty="0" smtClean="0">
              <a:solidFill>
                <a:srgbClr val="FF0000"/>
              </a:solidFill>
            </a:endParaRPr>
          </a:p>
          <a:p>
            <a:pPr lvl="1"/>
            <a:r>
              <a:rPr lang="en-US" dirty="0" smtClean="0">
                <a:solidFill>
                  <a:srgbClr val="FF0000"/>
                </a:solidFill>
              </a:rPr>
              <a:t>Hardware and software resource requirements:</a:t>
            </a:r>
            <a:endParaRPr lang="en-GB" dirty="0" smtClean="0">
              <a:solidFill>
                <a:srgbClr val="FF0000"/>
              </a:solidFill>
            </a:endParaRPr>
          </a:p>
          <a:p>
            <a:pPr lvl="1"/>
            <a:r>
              <a:rPr lang="en-US" dirty="0" smtClean="0">
                <a:solidFill>
                  <a:srgbClr val="FF0000"/>
                </a:solidFill>
              </a:rPr>
              <a:t>Work breakdown :</a:t>
            </a:r>
          </a:p>
          <a:p>
            <a:pPr lvl="1"/>
            <a:r>
              <a:rPr lang="en-US" dirty="0" smtClean="0">
                <a:solidFill>
                  <a:srgbClr val="FF0000"/>
                </a:solidFill>
              </a:rPr>
              <a:t>Project schedule  :</a:t>
            </a:r>
            <a:endParaRPr lang="en-GB" dirty="0" smtClean="0">
              <a:solidFill>
                <a:srgbClr val="FF0000"/>
              </a:solidFill>
            </a:endParaRPr>
          </a:p>
          <a:p>
            <a:pPr lvl="1"/>
            <a:r>
              <a:rPr lang="en-US" dirty="0" smtClean="0">
                <a:solidFill>
                  <a:srgbClr val="FF0000"/>
                </a:solidFill>
              </a:rPr>
              <a:t>Monitoring and reporting mechanisms :</a:t>
            </a:r>
            <a:endParaRPr lang="en-US"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a:t>
            </a:r>
            <a:r>
              <a:rPr lang="en-US" dirty="0"/>
              <a:t>plan supplements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4820769"/>
              </p:ext>
            </p:extLst>
          </p:nvPr>
        </p:nvGraphicFramePr>
        <p:xfrm>
          <a:off x="457200" y="1958941"/>
          <a:ext cx="8229600" cy="4566549"/>
        </p:xfrm>
        <a:graphic>
          <a:graphicData uri="http://schemas.openxmlformats.org/drawingml/2006/table">
            <a:tbl>
              <a:tblPr firstRow="1" bandRow="1">
                <a:tableStyleId>{5C22544A-7EE6-4342-B048-85BDC9FD1C3A}</a:tableStyleId>
              </a:tblPr>
              <a:tblGrid>
                <a:gridCol w="3096360">
                  <a:extLst>
                    <a:ext uri="{9D8B030D-6E8A-4147-A177-3AD203B41FA5}">
                      <a16:colId xmlns:a16="http://schemas.microsoft.com/office/drawing/2014/main" val="20000"/>
                    </a:ext>
                  </a:extLst>
                </a:gridCol>
                <a:gridCol w="5133240">
                  <a:extLst>
                    <a:ext uri="{9D8B030D-6E8A-4147-A177-3AD203B41FA5}">
                      <a16:colId xmlns:a16="http://schemas.microsoft.com/office/drawing/2014/main" val="20001"/>
                    </a:ext>
                  </a:extLst>
                </a:gridCol>
              </a:tblGrid>
              <a:tr h="586529">
                <a:tc>
                  <a:txBody>
                    <a:bodyPr/>
                    <a:lstStyle/>
                    <a:p>
                      <a:pPr algn="just">
                        <a:spcAft>
                          <a:spcPts val="0"/>
                        </a:spcAft>
                      </a:pPr>
                      <a:r>
                        <a:rPr lang="en-US" sz="1600" b="1" dirty="0" smtClean="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796004">
                <a:tc>
                  <a:txBody>
                    <a:bodyPr/>
                    <a:lstStyle/>
                    <a:p>
                      <a:pPr algn="l">
                        <a:spcAft>
                          <a:spcPts val="0"/>
                        </a:spcAft>
                      </a:pPr>
                      <a:r>
                        <a:rPr lang="en-US" sz="1600" dirty="0" smtClean="0">
                          <a:solidFill>
                            <a:srgbClr val="000000"/>
                          </a:solidFill>
                          <a:latin typeface="Arial"/>
                          <a:ea typeface="Times New Roman"/>
                          <a:cs typeface="Arial"/>
                        </a:rPr>
                        <a:t>Quality </a:t>
                      </a:r>
                      <a:r>
                        <a:rPr lang="en-US" sz="1600" dirty="0">
                          <a:solidFill>
                            <a:srgbClr val="000000"/>
                          </a:solidFill>
                          <a:latin typeface="Arial"/>
                          <a:ea typeface="Times New Roman"/>
                          <a:cs typeface="Arial"/>
                        </a:rPr>
                        <a:t>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quality procedures and standards that will be used in a project.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796004">
                <a:tc>
                  <a:txBody>
                    <a:bodyPr/>
                    <a:lstStyle/>
                    <a:p>
                      <a:pPr algn="l">
                        <a:spcAft>
                          <a:spcPts val="0"/>
                        </a:spcAft>
                      </a:pPr>
                      <a:r>
                        <a:rPr lang="en-US" sz="1600">
                          <a:solidFill>
                            <a:srgbClr val="000000"/>
                          </a:solidFill>
                          <a:latin typeface="Arial"/>
                          <a:ea typeface="Times New Roman"/>
                          <a:cs typeface="Arial"/>
                        </a:rPr>
                        <a:t>Validation plan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approach, resources, and schedule used for system validation.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796004">
                <a:tc>
                  <a:txBody>
                    <a:bodyPr/>
                    <a:lstStyle/>
                    <a:p>
                      <a:pPr algn="l">
                        <a:spcAft>
                          <a:spcPts val="0"/>
                        </a:spcAft>
                      </a:pPr>
                      <a:r>
                        <a:rPr lang="en-US" sz="1600">
                          <a:solidFill>
                            <a:srgbClr val="000000"/>
                          </a:solidFill>
                          <a:latin typeface="Arial"/>
                          <a:ea typeface="Times New Roman"/>
                          <a:cs typeface="Arial"/>
                        </a:rPr>
                        <a:t>Configuration management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configuration management procedures and structures to be used.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796004">
                <a:tc>
                  <a:txBody>
                    <a:bodyPr/>
                    <a:lstStyle/>
                    <a:p>
                      <a:pPr algn="l">
                        <a:spcAft>
                          <a:spcPts val="0"/>
                        </a:spcAft>
                      </a:pPr>
                      <a:r>
                        <a:rPr lang="en-US" sz="1600">
                          <a:solidFill>
                            <a:srgbClr val="000000"/>
                          </a:solidFill>
                          <a:latin typeface="Arial"/>
                          <a:ea typeface="Times New Roman"/>
                          <a:cs typeface="Arial"/>
                        </a:rPr>
                        <a:t>Maintenance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r h="796004">
                <a:tc>
                  <a:txBody>
                    <a:bodyPr/>
                    <a:lstStyle/>
                    <a:p>
                      <a:pPr algn="l">
                        <a:spcAft>
                          <a:spcPts val="0"/>
                        </a:spcAft>
                      </a:pPr>
                      <a:r>
                        <a:rPr lang="en-US" sz="1600">
                          <a:solidFill>
                            <a:srgbClr val="000000"/>
                          </a:solidFill>
                          <a:latin typeface="Arial"/>
                          <a:ea typeface="Times New Roman"/>
                          <a:cs typeface="Arial"/>
                        </a:rPr>
                        <a:t>Staff development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how the skills and experience of the project team members will be developed.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planning process</a:t>
            </a:r>
            <a:endParaRPr lang="en-US" dirty="0"/>
          </a:p>
        </p:txBody>
      </p:sp>
      <p:sp>
        <p:nvSpPr>
          <p:cNvPr id="3" name="Content Placeholder 2"/>
          <p:cNvSpPr>
            <a:spLocks noGrp="1"/>
          </p:cNvSpPr>
          <p:nvPr>
            <p:ph idx="1"/>
          </p:nvPr>
        </p:nvSpPr>
        <p:spPr/>
        <p:txBody>
          <a:bodyPr/>
          <a:lstStyle/>
          <a:p>
            <a:r>
              <a:rPr lang="en-US" dirty="0" smtClean="0"/>
              <a:t>Project planning is an iterative process that starts when you create an initial project plan during the project startup phase. </a:t>
            </a:r>
          </a:p>
          <a:p>
            <a:r>
              <a:rPr lang="en-US" dirty="0" smtClean="0"/>
              <a:t>Plan changes are inevitable. </a:t>
            </a:r>
          </a:p>
          <a:p>
            <a:pPr lvl="1"/>
            <a:r>
              <a:rPr lang="en-US" dirty="0" smtClean="0"/>
              <a:t>As more information about the system and the project team becomes available during the project, you should regularly revise the plan to reflect requirements, schedule and risk changes.</a:t>
            </a:r>
          </a:p>
          <a:p>
            <a:pPr lvl="1"/>
            <a:r>
              <a:rPr lang="en-US" dirty="0" smtClean="0"/>
              <a:t>Changing business goals also leads to changes in project plans. As business goals change, this could affect all projects, which may then have to be re-planned. </a:t>
            </a:r>
            <a:endParaRPr lang="en-GB"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en-US" dirty="0"/>
              <a:t>project planning process</a:t>
            </a:r>
          </a:p>
        </p:txBody>
      </p:sp>
      <p:pic>
        <p:nvPicPr>
          <p:cNvPr id="4" name="Content Placeholder 3" descr="23.3 PlanningProcessActDia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4254" b="-14254"/>
              <a:stretch>
                <a:fillRect/>
              </a:stretch>
            </p:blipFill>
          </mc:Choice>
          <mc:Fallback>
            <p:blipFill>
              <a:blip r:embed="rId3"/>
              <a:srcRect t="-14254" b="-14254"/>
              <a:stretch>
                <a:fillRect/>
              </a:stretch>
            </p:blipFill>
          </mc:Fallback>
        </mc:AlternateContent>
        <p:spPr>
          <a:xfrm>
            <a:off x="0" y="1459201"/>
            <a:ext cx="8922327" cy="5440362"/>
          </a:xfr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52487" y="3546785"/>
              <a:ext cx="14040" cy="28080"/>
            </p14:xfrm>
          </p:contentPart>
        </mc:Choice>
        <mc:Fallback xmlns="">
          <p:pic>
            <p:nvPicPr>
              <p:cNvPr id="3" name="Ink 2"/>
              <p:cNvPicPr/>
              <p:nvPr/>
            </p:nvPicPr>
            <p:blipFill>
              <a:blip r:embed="rId5"/>
              <a:stretch>
                <a:fillRect/>
              </a:stretch>
            </p:blipFill>
            <p:spPr>
              <a:xfrm>
                <a:off x="110367" y="3462905"/>
                <a:ext cx="9828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638793" y="3531665"/>
              <a:ext cx="1014480" cy="958680"/>
            </p14:xfrm>
          </p:contentPart>
        </mc:Choice>
        <mc:Fallback xmlns="">
          <p:pic>
            <p:nvPicPr>
              <p:cNvPr id="5" name="Ink 4"/>
              <p:cNvPicPr/>
              <p:nvPr/>
            </p:nvPicPr>
            <p:blipFill>
              <a:blip r:embed="rId7"/>
              <a:stretch>
                <a:fillRect/>
              </a:stretch>
            </p:blipFill>
            <p:spPr>
              <a:xfrm>
                <a:off x="-680913" y="3447785"/>
                <a:ext cx="1098360" cy="1126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p14:cNvContentPartPr/>
              <p14:nvPr/>
            </p14:nvContentPartPr>
            <p14:xfrm>
              <a:off x="776007" y="3034145"/>
              <a:ext cx="113400" cy="1884600"/>
            </p14:xfrm>
          </p:contentPart>
        </mc:Choice>
        <mc:Fallback xmlns="">
          <p:pic>
            <p:nvPicPr>
              <p:cNvPr id="6" name="Ink 5"/>
              <p:cNvPicPr/>
              <p:nvPr/>
            </p:nvPicPr>
            <p:blipFill>
              <a:blip r:embed="rId9"/>
              <a:stretch>
                <a:fillRect/>
              </a:stretch>
            </p:blipFill>
            <p:spPr>
              <a:xfrm>
                <a:off x="733887" y="2950265"/>
                <a:ext cx="197640" cy="2052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p14:cNvContentPartPr/>
              <p14:nvPr/>
            </p14:nvContentPartPr>
            <p14:xfrm>
              <a:off x="2340207" y="2630945"/>
              <a:ext cx="514080" cy="2301120"/>
            </p14:xfrm>
          </p:contentPart>
        </mc:Choice>
        <mc:Fallback xmlns="">
          <p:pic>
            <p:nvPicPr>
              <p:cNvPr id="7" name="Ink 6"/>
              <p:cNvPicPr/>
              <p:nvPr/>
            </p:nvPicPr>
            <p:blipFill>
              <a:blip r:embed="rId11"/>
              <a:stretch>
                <a:fillRect/>
              </a:stretch>
            </p:blipFill>
            <p:spPr>
              <a:xfrm>
                <a:off x="2298447" y="2547065"/>
                <a:ext cx="597960" cy="246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p14:cNvContentPartPr/>
              <p14:nvPr/>
            </p14:nvContentPartPr>
            <p14:xfrm>
              <a:off x="2646207" y="2660105"/>
              <a:ext cx="281160" cy="2271960"/>
            </p14:xfrm>
          </p:contentPart>
        </mc:Choice>
        <mc:Fallback xmlns="">
          <p:pic>
            <p:nvPicPr>
              <p:cNvPr id="8" name="Ink 7"/>
              <p:cNvPicPr/>
              <p:nvPr/>
            </p:nvPicPr>
            <p:blipFill>
              <a:blip r:embed="rId13"/>
              <a:stretch>
                <a:fillRect/>
              </a:stretch>
            </p:blipFill>
            <p:spPr>
              <a:xfrm>
                <a:off x="2604087" y="2576225"/>
                <a:ext cx="365040" cy="2440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p14:cNvContentPartPr/>
              <p14:nvPr/>
            </p14:nvContentPartPr>
            <p14:xfrm>
              <a:off x="4086927" y="3186425"/>
              <a:ext cx="360" cy="360"/>
            </p14:xfrm>
          </p:contentPart>
        </mc:Choice>
        <mc:Fallback xmlns="">
          <p:pic>
            <p:nvPicPr>
              <p:cNvPr id="9" name="Ink 8"/>
              <p:cNvPicPr/>
              <p:nvPr/>
            </p:nvPicPr>
            <p:blipFill>
              <a:blip r:embed="rId15"/>
              <a:stretch>
                <a:fillRect/>
              </a:stretch>
            </p:blipFill>
            <p:spPr>
              <a:xfrm>
                <a:off x="4045167" y="3102545"/>
                <a:ext cx="8424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p14:cNvContentPartPr/>
              <p14:nvPr/>
            </p14:nvContentPartPr>
            <p14:xfrm>
              <a:off x="4585887" y="2826425"/>
              <a:ext cx="360" cy="360"/>
            </p14:xfrm>
          </p:contentPart>
        </mc:Choice>
        <mc:Fallback xmlns="">
          <p:pic>
            <p:nvPicPr>
              <p:cNvPr id="10" name="Ink 9"/>
              <p:cNvPicPr/>
              <p:nvPr/>
            </p:nvPicPr>
            <p:blipFill>
              <a:blip r:embed="rId17"/>
              <a:stretch>
                <a:fillRect/>
              </a:stretch>
            </p:blipFill>
            <p:spPr>
              <a:xfrm>
                <a:off x="4543767" y="2742185"/>
                <a:ext cx="8460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p14:cNvContentPartPr/>
              <p14:nvPr/>
            </p14:nvContentPartPr>
            <p14:xfrm>
              <a:off x="6622407" y="3768545"/>
              <a:ext cx="360" cy="360"/>
            </p14:xfrm>
          </p:contentPart>
        </mc:Choice>
        <mc:Fallback xmlns="">
          <p:pic>
            <p:nvPicPr>
              <p:cNvPr id="11" name="Ink 10"/>
              <p:cNvPicPr/>
              <p:nvPr/>
            </p:nvPicPr>
            <p:blipFill>
              <a:blip r:embed="rId15"/>
              <a:stretch>
                <a:fillRect/>
              </a:stretch>
            </p:blipFill>
            <p:spPr>
              <a:xfrm>
                <a:off x="6580647" y="3684305"/>
                <a:ext cx="8424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p14:cNvContentPartPr/>
              <p14:nvPr/>
            </p14:nvContentPartPr>
            <p14:xfrm>
              <a:off x="7093647" y="2826425"/>
              <a:ext cx="360" cy="360"/>
            </p14:xfrm>
          </p:contentPart>
        </mc:Choice>
        <mc:Fallback xmlns="">
          <p:pic>
            <p:nvPicPr>
              <p:cNvPr id="12" name="Ink 11"/>
              <p:cNvPicPr/>
              <p:nvPr/>
            </p:nvPicPr>
            <p:blipFill>
              <a:blip r:embed="rId15"/>
              <a:stretch>
                <a:fillRect/>
              </a:stretch>
            </p:blipFill>
            <p:spPr>
              <a:xfrm>
                <a:off x="7051527" y="2742185"/>
                <a:ext cx="8424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p14:cNvContentPartPr/>
              <p14:nvPr/>
            </p14:nvContentPartPr>
            <p14:xfrm>
              <a:off x="6622407" y="2230625"/>
              <a:ext cx="360" cy="360"/>
            </p14:xfrm>
          </p:contentPart>
        </mc:Choice>
        <mc:Fallback xmlns="">
          <p:pic>
            <p:nvPicPr>
              <p:cNvPr id="13" name="Ink 12"/>
              <p:cNvPicPr/>
              <p:nvPr/>
            </p:nvPicPr>
            <p:blipFill>
              <a:blip r:embed="rId21"/>
              <a:stretch>
                <a:fillRect/>
              </a:stretch>
            </p:blipFill>
            <p:spPr>
              <a:xfrm>
                <a:off x="6580647" y="2146745"/>
                <a:ext cx="8424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p14:cNvContentPartPr/>
              <p14:nvPr/>
            </p14:nvContentPartPr>
            <p14:xfrm>
              <a:off x="7834527" y="2092025"/>
              <a:ext cx="802440" cy="1096200"/>
            </p14:xfrm>
          </p:contentPart>
        </mc:Choice>
        <mc:Fallback xmlns="">
          <p:pic>
            <p:nvPicPr>
              <p:cNvPr id="14" name="Ink 13"/>
              <p:cNvPicPr/>
              <p:nvPr/>
            </p:nvPicPr>
            <p:blipFill>
              <a:blip r:embed="rId23"/>
              <a:stretch>
                <a:fillRect/>
              </a:stretch>
            </p:blipFill>
            <p:spPr>
              <a:xfrm>
                <a:off x="7792767" y="2008145"/>
                <a:ext cx="886320" cy="1264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p14:cNvContentPartPr/>
              <p14:nvPr/>
            </p14:nvContentPartPr>
            <p14:xfrm>
              <a:off x="4197807" y="4447145"/>
              <a:ext cx="360" cy="360"/>
            </p14:xfrm>
          </p:contentPart>
        </mc:Choice>
        <mc:Fallback xmlns="">
          <p:pic>
            <p:nvPicPr>
              <p:cNvPr id="15" name="Ink 14"/>
              <p:cNvPicPr/>
              <p:nvPr/>
            </p:nvPicPr>
            <p:blipFill>
              <a:blip r:embed="rId15"/>
              <a:stretch>
                <a:fillRect/>
              </a:stretch>
            </p:blipFill>
            <p:spPr>
              <a:xfrm>
                <a:off x="4156047" y="4363265"/>
                <a:ext cx="84240" cy="16848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scheduling</a:t>
            </a:r>
            <a:endParaRPr lang="en-US" dirty="0"/>
          </a:p>
        </p:txBody>
      </p:sp>
      <p:sp>
        <p:nvSpPr>
          <p:cNvPr id="3" name="Content Placeholder 2"/>
          <p:cNvSpPr>
            <a:spLocks noGrp="1"/>
          </p:cNvSpPr>
          <p:nvPr>
            <p:ph idx="1"/>
          </p:nvPr>
        </p:nvSpPr>
        <p:spPr/>
        <p:txBody>
          <a:bodyPr/>
          <a:lstStyle/>
          <a:p>
            <a:r>
              <a:rPr lang="en-US" dirty="0" smtClean="0">
                <a:solidFill>
                  <a:srgbClr val="FF0000"/>
                </a:solidFill>
              </a:rPr>
              <a:t>Project scheduling </a:t>
            </a:r>
            <a:r>
              <a:rPr lang="en-US" dirty="0" smtClean="0"/>
              <a:t>is the process of deciding how the work in a project will be organized as separate tasks, and when and how these tasks will be executed. </a:t>
            </a:r>
          </a:p>
          <a:p>
            <a:r>
              <a:rPr lang="en-US" dirty="0" smtClean="0"/>
              <a:t>You estimate the </a:t>
            </a:r>
            <a:r>
              <a:rPr lang="en-US" dirty="0" smtClean="0">
                <a:solidFill>
                  <a:srgbClr val="FF0000"/>
                </a:solidFill>
              </a:rPr>
              <a:t>calendar time </a:t>
            </a:r>
            <a:r>
              <a:rPr lang="en-US" dirty="0" smtClean="0"/>
              <a:t>needed to complete each task, the effort required and who will work on the tasks that have been identified. </a:t>
            </a:r>
          </a:p>
          <a:p>
            <a:r>
              <a:rPr lang="en-US" dirty="0" smtClean="0"/>
              <a:t>You also have to estimate the resources needed to complete each task, such as the </a:t>
            </a:r>
            <a:r>
              <a:rPr lang="en-US" dirty="0" smtClean="0">
                <a:solidFill>
                  <a:srgbClr val="FF0000"/>
                </a:solidFill>
              </a:rPr>
              <a:t>disk space </a:t>
            </a:r>
            <a:r>
              <a:rPr lang="en-US" dirty="0" smtClean="0"/>
              <a:t>required on a server, </a:t>
            </a:r>
            <a:r>
              <a:rPr lang="en-US" dirty="0" smtClean="0">
                <a:solidFill>
                  <a:srgbClr val="FF0000"/>
                </a:solidFill>
              </a:rPr>
              <a:t>the time </a:t>
            </a:r>
            <a:r>
              <a:rPr lang="en-US" dirty="0" smtClean="0"/>
              <a:t>required on specialized hardware, such as a simulator, and what the </a:t>
            </a:r>
            <a:r>
              <a:rPr lang="en-US" dirty="0" smtClean="0">
                <a:solidFill>
                  <a:srgbClr val="FF0000"/>
                </a:solidFill>
              </a:rPr>
              <a:t>travel budget </a:t>
            </a:r>
            <a:r>
              <a:rPr lang="en-US" dirty="0" smtClean="0"/>
              <a:t>will be.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pPr algn="ctr"/>
            <a:r>
              <a:rPr lang="en-GB" dirty="0"/>
              <a:t>Project </a:t>
            </a:r>
            <a:r>
              <a:rPr lang="en-GB" dirty="0" smtClean="0"/>
              <a:t>scheduling activities</a:t>
            </a:r>
            <a:endParaRPr lang="en-GB" dirty="0"/>
          </a:p>
        </p:txBody>
      </p:sp>
      <p:sp>
        <p:nvSpPr>
          <p:cNvPr id="28675" name="Rectangle 3"/>
          <p:cNvSpPr>
            <a:spLocks noGrp="1" noChangeArrowheads="1"/>
          </p:cNvSpPr>
          <p:nvPr>
            <p:ph type="body" idx="1"/>
          </p:nvPr>
        </p:nvSpPr>
        <p:spPr>
          <a:noFill/>
          <a:ln/>
        </p:spPr>
        <p:txBody>
          <a:bodyPr lIns="90840" tIns="44623" rIns="90840" bIns="44623"/>
          <a:lstStyle/>
          <a:p>
            <a:r>
              <a:rPr lang="en-GB" dirty="0"/>
              <a:t>Split project into tasks and estimate time and resources required to complete each task.</a:t>
            </a:r>
          </a:p>
          <a:p>
            <a:r>
              <a:rPr lang="en-GB" dirty="0"/>
              <a:t>Organize tasks concurrently to make optimal </a:t>
            </a:r>
            <a:br>
              <a:rPr lang="en-GB" dirty="0"/>
            </a:br>
            <a:r>
              <a:rPr lang="en-GB" dirty="0"/>
              <a:t>use of workforce.</a:t>
            </a:r>
          </a:p>
          <a:p>
            <a:r>
              <a:rPr lang="en-GB" dirty="0"/>
              <a:t>Minimize task dependencies to avoid delays </a:t>
            </a:r>
            <a:br>
              <a:rPr lang="en-GB" dirty="0"/>
            </a:br>
            <a:r>
              <a:rPr lang="en-GB" dirty="0"/>
              <a:t>caused by one task waiting for another to complete.</a:t>
            </a:r>
          </a:p>
          <a:p>
            <a:r>
              <a:rPr lang="en-GB" dirty="0"/>
              <a:t>Dependent on project managers intuition and experience.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Milestones and deliverables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Milestones</a:t>
            </a:r>
            <a:r>
              <a:rPr lang="en-US" dirty="0" smtClean="0"/>
              <a:t> are points in the schedule against which you can assess progress, for example, the handover of the system for testing. </a:t>
            </a:r>
            <a:r>
              <a:rPr lang="en-US" smtClean="0"/>
              <a:t>(Represented </a:t>
            </a:r>
            <a:r>
              <a:rPr lang="en-US" dirty="0" smtClean="0"/>
              <a:t>as M1,M2,M3)</a:t>
            </a:r>
          </a:p>
          <a:p>
            <a:pPr marL="0" indent="0">
              <a:buNone/>
            </a:pPr>
            <a:endParaRPr lang="en-US" dirty="0" smtClean="0"/>
          </a:p>
          <a:p>
            <a:r>
              <a:rPr lang="en-US" dirty="0" smtClean="0">
                <a:solidFill>
                  <a:srgbClr val="FF0000"/>
                </a:solidFill>
              </a:rPr>
              <a:t>Deliverables</a:t>
            </a:r>
            <a:r>
              <a:rPr lang="en-US" dirty="0" smtClean="0"/>
              <a:t> are work products that are delivered to the customer, e.g. a requirements document for the system.</a:t>
            </a:r>
            <a:endParaRPr lang="en-GB"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en-US" dirty="0"/>
              <a:t>project scheduling process</a:t>
            </a:r>
          </a:p>
        </p:txBody>
      </p:sp>
      <p:pic>
        <p:nvPicPr>
          <p:cNvPr id="4" name="Content Placeholder 3" descr="23.4 Scheduling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93314" b="-93314"/>
              <a:stretch>
                <a:fillRect/>
              </a:stretch>
            </p:blipFill>
          </mc:Choice>
          <mc:Fallback>
            <p:blipFill>
              <a:blip r:embed="rId3"/>
              <a:srcRect t="-93314" b="-93314"/>
              <a:stretch>
                <a:fillRect/>
              </a:stretch>
            </p:blipFill>
          </mc:Fallback>
        </mc:AlternateContent>
        <p:spPr>
          <a:xfrm>
            <a:off x="277091" y="1600200"/>
            <a:ext cx="8769927" cy="4911436"/>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pPr algn="ctr"/>
            <a:r>
              <a:rPr lang="en-GB" dirty="0" smtClean="0"/>
              <a:t>Schedule representation</a:t>
            </a:r>
            <a:endParaRPr lang="en-GB" dirty="0"/>
          </a:p>
        </p:txBody>
      </p:sp>
      <p:sp>
        <p:nvSpPr>
          <p:cNvPr id="32771" name="Rectangle 3"/>
          <p:cNvSpPr>
            <a:spLocks noGrp="1" noChangeArrowheads="1"/>
          </p:cNvSpPr>
          <p:nvPr>
            <p:ph type="body" idx="1"/>
          </p:nvPr>
        </p:nvSpPr>
        <p:spPr>
          <a:noFill/>
          <a:ln/>
        </p:spPr>
        <p:txBody>
          <a:bodyPr lIns="90840" tIns="44623" rIns="90840" bIns="44623"/>
          <a:lstStyle/>
          <a:p>
            <a:r>
              <a:rPr lang="en-GB" dirty="0"/>
              <a:t>Graphical notations</a:t>
            </a:r>
            <a:r>
              <a:rPr lang="en-GB" dirty="0" smtClean="0"/>
              <a:t> are normally used </a:t>
            </a:r>
            <a:r>
              <a:rPr lang="en-GB" dirty="0"/>
              <a:t>to illustrate the project schedule.</a:t>
            </a:r>
            <a:endParaRPr lang="en-GB" dirty="0" smtClean="0"/>
          </a:p>
          <a:p>
            <a:r>
              <a:rPr lang="en-GB" dirty="0" smtClean="0"/>
              <a:t>These show the </a:t>
            </a:r>
            <a:r>
              <a:rPr lang="en-GB" dirty="0"/>
              <a:t>project breakdown into tasks. Tasks should not be too small. They should take about a week or two.</a:t>
            </a:r>
            <a:endParaRPr lang="en-GB" dirty="0" smtClean="0"/>
          </a:p>
          <a:p>
            <a:r>
              <a:rPr lang="en-GB" dirty="0" smtClean="0"/>
              <a:t>Bar </a:t>
            </a:r>
            <a:r>
              <a:rPr lang="en-GB" dirty="0"/>
              <a:t>charts</a:t>
            </a:r>
            <a:r>
              <a:rPr lang="en-GB" dirty="0" smtClean="0"/>
              <a:t> are the most commonly used representation for project schedules. They show the schedule as activities or resources against time.</a:t>
            </a:r>
            <a:endParaRPr lang="en-GB"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Topics covered</a:t>
            </a:r>
            <a:endParaRPr lang="en-US" dirty="0"/>
          </a:p>
        </p:txBody>
      </p:sp>
      <p:sp>
        <p:nvSpPr>
          <p:cNvPr id="3" name="Content Placeholder 2"/>
          <p:cNvSpPr>
            <a:spLocks noGrp="1"/>
          </p:cNvSpPr>
          <p:nvPr>
            <p:ph idx="1"/>
          </p:nvPr>
        </p:nvSpPr>
        <p:spPr>
          <a:xfrm>
            <a:off x="457200" y="1600200"/>
            <a:ext cx="8229600" cy="4828309"/>
          </a:xfrm>
        </p:spPr>
        <p:txBody>
          <a:bodyPr/>
          <a:lstStyle/>
          <a:p>
            <a:r>
              <a:rPr lang="en-US" b="1" dirty="0" smtClean="0"/>
              <a:t>Software pricing</a:t>
            </a:r>
          </a:p>
          <a:p>
            <a:pPr marL="0" indent="0">
              <a:buNone/>
            </a:pPr>
            <a:endParaRPr lang="en-GB" b="1" dirty="0" smtClean="0"/>
          </a:p>
          <a:p>
            <a:r>
              <a:rPr lang="en-US" b="1" dirty="0" smtClean="0"/>
              <a:t>Plan-driven development</a:t>
            </a:r>
          </a:p>
          <a:p>
            <a:pPr marL="0" indent="0">
              <a:buNone/>
            </a:pPr>
            <a:endParaRPr lang="en-GB" b="1" dirty="0" smtClean="0"/>
          </a:p>
          <a:p>
            <a:r>
              <a:rPr lang="en-US" b="1" dirty="0" smtClean="0"/>
              <a:t>Project scheduling</a:t>
            </a:r>
          </a:p>
          <a:p>
            <a:pPr marL="0" indent="0">
              <a:buNone/>
            </a:pPr>
            <a:endParaRPr lang="en-GB" b="1" dirty="0" smtClean="0"/>
          </a:p>
          <a:p>
            <a:r>
              <a:rPr lang="en-US" b="1" dirty="0" smtClean="0"/>
              <a:t>Agile planning</a:t>
            </a:r>
          </a:p>
          <a:p>
            <a:pPr marL="0" indent="0">
              <a:buNone/>
            </a:pPr>
            <a:endParaRPr lang="en-GB" b="1" dirty="0" smtClean="0"/>
          </a:p>
          <a:p>
            <a:r>
              <a:rPr lang="en-US" b="1" dirty="0" smtClean="0"/>
              <a:t>Estimation techniques</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Tasks</a:t>
            </a:r>
            <a:r>
              <a:rPr lang="en-US" dirty="0"/>
              <a:t>, durations, and dependencies</a:t>
            </a:r>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extLst>
                    <a:ext uri="{9D8B030D-6E8A-4147-A177-3AD203B41FA5}">
                      <a16:colId xmlns:a16="http://schemas.microsoft.com/office/drawing/2014/main" val="20000"/>
                    </a:ext>
                  </a:extLst>
                </a:gridCol>
                <a:gridCol w="1918653">
                  <a:extLst>
                    <a:ext uri="{9D8B030D-6E8A-4147-A177-3AD203B41FA5}">
                      <a16:colId xmlns:a16="http://schemas.microsoft.com/office/drawing/2014/main" val="20001"/>
                    </a:ext>
                  </a:extLst>
                </a:gridCol>
                <a:gridCol w="1959187">
                  <a:extLst>
                    <a:ext uri="{9D8B030D-6E8A-4147-A177-3AD203B41FA5}">
                      <a16:colId xmlns:a16="http://schemas.microsoft.com/office/drawing/2014/main" val="20002"/>
                    </a:ext>
                  </a:extLst>
                </a:gridCol>
                <a:gridCol w="2890308">
                  <a:extLst>
                    <a:ext uri="{9D8B030D-6E8A-4147-A177-3AD203B41FA5}">
                      <a16:colId xmlns:a16="http://schemas.microsoft.com/office/drawing/2014/main" val="20003"/>
                    </a:ext>
                  </a:extLst>
                </a:gridCol>
              </a:tblGrid>
              <a:tr h="370840">
                <a:tc>
                  <a:txBody>
                    <a:bodyPr/>
                    <a:lstStyle/>
                    <a:p>
                      <a:pPr algn="ctr">
                        <a:spcAft>
                          <a:spcPts val="0"/>
                        </a:spcAft>
                      </a:pPr>
                      <a:r>
                        <a:rPr lang="en-US" sz="1600" b="1" dirty="0" smtClean="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smtClean="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extLst>
                  <a:ext uri="{0D108BD9-81ED-4DB2-BD59-A6C34878D82A}">
                    <a16:rowId xmlns:a16="http://schemas.microsoft.com/office/drawing/2014/main" val="10000"/>
                  </a:ext>
                </a:extLst>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1"/>
                  </a:ext>
                </a:extLst>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2"/>
                  </a:ext>
                </a:extLst>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3"/>
                  </a:ext>
                </a:extLst>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4"/>
                  </a:ext>
                </a:extLst>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5"/>
                  </a:ext>
                </a:extLst>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6"/>
                  </a:ext>
                </a:extLst>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7"/>
                  </a:ext>
                </a:extLst>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8"/>
                  </a:ext>
                </a:extLst>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9"/>
                  </a:ext>
                </a:extLst>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0"/>
                  </a:ext>
                </a:extLst>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1"/>
                  </a:ext>
                </a:extLst>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Activity </a:t>
            </a:r>
            <a:r>
              <a:rPr lang="en-US" dirty="0"/>
              <a:t>bar chart</a:t>
            </a:r>
          </a:p>
        </p:txBody>
      </p:sp>
      <p:pic>
        <p:nvPicPr>
          <p:cNvPr id="6" name="Content Placeholder 5" descr="23.6 New-activity-bar-char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603" r="-1628"/>
              <a:stretch>
                <a:fillRect/>
              </a:stretch>
            </p:blipFill>
          </mc:Choice>
          <mc:Fallback>
            <p:blipFill>
              <a:blip r:embed="rId3"/>
              <a:srcRect l="-2603" r="-1628"/>
              <a:stretch>
                <a:fillRect/>
              </a:stretch>
            </p:blipFill>
          </mc:Fallback>
        </mc:AlternateContent>
        <p:spPr>
          <a:xfrm>
            <a:off x="0" y="1600200"/>
            <a:ext cx="9144000" cy="52578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For the set of tasks shown below draw the project scheduling using Activity chart, Assume 1 Week=5 days.</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2948796"/>
              </p:ext>
            </p:extLst>
          </p:nvPr>
        </p:nvGraphicFramePr>
        <p:xfrm>
          <a:off x="457199" y="1417639"/>
          <a:ext cx="8520545" cy="5068133"/>
        </p:xfrm>
        <a:graphic>
          <a:graphicData uri="http://schemas.openxmlformats.org/drawingml/2006/table">
            <a:tbl>
              <a:tblPr firstRow="1" firstCol="1" bandRow="1">
                <a:tableStyleId>{5C22544A-7EE6-4342-B048-85BDC9FD1C3A}</a:tableStyleId>
              </a:tblPr>
              <a:tblGrid>
                <a:gridCol w="3260923">
                  <a:extLst>
                    <a:ext uri="{9D8B030D-6E8A-4147-A177-3AD203B41FA5}">
                      <a16:colId xmlns:a16="http://schemas.microsoft.com/office/drawing/2014/main" val="1638441165"/>
                    </a:ext>
                  </a:extLst>
                </a:gridCol>
                <a:gridCol w="3297800">
                  <a:extLst>
                    <a:ext uri="{9D8B030D-6E8A-4147-A177-3AD203B41FA5}">
                      <a16:colId xmlns:a16="http://schemas.microsoft.com/office/drawing/2014/main" val="3203577571"/>
                    </a:ext>
                  </a:extLst>
                </a:gridCol>
                <a:gridCol w="1961822">
                  <a:extLst>
                    <a:ext uri="{9D8B030D-6E8A-4147-A177-3AD203B41FA5}">
                      <a16:colId xmlns:a16="http://schemas.microsoft.com/office/drawing/2014/main" val="1329230094"/>
                    </a:ext>
                  </a:extLst>
                </a:gridCol>
              </a:tblGrid>
              <a:tr h="791397">
                <a:tc>
                  <a:txBody>
                    <a:bodyPr/>
                    <a:lstStyle/>
                    <a:p>
                      <a:pPr marL="457200">
                        <a:spcAft>
                          <a:spcPts val="0"/>
                        </a:spcAft>
                      </a:pPr>
                      <a:r>
                        <a:rPr lang="en-US" sz="2400" dirty="0">
                          <a:solidFill>
                            <a:schemeClr val="bg1"/>
                          </a:solidFill>
                          <a:effectLst/>
                        </a:rPr>
                        <a:t>Task</a:t>
                      </a:r>
                      <a:endParaRPr lang="en-IN" sz="2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400" dirty="0">
                          <a:solidFill>
                            <a:schemeClr val="tx1"/>
                          </a:solidFill>
                          <a:effectLst/>
                        </a:rPr>
                        <a:t>Duration</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400" dirty="0">
                          <a:solidFill>
                            <a:schemeClr val="tx1"/>
                          </a:solidFill>
                          <a:effectLst/>
                        </a:rPr>
                        <a:t>Dependency</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0336391"/>
                  </a:ext>
                </a:extLst>
              </a:tr>
              <a:tr h="534592">
                <a:tc>
                  <a:txBody>
                    <a:bodyPr/>
                    <a:lstStyle/>
                    <a:p>
                      <a:pPr marL="457200">
                        <a:spcAft>
                          <a:spcPts val="0"/>
                        </a:spcAft>
                      </a:pPr>
                      <a:r>
                        <a:rPr lang="en-US" sz="2400" dirty="0">
                          <a:solidFill>
                            <a:schemeClr val="bg1"/>
                          </a:solidFill>
                          <a:effectLst/>
                        </a:rPr>
                        <a:t>T1</a:t>
                      </a:r>
                      <a:endParaRPr lang="en-IN" sz="2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400" dirty="0">
                          <a:solidFill>
                            <a:schemeClr val="accent6">
                              <a:lumMod val="75000"/>
                            </a:schemeClr>
                          </a:solidFill>
                          <a:effectLst/>
                        </a:rPr>
                        <a:t>5</a:t>
                      </a:r>
                      <a:endParaRPr lang="en-IN" sz="2400" dirty="0">
                        <a:solidFill>
                          <a:schemeClr val="accent6">
                            <a:lumMod val="75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400">
                          <a:solidFill>
                            <a:schemeClr val="accent6">
                              <a:lumMod val="75000"/>
                            </a:schemeClr>
                          </a:solidFill>
                          <a:effectLst/>
                        </a:rPr>
                        <a:t>-</a:t>
                      </a:r>
                      <a:endParaRPr lang="en-IN" sz="2400">
                        <a:solidFill>
                          <a:schemeClr val="accent6">
                            <a:lumMod val="75000"/>
                          </a:schemeClr>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12039435"/>
                  </a:ext>
                </a:extLst>
              </a:tr>
              <a:tr h="534592">
                <a:tc>
                  <a:txBody>
                    <a:bodyPr/>
                    <a:lstStyle/>
                    <a:p>
                      <a:pPr marL="457200">
                        <a:spcAft>
                          <a:spcPts val="0"/>
                        </a:spcAft>
                      </a:pPr>
                      <a:r>
                        <a:rPr lang="en-US" sz="2400" dirty="0">
                          <a:solidFill>
                            <a:schemeClr val="bg1"/>
                          </a:solidFill>
                          <a:effectLst/>
                        </a:rPr>
                        <a:t>T2</a:t>
                      </a:r>
                      <a:endParaRPr lang="en-IN" sz="2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400" dirty="0">
                          <a:solidFill>
                            <a:schemeClr val="accent6">
                              <a:lumMod val="75000"/>
                            </a:schemeClr>
                          </a:solidFill>
                          <a:effectLst/>
                        </a:rPr>
                        <a:t>15</a:t>
                      </a:r>
                      <a:endParaRPr lang="en-IN" sz="2400" dirty="0">
                        <a:solidFill>
                          <a:schemeClr val="accent6">
                            <a:lumMod val="75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400">
                          <a:solidFill>
                            <a:schemeClr val="accent6">
                              <a:lumMod val="75000"/>
                            </a:schemeClr>
                          </a:solidFill>
                          <a:effectLst/>
                        </a:rPr>
                        <a:t>-</a:t>
                      </a:r>
                      <a:endParaRPr lang="en-IN" sz="2400">
                        <a:solidFill>
                          <a:schemeClr val="accent6">
                            <a:lumMod val="75000"/>
                          </a:schemeClr>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57117428"/>
                  </a:ext>
                </a:extLst>
              </a:tr>
              <a:tr h="534592">
                <a:tc>
                  <a:txBody>
                    <a:bodyPr/>
                    <a:lstStyle/>
                    <a:p>
                      <a:pPr marL="457200">
                        <a:spcAft>
                          <a:spcPts val="0"/>
                        </a:spcAft>
                      </a:pPr>
                      <a:r>
                        <a:rPr lang="en-US" sz="2400" dirty="0">
                          <a:solidFill>
                            <a:schemeClr val="bg1"/>
                          </a:solidFill>
                          <a:effectLst/>
                        </a:rPr>
                        <a:t>T3</a:t>
                      </a:r>
                      <a:endParaRPr lang="en-IN" sz="2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400" dirty="0">
                          <a:solidFill>
                            <a:schemeClr val="accent6">
                              <a:lumMod val="75000"/>
                            </a:schemeClr>
                          </a:solidFill>
                          <a:effectLst/>
                        </a:rPr>
                        <a:t>15</a:t>
                      </a:r>
                      <a:endParaRPr lang="en-IN" sz="2400" dirty="0">
                        <a:solidFill>
                          <a:schemeClr val="accent6">
                            <a:lumMod val="75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400">
                          <a:solidFill>
                            <a:schemeClr val="accent6">
                              <a:lumMod val="75000"/>
                            </a:schemeClr>
                          </a:solidFill>
                          <a:effectLst/>
                        </a:rPr>
                        <a:t>T1(M1)</a:t>
                      </a:r>
                      <a:endParaRPr lang="en-IN" sz="2400">
                        <a:solidFill>
                          <a:schemeClr val="accent6">
                            <a:lumMod val="75000"/>
                          </a:schemeClr>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51193359"/>
                  </a:ext>
                </a:extLst>
              </a:tr>
              <a:tr h="534592">
                <a:tc>
                  <a:txBody>
                    <a:bodyPr/>
                    <a:lstStyle/>
                    <a:p>
                      <a:pPr marL="457200">
                        <a:spcAft>
                          <a:spcPts val="0"/>
                        </a:spcAft>
                      </a:pPr>
                      <a:r>
                        <a:rPr lang="en-US" sz="2400" dirty="0">
                          <a:solidFill>
                            <a:schemeClr val="bg1"/>
                          </a:solidFill>
                          <a:effectLst/>
                        </a:rPr>
                        <a:t>T4</a:t>
                      </a:r>
                      <a:endParaRPr lang="en-IN" sz="2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400" dirty="0">
                          <a:solidFill>
                            <a:schemeClr val="accent6">
                              <a:lumMod val="75000"/>
                            </a:schemeClr>
                          </a:solidFill>
                          <a:effectLst/>
                        </a:rPr>
                        <a:t>10</a:t>
                      </a:r>
                      <a:endParaRPr lang="en-IN" sz="2400" dirty="0">
                        <a:solidFill>
                          <a:schemeClr val="accent6">
                            <a:lumMod val="75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400">
                          <a:solidFill>
                            <a:schemeClr val="accent6">
                              <a:lumMod val="75000"/>
                            </a:schemeClr>
                          </a:solidFill>
                          <a:effectLst/>
                        </a:rPr>
                        <a:t>-</a:t>
                      </a:r>
                      <a:endParaRPr lang="en-IN" sz="2400">
                        <a:solidFill>
                          <a:schemeClr val="accent6">
                            <a:lumMod val="75000"/>
                          </a:schemeClr>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4987663"/>
                  </a:ext>
                </a:extLst>
              </a:tr>
              <a:tr h="534592">
                <a:tc>
                  <a:txBody>
                    <a:bodyPr/>
                    <a:lstStyle/>
                    <a:p>
                      <a:pPr marL="457200">
                        <a:spcAft>
                          <a:spcPts val="0"/>
                        </a:spcAft>
                      </a:pPr>
                      <a:r>
                        <a:rPr lang="en-US" sz="2400" dirty="0">
                          <a:solidFill>
                            <a:schemeClr val="bg1"/>
                          </a:solidFill>
                          <a:effectLst/>
                        </a:rPr>
                        <a:t>T5</a:t>
                      </a:r>
                      <a:endParaRPr lang="en-IN" sz="2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400" dirty="0">
                          <a:solidFill>
                            <a:schemeClr val="accent6">
                              <a:lumMod val="75000"/>
                            </a:schemeClr>
                          </a:solidFill>
                          <a:effectLst/>
                        </a:rPr>
                        <a:t>10</a:t>
                      </a:r>
                      <a:endParaRPr lang="en-IN" sz="2400" dirty="0">
                        <a:solidFill>
                          <a:schemeClr val="accent6">
                            <a:lumMod val="75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400">
                          <a:solidFill>
                            <a:schemeClr val="accent6">
                              <a:lumMod val="75000"/>
                            </a:schemeClr>
                          </a:solidFill>
                          <a:effectLst/>
                        </a:rPr>
                        <a:t>T2,T4(M2)</a:t>
                      </a:r>
                      <a:endParaRPr lang="en-IN" sz="2400">
                        <a:solidFill>
                          <a:schemeClr val="accent6">
                            <a:lumMod val="75000"/>
                          </a:schemeClr>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01229437"/>
                  </a:ext>
                </a:extLst>
              </a:tr>
              <a:tr h="534592">
                <a:tc>
                  <a:txBody>
                    <a:bodyPr/>
                    <a:lstStyle/>
                    <a:p>
                      <a:pPr marL="457200">
                        <a:spcAft>
                          <a:spcPts val="0"/>
                        </a:spcAft>
                      </a:pPr>
                      <a:r>
                        <a:rPr lang="en-US" sz="2400" dirty="0">
                          <a:solidFill>
                            <a:schemeClr val="bg1"/>
                          </a:solidFill>
                          <a:effectLst/>
                        </a:rPr>
                        <a:t>T6</a:t>
                      </a:r>
                      <a:endParaRPr lang="en-IN" sz="2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400" dirty="0">
                          <a:solidFill>
                            <a:schemeClr val="accent6">
                              <a:lumMod val="75000"/>
                            </a:schemeClr>
                          </a:solidFill>
                          <a:effectLst/>
                        </a:rPr>
                        <a:t>05</a:t>
                      </a:r>
                      <a:endParaRPr lang="en-IN" sz="2400" dirty="0">
                        <a:solidFill>
                          <a:schemeClr val="accent6">
                            <a:lumMod val="75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400">
                          <a:solidFill>
                            <a:schemeClr val="accent6">
                              <a:lumMod val="75000"/>
                            </a:schemeClr>
                          </a:solidFill>
                          <a:effectLst/>
                        </a:rPr>
                        <a:t>T1,T2(M3)</a:t>
                      </a:r>
                      <a:endParaRPr lang="en-IN" sz="2400">
                        <a:solidFill>
                          <a:schemeClr val="accent6">
                            <a:lumMod val="75000"/>
                          </a:schemeClr>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78826256"/>
                  </a:ext>
                </a:extLst>
              </a:tr>
              <a:tr h="534592">
                <a:tc>
                  <a:txBody>
                    <a:bodyPr/>
                    <a:lstStyle/>
                    <a:p>
                      <a:pPr marL="457200">
                        <a:spcAft>
                          <a:spcPts val="0"/>
                        </a:spcAft>
                      </a:pPr>
                      <a:r>
                        <a:rPr lang="en-US" sz="2400" dirty="0">
                          <a:solidFill>
                            <a:schemeClr val="bg1"/>
                          </a:solidFill>
                          <a:effectLst/>
                        </a:rPr>
                        <a:t>T7</a:t>
                      </a:r>
                      <a:endParaRPr lang="en-IN" sz="2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400" dirty="0">
                          <a:solidFill>
                            <a:schemeClr val="accent6">
                              <a:lumMod val="75000"/>
                            </a:schemeClr>
                          </a:solidFill>
                          <a:effectLst/>
                        </a:rPr>
                        <a:t>20</a:t>
                      </a:r>
                      <a:endParaRPr lang="en-IN" sz="2400" dirty="0">
                        <a:solidFill>
                          <a:schemeClr val="accent6">
                            <a:lumMod val="75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400" dirty="0">
                          <a:solidFill>
                            <a:schemeClr val="accent6">
                              <a:lumMod val="75000"/>
                            </a:schemeClr>
                          </a:solidFill>
                          <a:effectLst/>
                        </a:rPr>
                        <a:t>T1(M1)</a:t>
                      </a:r>
                      <a:endParaRPr lang="en-IN" sz="2400" dirty="0">
                        <a:solidFill>
                          <a:schemeClr val="accent6">
                            <a:lumMod val="75000"/>
                          </a:schemeClr>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58137249"/>
                  </a:ext>
                </a:extLst>
              </a:tr>
              <a:tr h="534592">
                <a:tc>
                  <a:txBody>
                    <a:bodyPr/>
                    <a:lstStyle/>
                    <a:p>
                      <a:pPr marL="457200">
                        <a:spcAft>
                          <a:spcPts val="0"/>
                        </a:spcAft>
                      </a:pPr>
                      <a:r>
                        <a:rPr lang="en-US" sz="2400" dirty="0">
                          <a:solidFill>
                            <a:schemeClr val="bg1"/>
                          </a:solidFill>
                          <a:effectLst/>
                        </a:rPr>
                        <a:t>T8</a:t>
                      </a:r>
                      <a:endParaRPr lang="en-IN" sz="24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400">
                          <a:solidFill>
                            <a:schemeClr val="accent6">
                              <a:lumMod val="75000"/>
                            </a:schemeClr>
                          </a:solidFill>
                          <a:effectLst/>
                        </a:rPr>
                        <a:t>25</a:t>
                      </a:r>
                      <a:endParaRPr lang="en-IN" sz="2400">
                        <a:solidFill>
                          <a:schemeClr val="accent6">
                            <a:lumMod val="75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400" dirty="0">
                          <a:solidFill>
                            <a:schemeClr val="accent6">
                              <a:lumMod val="75000"/>
                            </a:schemeClr>
                          </a:solidFill>
                          <a:effectLst/>
                        </a:rPr>
                        <a:t>T4(M4)</a:t>
                      </a:r>
                      <a:endParaRPr lang="en-IN" sz="2400" dirty="0">
                        <a:solidFill>
                          <a:schemeClr val="accent6">
                            <a:lumMod val="75000"/>
                          </a:schemeClr>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40108961"/>
                  </a:ext>
                </a:extLst>
              </a:tr>
            </a:tbl>
          </a:graphicData>
        </a:graphic>
      </p:graphicFrame>
    </p:spTree>
    <p:extLst>
      <p:ext uri="{BB962C8B-B14F-4D97-AF65-F5344CB8AC3E}">
        <p14:creationId xmlns:p14="http://schemas.microsoft.com/office/powerpoint/2010/main" val="1545850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
            <a:ext cx="9947564" cy="6996545"/>
          </a:xfrm>
          <a:prstGeom prst="rect">
            <a:avLst/>
          </a:prstGeom>
        </p:spPr>
      </p:pic>
    </p:spTree>
    <p:extLst>
      <p:ext uri="{BB962C8B-B14F-4D97-AF65-F5344CB8AC3E}">
        <p14:creationId xmlns:p14="http://schemas.microsoft.com/office/powerpoint/2010/main" val="2310880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Staff </a:t>
            </a:r>
            <a:r>
              <a:rPr lang="en-US" dirty="0"/>
              <a:t>allocation chart</a:t>
            </a:r>
          </a:p>
        </p:txBody>
      </p:sp>
      <p:pic>
        <p:nvPicPr>
          <p:cNvPr id="4" name="Content Placeholder 3" descr="23.7 Staff-alloc-char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9573" r="-19573"/>
              <a:stretch>
                <a:fillRect/>
              </a:stretch>
            </p:blipFill>
          </mc:Choice>
          <mc:Fallback>
            <p:blipFill>
              <a:blip r:embed="rId3"/>
              <a:srcRect l="-19573" r="-19573"/>
              <a:stretch>
                <a:fillRect/>
              </a:stretch>
            </p:blipFill>
          </mc:Fallback>
        </mc:AlternateConten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Agile planning</a:t>
            </a:r>
            <a:endParaRPr lang="en-US" dirty="0"/>
          </a:p>
        </p:txBody>
      </p:sp>
      <p:sp>
        <p:nvSpPr>
          <p:cNvPr id="3" name="Content Placeholder 2"/>
          <p:cNvSpPr>
            <a:spLocks noGrp="1"/>
          </p:cNvSpPr>
          <p:nvPr>
            <p:ph idx="1"/>
          </p:nvPr>
        </p:nvSpPr>
        <p:spPr/>
        <p:txBody>
          <a:bodyPr/>
          <a:lstStyle/>
          <a:p>
            <a:r>
              <a:rPr lang="en-US" dirty="0" smtClean="0"/>
              <a:t>Agile methods of software development are iterative approaches where the software is developed and delivered to customers in increments. </a:t>
            </a:r>
          </a:p>
          <a:p>
            <a:r>
              <a:rPr lang="en-US" dirty="0" smtClean="0"/>
              <a:t>Unlike plan-driven approaches, the functionality of these increments is not planned in advance but is decided during the development. </a:t>
            </a:r>
          </a:p>
          <a:p>
            <a:pPr lvl="1"/>
            <a:r>
              <a:rPr lang="en-US" dirty="0" smtClean="0"/>
              <a:t>The decision on what to include in an increment depends on progress and on the customer’s priorities. </a:t>
            </a:r>
          </a:p>
          <a:p>
            <a:r>
              <a:rPr lang="en-US" dirty="0" smtClean="0"/>
              <a:t>The customer’s priorities and requirements change so it makes sense to have a flexible plan that can accommodate these changes.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Agile planning stages</a:t>
            </a:r>
            <a:endParaRPr lang="en-US" dirty="0"/>
          </a:p>
        </p:txBody>
      </p:sp>
      <p:sp>
        <p:nvSpPr>
          <p:cNvPr id="3" name="Content Placeholder 2"/>
          <p:cNvSpPr>
            <a:spLocks noGrp="1"/>
          </p:cNvSpPr>
          <p:nvPr>
            <p:ph idx="1"/>
          </p:nvPr>
        </p:nvSpPr>
        <p:spPr/>
        <p:txBody>
          <a:bodyPr/>
          <a:lstStyle/>
          <a:p>
            <a:r>
              <a:rPr lang="en-US" dirty="0" smtClean="0"/>
              <a:t>Release planning, which looks ahead for several months and decides on the features that should be included in a release of a system.</a:t>
            </a:r>
            <a:endParaRPr lang="en-GB" dirty="0" smtClean="0"/>
          </a:p>
          <a:p>
            <a:r>
              <a:rPr lang="en-US" dirty="0" smtClean="0"/>
              <a:t>Iteration planning, which has a shorter term outlook, and focuses on planning the next increment of a system. This is typically 2-4 weeks of work for the team.</a:t>
            </a:r>
            <a:endParaRPr lang="en-GB"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Planning </a:t>
            </a:r>
            <a:r>
              <a:rPr lang="en-US" dirty="0"/>
              <a:t>in XP</a:t>
            </a:r>
          </a:p>
        </p:txBody>
      </p:sp>
      <p:pic>
        <p:nvPicPr>
          <p:cNvPr id="4" name="Content Placeholder 3" descr="23.8 PlanningGam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69985" b="-169985"/>
              <a:stretch>
                <a:fillRect/>
              </a:stretch>
            </p:blipFill>
          </mc:Choice>
          <mc:Fallback>
            <p:blipFill>
              <a:blip r:embed="rId3"/>
              <a:srcRect t="-169985" b="-169985"/>
              <a:stretch>
                <a:fillRect/>
              </a:stretch>
            </p:blipFill>
          </mc:Fallback>
        </mc:AlternateConten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Story-based planning</a:t>
            </a:r>
            <a:endParaRPr lang="en-US" dirty="0">
              <a:solidFill>
                <a:schemeClr val="tx1"/>
              </a:solidFill>
            </a:endParaRPr>
          </a:p>
        </p:txBody>
      </p:sp>
      <p:sp>
        <p:nvSpPr>
          <p:cNvPr id="3" name="Content Placeholder 2"/>
          <p:cNvSpPr>
            <a:spLocks noGrp="1"/>
          </p:cNvSpPr>
          <p:nvPr>
            <p:ph idx="1"/>
          </p:nvPr>
        </p:nvSpPr>
        <p:spPr/>
        <p:txBody>
          <a:bodyPr/>
          <a:lstStyle/>
          <a:p>
            <a:r>
              <a:rPr lang="en-US" sz="2000" dirty="0" smtClean="0"/>
              <a:t>The system specification in XP is based on user stories that reflect the features that should be included in the system. </a:t>
            </a:r>
          </a:p>
          <a:p>
            <a:r>
              <a:rPr lang="en-US" sz="2000" dirty="0" smtClean="0"/>
              <a:t>The project team read and discuss the stories and rank them in order of the amount of time they think it will take to implement the story.</a:t>
            </a:r>
          </a:p>
          <a:p>
            <a:r>
              <a:rPr lang="en-US" sz="2000" dirty="0" smtClean="0"/>
              <a:t>Release planning involves selecting and refining the stories that will reflect the features to be implemented in a release of a system and the order in which the stories should be implemented.</a:t>
            </a:r>
          </a:p>
          <a:p>
            <a:r>
              <a:rPr lang="en-US" sz="2000" dirty="0" smtClean="0"/>
              <a:t>Stories to be implemented in each iteration are chosen, with the number of stories reflecting the time to deliver an iteration (usually 2 or 3 weeks).</a:t>
            </a:r>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Estimation techniques</a:t>
            </a:r>
            <a:endParaRPr lang="en-US" dirty="0"/>
          </a:p>
        </p:txBody>
      </p:sp>
      <p:sp>
        <p:nvSpPr>
          <p:cNvPr id="3" name="Content Placeholder 2"/>
          <p:cNvSpPr>
            <a:spLocks noGrp="1"/>
          </p:cNvSpPr>
          <p:nvPr>
            <p:ph idx="1"/>
          </p:nvPr>
        </p:nvSpPr>
        <p:spPr/>
        <p:txBody>
          <a:bodyPr/>
          <a:lstStyle/>
          <a:p>
            <a:r>
              <a:rPr lang="en-US" dirty="0" smtClean="0"/>
              <a:t>Organizations need to make software effort and cost estimates. There are two types of technique that can be used to do this:</a:t>
            </a:r>
            <a:endParaRPr lang="en-GB" dirty="0" smtClean="0"/>
          </a:p>
          <a:p>
            <a:pPr lvl="1"/>
            <a:r>
              <a:rPr lang="en-US" i="1" dirty="0" smtClean="0">
                <a:solidFill>
                  <a:srgbClr val="FF0000"/>
                </a:solidFill>
              </a:rPr>
              <a:t>Experience-based techniques</a:t>
            </a:r>
            <a:r>
              <a:rPr lang="en-US" dirty="0" smtClean="0">
                <a:solidFill>
                  <a:srgbClr val="FF0000"/>
                </a:solidFill>
              </a:rPr>
              <a:t> </a:t>
            </a:r>
            <a:r>
              <a:rPr lang="en-US" dirty="0" smtClean="0"/>
              <a:t>The estimate of future effort requirements is based on the manager’s experience of past projects and the application domain. Essentially, the manager makes an informed judgment of what the effort requirements are likely to be.</a:t>
            </a:r>
            <a:endParaRPr lang="en-GB" dirty="0" smtClean="0"/>
          </a:p>
          <a:p>
            <a:pPr lvl="1"/>
            <a:r>
              <a:rPr lang="en-US" i="1" dirty="0" smtClean="0">
                <a:solidFill>
                  <a:srgbClr val="FF0000"/>
                </a:solidFill>
              </a:rPr>
              <a:t>Algorithmic cost modeling</a:t>
            </a:r>
            <a:r>
              <a:rPr lang="en-US" dirty="0" smtClean="0">
                <a:solidFill>
                  <a:srgbClr val="FF0000"/>
                </a:solidFill>
              </a:rPr>
              <a:t> </a:t>
            </a:r>
            <a:r>
              <a:rPr lang="en-US" dirty="0" smtClean="0"/>
              <a:t>In this approach, a formulaic approach is used to compute the project effort based on estimates of product attributes, such as size, and process characteristics, such as experience of staff involved.</a:t>
            </a:r>
            <a:endParaRPr lang="en-GB"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planning</a:t>
            </a:r>
            <a:endParaRPr lang="en-US" dirty="0"/>
          </a:p>
        </p:txBody>
      </p:sp>
      <p:sp>
        <p:nvSpPr>
          <p:cNvPr id="3" name="Content Placeholder 2"/>
          <p:cNvSpPr>
            <a:spLocks noGrp="1"/>
          </p:cNvSpPr>
          <p:nvPr>
            <p:ph idx="1"/>
          </p:nvPr>
        </p:nvSpPr>
        <p:spPr/>
        <p:txBody>
          <a:bodyPr/>
          <a:lstStyle/>
          <a:p>
            <a:r>
              <a:rPr lang="en-US" u="sng" dirty="0" smtClean="0">
                <a:solidFill>
                  <a:srgbClr val="FF0000"/>
                </a:solidFill>
              </a:rPr>
              <a:t>Project planning </a:t>
            </a:r>
            <a:r>
              <a:rPr lang="en-US" dirty="0" smtClean="0"/>
              <a:t>involves breaking down the work into parts and assign these to project team members, anticipate problems that might arise and prepare tentative solutions to those problems. </a:t>
            </a:r>
          </a:p>
          <a:p>
            <a:pPr marL="0" indent="0">
              <a:buNone/>
            </a:pPr>
            <a:endParaRPr lang="en-US" dirty="0" smtClean="0"/>
          </a:p>
          <a:p>
            <a:r>
              <a:rPr lang="en-US" u="sng" dirty="0" smtClean="0">
                <a:solidFill>
                  <a:srgbClr val="FF0000"/>
                </a:solidFill>
              </a:rPr>
              <a:t>The project plan</a:t>
            </a:r>
            <a:r>
              <a:rPr lang="en-US" dirty="0"/>
              <a:t>:</a:t>
            </a:r>
            <a:r>
              <a:rPr lang="en-US" dirty="0" smtClean="0"/>
              <a:t> which is created at the start of a project, is used to communicate how the work will be done to the project team and customers, and to help assess progress on the project.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Experience-based approaches</a:t>
            </a:r>
            <a:endParaRPr lang="en-US" dirty="0"/>
          </a:p>
        </p:txBody>
      </p:sp>
      <p:sp>
        <p:nvSpPr>
          <p:cNvPr id="3" name="Content Placeholder 2"/>
          <p:cNvSpPr>
            <a:spLocks noGrp="1"/>
          </p:cNvSpPr>
          <p:nvPr>
            <p:ph idx="1"/>
          </p:nvPr>
        </p:nvSpPr>
        <p:spPr/>
        <p:txBody>
          <a:bodyPr/>
          <a:lstStyle/>
          <a:p>
            <a:r>
              <a:rPr lang="en-US" dirty="0" smtClean="0"/>
              <a:t>Experience-based techniques rely on judgments based on experience of past projects and the effort expended in these projects on software development activities. </a:t>
            </a:r>
          </a:p>
          <a:p>
            <a:r>
              <a:rPr lang="en-US" dirty="0" smtClean="0"/>
              <a:t>Typically, you identify the deliverables to be produced in a project and the different software components or systems that are to be developed. </a:t>
            </a:r>
          </a:p>
          <a:p>
            <a:r>
              <a:rPr lang="en-US" dirty="0" smtClean="0"/>
              <a:t>You document these in a spreadsheet, estimate them individually and compute the total effort required. </a:t>
            </a:r>
          </a:p>
          <a:p>
            <a:r>
              <a:rPr lang="en-US" dirty="0" smtClean="0"/>
              <a:t>It usually helps to get a group of people involved in the effort estimation and to ask each member of the group to explain their estimate.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pPr algn="ctr"/>
            <a:r>
              <a:rPr lang="en-GB" dirty="0"/>
              <a:t>Algorithmic cost modelling</a:t>
            </a:r>
          </a:p>
        </p:txBody>
      </p:sp>
      <p:sp>
        <p:nvSpPr>
          <p:cNvPr id="51203" name="Rectangle 3"/>
          <p:cNvSpPr>
            <a:spLocks noGrp="1" noChangeArrowheads="1"/>
          </p:cNvSpPr>
          <p:nvPr>
            <p:ph type="body" idx="1"/>
          </p:nvPr>
        </p:nvSpPr>
        <p:spPr>
          <a:noFill/>
          <a:ln/>
        </p:spPr>
        <p:txBody>
          <a:bodyPr lIns="90840" tIns="44623" rIns="90840" bIns="44623"/>
          <a:lstStyle/>
          <a:p>
            <a:pPr>
              <a:lnSpc>
                <a:spcPct val="90000"/>
              </a:lnSpc>
            </a:pPr>
            <a:r>
              <a:rPr lang="en-GB" sz="2400" dirty="0"/>
              <a:t>Cost is estimated as a mathematical function of </a:t>
            </a:r>
            <a:br>
              <a:rPr lang="en-GB" sz="2400" dirty="0"/>
            </a:br>
            <a:r>
              <a:rPr lang="en-GB" sz="2400" dirty="0"/>
              <a:t>product, project and process attributes whose </a:t>
            </a:r>
            <a:br>
              <a:rPr lang="en-GB" sz="2400" dirty="0"/>
            </a:br>
            <a:r>
              <a:rPr lang="en-GB" sz="2400" dirty="0"/>
              <a:t>values are estimated by project managers:</a:t>
            </a:r>
          </a:p>
          <a:p>
            <a:pPr lvl="1" algn="just">
              <a:lnSpc>
                <a:spcPct val="90000"/>
              </a:lnSpc>
              <a:spcBef>
                <a:spcPts val="600"/>
              </a:spcBef>
              <a:spcAft>
                <a:spcPts val="600"/>
              </a:spcAft>
            </a:pPr>
            <a:r>
              <a:rPr lang="en-GB" sz="2000" dirty="0" smtClean="0">
                <a:latin typeface="Helvetica" charset="0"/>
              </a:rPr>
              <a:t>Effort</a:t>
            </a:r>
            <a:r>
              <a:rPr lang="en-GB" sz="2000" dirty="0" smtClean="0"/>
              <a:t> </a:t>
            </a:r>
            <a:r>
              <a:rPr lang="en-GB" dirty="0" smtClean="0"/>
              <a:t>= </a:t>
            </a:r>
            <a:r>
              <a:rPr lang="en-GB" dirty="0" smtClean="0">
                <a:solidFill>
                  <a:srgbClr val="FF0000"/>
                </a:solidFill>
              </a:rPr>
              <a:t>A X SIZE^B X M</a:t>
            </a:r>
          </a:p>
          <a:p>
            <a:pPr lvl="1" algn="just">
              <a:lnSpc>
                <a:spcPct val="90000"/>
              </a:lnSpc>
              <a:spcBef>
                <a:spcPts val="600"/>
              </a:spcBef>
              <a:spcAft>
                <a:spcPts val="600"/>
              </a:spcAft>
            </a:pPr>
            <a:r>
              <a:rPr lang="en-GB" dirty="0" smtClean="0">
                <a:solidFill>
                  <a:srgbClr val="FF0000"/>
                </a:solidFill>
                <a:latin typeface="Helvetica" charset="0"/>
              </a:rPr>
              <a:t>According to agile SIZE=Notion points assigned to every story.</a:t>
            </a:r>
          </a:p>
          <a:p>
            <a:pPr lvl="1" algn="just">
              <a:lnSpc>
                <a:spcPct val="90000"/>
              </a:lnSpc>
              <a:spcBef>
                <a:spcPts val="600"/>
              </a:spcBef>
              <a:spcAft>
                <a:spcPts val="600"/>
              </a:spcAft>
            </a:pPr>
            <a:r>
              <a:rPr lang="en-GB" sz="2000" dirty="0" smtClean="0"/>
              <a:t>A </a:t>
            </a:r>
            <a:r>
              <a:rPr lang="en-GB" sz="2000" dirty="0"/>
              <a:t>is an organisation-dependent constant, B reflects the disproportionate effort for large projects and M is a multiplier reflecting product, process and people attributes.</a:t>
            </a:r>
          </a:p>
          <a:p>
            <a:pPr>
              <a:lnSpc>
                <a:spcPct val="90000"/>
              </a:lnSpc>
            </a:pPr>
            <a:r>
              <a:rPr lang="en-GB" sz="2400" dirty="0"/>
              <a:t>The most commonly used product attribute for cost </a:t>
            </a:r>
            <a:br>
              <a:rPr lang="en-GB" sz="2400" dirty="0"/>
            </a:br>
            <a:r>
              <a:rPr lang="en-GB" sz="2400" dirty="0"/>
              <a:t>estimation is code </a:t>
            </a:r>
            <a:r>
              <a:rPr lang="en-GB" sz="2400" dirty="0" smtClean="0">
                <a:solidFill>
                  <a:srgbClr val="FF0000"/>
                </a:solidFill>
              </a:rPr>
              <a:t>size</a:t>
            </a:r>
            <a:r>
              <a:rPr lang="en-GB" dirty="0" smtClean="0"/>
              <a:t>, application points.</a:t>
            </a:r>
            <a:endParaRPr lang="en-GB" sz="2400" dirty="0"/>
          </a:p>
          <a:p>
            <a:pPr>
              <a:lnSpc>
                <a:spcPct val="90000"/>
              </a:lnSpc>
            </a:pPr>
            <a:r>
              <a:rPr lang="en-GB" sz="2400" dirty="0"/>
              <a:t>Most models are similar but they use different values for A, B and M.</a:t>
            </a:r>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514486" y="4465175"/>
              <a:ext cx="1769040" cy="60480"/>
            </p14:xfrm>
          </p:contentPart>
        </mc:Choice>
        <mc:Fallback>
          <p:pic>
            <p:nvPicPr>
              <p:cNvPr id="3" name="Ink 2"/>
              <p:cNvPicPr/>
              <p:nvPr/>
            </p:nvPicPr>
            <p:blipFill>
              <a:blip r:embed="rId4"/>
              <a:stretch>
                <a:fillRect/>
              </a:stretch>
            </p:blipFill>
            <p:spPr>
              <a:xfrm>
                <a:off x="2502606" y="4453295"/>
                <a:ext cx="179280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p14:cNvContentPartPr/>
              <p14:nvPr/>
            </p14:nvContentPartPr>
            <p14:xfrm>
              <a:off x="4908846" y="4535735"/>
              <a:ext cx="698400" cy="27720"/>
            </p14:xfrm>
          </p:contentPart>
        </mc:Choice>
        <mc:Fallback>
          <p:pic>
            <p:nvPicPr>
              <p:cNvPr id="6" name="Ink 5"/>
              <p:cNvPicPr/>
              <p:nvPr/>
            </p:nvPicPr>
            <p:blipFill>
              <a:blip r:embed="rId6"/>
              <a:stretch>
                <a:fillRect/>
              </a:stretch>
            </p:blipFill>
            <p:spPr>
              <a:xfrm>
                <a:off x="4896966" y="4523855"/>
                <a:ext cx="722160" cy="51480"/>
              </a:xfrm>
              <a:prstGeom prst="rect">
                <a:avLst/>
              </a:prstGeom>
            </p:spPr>
          </p:pic>
        </mc:Fallback>
      </mc:AlternateContent>
    </p:spTree>
  </p:cSld>
  <p:clrMapOvr>
    <a:masterClrMapping/>
  </p:clrMapOvr>
  <p:transition advTm="2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lgn="ctr"/>
            <a:r>
              <a:rPr lang="en-GB" dirty="0"/>
              <a:t>Estimation accuracy</a:t>
            </a:r>
          </a:p>
        </p:txBody>
      </p:sp>
      <p:sp>
        <p:nvSpPr>
          <p:cNvPr id="101379" name="Rectangle 3"/>
          <p:cNvSpPr>
            <a:spLocks noGrp="1" noChangeArrowheads="1"/>
          </p:cNvSpPr>
          <p:nvPr>
            <p:ph type="body" idx="1"/>
          </p:nvPr>
        </p:nvSpPr>
        <p:spPr/>
        <p:txBody>
          <a:bodyPr/>
          <a:lstStyle/>
          <a:p>
            <a:pPr>
              <a:lnSpc>
                <a:spcPct val="90000"/>
              </a:lnSpc>
            </a:pPr>
            <a:r>
              <a:rPr lang="en-GB" dirty="0"/>
              <a:t>The size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COTS and 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r>
              <a:rPr lang="en-GB" dirty="0" smtClean="0"/>
              <a:t>.</a:t>
            </a:r>
          </a:p>
          <a:p>
            <a:pPr>
              <a:lnSpc>
                <a:spcPct val="90000"/>
              </a:lnSpc>
            </a:pPr>
            <a:r>
              <a:rPr lang="en-GB" dirty="0" smtClean="0"/>
              <a:t>The estimates of the factors contributing to B and M are subjective and vary according to the judgment of the estimator.</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t>
            </a:r>
            <a:r>
              <a:rPr lang="en-US" dirty="0"/>
              <a:t>uncertainty</a:t>
            </a:r>
          </a:p>
        </p:txBody>
      </p:sp>
      <p:pic>
        <p:nvPicPr>
          <p:cNvPr id="4" name="Content Placeholder 3" descr="23.9 Estimate-refine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5286" r="-5286"/>
              <a:stretch>
                <a:fillRect/>
              </a:stretch>
            </p:blipFill>
          </mc:Choice>
          <mc:Fallback>
            <p:blipFill>
              <a:blip r:embed="rId3"/>
              <a:srcRect l="-5286" r="-5286"/>
              <a:stretch>
                <a:fillRect/>
              </a:stretch>
            </p:blipFill>
          </mc:Fallback>
        </mc:AlternateContent>
        <p:spPr/>
      </p:pic>
      <mc:AlternateContent xmlns:mc="http://schemas.openxmlformats.org/markup-compatibility/2006">
        <mc:Choice xmlns:p14="http://schemas.microsoft.com/office/powerpoint/2010/main" Requires="p14">
          <p:contentPart p14:bwMode="auto" r:id="rId4">
            <p14:nvContentPartPr>
              <p14:cNvPr id="9" name="Ink 8"/>
              <p14:cNvContentPartPr/>
              <p14:nvPr/>
            </p14:nvContentPartPr>
            <p14:xfrm>
              <a:off x="1912566" y="1961015"/>
              <a:ext cx="169200" cy="433800"/>
            </p14:xfrm>
          </p:contentPart>
        </mc:Choice>
        <mc:Fallback>
          <p:pic>
            <p:nvPicPr>
              <p:cNvPr id="9" name="Ink 8"/>
              <p:cNvPicPr/>
              <p:nvPr/>
            </p:nvPicPr>
            <p:blipFill>
              <a:blip r:embed="rId5"/>
              <a:stretch>
                <a:fillRect/>
              </a:stretch>
            </p:blipFill>
            <p:spPr>
              <a:xfrm>
                <a:off x="1900686" y="1949135"/>
                <a:ext cx="192960" cy="457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p14:cNvContentPartPr/>
              <p14:nvPr/>
            </p14:nvContentPartPr>
            <p14:xfrm>
              <a:off x="2442486" y="5149535"/>
              <a:ext cx="253800" cy="373320"/>
            </p14:xfrm>
          </p:contentPart>
        </mc:Choice>
        <mc:Fallback>
          <p:pic>
            <p:nvPicPr>
              <p:cNvPr id="10" name="Ink 9"/>
              <p:cNvPicPr/>
              <p:nvPr/>
            </p:nvPicPr>
            <p:blipFill>
              <a:blip r:embed="rId7"/>
              <a:stretch>
                <a:fillRect/>
              </a:stretch>
            </p:blipFill>
            <p:spPr>
              <a:xfrm>
                <a:off x="2430606" y="5137655"/>
                <a:ext cx="27756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p14:cNvContentPartPr/>
              <p14:nvPr/>
            </p14:nvContentPartPr>
            <p14:xfrm>
              <a:off x="3296766" y="2310215"/>
              <a:ext cx="314640" cy="3020040"/>
            </p14:xfrm>
          </p:contentPart>
        </mc:Choice>
        <mc:Fallback>
          <p:pic>
            <p:nvPicPr>
              <p:cNvPr id="11" name="Ink 10"/>
              <p:cNvPicPr/>
              <p:nvPr/>
            </p:nvPicPr>
            <p:blipFill>
              <a:blip r:embed="rId9"/>
              <a:stretch>
                <a:fillRect/>
              </a:stretch>
            </p:blipFill>
            <p:spPr>
              <a:xfrm>
                <a:off x="3284886" y="2298335"/>
                <a:ext cx="338400" cy="3043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p14:cNvContentPartPr/>
              <p14:nvPr/>
            </p14:nvContentPartPr>
            <p14:xfrm>
              <a:off x="5010366" y="2683175"/>
              <a:ext cx="127440" cy="2346480"/>
            </p14:xfrm>
          </p:contentPart>
        </mc:Choice>
        <mc:Fallback>
          <p:pic>
            <p:nvPicPr>
              <p:cNvPr id="13" name="Ink 12"/>
              <p:cNvPicPr/>
              <p:nvPr/>
            </p:nvPicPr>
            <p:blipFill>
              <a:blip r:embed="rId11"/>
              <a:stretch>
                <a:fillRect/>
              </a:stretch>
            </p:blipFill>
            <p:spPr>
              <a:xfrm>
                <a:off x="4998486" y="2671295"/>
                <a:ext cx="151200" cy="2370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p14:cNvContentPartPr/>
              <p14:nvPr/>
            </p14:nvContentPartPr>
            <p14:xfrm>
              <a:off x="5919366" y="3019775"/>
              <a:ext cx="217800" cy="1997640"/>
            </p14:xfrm>
          </p:contentPart>
        </mc:Choice>
        <mc:Fallback>
          <p:pic>
            <p:nvPicPr>
              <p:cNvPr id="15" name="Ink 14"/>
              <p:cNvPicPr/>
              <p:nvPr/>
            </p:nvPicPr>
            <p:blipFill>
              <a:blip r:embed="rId13"/>
              <a:stretch>
                <a:fillRect/>
              </a:stretch>
            </p:blipFill>
            <p:spPr>
              <a:xfrm>
                <a:off x="5907486" y="3007895"/>
                <a:ext cx="241560" cy="2021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p14:cNvContentPartPr/>
              <p14:nvPr/>
            </p14:nvContentPartPr>
            <p14:xfrm>
              <a:off x="7676166" y="3465095"/>
              <a:ext cx="228960" cy="902880"/>
            </p14:xfrm>
          </p:contentPart>
        </mc:Choice>
        <mc:Fallback>
          <p:pic>
            <p:nvPicPr>
              <p:cNvPr id="17" name="Ink 16"/>
              <p:cNvPicPr/>
              <p:nvPr/>
            </p:nvPicPr>
            <p:blipFill>
              <a:blip r:embed="rId15"/>
              <a:stretch>
                <a:fillRect/>
              </a:stretch>
            </p:blipFill>
            <p:spPr>
              <a:xfrm>
                <a:off x="7664286" y="3453215"/>
                <a:ext cx="252720" cy="926640"/>
              </a:xfrm>
              <a:prstGeom prst="rect">
                <a:avLst/>
              </a:prstGeom>
            </p:spPr>
          </p:pic>
        </mc:Fallback>
      </mc:AlternateContent>
    </p:spTree>
    <p:extLst>
      <p:ext uri="{BB962C8B-B14F-4D97-AF65-F5344CB8AC3E}">
        <p14:creationId xmlns:p14="http://schemas.microsoft.com/office/powerpoint/2010/main" val="1932979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COCOMOII </a:t>
            </a:r>
            <a:r>
              <a:rPr lang="en-US" dirty="0"/>
              <a:t>estimation models</a:t>
            </a:r>
          </a:p>
        </p:txBody>
      </p:sp>
      <p:pic>
        <p:nvPicPr>
          <p:cNvPr id="4" name="Content Placeholder 3" descr="23.10 COCOMO-model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410" r="-3410"/>
              <a:stretch>
                <a:fillRect/>
              </a:stretch>
            </p:blipFill>
          </mc:Choice>
          <mc:Fallback>
            <p:blipFill>
              <a:blip r:embed="rId3"/>
              <a:srcRect l="-3410" r="-3410"/>
              <a:stretch>
                <a:fillRect/>
              </a:stretch>
            </p:blipFill>
          </mc:Fallback>
        </mc:AlternateContent>
        <p:spPr>
          <a:xfrm>
            <a:off x="-457199" y="1046748"/>
            <a:ext cx="9805736" cy="5079416"/>
          </a:xfrm>
        </p:spPr>
      </p:pic>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4836846" y="1997375"/>
              <a:ext cx="830520" cy="2827800"/>
            </p14:xfrm>
          </p:contentPart>
        </mc:Choice>
        <mc:Fallback>
          <p:pic>
            <p:nvPicPr>
              <p:cNvPr id="7" name="Ink 6"/>
              <p:cNvPicPr/>
              <p:nvPr/>
            </p:nvPicPr>
            <p:blipFill>
              <a:blip r:embed="rId5"/>
              <a:stretch>
                <a:fillRect/>
              </a:stretch>
            </p:blipFill>
            <p:spPr>
              <a:xfrm>
                <a:off x="4824966" y="1985495"/>
                <a:ext cx="854280" cy="2851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p14:cNvContentPartPr/>
              <p14:nvPr/>
            </p14:nvContentPartPr>
            <p14:xfrm>
              <a:off x="5125566" y="5979335"/>
              <a:ext cx="1046880" cy="48960"/>
            </p14:xfrm>
          </p:contentPart>
        </mc:Choice>
        <mc:Fallback>
          <p:pic>
            <p:nvPicPr>
              <p:cNvPr id="9" name="Ink 8"/>
              <p:cNvPicPr/>
              <p:nvPr/>
            </p:nvPicPr>
            <p:blipFill>
              <a:blip r:embed="rId7"/>
              <a:stretch>
                <a:fillRect/>
              </a:stretch>
            </p:blipFill>
            <p:spPr>
              <a:xfrm>
                <a:off x="5113686" y="5967455"/>
                <a:ext cx="107064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p14:cNvContentPartPr/>
              <p14:nvPr/>
            </p14:nvContentPartPr>
            <p14:xfrm>
              <a:off x="8169366" y="1961015"/>
              <a:ext cx="433440" cy="24480"/>
            </p14:xfrm>
          </p:contentPart>
        </mc:Choice>
        <mc:Fallback>
          <p:pic>
            <p:nvPicPr>
              <p:cNvPr id="11" name="Ink 10"/>
              <p:cNvPicPr/>
              <p:nvPr/>
            </p:nvPicPr>
            <p:blipFill>
              <a:blip r:embed="rId9"/>
              <a:stretch>
                <a:fillRect/>
              </a:stretch>
            </p:blipFill>
            <p:spPr>
              <a:xfrm>
                <a:off x="8157486" y="1949135"/>
                <a:ext cx="45720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p14:cNvContentPartPr/>
              <p14:nvPr/>
            </p14:nvContentPartPr>
            <p14:xfrm>
              <a:off x="1275366" y="3236495"/>
              <a:ext cx="3309120" cy="192960"/>
            </p14:xfrm>
          </p:contentPart>
        </mc:Choice>
        <mc:Fallback>
          <p:pic>
            <p:nvPicPr>
              <p:cNvPr id="13" name="Ink 12"/>
              <p:cNvPicPr/>
              <p:nvPr/>
            </p:nvPicPr>
            <p:blipFill>
              <a:blip r:embed="rId11"/>
              <a:stretch>
                <a:fillRect/>
              </a:stretch>
            </p:blipFill>
            <p:spPr>
              <a:xfrm>
                <a:off x="1263486" y="3224615"/>
                <a:ext cx="33328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p14:cNvContentPartPr/>
              <p14:nvPr/>
            </p14:nvContentPartPr>
            <p14:xfrm>
              <a:off x="806286" y="4992935"/>
              <a:ext cx="686160" cy="69840"/>
            </p14:xfrm>
          </p:contentPart>
        </mc:Choice>
        <mc:Fallback>
          <p:pic>
            <p:nvPicPr>
              <p:cNvPr id="16" name="Ink 15"/>
              <p:cNvPicPr/>
              <p:nvPr/>
            </p:nvPicPr>
            <p:blipFill>
              <a:blip r:embed="rId13"/>
              <a:stretch>
                <a:fillRect/>
              </a:stretch>
            </p:blipFill>
            <p:spPr>
              <a:xfrm>
                <a:off x="794406" y="4981055"/>
                <a:ext cx="70992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 name="Ink 17"/>
              <p14:cNvContentPartPr/>
              <p14:nvPr/>
            </p14:nvContentPartPr>
            <p14:xfrm>
              <a:off x="1155126" y="6279935"/>
              <a:ext cx="698040" cy="24840"/>
            </p14:xfrm>
          </p:contentPart>
        </mc:Choice>
        <mc:Fallback>
          <p:pic>
            <p:nvPicPr>
              <p:cNvPr id="18" name="Ink 17"/>
              <p:cNvPicPr/>
              <p:nvPr/>
            </p:nvPicPr>
            <p:blipFill>
              <a:blip r:embed="rId15"/>
              <a:stretch>
                <a:fillRect/>
              </a:stretch>
            </p:blipFill>
            <p:spPr>
              <a:xfrm>
                <a:off x="1143246" y="6268055"/>
                <a:ext cx="7218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0" name="Ink 19"/>
              <p14:cNvContentPartPr/>
              <p14:nvPr/>
            </p14:nvContentPartPr>
            <p14:xfrm>
              <a:off x="4126926" y="5931455"/>
              <a:ext cx="1456200" cy="120960"/>
            </p14:xfrm>
          </p:contentPart>
        </mc:Choice>
        <mc:Fallback>
          <p:pic>
            <p:nvPicPr>
              <p:cNvPr id="20" name="Ink 19"/>
              <p:cNvPicPr/>
              <p:nvPr/>
            </p:nvPicPr>
            <p:blipFill>
              <a:blip r:embed="rId17"/>
              <a:stretch>
                <a:fillRect/>
              </a:stretch>
            </p:blipFill>
            <p:spPr>
              <a:xfrm>
                <a:off x="4115046" y="5919575"/>
                <a:ext cx="14799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1" name="Ink 20"/>
              <p14:cNvContentPartPr/>
              <p14:nvPr/>
            </p14:nvContentPartPr>
            <p14:xfrm>
              <a:off x="5197566" y="3453215"/>
              <a:ext cx="360" cy="360"/>
            </p14:xfrm>
          </p:contentPart>
        </mc:Choice>
        <mc:Fallback>
          <p:pic>
            <p:nvPicPr>
              <p:cNvPr id="21" name="Ink 20"/>
              <p:cNvPicPr/>
              <p:nvPr/>
            </p:nvPicPr>
            <p:blipFill>
              <a:blip r:embed="rId19"/>
              <a:stretch>
                <a:fillRect/>
              </a:stretch>
            </p:blipFill>
            <p:spPr>
              <a:xfrm>
                <a:off x="5185686" y="3441335"/>
                <a:ext cx="241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2" name="Ink 21"/>
              <p14:cNvContentPartPr/>
              <p14:nvPr/>
            </p14:nvContentPartPr>
            <p14:xfrm>
              <a:off x="4993086" y="4704215"/>
              <a:ext cx="360" cy="360"/>
            </p14:xfrm>
          </p:contentPart>
        </mc:Choice>
        <mc:Fallback>
          <p:pic>
            <p:nvPicPr>
              <p:cNvPr id="22" name="Ink 21"/>
              <p:cNvPicPr/>
              <p:nvPr/>
            </p:nvPicPr>
            <p:blipFill>
              <a:blip r:embed="rId21"/>
              <a:stretch>
                <a:fillRect/>
              </a:stretch>
            </p:blipFill>
            <p:spPr>
              <a:xfrm>
                <a:off x="4981206" y="4692335"/>
                <a:ext cx="241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3" name="Ink 22"/>
              <p14:cNvContentPartPr/>
              <p14:nvPr/>
            </p14:nvContentPartPr>
            <p14:xfrm>
              <a:off x="5197566" y="6388655"/>
              <a:ext cx="360" cy="360"/>
            </p14:xfrm>
          </p:contentPart>
        </mc:Choice>
        <mc:Fallback>
          <p:pic>
            <p:nvPicPr>
              <p:cNvPr id="23" name="Ink 22"/>
              <p:cNvPicPr/>
              <p:nvPr/>
            </p:nvPicPr>
            <p:blipFill>
              <a:blip r:embed="rId21"/>
              <a:stretch>
                <a:fillRect/>
              </a:stretch>
            </p:blipFill>
            <p:spPr>
              <a:xfrm>
                <a:off x="5185686" y="6376775"/>
                <a:ext cx="24120" cy="2412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type="body" idx="1"/>
          </p:nvPr>
        </p:nvSpPr>
        <p:spPr/>
        <p:txBody>
          <a:bodyPr/>
          <a:lstStyle/>
          <a:p>
            <a:pPr>
              <a:lnSpc>
                <a:spcPct val="90000"/>
              </a:lnSpc>
            </a:pPr>
            <a:r>
              <a:rPr lang="en-US" sz="2400"/>
              <a:t>COCOMO 2 incorporates a range of sub-models that produce increasingly detailed software estimates.</a:t>
            </a:r>
          </a:p>
          <a:p>
            <a:pPr>
              <a:lnSpc>
                <a:spcPct val="90000"/>
              </a:lnSpc>
            </a:pPr>
            <a:r>
              <a:rPr lang="en-US" sz="2400"/>
              <a:t>The sub-models in COCOMO 2 are:</a:t>
            </a:r>
          </a:p>
          <a:p>
            <a:pPr lvl="1">
              <a:lnSpc>
                <a:spcPct val="90000"/>
              </a:lnSpc>
            </a:pPr>
            <a:r>
              <a:rPr lang="en-US" sz="2000">
                <a:solidFill>
                  <a:schemeClr val="accent1"/>
                </a:solidFill>
              </a:rPr>
              <a:t>Application composition model</a:t>
            </a:r>
            <a:r>
              <a:rPr lang="en-US" sz="2000"/>
              <a:t>. Used when software is composed from existing parts.</a:t>
            </a:r>
          </a:p>
          <a:p>
            <a:pPr lvl="1">
              <a:lnSpc>
                <a:spcPct val="90000"/>
              </a:lnSpc>
            </a:pPr>
            <a:r>
              <a:rPr lang="en-US" sz="2000">
                <a:solidFill>
                  <a:schemeClr val="accent1"/>
                </a:solidFill>
              </a:rPr>
              <a:t>Early design model</a:t>
            </a:r>
            <a:r>
              <a:rPr lang="en-US" sz="2000"/>
              <a:t>. Used when requirements are available but design has not yet started.</a:t>
            </a:r>
          </a:p>
          <a:p>
            <a:pPr lvl="1">
              <a:lnSpc>
                <a:spcPct val="90000"/>
              </a:lnSpc>
            </a:pPr>
            <a:r>
              <a:rPr lang="en-US" sz="2000">
                <a:solidFill>
                  <a:schemeClr val="accent1"/>
                </a:solidFill>
              </a:rPr>
              <a:t>Reuse model</a:t>
            </a:r>
            <a:r>
              <a:rPr lang="en-US" sz="2000"/>
              <a:t>. Used to compute the effort of integrating reusable components.</a:t>
            </a:r>
          </a:p>
          <a:p>
            <a:pPr lvl="1">
              <a:lnSpc>
                <a:spcPct val="90000"/>
              </a:lnSpc>
            </a:pPr>
            <a:r>
              <a:rPr lang="en-US" sz="2000">
                <a:solidFill>
                  <a:schemeClr val="accent1"/>
                </a:solidFill>
              </a:rPr>
              <a:t>Post-architecture model</a:t>
            </a:r>
            <a:r>
              <a:rPr lang="en-US" sz="2000"/>
              <a:t>. Used once the system architecture has been designed and more information about the system is available.</a:t>
            </a:r>
          </a:p>
        </p:txBody>
      </p:sp>
    </p:spTree>
    <p:extLst>
      <p:ext uri="{BB962C8B-B14F-4D97-AF65-F5344CB8AC3E}">
        <p14:creationId xmlns:p14="http://schemas.microsoft.com/office/powerpoint/2010/main" val="15966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lIns="90840" tIns="44623" rIns="90840" bIns="44623"/>
          <a:lstStyle/>
          <a:p>
            <a:pPr algn="ctr"/>
            <a:r>
              <a:rPr lang="en-GB" dirty="0"/>
              <a:t>Staffing requirements</a:t>
            </a:r>
          </a:p>
        </p:txBody>
      </p:sp>
      <p:sp>
        <p:nvSpPr>
          <p:cNvPr id="88067" name="Rectangle 3"/>
          <p:cNvSpPr>
            <a:spLocks noGrp="1" noChangeArrowheads="1"/>
          </p:cNvSpPr>
          <p:nvPr>
            <p:ph type="body" idx="1"/>
          </p:nvPr>
        </p:nvSpPr>
        <p:spPr>
          <a:noFill/>
          <a:ln/>
        </p:spPr>
        <p:txBody>
          <a:bodyPr lIns="90840" tIns="44623" rIns="90840" bIns="44623"/>
          <a:lstStyle/>
          <a:p>
            <a:pPr>
              <a:lnSpc>
                <a:spcPct val="90000"/>
              </a:lnSpc>
            </a:pPr>
            <a:r>
              <a:rPr lang="en-GB"/>
              <a:t>Staff required can’t be computed by diving the development time by the required schedule.</a:t>
            </a:r>
          </a:p>
          <a:p>
            <a:pPr>
              <a:lnSpc>
                <a:spcPct val="90000"/>
              </a:lnSpc>
            </a:pPr>
            <a:r>
              <a:rPr lang="en-GB"/>
              <a:t>The number of people working on a project varies depending on the phase of the project.</a:t>
            </a:r>
          </a:p>
          <a:p>
            <a:pPr>
              <a:lnSpc>
                <a:spcPct val="90000"/>
              </a:lnSpc>
            </a:pPr>
            <a:r>
              <a:rPr lang="en-GB"/>
              <a:t>The more people who work on the project, the more total effort is usually required.</a:t>
            </a:r>
          </a:p>
          <a:p>
            <a:pPr>
              <a:lnSpc>
                <a:spcPct val="90000"/>
              </a:lnSpc>
            </a:pPr>
            <a:r>
              <a:rPr lang="en-GB"/>
              <a:t>A very rapid build-up of people often correlates with schedule slippage.</a:t>
            </a:r>
          </a:p>
        </p:txBody>
      </p:sp>
    </p:spTree>
    <p:extLst>
      <p:ext uri="{BB962C8B-B14F-4D97-AF65-F5344CB8AC3E}">
        <p14:creationId xmlns:p14="http://schemas.microsoft.com/office/powerpoint/2010/main" val="91126453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730836" cy="4837689"/>
          </a:xfrm>
        </p:spPr>
        <p:txBody>
          <a:bodyPr/>
          <a:lstStyle/>
          <a:p>
            <a:pPr algn="ctr"/>
            <a:r>
              <a:rPr lang="en-IN" sz="5400" dirty="0" smtClean="0">
                <a:solidFill>
                  <a:srgbClr val="FF0000"/>
                </a:solidFill>
              </a:rPr>
              <a:t/>
            </a:r>
            <a:br>
              <a:rPr lang="en-IN" sz="5400" dirty="0" smtClean="0">
                <a:solidFill>
                  <a:srgbClr val="FF0000"/>
                </a:solidFill>
              </a:rPr>
            </a:br>
            <a:r>
              <a:rPr lang="en-IN" sz="5400" dirty="0">
                <a:solidFill>
                  <a:srgbClr val="FF0000"/>
                </a:solidFill>
              </a:rPr>
              <a:t/>
            </a:r>
            <a:br>
              <a:rPr lang="en-IN" sz="5400" dirty="0">
                <a:solidFill>
                  <a:srgbClr val="FF0000"/>
                </a:solidFill>
              </a:rPr>
            </a:br>
            <a:r>
              <a:rPr lang="en-IN" sz="5400" dirty="0" smtClean="0">
                <a:solidFill>
                  <a:srgbClr val="FF0000"/>
                </a:solidFill>
              </a:rPr>
              <a:t>THANK YOU</a:t>
            </a:r>
            <a:endParaRPr lang="en-IN" sz="5400" dirty="0">
              <a:solidFill>
                <a:srgbClr val="FF0000"/>
              </a:solidFill>
            </a:endParaRPr>
          </a:p>
        </p:txBody>
      </p:sp>
    </p:spTree>
    <p:extLst>
      <p:ext uri="{BB962C8B-B14F-4D97-AF65-F5344CB8AC3E}">
        <p14:creationId xmlns:p14="http://schemas.microsoft.com/office/powerpoint/2010/main" val="647931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Planning stages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At the proposal stage</a:t>
            </a:r>
            <a:r>
              <a:rPr lang="en-US" dirty="0" smtClean="0"/>
              <a:t>, when you are bidding for a contract to develop or provide a software system. </a:t>
            </a:r>
          </a:p>
          <a:p>
            <a:r>
              <a:rPr lang="en-US" dirty="0" smtClean="0">
                <a:solidFill>
                  <a:srgbClr val="FF0000"/>
                </a:solidFill>
              </a:rPr>
              <a:t>During the project startup phase</a:t>
            </a:r>
            <a:r>
              <a:rPr lang="en-US" dirty="0" smtClean="0"/>
              <a:t>, when you have to plan who will work on the project, how the project will be broken down into increments, how resources will be allocated across your company, etc. </a:t>
            </a:r>
          </a:p>
          <a:p>
            <a:r>
              <a:rPr lang="en-US" dirty="0" smtClean="0">
                <a:solidFill>
                  <a:srgbClr val="FF0000"/>
                </a:solidFill>
              </a:rPr>
              <a:t>Periodically throughout the project</a:t>
            </a:r>
            <a:r>
              <a:rPr lang="en-US" dirty="0" smtClean="0"/>
              <a:t>, when you modify your plan in the light of experience gained and information from monitoring the progress of the work.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Proposal planning</a:t>
            </a:r>
            <a:endParaRPr lang="en-US" dirty="0"/>
          </a:p>
        </p:txBody>
      </p:sp>
      <p:sp>
        <p:nvSpPr>
          <p:cNvPr id="3" name="Content Placeholder 2"/>
          <p:cNvSpPr>
            <a:spLocks noGrp="1"/>
          </p:cNvSpPr>
          <p:nvPr>
            <p:ph idx="1"/>
          </p:nvPr>
        </p:nvSpPr>
        <p:spPr/>
        <p:txBody>
          <a:bodyPr/>
          <a:lstStyle/>
          <a:p>
            <a:r>
              <a:rPr lang="en-US" dirty="0" smtClean="0"/>
              <a:t>Planning may be necessary with only outline software requirements.</a:t>
            </a:r>
          </a:p>
          <a:p>
            <a:r>
              <a:rPr lang="en-US" dirty="0" smtClean="0"/>
              <a:t>The aim of planning at this stage is to provide information that will be used in setting a price for the system to customers.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pPr algn="ctr"/>
            <a:r>
              <a:rPr lang="en-GB" dirty="0" smtClean="0"/>
              <a:t>Software pricing</a:t>
            </a:r>
            <a:endParaRPr lang="en-GB" dirty="0"/>
          </a:p>
        </p:txBody>
      </p:sp>
      <p:sp>
        <p:nvSpPr>
          <p:cNvPr id="12291" name="Rectangle 3"/>
          <p:cNvSpPr>
            <a:spLocks noGrp="1" noChangeArrowheads="1"/>
          </p:cNvSpPr>
          <p:nvPr>
            <p:ph type="body" idx="1"/>
          </p:nvPr>
        </p:nvSpPr>
        <p:spPr>
          <a:xfrm>
            <a:off x="457200" y="1600200"/>
            <a:ext cx="8229600" cy="5119255"/>
          </a:xfrm>
          <a:noFill/>
          <a:ln/>
        </p:spPr>
        <p:txBody>
          <a:bodyPr lIns="90840" tIns="44623" rIns="90840" bIns="44623"/>
          <a:lstStyle/>
          <a:p>
            <a:r>
              <a:rPr lang="en-GB" dirty="0"/>
              <a:t>Estimates are made to discover the cost, to the developer, of producing a software system</a:t>
            </a:r>
            <a:r>
              <a:rPr lang="en-GB" dirty="0" smtClean="0"/>
              <a:t>. </a:t>
            </a:r>
          </a:p>
          <a:p>
            <a:pPr lvl="1"/>
            <a:r>
              <a:rPr lang="en-GB" sz="2400" dirty="0" smtClean="0">
                <a:solidFill>
                  <a:srgbClr val="FF0000"/>
                </a:solidFill>
              </a:rPr>
              <a:t>Effort costs (Person-Month)</a:t>
            </a:r>
          </a:p>
          <a:p>
            <a:pPr lvl="1"/>
            <a:r>
              <a:rPr lang="en-GB" sz="2400" dirty="0" smtClean="0">
                <a:solidFill>
                  <a:srgbClr val="FF0000"/>
                </a:solidFill>
              </a:rPr>
              <a:t>Hardware </a:t>
            </a:r>
            <a:r>
              <a:rPr lang="en-GB" sz="2400" dirty="0">
                <a:solidFill>
                  <a:srgbClr val="FF0000"/>
                </a:solidFill>
              </a:rPr>
              <a:t>&amp; Software </a:t>
            </a:r>
            <a:r>
              <a:rPr lang="en-GB" sz="2400" dirty="0" smtClean="0">
                <a:solidFill>
                  <a:srgbClr val="FF0000"/>
                </a:solidFill>
              </a:rPr>
              <a:t>cost(For commercial we are using commodity hardware)</a:t>
            </a:r>
          </a:p>
          <a:p>
            <a:pPr lvl="1"/>
            <a:r>
              <a:rPr lang="en-GB" sz="2400" dirty="0" smtClean="0">
                <a:solidFill>
                  <a:srgbClr val="FF0000"/>
                </a:solidFill>
              </a:rPr>
              <a:t>Travel </a:t>
            </a:r>
            <a:r>
              <a:rPr lang="en-GB" sz="2400" dirty="0">
                <a:solidFill>
                  <a:srgbClr val="FF0000"/>
                </a:solidFill>
              </a:rPr>
              <a:t>&amp; Training cost </a:t>
            </a:r>
            <a:r>
              <a:rPr lang="en-GB" sz="2400" dirty="0" smtClean="0">
                <a:solidFill>
                  <a:srgbClr val="FF0000"/>
                </a:solidFill>
              </a:rPr>
              <a:t>(Extensive travel may be needed)</a:t>
            </a:r>
          </a:p>
          <a:p>
            <a:r>
              <a:rPr lang="en-GB" dirty="0"/>
              <a:t>There is not a simple relationship between the development cost and the price charged to the customer.</a:t>
            </a:r>
          </a:p>
          <a:p>
            <a:r>
              <a:rPr lang="en-GB" dirty="0"/>
              <a:t>Broader organisational, economic, political and business considerations influence the price charged.</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Factors </a:t>
            </a:r>
            <a:r>
              <a:rPr lang="en-US" dirty="0"/>
              <a:t>affecting software pricing</a:t>
            </a:r>
          </a:p>
        </p:txBody>
      </p:sp>
      <p:graphicFrame>
        <p:nvGraphicFramePr>
          <p:cNvPr id="4" name="Content Placeholder 3"/>
          <p:cNvGraphicFramePr>
            <a:graphicFrameLocks noGrp="1"/>
          </p:cNvGraphicFramePr>
          <p:nvPr>
            <p:ph idx="1"/>
          </p:nvPr>
        </p:nvGraphicFramePr>
        <p:xfrm>
          <a:off x="457200" y="1823846"/>
          <a:ext cx="7784898" cy="3840480"/>
        </p:xfrm>
        <a:graphic>
          <a:graphicData uri="http://schemas.openxmlformats.org/drawingml/2006/table">
            <a:tbl>
              <a:tblPr firstRow="1" bandRow="1">
                <a:tableStyleId>{5C22544A-7EE6-4342-B048-85BDC9FD1C3A}</a:tableStyleId>
              </a:tblPr>
              <a:tblGrid>
                <a:gridCol w="2289968">
                  <a:extLst>
                    <a:ext uri="{9D8B030D-6E8A-4147-A177-3AD203B41FA5}">
                      <a16:colId xmlns:a16="http://schemas.microsoft.com/office/drawing/2014/main" val="20000"/>
                    </a:ext>
                  </a:extLst>
                </a:gridCol>
                <a:gridCol w="5494930">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smtClean="0">
                          <a:solidFill>
                            <a:srgbClr val="000000"/>
                          </a:solidFill>
                          <a:latin typeface="Arial"/>
                          <a:ea typeface="Times New Roman"/>
                          <a:cs typeface="Arial"/>
                        </a:rPr>
                        <a:t>Market </a:t>
                      </a:r>
                      <a:r>
                        <a:rPr lang="en-US" sz="1600" dirty="0">
                          <a:solidFill>
                            <a:srgbClr val="000000"/>
                          </a:solidFill>
                          <a:latin typeface="Arial"/>
                          <a:ea typeface="Times New Roman"/>
                          <a:cs typeface="Arial"/>
                        </a:rPr>
                        <a:t>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Cost estimate uncertainty</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an organization is unsure of its cost estimate, it may increase its price by a contingency over and above its normal profit.</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Factors </a:t>
            </a:r>
            <a:r>
              <a:rPr lang="en-US" dirty="0"/>
              <a:t>affecting software pricing</a:t>
            </a:r>
          </a:p>
        </p:txBody>
      </p:sp>
      <p:graphicFrame>
        <p:nvGraphicFramePr>
          <p:cNvPr id="4" name="Content Placeholder 3"/>
          <p:cNvGraphicFramePr>
            <a:graphicFrameLocks noGrp="1"/>
          </p:cNvGraphicFramePr>
          <p:nvPr>
            <p:ph idx="1"/>
          </p:nvPr>
        </p:nvGraphicFramePr>
        <p:xfrm>
          <a:off x="457200" y="2134576"/>
          <a:ext cx="7772400" cy="2529840"/>
        </p:xfrm>
        <a:graphic>
          <a:graphicData uri="http://schemas.openxmlformats.org/drawingml/2006/table">
            <a:tbl>
              <a:tblPr firstRow="1" bandRow="1">
                <a:tableStyleId>{5C22544A-7EE6-4342-B048-85BDC9FD1C3A}</a:tableStyleId>
              </a:tblPr>
              <a:tblGrid>
                <a:gridCol w="2339709">
                  <a:extLst>
                    <a:ext uri="{9D8B030D-6E8A-4147-A177-3AD203B41FA5}">
                      <a16:colId xmlns:a16="http://schemas.microsoft.com/office/drawing/2014/main" val="20000"/>
                    </a:ext>
                  </a:extLst>
                </a:gridCol>
                <a:gridCol w="5432691">
                  <a:extLst>
                    <a:ext uri="{9D8B030D-6E8A-4147-A177-3AD203B41FA5}">
                      <a16:colId xmlns:a16="http://schemas.microsoft.com/office/drawing/2014/main" val="20001"/>
                    </a:ext>
                  </a:extLst>
                </a:gridCol>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Financial health</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Plan-driven Project development</a:t>
            </a:r>
            <a:endParaRPr lang="en-US" dirty="0"/>
          </a:p>
        </p:txBody>
      </p:sp>
      <p:sp>
        <p:nvSpPr>
          <p:cNvPr id="3" name="Content Placeholder 2"/>
          <p:cNvSpPr>
            <a:spLocks noGrp="1"/>
          </p:cNvSpPr>
          <p:nvPr>
            <p:ph idx="1"/>
          </p:nvPr>
        </p:nvSpPr>
        <p:spPr/>
        <p:txBody>
          <a:bodyPr/>
          <a:lstStyle/>
          <a:p>
            <a:r>
              <a:rPr lang="en-US" dirty="0" smtClean="0">
                <a:solidFill>
                  <a:srgbClr val="FF0000"/>
                </a:solidFill>
              </a:rPr>
              <a:t>Plan-driven or plan-based </a:t>
            </a:r>
            <a:r>
              <a:rPr lang="en-US" dirty="0" smtClean="0"/>
              <a:t>development is an approach to software engineering where the development process is planned in detail. </a:t>
            </a:r>
          </a:p>
          <a:p>
            <a:pPr lvl="1"/>
            <a:r>
              <a:rPr lang="en-US" dirty="0" smtClean="0"/>
              <a:t>Plan-driven development is based on engineering project management  techniques and is the ‘traditional’ way of managing large software development projects. </a:t>
            </a:r>
          </a:p>
          <a:p>
            <a:r>
              <a:rPr lang="en-US" dirty="0" smtClean="0">
                <a:solidFill>
                  <a:srgbClr val="FF0000"/>
                </a:solidFill>
              </a:rPr>
              <a:t>A project plan </a:t>
            </a:r>
            <a:r>
              <a:rPr lang="en-US" dirty="0" smtClean="0"/>
              <a:t>is created that records the work to be done, who will do it, the development schedule and the work products. </a:t>
            </a:r>
          </a:p>
          <a:p>
            <a:r>
              <a:rPr lang="en-US" dirty="0" smtClean="0"/>
              <a:t>Managers use the plan to support project decision making and as a way of measuring progress. </a:t>
            </a:r>
            <a:endParaRPr lang="en-US" dirty="0"/>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615</TotalTime>
  <Words>1994</Words>
  <Application>Microsoft Office PowerPoint</Application>
  <PresentationFormat>On-screen Show (4:3)</PresentationFormat>
  <Paragraphs>233</Paragraphs>
  <Slides>37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ＭＳ Ｐゴシック</vt:lpstr>
      <vt:lpstr>Arial</vt:lpstr>
      <vt:lpstr>Calibri</vt:lpstr>
      <vt:lpstr>Helvetica</vt:lpstr>
      <vt:lpstr>Times New Roman</vt:lpstr>
      <vt:lpstr>Wingdings</vt:lpstr>
      <vt:lpstr>SE9</vt:lpstr>
      <vt:lpstr>Project planning</vt:lpstr>
      <vt:lpstr>Topics covered</vt:lpstr>
      <vt:lpstr>Project planning</vt:lpstr>
      <vt:lpstr>Planning stages</vt:lpstr>
      <vt:lpstr>Proposal planning</vt:lpstr>
      <vt:lpstr>Software pricing</vt:lpstr>
      <vt:lpstr>Factors affecting software pricing</vt:lpstr>
      <vt:lpstr>Factors affecting software pricing</vt:lpstr>
      <vt:lpstr>Plan-driven Project development</vt:lpstr>
      <vt:lpstr>Plan-driven development – pros and cons</vt:lpstr>
      <vt:lpstr>Project plans</vt:lpstr>
      <vt:lpstr>Project plan supplements</vt:lpstr>
      <vt:lpstr>The planning process</vt:lpstr>
      <vt:lpstr>The project planning process</vt:lpstr>
      <vt:lpstr>Project scheduling</vt:lpstr>
      <vt:lpstr>Project scheduling activities</vt:lpstr>
      <vt:lpstr>Milestones and deliverables</vt:lpstr>
      <vt:lpstr>The project scheduling process</vt:lpstr>
      <vt:lpstr>Schedule representation</vt:lpstr>
      <vt:lpstr>Tasks, durations, and dependencies</vt:lpstr>
      <vt:lpstr>Activity bar chart</vt:lpstr>
      <vt:lpstr>For the set of tasks shown below draw the project scheduling using Activity chart, Assume 1 Week=5 days. </vt:lpstr>
      <vt:lpstr>PowerPoint Presentation</vt:lpstr>
      <vt:lpstr>Staff allocation chart</vt:lpstr>
      <vt:lpstr>Agile planning</vt:lpstr>
      <vt:lpstr>Agile planning stages</vt:lpstr>
      <vt:lpstr>Planning in XP</vt:lpstr>
      <vt:lpstr>Story-based planning</vt:lpstr>
      <vt:lpstr>Estimation techniques</vt:lpstr>
      <vt:lpstr>Experience-based approaches</vt:lpstr>
      <vt:lpstr>Algorithmic cost modelling</vt:lpstr>
      <vt:lpstr>Estimation accuracy</vt:lpstr>
      <vt:lpstr>Estimate uncertainty</vt:lpstr>
      <vt:lpstr>COCOMOII estimation models</vt:lpstr>
      <vt:lpstr>COCOMO 2 models</vt:lpstr>
      <vt:lpstr>Staffing requirements</vt:lpstr>
      <vt:lpstr>  THANK YOU</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Windows User</cp:lastModifiedBy>
  <cp:revision>38</cp:revision>
  <dcterms:created xsi:type="dcterms:W3CDTF">2010-02-15T19:53:37Z</dcterms:created>
  <dcterms:modified xsi:type="dcterms:W3CDTF">2021-07-08T10:32:15Z</dcterms:modified>
</cp:coreProperties>
</file>