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1"/>
  </p:notesMasterIdLst>
  <p:handoutMasterIdLst>
    <p:handoutMasterId r:id="rId52"/>
  </p:handoutMasterIdLst>
  <p:sldIdLst>
    <p:sldId id="256" r:id="rId2"/>
    <p:sldId id="276" r:id="rId3"/>
    <p:sldId id="277" r:id="rId4"/>
    <p:sldId id="278" r:id="rId5"/>
    <p:sldId id="279" r:id="rId6"/>
    <p:sldId id="280" r:id="rId7"/>
    <p:sldId id="353" r:id="rId8"/>
    <p:sldId id="351" r:id="rId9"/>
    <p:sldId id="352" r:id="rId10"/>
    <p:sldId id="359" r:id="rId11"/>
    <p:sldId id="281" r:id="rId12"/>
    <p:sldId id="282" r:id="rId13"/>
    <p:sldId id="283" r:id="rId14"/>
    <p:sldId id="285" r:id="rId15"/>
    <p:sldId id="286" r:id="rId16"/>
    <p:sldId id="287" r:id="rId17"/>
    <p:sldId id="310" r:id="rId18"/>
    <p:sldId id="366" r:id="rId19"/>
    <p:sldId id="288" r:id="rId20"/>
    <p:sldId id="260" r:id="rId21"/>
    <p:sldId id="365" r:id="rId22"/>
    <p:sldId id="354" r:id="rId23"/>
    <p:sldId id="355" r:id="rId24"/>
    <p:sldId id="356" r:id="rId25"/>
    <p:sldId id="357" r:id="rId26"/>
    <p:sldId id="291" r:id="rId27"/>
    <p:sldId id="314" r:id="rId28"/>
    <p:sldId id="262" r:id="rId29"/>
    <p:sldId id="319" r:id="rId30"/>
    <p:sldId id="264" r:id="rId31"/>
    <p:sldId id="315" r:id="rId32"/>
    <p:sldId id="320" r:id="rId33"/>
    <p:sldId id="265" r:id="rId34"/>
    <p:sldId id="321" r:id="rId35"/>
    <p:sldId id="324" r:id="rId36"/>
    <p:sldId id="323" r:id="rId37"/>
    <p:sldId id="266" r:id="rId38"/>
    <p:sldId id="322" r:id="rId39"/>
    <p:sldId id="325" r:id="rId40"/>
    <p:sldId id="368" r:id="rId41"/>
    <p:sldId id="369" r:id="rId42"/>
    <p:sldId id="302" r:id="rId43"/>
    <p:sldId id="269" r:id="rId44"/>
    <p:sldId id="303" r:id="rId45"/>
    <p:sldId id="333" r:id="rId46"/>
    <p:sldId id="270" r:id="rId47"/>
    <p:sldId id="340" r:id="rId48"/>
    <p:sldId id="339" r:id="rId49"/>
    <p:sldId id="341" r:id="rId5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5/28/2021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5/28/2021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pPr>
                <a:defRPr/>
              </a:pPr>
              <a:t>5/28/2021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pPr>
                <a:defRPr/>
              </a:pPr>
              <a:t>5/28/2021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pPr>
                <a:defRPr/>
              </a:pPr>
              <a:t>5/28/2021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pPr>
                <a:defRPr/>
              </a:pPr>
              <a:t>5/28/2021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pPr>
                <a:defRPr/>
              </a:pPr>
              <a:t>5/28/2021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pPr>
                <a:defRPr/>
              </a:pPr>
              <a:t>5/28/2021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pPr>
                <a:defRPr/>
              </a:pPr>
              <a:t>5/28/2021</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pPr>
                <a:defRPr/>
              </a:pPr>
              <a:t>5/28/2021</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pPr>
                <a:defRPr/>
              </a:pPr>
              <a:t>5/28/2021</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pPr>
                <a:defRPr/>
              </a:pPr>
              <a:t>5/28/2021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pPr>
                <a:defRPr/>
              </a:pPr>
              <a:t>5/28/2021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Chapter 4 Requirements engineering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pPr>
                <a:defRPr/>
              </a:pPr>
              <a:t>5/28/2021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Chapter 4 Requirements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p>
        </p:txBody>
      </p:sp>
      <p:pic>
        <p:nvPicPr>
          <p:cNvPr id="4" name="Picture 3" descr="4.2 ReqRead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57364"/>
            <a:ext cx="7500990" cy="428628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b="1"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b="1" dirty="0"/>
              <a:t>Non-functional requirements</a:t>
            </a:r>
            <a:endParaRPr lang="en-GB" sz="2400" b="1"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b="1"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GB" dirty="0"/>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r>
              <a:rPr lang="en-GB" dirty="0" smtClean="0"/>
              <a:t>.</a:t>
            </a:r>
          </a:p>
          <a:p>
            <a:r>
              <a:rPr lang="en-GB" dirty="0" smtClean="0"/>
              <a:t>More specific function requirement describe the system functions, input, output, exceptions.</a:t>
            </a:r>
          </a:p>
          <a:p>
            <a:pPr>
              <a:buNone/>
            </a:pPr>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sz="2000" dirty="0" smtClean="0"/>
              <a:t>Non-functional requirements may affect the overall architecture of a system rather than the individual components.</a:t>
            </a:r>
          </a:p>
          <a:p>
            <a:pPr lvl="1"/>
            <a:r>
              <a:rPr lang="en-US" dirty="0" smtClean="0"/>
              <a:t>For example, to ensure that performance requirements are met, you may have to organize the system to minimize communications between components.</a:t>
            </a:r>
            <a:endParaRPr lang="en-GB" dirty="0" smtClean="0"/>
          </a:p>
          <a:p>
            <a:r>
              <a:rPr lang="en-US" sz="2000" dirty="0" smtClean="0"/>
              <a:t>A single non-functional requirement, such as a security requirement, may generate a number of related functional requirements that define system services that are required.</a:t>
            </a:r>
          </a:p>
          <a:p>
            <a:pPr lvl="1"/>
            <a:r>
              <a:rPr lang="en-US" dirty="0" smtClean="0"/>
              <a:t>It may also generate requirements that restrict existing requirements. </a:t>
            </a:r>
          </a:p>
          <a:p>
            <a:pPr lvl="1"/>
            <a:r>
              <a:rPr lang="en-US" dirty="0" smtClean="0"/>
              <a:t>Non-functional requirements arise through the user needs, budget, organizational policies, inter compatibility with other systems.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p>
        </p:txBody>
      </p:sp>
      <p:pic>
        <p:nvPicPr>
          <p:cNvPr id="4" name="Picture 3" descr="4.3 Non-functionalR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2844" y="1417638"/>
            <a:ext cx="8858312" cy="5083196"/>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dirty="0"/>
              <a:t>Product requirements</a:t>
            </a:r>
          </a:p>
          <a:p>
            <a:pPr lvl="1"/>
            <a:r>
              <a:rPr lang="en-GB" sz="2000" dirty="0"/>
              <a:t>Requirements which specify that the delivered product must behave in a particular way e.g. execution speed, reliability, etc.</a:t>
            </a:r>
          </a:p>
          <a:p>
            <a:r>
              <a:rPr lang="en-GB" sz="2400" dirty="0"/>
              <a:t>Organisational requirements</a:t>
            </a:r>
          </a:p>
          <a:p>
            <a:pPr lvl="1"/>
            <a:r>
              <a:rPr lang="en-GB" sz="2000" dirty="0"/>
              <a:t>Requirements which are a consequence of organisational policies and procedures e.g. process standards used, implementation requirements, etc.</a:t>
            </a:r>
          </a:p>
          <a:p>
            <a:r>
              <a:rPr lang="en-GB" sz="2400" dirty="0"/>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p>
          <a:p>
            <a:endParaRPr lang="en-GB" dirty="0" smtClean="0"/>
          </a:p>
          <a:p>
            <a:r>
              <a:rPr lang="en-US" dirty="0" smtClean="0"/>
              <a:t>The software requirements document </a:t>
            </a:r>
          </a:p>
          <a:p>
            <a:endParaRPr lang="en-GB" dirty="0" smtClean="0"/>
          </a:p>
          <a:p>
            <a:r>
              <a:rPr lang="en-US" dirty="0" smtClean="0"/>
              <a:t>Requirements specification</a:t>
            </a:r>
          </a:p>
          <a:p>
            <a:endParaRPr lang="en-GB" dirty="0" smtClean="0"/>
          </a:p>
          <a:p>
            <a:r>
              <a:rPr lang="en-US" dirty="0" smtClean="0"/>
              <a:t>Requirements engineering processes</a:t>
            </a:r>
          </a:p>
          <a:p>
            <a:endParaRPr lang="en-GB" dirty="0" smtClean="0"/>
          </a:p>
          <a:p>
            <a:r>
              <a:rPr lang="en-US" dirty="0" smtClean="0"/>
              <a:t>Requirements elicitation and analysis</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1:List Functional and Non-Functional Requirement for GIT Examination System.</a:t>
            </a:r>
            <a:endParaRPr lang="en-US" dirty="0"/>
          </a:p>
        </p:txBody>
      </p:sp>
      <p:sp>
        <p:nvSpPr>
          <p:cNvPr id="3" name="Content Placeholder 2"/>
          <p:cNvSpPr>
            <a:spLocks noGrp="1"/>
          </p:cNvSpPr>
          <p:nvPr>
            <p:ph idx="1"/>
          </p:nvPr>
        </p:nvSpPr>
        <p:spPr/>
        <p:txBody>
          <a:bodyPr/>
          <a:lstStyle/>
          <a:p>
            <a:pPr>
              <a:buNone/>
            </a:pPr>
            <a:r>
              <a:rPr lang="en-US" sz="1800" b="1" dirty="0" smtClean="0"/>
              <a:t>Functional Requirements.</a:t>
            </a:r>
          </a:p>
          <a:p>
            <a:pPr>
              <a:buNone/>
            </a:pPr>
            <a:r>
              <a:rPr lang="en-US" sz="1800" b="1" dirty="0" smtClean="0"/>
              <a:t>1.Subject Registration.</a:t>
            </a:r>
          </a:p>
          <a:p>
            <a:pPr>
              <a:buNone/>
            </a:pPr>
            <a:r>
              <a:rPr lang="en-US" sz="1800" b="1" dirty="0" smtClean="0"/>
              <a:t>2.Marks card Registration.</a:t>
            </a:r>
          </a:p>
          <a:p>
            <a:pPr>
              <a:buNone/>
            </a:pPr>
            <a:r>
              <a:rPr lang="en-US" sz="1800" b="1" dirty="0" smtClean="0"/>
              <a:t>3.Hall Ticket Registration.</a:t>
            </a:r>
          </a:p>
          <a:p>
            <a:pPr>
              <a:buNone/>
            </a:pPr>
            <a:r>
              <a:rPr lang="en-US" sz="1800" b="1" dirty="0" smtClean="0"/>
              <a:t>4.Fast track Registration.</a:t>
            </a:r>
          </a:p>
          <a:p>
            <a:pPr>
              <a:buNone/>
            </a:pPr>
            <a:r>
              <a:rPr lang="en-US" sz="1800" b="1" dirty="0" smtClean="0"/>
              <a:t>5.Revaluation.</a:t>
            </a:r>
          </a:p>
          <a:p>
            <a:pPr>
              <a:buNone/>
            </a:pPr>
            <a:r>
              <a:rPr lang="en-US" sz="1800" b="1" dirty="0" smtClean="0"/>
              <a:t>Non-Functional Requirements.</a:t>
            </a:r>
          </a:p>
          <a:p>
            <a:pPr>
              <a:buNone/>
            </a:pPr>
            <a:r>
              <a:rPr lang="en-US" sz="1800" b="1" dirty="0" smtClean="0"/>
              <a:t>1.Display of result 24x7.</a:t>
            </a:r>
          </a:p>
          <a:p>
            <a:pPr>
              <a:buNone/>
            </a:pPr>
            <a:r>
              <a:rPr lang="en-US" sz="1800" b="1" dirty="0" smtClean="0"/>
              <a:t>2.Authentication to check marks.</a:t>
            </a:r>
          </a:p>
          <a:p>
            <a:pPr>
              <a:buNone/>
            </a:pPr>
            <a:r>
              <a:rPr lang="en-US" sz="1800" b="1" dirty="0" smtClean="0"/>
              <a:t>3.Degree and Rank award as per University Rule And Norms.</a:t>
            </a:r>
            <a:endParaRPr lang="en-US" sz="1800" b="1"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2:List Functional &amp; Non Functional Requirements for ATM Banking system.</a:t>
            </a:r>
            <a:endParaRPr lang="en-US" dirty="0"/>
          </a:p>
        </p:txBody>
      </p:sp>
      <p:sp>
        <p:nvSpPr>
          <p:cNvPr id="3" name="Text Placeholder 2"/>
          <p:cNvSpPr>
            <a:spLocks noGrp="1"/>
          </p:cNvSpPr>
          <p:nvPr>
            <p:ph type="body" idx="1"/>
          </p:nvPr>
        </p:nvSpPr>
        <p:spPr>
          <a:xfrm>
            <a:off x="457199" y="1535113"/>
            <a:ext cx="4187825" cy="639762"/>
          </a:xfrm>
        </p:spPr>
        <p:txBody>
          <a:bodyPr/>
          <a:lstStyle/>
          <a:p>
            <a:r>
              <a:rPr lang="en-US" dirty="0" smtClean="0"/>
              <a:t>Functional Requirements</a:t>
            </a:r>
            <a:endParaRPr lang="en-US" dirty="0"/>
          </a:p>
        </p:txBody>
      </p:sp>
      <p:sp>
        <p:nvSpPr>
          <p:cNvPr id="4" name="Content Placeholder 3"/>
          <p:cNvSpPr>
            <a:spLocks noGrp="1"/>
          </p:cNvSpPr>
          <p:nvPr>
            <p:ph sz="half" idx="2"/>
          </p:nvPr>
        </p:nvSpPr>
        <p:spPr/>
        <p:txBody>
          <a:bodyPr/>
          <a:lstStyle/>
          <a:p>
            <a:pPr algn="just"/>
            <a:r>
              <a:rPr lang="en-US" sz="2000" b="1" dirty="0" smtClean="0"/>
              <a:t>The card reader determine the account number from entered card.</a:t>
            </a:r>
          </a:p>
          <a:p>
            <a:pPr algn="just"/>
            <a:r>
              <a:rPr lang="en-US" sz="2000" b="1" dirty="0" smtClean="0"/>
              <a:t>The ATM is in idle state when no operation.</a:t>
            </a:r>
          </a:p>
          <a:p>
            <a:pPr algn="just"/>
            <a:r>
              <a:rPr lang="en-US" sz="2000" b="1" dirty="0" smtClean="0"/>
              <a:t>The user is prompted to enter PIN.</a:t>
            </a:r>
          </a:p>
          <a:p>
            <a:pPr algn="just"/>
            <a:r>
              <a:rPr lang="en-US" sz="2000" b="1" dirty="0" smtClean="0"/>
              <a:t>Menu is displayed to the user with the all services.</a:t>
            </a:r>
          </a:p>
          <a:p>
            <a:pPr algn="just"/>
            <a:r>
              <a:rPr lang="en-US" sz="2000" b="1" dirty="0" smtClean="0"/>
              <a:t>The cash dispenser has ability to dispense cash.</a:t>
            </a:r>
          </a:p>
          <a:p>
            <a:pPr algn="just"/>
            <a:r>
              <a:rPr lang="en-US" sz="2000" b="1" dirty="0" smtClean="0"/>
              <a:t>Transaction Record printed on slip.</a:t>
            </a:r>
          </a:p>
          <a:p>
            <a:pPr algn="just"/>
            <a:endParaRPr lang="en-US" sz="2000" b="1" dirty="0"/>
          </a:p>
        </p:txBody>
      </p:sp>
      <p:sp>
        <p:nvSpPr>
          <p:cNvPr id="5" name="Text Placeholder 4"/>
          <p:cNvSpPr>
            <a:spLocks noGrp="1"/>
          </p:cNvSpPr>
          <p:nvPr>
            <p:ph type="body" sz="quarter" idx="3"/>
          </p:nvPr>
        </p:nvSpPr>
        <p:spPr/>
        <p:txBody>
          <a:bodyPr/>
          <a:lstStyle/>
          <a:p>
            <a:r>
              <a:rPr lang="en-US" dirty="0" smtClean="0"/>
              <a:t>Non Functional Requirements</a:t>
            </a:r>
            <a:endParaRPr lang="en-US" dirty="0"/>
          </a:p>
        </p:txBody>
      </p:sp>
      <p:sp>
        <p:nvSpPr>
          <p:cNvPr id="6" name="Content Placeholder 5"/>
          <p:cNvSpPr>
            <a:spLocks noGrp="1"/>
          </p:cNvSpPr>
          <p:nvPr>
            <p:ph sz="quarter" idx="4"/>
          </p:nvPr>
        </p:nvSpPr>
        <p:spPr/>
        <p:txBody>
          <a:bodyPr/>
          <a:lstStyle/>
          <a:p>
            <a:pPr algn="just"/>
            <a:r>
              <a:rPr lang="en-US" b="1" dirty="0" smtClean="0"/>
              <a:t>Keypad Requirements.</a:t>
            </a:r>
          </a:p>
          <a:p>
            <a:pPr algn="just"/>
            <a:r>
              <a:rPr lang="en-US" b="1" dirty="0" smtClean="0"/>
              <a:t>PIN must be entered within 20 seconds.</a:t>
            </a:r>
          </a:p>
          <a:p>
            <a:pPr algn="just"/>
            <a:r>
              <a:rPr lang="en-US" b="1" dirty="0" smtClean="0"/>
              <a:t>User must enter PIN within 3 attempts.</a:t>
            </a:r>
          </a:p>
          <a:p>
            <a:pPr algn="just"/>
            <a:r>
              <a:rPr lang="en-US" b="1" dirty="0" smtClean="0"/>
              <a:t>Performance.</a:t>
            </a:r>
          </a:p>
          <a:p>
            <a:pPr algn="just"/>
            <a:r>
              <a:rPr lang="en-US" b="1" dirty="0" smtClean="0"/>
              <a:t>Security.</a:t>
            </a:r>
            <a:endParaRPr lang="en-US" b="1" dirty="0"/>
          </a:p>
        </p:txBody>
      </p:sp>
      <p:sp>
        <p:nvSpPr>
          <p:cNvPr id="7" name="Footer Placeholder 6"/>
          <p:cNvSpPr>
            <a:spLocks noGrp="1"/>
          </p:cNvSpPr>
          <p:nvPr>
            <p:ph type="ftr" sz="quarter" idx="11"/>
          </p:nvPr>
        </p:nvSpPr>
        <p:spPr/>
        <p:txBody>
          <a:bodyPr/>
          <a:lstStyle/>
          <a:p>
            <a:pPr>
              <a:defRPr/>
            </a:pPr>
            <a:r>
              <a:rPr lang="en-US" dirty="0" smtClean="0"/>
              <a:t>Chapter 4 Requirements engineering</a:t>
            </a:r>
            <a:endParaRPr lang="en-US" dirty="0"/>
          </a:p>
        </p:txBody>
      </p:sp>
      <p:sp>
        <p:nvSpPr>
          <p:cNvPr id="8" name="Slide Number Placeholder 7"/>
          <p:cNvSpPr>
            <a:spLocks noGrp="1"/>
          </p:cNvSpPr>
          <p:nvPr>
            <p:ph type="sldNum" sz="quarter" idx="12"/>
          </p:nvPr>
        </p:nvSpPr>
        <p:spPr/>
        <p:txBody>
          <a:bodyPr/>
          <a:lstStyle/>
          <a:p>
            <a:pPr>
              <a:defRPr/>
            </a:pPr>
            <a:fld id="{8DAA6009-9928-FF4C-9FC0-9A5BA7AB80BB}"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3:List Functional &amp; Non Functional Requirements for FACE BOOK.</a:t>
            </a:r>
            <a:endParaRPr lang="en-US" dirty="0"/>
          </a:p>
        </p:txBody>
      </p:sp>
      <p:sp>
        <p:nvSpPr>
          <p:cNvPr id="6" name="Text Placeholder 5"/>
          <p:cNvSpPr>
            <a:spLocks noGrp="1"/>
          </p:cNvSpPr>
          <p:nvPr>
            <p:ph type="body" idx="1"/>
          </p:nvPr>
        </p:nvSpPr>
        <p:spPr>
          <a:xfrm>
            <a:off x="457200" y="1714488"/>
            <a:ext cx="4040188" cy="642941"/>
          </a:xfrm>
        </p:spPr>
        <p:txBody>
          <a:bodyPr/>
          <a:lstStyle/>
          <a:p>
            <a:endParaRPr lang="en-US" dirty="0" smtClean="0"/>
          </a:p>
          <a:p>
            <a:endParaRPr lang="en-US" dirty="0" smtClean="0"/>
          </a:p>
          <a:p>
            <a:endParaRPr lang="en-US" dirty="0" smtClean="0"/>
          </a:p>
          <a:p>
            <a:r>
              <a:rPr lang="en-US" dirty="0" smtClean="0"/>
              <a:t>Functional Requirements</a:t>
            </a:r>
          </a:p>
          <a:p>
            <a:endParaRPr lang="en-US" dirty="0"/>
          </a:p>
        </p:txBody>
      </p:sp>
      <p:sp>
        <p:nvSpPr>
          <p:cNvPr id="3" name="Content Placeholder 2"/>
          <p:cNvSpPr>
            <a:spLocks noGrp="1"/>
          </p:cNvSpPr>
          <p:nvPr>
            <p:ph sz="half" idx="2"/>
          </p:nvPr>
        </p:nvSpPr>
        <p:spPr/>
        <p:txBody>
          <a:bodyPr/>
          <a:lstStyle/>
          <a:p>
            <a:pPr>
              <a:buNone/>
            </a:pPr>
            <a:r>
              <a:rPr lang="en-US" b="1" dirty="0" smtClean="0"/>
              <a:t>1.Create account.</a:t>
            </a:r>
          </a:p>
          <a:p>
            <a:pPr>
              <a:buNone/>
            </a:pPr>
            <a:r>
              <a:rPr lang="en-US" b="1" dirty="0" smtClean="0"/>
              <a:t>2.Searching friends.</a:t>
            </a:r>
          </a:p>
          <a:p>
            <a:pPr>
              <a:buNone/>
            </a:pPr>
            <a:r>
              <a:rPr lang="en-US" b="1" dirty="0" smtClean="0"/>
              <a:t>3.Sending Request.</a:t>
            </a:r>
          </a:p>
          <a:p>
            <a:pPr>
              <a:buNone/>
            </a:pPr>
            <a:r>
              <a:rPr lang="en-US" b="1" dirty="0" smtClean="0"/>
              <a:t>4.Accepting Friend Request.</a:t>
            </a:r>
          </a:p>
          <a:p>
            <a:pPr>
              <a:buNone/>
            </a:pPr>
            <a:r>
              <a:rPr lang="en-US" b="1" dirty="0" smtClean="0"/>
              <a:t>5.Creating groups .</a:t>
            </a:r>
          </a:p>
          <a:p>
            <a:pPr>
              <a:buNone/>
            </a:pPr>
            <a:r>
              <a:rPr lang="en-US" b="1" dirty="0" smtClean="0"/>
              <a:t>6.Uploading photos.</a:t>
            </a:r>
          </a:p>
          <a:p>
            <a:pPr>
              <a:buNone/>
            </a:pPr>
            <a:r>
              <a:rPr lang="en-US" b="1" dirty="0" smtClean="0"/>
              <a:t>7.Sharing status.</a:t>
            </a:r>
          </a:p>
          <a:p>
            <a:pPr>
              <a:buNone/>
            </a:pPr>
            <a:r>
              <a:rPr lang="en-US" b="1" dirty="0" smtClean="0"/>
              <a:t>8.Sending messages.</a:t>
            </a:r>
            <a:endParaRPr lang="en-US" b="1" dirty="0"/>
          </a:p>
        </p:txBody>
      </p:sp>
      <p:sp>
        <p:nvSpPr>
          <p:cNvPr id="7" name="Text Placeholder 6"/>
          <p:cNvSpPr>
            <a:spLocks noGrp="1"/>
          </p:cNvSpPr>
          <p:nvPr>
            <p:ph type="body" sz="quarter" idx="3"/>
          </p:nvPr>
        </p:nvSpPr>
        <p:spPr/>
        <p:txBody>
          <a:bodyPr/>
          <a:lstStyle/>
          <a:p>
            <a:r>
              <a:rPr lang="en-US" dirty="0" smtClean="0"/>
              <a:t>Non Functional Requirements</a:t>
            </a:r>
            <a:endParaRPr lang="en-US" dirty="0"/>
          </a:p>
        </p:txBody>
      </p:sp>
      <p:sp>
        <p:nvSpPr>
          <p:cNvPr id="8" name="Content Placeholder 7"/>
          <p:cNvSpPr>
            <a:spLocks noGrp="1"/>
          </p:cNvSpPr>
          <p:nvPr>
            <p:ph sz="quarter" idx="4"/>
          </p:nvPr>
        </p:nvSpPr>
        <p:spPr/>
        <p:txBody>
          <a:bodyPr/>
          <a:lstStyle/>
          <a:p>
            <a:r>
              <a:rPr lang="en-US" b="1" dirty="0" smtClean="0"/>
              <a:t>Security</a:t>
            </a:r>
          </a:p>
          <a:p>
            <a:r>
              <a:rPr lang="en-US" b="1" dirty="0" smtClean="0"/>
              <a:t>Reliability</a:t>
            </a:r>
          </a:p>
          <a:p>
            <a:r>
              <a:rPr lang="en-US" b="1" dirty="0" smtClean="0"/>
              <a:t>Availability</a:t>
            </a:r>
          </a:p>
          <a:p>
            <a:r>
              <a:rPr lang="en-US" b="1" dirty="0" smtClean="0"/>
              <a:t>Maintainability</a:t>
            </a:r>
            <a:endParaRPr lang="en-US" b="1"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 List Functional &amp; Non Functional Requirements for Online booking system.</a:t>
            </a:r>
            <a:endParaRPr lang="en-US" dirty="0"/>
          </a:p>
        </p:txBody>
      </p:sp>
      <p:sp>
        <p:nvSpPr>
          <p:cNvPr id="3" name="Text Placeholder 2"/>
          <p:cNvSpPr>
            <a:spLocks noGrp="1"/>
          </p:cNvSpPr>
          <p:nvPr>
            <p:ph type="body" idx="1"/>
          </p:nvPr>
        </p:nvSpPr>
        <p:spPr/>
        <p:txBody>
          <a:bodyPr/>
          <a:lstStyle/>
          <a:p>
            <a:r>
              <a:rPr lang="en-US" dirty="0" smtClean="0"/>
              <a:t>Functional Requirements</a:t>
            </a:r>
            <a:endParaRPr lang="en-US" dirty="0"/>
          </a:p>
        </p:txBody>
      </p:sp>
      <p:sp>
        <p:nvSpPr>
          <p:cNvPr id="4" name="Content Placeholder 3"/>
          <p:cNvSpPr>
            <a:spLocks noGrp="1"/>
          </p:cNvSpPr>
          <p:nvPr>
            <p:ph sz="half" idx="2"/>
          </p:nvPr>
        </p:nvSpPr>
        <p:spPr/>
        <p:txBody>
          <a:bodyPr/>
          <a:lstStyle/>
          <a:p>
            <a:r>
              <a:rPr lang="en-US" sz="2000" b="1" dirty="0" smtClean="0"/>
              <a:t>Every online booking should be associated with an account.</a:t>
            </a:r>
          </a:p>
          <a:p>
            <a:r>
              <a:rPr lang="en-US" sz="2000" b="1" dirty="0" smtClean="0"/>
              <a:t>One account cannot be associated with multiple accounts.</a:t>
            </a:r>
          </a:p>
          <a:p>
            <a:r>
              <a:rPr lang="en-US" sz="2000" b="1" dirty="0" smtClean="0"/>
              <a:t>Search results should be enable user to find the most recent and relevant booking options.</a:t>
            </a:r>
          </a:p>
          <a:p>
            <a:r>
              <a:rPr lang="en-US" sz="2000" b="1" dirty="0" smtClean="0"/>
              <a:t>System should allow a user to make payment.</a:t>
            </a:r>
          </a:p>
          <a:p>
            <a:r>
              <a:rPr lang="en-US" sz="2000" b="1" dirty="0" smtClean="0"/>
              <a:t>Booking configuration should be sent to user to the specified contact details.</a:t>
            </a:r>
            <a:endParaRPr lang="en-US" sz="2000" b="1" dirty="0"/>
          </a:p>
        </p:txBody>
      </p:sp>
      <p:sp>
        <p:nvSpPr>
          <p:cNvPr id="5" name="Text Placeholder 4"/>
          <p:cNvSpPr>
            <a:spLocks noGrp="1"/>
          </p:cNvSpPr>
          <p:nvPr>
            <p:ph type="body" sz="quarter" idx="3"/>
          </p:nvPr>
        </p:nvSpPr>
        <p:spPr/>
        <p:txBody>
          <a:bodyPr/>
          <a:lstStyle/>
          <a:p>
            <a:r>
              <a:rPr lang="en-US" dirty="0" smtClean="0"/>
              <a:t>Non Functional Requirements</a:t>
            </a:r>
            <a:endParaRPr lang="en-US" dirty="0"/>
          </a:p>
        </p:txBody>
      </p:sp>
      <p:sp>
        <p:nvSpPr>
          <p:cNvPr id="6" name="Content Placeholder 5"/>
          <p:cNvSpPr>
            <a:spLocks noGrp="1"/>
          </p:cNvSpPr>
          <p:nvPr>
            <p:ph sz="quarter" idx="4"/>
          </p:nvPr>
        </p:nvSpPr>
        <p:spPr>
          <a:xfrm>
            <a:off x="4645025" y="2174875"/>
            <a:ext cx="4041775" cy="3951288"/>
          </a:xfrm>
        </p:spPr>
        <p:txBody>
          <a:bodyPr/>
          <a:lstStyle/>
          <a:p>
            <a:r>
              <a:rPr lang="en-US" b="1" dirty="0" smtClean="0"/>
              <a:t>Use of </a:t>
            </a:r>
            <a:r>
              <a:rPr lang="en-US" b="1" dirty="0" err="1" smtClean="0"/>
              <a:t>Captcha</a:t>
            </a:r>
            <a:r>
              <a:rPr lang="en-US" b="1" dirty="0" smtClean="0"/>
              <a:t> &amp; Encryption to avoid.</a:t>
            </a:r>
          </a:p>
          <a:p>
            <a:r>
              <a:rPr lang="en-US" b="1" dirty="0" smtClean="0"/>
              <a:t>Timeliness.</a:t>
            </a:r>
          </a:p>
          <a:p>
            <a:r>
              <a:rPr lang="en-US" b="1" dirty="0" smtClean="0"/>
              <a:t>Data Validation.</a:t>
            </a:r>
          </a:p>
          <a:p>
            <a:r>
              <a:rPr lang="en-US" b="1" dirty="0" smtClean="0"/>
              <a:t>Payment different method.</a:t>
            </a:r>
          </a:p>
          <a:p>
            <a:r>
              <a:rPr lang="en-US" b="1" dirty="0" smtClean="0"/>
              <a:t>Visibility.</a:t>
            </a:r>
            <a:endParaRPr lang="en-US" b="1" dirty="0"/>
          </a:p>
        </p:txBody>
      </p:sp>
      <p:sp>
        <p:nvSpPr>
          <p:cNvPr id="7" name="Footer Placeholder 6"/>
          <p:cNvSpPr>
            <a:spLocks noGrp="1"/>
          </p:cNvSpPr>
          <p:nvPr>
            <p:ph type="ftr" sz="quarter" idx="11"/>
          </p:nvPr>
        </p:nvSpPr>
        <p:spPr/>
        <p:txBody>
          <a:bodyPr/>
          <a:lstStyle/>
          <a:p>
            <a:pPr>
              <a:defRPr/>
            </a:pPr>
            <a:r>
              <a:rPr lang="en-US" dirty="0" smtClean="0"/>
              <a:t>Chapter 4 Requirements engineering</a:t>
            </a:r>
            <a:endParaRPr lang="en-US" dirty="0"/>
          </a:p>
        </p:txBody>
      </p:sp>
      <p:sp>
        <p:nvSpPr>
          <p:cNvPr id="8" name="Slide Number Placeholder 7"/>
          <p:cNvSpPr>
            <a:spLocks noGrp="1"/>
          </p:cNvSpPr>
          <p:nvPr>
            <p:ph type="sldNum" sz="quarter" idx="12"/>
          </p:nvPr>
        </p:nvSpPr>
        <p:spPr/>
        <p:txBody>
          <a:bodyPr/>
          <a:lstStyle/>
          <a:p>
            <a:pPr>
              <a:defRPr/>
            </a:pPr>
            <a:fld id="{8DAA6009-9928-FF4C-9FC0-9A5BA7AB80BB}"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p>
        </p:txBody>
      </p:sp>
      <p:pic>
        <p:nvPicPr>
          <p:cNvPr id="4" name="Picture 3" descr="4.6 ReqDocUs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smtClean="0"/>
              <a:t>The </a:t>
            </a:r>
            <a:r>
              <a:rPr lang="en-GB" dirty="0"/>
              <a:t>process of establishing the services that the customer requires from a system and the constraints under which it operates and is developed</a:t>
            </a:r>
            <a:r>
              <a:rPr lang="en-GB" dirty="0" smtClean="0"/>
              <a:t>.</a:t>
            </a:r>
          </a:p>
          <a:p>
            <a:r>
              <a:rPr lang="en-GB" dirty="0" smtClean="0"/>
              <a:t>The requirement reflects the needs of customer for a system that serves a certain purpose such as </a:t>
            </a:r>
            <a:r>
              <a:rPr lang="en-GB" dirty="0" smtClean="0">
                <a:solidFill>
                  <a:srgbClr val="FF0000"/>
                </a:solidFill>
              </a:rPr>
              <a:t>controlling device, placing an order or finding information.</a:t>
            </a:r>
          </a:p>
          <a:p>
            <a:r>
              <a:rPr lang="en-GB" dirty="0" smtClean="0"/>
              <a:t>The process of finding out, analyzing, documenting,and checking these services and constraints is called requirement engineering process.</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 document</a:t>
            </a:r>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models</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evolution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Appendices</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Index</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p>
          <a:p>
            <a:r>
              <a:rPr lang="en-US" dirty="0" smtClean="0"/>
              <a:t>Vague and ambiguous meaning depends on the background of user.</a:t>
            </a:r>
            <a:endParaRPr lang="en-US"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dirty="0"/>
              <a:t>Guidelines for writing requirements</a:t>
            </a:r>
          </a:p>
        </p:txBody>
      </p:sp>
      <p:sp>
        <p:nvSpPr>
          <p:cNvPr id="61443" name="Rectangle 3"/>
          <p:cNvSpPr>
            <a:spLocks noGrp="1" noChangeArrowheads="1"/>
          </p:cNvSpPr>
          <p:nvPr>
            <p:ph type="body" idx="1"/>
          </p:nvPr>
        </p:nvSpPr>
        <p:spPr/>
        <p:txBody>
          <a:bodyPr/>
          <a:lstStyle/>
          <a:p>
            <a:r>
              <a:rPr lang="en-GB" dirty="0"/>
              <a:t>Invent a standard </a:t>
            </a:r>
            <a:r>
              <a:rPr lang="en-GB" dirty="0" smtClean="0"/>
              <a:t>format all the requirements should adhere to that format </a:t>
            </a:r>
            <a:r>
              <a:rPr lang="en-GB" dirty="0"/>
              <a:t>and </a:t>
            </a:r>
            <a:r>
              <a:rPr lang="en-GB" dirty="0" smtClean="0"/>
              <a:t>it reduces omissions and its easy to check requirements.</a:t>
            </a:r>
            <a:endParaRPr lang="en-GB" dirty="0"/>
          </a:p>
          <a:p>
            <a:r>
              <a:rPr lang="en-GB" dirty="0"/>
              <a:t>Use language in a consistent way. Use shall for mandatory requirements, should for desirable requirements.</a:t>
            </a:r>
          </a:p>
          <a:p>
            <a:r>
              <a:rPr lang="en-GB" dirty="0"/>
              <a:t>Use text highlighting to identify key parts of the </a:t>
            </a:r>
            <a:r>
              <a:rPr lang="en-GB" dirty="0" smtClean="0"/>
              <a:t>requirement (</a:t>
            </a:r>
            <a:r>
              <a:rPr lang="en-GB" dirty="0" err="1" smtClean="0"/>
              <a:t>color</a:t>
            </a:r>
            <a:r>
              <a:rPr lang="en-GB" dirty="0" smtClean="0"/>
              <a:t>, bold).</a:t>
            </a:r>
            <a:endParaRPr lang="en-GB" dirty="0"/>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Problems with natural language</a:t>
            </a:r>
          </a:p>
        </p:txBody>
      </p:sp>
      <p:sp>
        <p:nvSpPr>
          <p:cNvPr id="55299" name="Rectangle 3"/>
          <p:cNvSpPr>
            <a:spLocks noGrp="1" noChangeArrowheads="1"/>
          </p:cNvSpPr>
          <p:nvPr>
            <p:ph type="body"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p>
          <a:p>
            <a:r>
              <a:rPr lang="en-US" dirty="0" smtClean="0"/>
              <a:t>Its more expressiveness, understandable.</a:t>
            </a:r>
          </a:p>
          <a:p>
            <a:r>
              <a:rPr lang="en-US" dirty="0" smtClean="0"/>
              <a:t>Use template to specify system requirements.</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dirty="0"/>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sz="2000" dirty="0"/>
              <a:t>Description of inputs and where they come </a:t>
            </a:r>
            <a:r>
              <a:rPr lang="en-GB" sz="2000" dirty="0" smtClean="0"/>
              <a:t>from(Source).</a:t>
            </a:r>
            <a:endParaRPr lang="en-GB" sz="2000" dirty="0"/>
          </a:p>
          <a:p>
            <a:r>
              <a:rPr lang="en-GB" dirty="0"/>
              <a:t>Description of outputs and where they go </a:t>
            </a:r>
            <a:r>
              <a:rPr lang="en-GB" dirty="0" smtClean="0"/>
              <a:t>to(Destination).</a:t>
            </a:r>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dirty="0"/>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a:t>
            </a:r>
            <a:r>
              <a:rPr lang="en-GB" dirty="0" smtClean="0"/>
              <a:t>service(</a:t>
            </a:r>
            <a:r>
              <a:rPr lang="en-GB" dirty="0" smtClean="0">
                <a:solidFill>
                  <a:srgbClr val="FF0000"/>
                </a:solidFill>
              </a:rPr>
              <a:t>User perspective</a:t>
            </a:r>
            <a:r>
              <a:rPr lang="en-GB" dirty="0" smtClean="0"/>
              <a:t>) </a:t>
            </a:r>
            <a:r>
              <a:rPr lang="en-GB" dirty="0"/>
              <a:t>or of a system constraint to a detailed mathematical functional </a:t>
            </a:r>
            <a:r>
              <a:rPr lang="en-GB" dirty="0" smtClean="0"/>
              <a:t>specification(</a:t>
            </a:r>
            <a:r>
              <a:rPr lang="en-GB" dirty="0" smtClean="0">
                <a:solidFill>
                  <a:srgbClr val="FF0000"/>
                </a:solidFill>
              </a:rPr>
              <a:t>Implementation perspective</a:t>
            </a:r>
            <a:r>
              <a:rPr lang="en-GB" dirty="0" smtClean="0"/>
              <a:t>).</a:t>
            </a:r>
            <a:endParaRPr lang="en-GB" dirty="0"/>
          </a:p>
          <a:p>
            <a:pPr>
              <a:lnSpc>
                <a:spcPct val="90000"/>
              </a:lnSpc>
            </a:pPr>
            <a:r>
              <a:rPr lang="en-GB" dirty="0"/>
              <a:t>This is inevitable as requirements may serve a dual </a:t>
            </a:r>
            <a:r>
              <a:rPr lang="en-GB" dirty="0" smtClean="0"/>
              <a:t>function:</a:t>
            </a:r>
            <a:endParaRPr lang="en-GB" dirty="0"/>
          </a:p>
          <a:p>
            <a:pPr lvl="1">
              <a:lnSpc>
                <a:spcPct val="90000"/>
              </a:lnSpc>
            </a:pPr>
            <a:r>
              <a:rPr lang="en-GB" dirty="0"/>
              <a:t>May be the basis for a bid for a contract - therefore must be open to interpretation</a:t>
            </a:r>
            <a:r>
              <a:rPr lang="en-GB" dirty="0" smtClean="0"/>
              <a:t>;(</a:t>
            </a:r>
            <a:r>
              <a:rPr lang="en-GB" dirty="0" smtClean="0">
                <a:solidFill>
                  <a:srgbClr val="FF0000"/>
                </a:solidFill>
              </a:rPr>
              <a:t>Understanding what the product is</a:t>
            </a:r>
            <a:r>
              <a:rPr lang="en-GB" dirty="0" smtClean="0"/>
              <a:t>)</a:t>
            </a:r>
            <a:endParaRPr lang="en-GB" dirty="0"/>
          </a:p>
          <a:p>
            <a:pPr lvl="1">
              <a:lnSpc>
                <a:spcPct val="90000"/>
              </a:lnSpc>
            </a:pPr>
            <a:r>
              <a:rPr lang="en-GB" dirty="0"/>
              <a:t>May be the basis for the contract itself - therefore must be defined in </a:t>
            </a:r>
            <a:r>
              <a:rPr lang="en-GB" dirty="0" smtClean="0"/>
              <a:t>detail.(</a:t>
            </a:r>
            <a:r>
              <a:rPr lang="en-GB" dirty="0" smtClean="0">
                <a:solidFill>
                  <a:srgbClr val="FF0000"/>
                </a:solidFill>
              </a:rPr>
              <a:t>How to develop that product</a:t>
            </a:r>
            <a:r>
              <a:rPr lang="en-GB" dirty="0" smtClean="0"/>
              <a:t>)</a:t>
            </a:r>
            <a:endParaRPr lang="en-GB" dirty="0"/>
          </a:p>
          <a:p>
            <a:pPr lvl="1">
              <a:lnSpc>
                <a:spcPct val="90000"/>
              </a:lnSpc>
            </a:pPr>
            <a:r>
              <a:rPr lang="en-GB" dirty="0"/>
              <a:t>Both these statements may be called </a:t>
            </a:r>
            <a:r>
              <a:rPr lang="en-GB" dirty="0">
                <a:solidFill>
                  <a:srgbClr val="FF0000"/>
                </a:solidFill>
              </a:rPr>
              <a:t>requirements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1143000"/>
          </a:xfrm>
        </p:spPr>
        <p:txBody>
          <a:bodyPr/>
          <a:lstStyle/>
          <a:p>
            <a:pPr algn="ctr"/>
            <a:r>
              <a:rPr lang="en-US" dirty="0" smtClean="0"/>
              <a:t/>
            </a:r>
            <a:br>
              <a:rPr lang="en-US" dirty="0" smtClean="0"/>
            </a:br>
            <a:r>
              <a:rPr lang="en-US" dirty="0" smtClean="0"/>
              <a:t> </a:t>
            </a:r>
            <a:r>
              <a:rPr lang="en-US" sz="1800" dirty="0" smtClean="0"/>
              <a:t>List the different formats of specifying system requirement specification. For a Bus reservation  software list the system requirements using structured(Form based) </a:t>
            </a:r>
            <a:br>
              <a:rPr lang="en-US" sz="1800" dirty="0" smtClean="0"/>
            </a:br>
            <a:r>
              <a:rPr lang="en-US" sz="1800" dirty="0" smtClean="0"/>
              <a:t>requirement specification format. </a:t>
            </a:r>
            <a:r>
              <a:rPr lang="en-US" dirty="0" smtClean="0"/>
              <a:t/>
            </a:r>
            <a:br>
              <a:rPr lang="en-US" dirty="0" smtClean="0"/>
            </a:br>
            <a:endParaRPr lang="en-US" dirty="0"/>
          </a:p>
        </p:txBody>
      </p:sp>
      <p:sp>
        <p:nvSpPr>
          <p:cNvPr id="3" name="Content Placeholder 2"/>
          <p:cNvSpPr>
            <a:spLocks noGrp="1"/>
          </p:cNvSpPr>
          <p:nvPr>
            <p:ph idx="1"/>
          </p:nvPr>
        </p:nvSpPr>
        <p:spPr>
          <a:xfrm>
            <a:off x="142844" y="1600200"/>
            <a:ext cx="9001156" cy="5121275"/>
          </a:xfrm>
        </p:spPr>
        <p:txBody>
          <a:bodyPr/>
          <a:lstStyle/>
          <a:p>
            <a:r>
              <a:rPr lang="en-GB" sz="1600" b="1" dirty="0" smtClean="0">
                <a:latin typeface="Times New Roman" pitchFamily="18" charset="0"/>
                <a:cs typeface="Times New Roman" pitchFamily="18" charset="0"/>
              </a:rPr>
              <a:t>Function:	Compute total amount of the ticket</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Inputs	:   Number of   tickets  want to book.</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Source:	Current available bus chart</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Outputs	: Reservation details of passengers including name,  age, gender.</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Destination    Bus Reservation chart</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Action:  when a seat is selected and booked the total number of seats minus the no of     seats currently booked is calculated and new chart is generated by blocking the seats booked by the user.         (total seats – no of seats currently booked)</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Requires:	Reservation chart</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Pre-condition:	The bus reservation chart should have some vacant seats</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Post-condition 	: Updated bus reservation chart</a:t>
            </a:r>
            <a:endParaRPr lang="en-US" sz="1600" b="1"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Side-effects	: None</a:t>
            </a:r>
            <a:r>
              <a:rPr lang="en-GB"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7293232" cy="989034"/>
          </a:xfrm>
        </p:spPr>
        <p:txBody>
          <a:bodyPr/>
          <a:lstStyle/>
          <a:p>
            <a:r>
              <a:rPr lang="en-US" sz="1800" dirty="0" smtClean="0"/>
              <a:t>For student admission process in engineering colleges under CET/COMEDK/MANAGEMENT Quota. List the system requirements by using structured form based specification format.</a:t>
            </a:r>
            <a:r>
              <a:rPr lang="en-US" dirty="0" smtClean="0"/>
              <a:t/>
            </a:r>
            <a:br>
              <a:rPr lang="en-US" dirty="0" smtClean="0"/>
            </a:br>
            <a:endParaRPr lang="en-US" dirty="0"/>
          </a:p>
        </p:txBody>
      </p:sp>
      <p:sp>
        <p:nvSpPr>
          <p:cNvPr id="3" name="Content Placeholder 2"/>
          <p:cNvSpPr>
            <a:spLocks noGrp="1"/>
          </p:cNvSpPr>
          <p:nvPr>
            <p:ph idx="1"/>
          </p:nvPr>
        </p:nvSpPr>
        <p:spPr>
          <a:xfrm>
            <a:off x="457200" y="1417638"/>
            <a:ext cx="8229600" cy="5869014"/>
          </a:xfrm>
        </p:spPr>
        <p:txBody>
          <a:bodyPr/>
          <a:lstStyle/>
          <a:p>
            <a:r>
              <a:rPr lang="en-GB" sz="1600" b="1" dirty="0" smtClean="0"/>
              <a:t>Function: Compute total amount students admitted in college .</a:t>
            </a:r>
            <a:endParaRPr lang="en-US" sz="1600" b="1" dirty="0" smtClean="0"/>
          </a:p>
          <a:p>
            <a:r>
              <a:rPr lang="en-GB" sz="1600" b="1" dirty="0" smtClean="0"/>
              <a:t>Description: Computes the total number of students to be admitted after admission process.</a:t>
            </a:r>
            <a:endParaRPr lang="en-US" sz="1600" b="1" dirty="0" smtClean="0"/>
          </a:p>
          <a:p>
            <a:r>
              <a:rPr lang="en-GB" sz="1600" b="1" dirty="0" smtClean="0"/>
              <a:t> Inputs	:   Candidate name and his PUC or Diploma results.</a:t>
            </a:r>
            <a:endParaRPr lang="en-US" sz="1600" b="1" dirty="0" smtClean="0"/>
          </a:p>
          <a:p>
            <a:r>
              <a:rPr lang="en-GB" sz="1600" b="1" dirty="0" smtClean="0"/>
              <a:t>Source	: Student admission form.</a:t>
            </a:r>
            <a:endParaRPr lang="en-US" sz="1600" b="1" dirty="0" smtClean="0"/>
          </a:p>
          <a:p>
            <a:r>
              <a:rPr lang="en-GB" sz="1600" b="1" dirty="0" smtClean="0"/>
              <a:t>Outputs	: Admission details with fees payment Receipt.</a:t>
            </a:r>
            <a:endParaRPr lang="en-US" sz="1600" b="1" dirty="0" smtClean="0"/>
          </a:p>
          <a:p>
            <a:r>
              <a:rPr lang="en-GB" sz="1600" b="1" dirty="0" smtClean="0"/>
              <a:t>Destination: Final Student Admission list with all details.</a:t>
            </a:r>
            <a:endParaRPr lang="en-US" sz="1600" b="1" dirty="0" smtClean="0"/>
          </a:p>
          <a:p>
            <a:r>
              <a:rPr lang="en-GB" sz="1600" b="1" dirty="0" smtClean="0"/>
              <a:t>Action       :  when a seat is selected for admission and allotted the total number of   seats in the college minus the no of seats currently admitted is calculated and new list is generated by blocking the seats admitted by the students.</a:t>
            </a:r>
          </a:p>
          <a:p>
            <a:pPr>
              <a:buNone/>
            </a:pPr>
            <a:r>
              <a:rPr lang="en-GB" sz="1600" b="1" dirty="0" smtClean="0"/>
              <a:t>         (Total number seats in college – no of students allotted currently)</a:t>
            </a:r>
            <a:endParaRPr lang="en-US" sz="1600" b="1" dirty="0" smtClean="0"/>
          </a:p>
          <a:p>
            <a:r>
              <a:rPr lang="en-GB" sz="1600" b="1" dirty="0" smtClean="0"/>
              <a:t>Pre-condition:	The college admission list should have some vacant seats and student   eligibility criteria should meet according University norms.</a:t>
            </a:r>
            <a:endParaRPr lang="en-US" sz="1600" b="1" dirty="0" smtClean="0"/>
          </a:p>
          <a:p>
            <a:r>
              <a:rPr lang="en-GB" sz="1600" b="1" dirty="0" smtClean="0"/>
              <a:t>Post-condition 	: Updated Admitted student list.</a:t>
            </a:r>
            <a:endParaRPr lang="en-US" sz="1600" b="1" dirty="0" smtClean="0"/>
          </a:p>
          <a:p>
            <a:r>
              <a:rPr lang="en-GB" sz="1600" b="1" dirty="0" smtClean="0"/>
              <a:t>Side-effects	:           None</a:t>
            </a:r>
            <a:endParaRPr lang="en-US" sz="1600" b="1" dirty="0" smtClean="0"/>
          </a:p>
          <a:p>
            <a:endParaRPr lang="en-US" sz="1400" b="1"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b="1" smtClean="0"/>
              <a:pPr>
                <a:defRPr/>
              </a:pPr>
              <a:t>41</a:t>
            </a:fld>
            <a:endParaRPr lang="en-US"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p>
        </p:txBody>
      </p:sp>
      <p:pic>
        <p:nvPicPr>
          <p:cNvPr id="4" name="Picture 3" descr="4.12 ReqEngSpira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5786" y="1417637"/>
            <a:ext cx="7572427" cy="530383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 </a:t>
            </a:r>
            <a:r>
              <a:rPr lang="en-US" dirty="0" smtClean="0"/>
              <a:t>R</a:t>
            </a:r>
            <a:r>
              <a:rPr lang="en-US" dirty="0" smtClean="0"/>
              <a:t>equirements </a:t>
            </a:r>
            <a:r>
              <a:rPr lang="en-US" dirty="0" smtClean="0"/>
              <a:t>elicitation and analysis process</a:t>
            </a:r>
          </a:p>
        </p:txBody>
      </p:sp>
      <p:pic>
        <p:nvPicPr>
          <p:cNvPr id="4" name="Picture 3" descr="4.13 RequirementsElicit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1538" y="1752600"/>
            <a:ext cx="7215238" cy="439104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dirty="0"/>
          </a:p>
        </p:txBody>
      </p:sp>
      <p:sp>
        <p:nvSpPr>
          <p:cNvPr id="6" name="Footer Placeholder 5"/>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dirty="0"/>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endParaRPr lang="en-US"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Requirements abstraction (Davis)</a:t>
            </a:r>
          </a:p>
        </p:txBody>
      </p:sp>
      <p:sp>
        <p:nvSpPr>
          <p:cNvPr id="6" name="Rectangle 5"/>
          <p:cNvSpPr/>
          <p:nvPr/>
        </p:nvSpPr>
        <p:spPr>
          <a:xfrm>
            <a:off x="457200" y="1951672"/>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a:t>
            </a:r>
            <a:r>
              <a:rPr lang="en-US" sz="2000" dirty="0" smtClean="0">
                <a:solidFill>
                  <a:srgbClr val="FF0000"/>
                </a:solidFill>
                <a:latin typeface="Arial"/>
                <a:ea typeface="Times New Roman"/>
                <a:cs typeface="Arial"/>
              </a:rPr>
              <a:t>it must define its needs in a sufficiently abstract way that a solution is not pre-defined. </a:t>
            </a:r>
            <a:r>
              <a:rPr lang="en-US" sz="2000" dirty="0" smtClean="0">
                <a:solidFill>
                  <a:srgbClr val="000000"/>
                </a:solidFill>
                <a:latin typeface="Arial"/>
                <a:ea typeface="Times New Roman"/>
                <a:cs typeface="Arial"/>
              </a:rPr>
              <a:t>The requirements must be written so that several contractors can bid for the contract, offering, perhaps, different ways of meeting the client organization’s needs. Once a contract has been awarded, </a:t>
            </a:r>
            <a:r>
              <a:rPr lang="en-US" sz="2000" dirty="0" smtClean="0">
                <a:solidFill>
                  <a:srgbClr val="FF0000"/>
                </a:solidFill>
                <a:latin typeface="Arial"/>
                <a:ea typeface="Times New Roman"/>
                <a:cs typeface="Arial"/>
              </a:rPr>
              <a:t>the contractor must write a system definition for the client in more detail so that the client understands and can validate what the software will do</a:t>
            </a:r>
            <a:r>
              <a:rPr lang="en-US" sz="2000" dirty="0" smtClean="0">
                <a:solidFill>
                  <a:srgbClr val="000000"/>
                </a:solidFill>
                <a:latin typeface="Arial"/>
                <a:ea typeface="Times New Roman"/>
                <a:cs typeface="Arial"/>
              </a:rPr>
              <a:t>. Both of these documents may be called the </a:t>
            </a:r>
            <a:r>
              <a:rPr lang="en-US" sz="2000" dirty="0" smtClean="0">
                <a:solidFill>
                  <a:srgbClr val="FF0000"/>
                </a:solidFill>
                <a:latin typeface="Arial"/>
                <a:ea typeface="Times New Roman"/>
                <a:cs typeface="Arial"/>
              </a:rPr>
              <a:t>requirements document for the system</a:t>
            </a:r>
            <a:r>
              <a:rPr lang="en-US" sz="2000" dirty="0" smtClean="0">
                <a:solidFill>
                  <a:srgbClr val="000000"/>
                </a:solidFill>
                <a:latin typeface="Arial"/>
                <a:ea typeface="Times New Roman"/>
                <a:cs typeface="Arial"/>
              </a:rPr>
              <a:t>.”</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dirty="0"/>
          </a:p>
        </p:txBody>
      </p:sp>
      <p:sp>
        <p:nvSpPr>
          <p:cNvPr id="8" name="Footer Placeholder 7"/>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dirty="0"/>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Written for </a:t>
            </a:r>
            <a:r>
              <a:rPr lang="en-GB" dirty="0" smtClean="0"/>
              <a:t>customers.(</a:t>
            </a:r>
            <a:r>
              <a:rPr lang="en-GB" dirty="0" smtClean="0">
                <a:solidFill>
                  <a:srgbClr val="FF0000"/>
                </a:solidFill>
              </a:rPr>
              <a:t>Depending on functionality</a:t>
            </a:r>
            <a:r>
              <a:rPr lang="en-GB" dirty="0" smtClean="0"/>
              <a:t>).</a:t>
            </a:r>
            <a:endParaRPr lang="en-GB" dirty="0"/>
          </a:p>
          <a:p>
            <a:r>
              <a:rPr lang="en-GB" dirty="0"/>
              <a:t>System requirements</a:t>
            </a:r>
          </a:p>
          <a:p>
            <a:pPr lvl="1"/>
            <a:r>
              <a:rPr lang="en-GB" dirty="0"/>
              <a:t>A structured document setting out detailed descriptions of the system’s functions, services and operational constraints. Defines what should be implemented so may be part of a contract between client and </a:t>
            </a:r>
            <a:r>
              <a:rPr lang="en-GB" dirty="0" smtClean="0"/>
              <a:t>contractor.(</a:t>
            </a:r>
            <a:r>
              <a:rPr lang="en-GB" dirty="0" smtClean="0">
                <a:solidFill>
                  <a:srgbClr val="FF0000"/>
                </a:solidFill>
              </a:rPr>
              <a:t>Depending on development Environment</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dirty="0"/>
          </a:p>
        </p:txBody>
      </p:sp>
      <p:sp>
        <p:nvSpPr>
          <p:cNvPr id="5" name="Footer Placeholder 4"/>
          <p:cNvSpPr>
            <a:spLocks noGrp="1"/>
          </p:cNvSpPr>
          <p:nvPr>
            <p:ph type="ftr" sz="quarter" idx="11"/>
          </p:nvPr>
        </p:nvSpPr>
        <p:spPr/>
        <p:txBody>
          <a:bodyPr/>
          <a:lstStyle/>
          <a:p>
            <a:pPr>
              <a:defRPr/>
            </a:pPr>
            <a:r>
              <a:rPr lang="en-US" dirty="0" smtClean="0"/>
              <a:t>Chapter 4 Requirements engineering</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levels of abstraction</a:t>
            </a:r>
            <a:endParaRPr lang="en-US" dirty="0"/>
          </a:p>
        </p:txBody>
      </p:sp>
      <p:sp>
        <p:nvSpPr>
          <p:cNvPr id="3" name="Content Placeholder 2"/>
          <p:cNvSpPr>
            <a:spLocks noGrp="1"/>
          </p:cNvSpPr>
          <p:nvPr>
            <p:ph idx="1"/>
          </p:nvPr>
        </p:nvSpPr>
        <p:spPr>
          <a:xfrm>
            <a:off x="457200" y="1600200"/>
            <a:ext cx="8229600" cy="4900634"/>
          </a:xfrm>
        </p:spPr>
        <p:txBody>
          <a:bodyPr/>
          <a:lstStyle/>
          <a:p>
            <a:pPr marL="341313" indent="-341313" algn="just">
              <a:lnSpc>
                <a:spcPct val="90000"/>
              </a:lnSpc>
              <a:spcBef>
                <a:spcPts val="700"/>
              </a:spcBef>
              <a:buClr>
                <a:srgbClr val="3333CC"/>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User requirements (abstract +)</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Usually the first attempt for the description of the requirements.</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Services and constraints(</a:t>
            </a:r>
            <a:r>
              <a:rPr lang="en-US" dirty="0" smtClean="0">
                <a:solidFill>
                  <a:srgbClr val="FF0000"/>
                </a:solidFill>
              </a:rPr>
              <a:t>operational limitations</a:t>
            </a:r>
            <a:r>
              <a:rPr lang="en-US" dirty="0" smtClean="0"/>
              <a:t>) of the system.</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In natural language or diagrams.</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Readable by everybody</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Serve business objectives</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Also called as </a:t>
            </a:r>
            <a:r>
              <a:rPr lang="en-US" dirty="0" smtClean="0">
                <a:solidFill>
                  <a:srgbClr val="FF0000"/>
                </a:solidFill>
              </a:rPr>
              <a:t>Black box </a:t>
            </a:r>
            <a:r>
              <a:rPr lang="en-US" dirty="0" smtClean="0"/>
              <a:t>method.</a:t>
            </a:r>
          </a:p>
          <a:p>
            <a:pPr marL="341313" indent="-341313" algn="just">
              <a:lnSpc>
                <a:spcPct val="90000"/>
              </a:lnSpc>
              <a:spcBef>
                <a:spcPts val="700"/>
              </a:spcBef>
              <a:buClr>
                <a:srgbClr val="3333CC"/>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System requirements (abstract -)</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Services and constraints of the system in detail.</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Useful for the design and  development.</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Precise and cover all cases.</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Structured presentation.</a:t>
            </a:r>
          </a:p>
          <a:p>
            <a:pPr marL="741363" lvl="1" indent="-284163" algn="just">
              <a:lnSpc>
                <a:spcPct val="90000"/>
              </a:lnSpc>
              <a:spcBef>
                <a:spcPts val="600"/>
              </a:spcBef>
              <a:buClr>
                <a:srgbClr val="FF0000"/>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Also called as </a:t>
            </a:r>
            <a:r>
              <a:rPr lang="en-US" dirty="0" smtClean="0">
                <a:solidFill>
                  <a:srgbClr val="FF0000"/>
                </a:solidFill>
              </a:rPr>
              <a:t>White Box </a:t>
            </a:r>
            <a:r>
              <a:rPr lang="en-US" dirty="0" smtClean="0"/>
              <a:t>method.</a:t>
            </a:r>
          </a:p>
          <a:p>
            <a:pPr algn="just"/>
            <a:endParaRPr lang="en-US" sz="2000"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and System requirements</a:t>
            </a:r>
            <a:endParaRPr lang="en-US" dirty="0"/>
          </a:p>
        </p:txBody>
      </p:sp>
      <p:sp>
        <p:nvSpPr>
          <p:cNvPr id="3" name="Content Placeholder 2"/>
          <p:cNvSpPr>
            <a:spLocks noGrp="1"/>
          </p:cNvSpPr>
          <p:nvPr>
            <p:ph idx="1"/>
          </p:nvPr>
        </p:nvSpPr>
        <p:spPr/>
        <p:txBody>
          <a:bodyPr/>
          <a:lstStyle/>
          <a:p>
            <a:pPr>
              <a:buNone/>
            </a:pPr>
            <a:r>
              <a:rPr lang="en-US" b="1" dirty="0" smtClean="0"/>
              <a:t>Ex1: 1</a:t>
            </a:r>
            <a:r>
              <a:rPr lang="en-US" dirty="0" smtClean="0"/>
              <a:t>.</a:t>
            </a:r>
            <a:r>
              <a:rPr lang="en-US" b="1" i="1" dirty="0" smtClean="0"/>
              <a:t>Sell Configured to Ordered Products.(User)</a:t>
            </a:r>
          </a:p>
          <a:p>
            <a:r>
              <a:rPr lang="en-US" sz="1600" b="1" dirty="0" smtClean="0"/>
              <a:t> </a:t>
            </a:r>
            <a:r>
              <a:rPr lang="en-US" sz="1800" b="1" dirty="0" smtClean="0"/>
              <a:t>1.1 The system shall display all the products that can be configured.</a:t>
            </a:r>
          </a:p>
          <a:p>
            <a:r>
              <a:rPr lang="en-US" sz="1800" b="1" dirty="0" smtClean="0"/>
              <a:t>1.2 The system shall allow user to select the product to configure.</a:t>
            </a:r>
          </a:p>
          <a:p>
            <a:r>
              <a:rPr lang="en-US" sz="1800" b="1" dirty="0" smtClean="0"/>
              <a:t>1.3 The system shall display all the available components of the product to configure.</a:t>
            </a:r>
          </a:p>
          <a:p>
            <a:r>
              <a:rPr lang="en-US" sz="1800" b="1" dirty="0" smtClean="0"/>
              <a:t>1.4 The system shall enable user to add one or more component to the configuration.</a:t>
            </a:r>
          </a:p>
          <a:p>
            <a:r>
              <a:rPr lang="en-US" sz="1800" b="1" dirty="0" smtClean="0"/>
              <a:t>1.5 The system shall notify the user about any conflict in the current configuration.</a:t>
            </a:r>
          </a:p>
          <a:p>
            <a:r>
              <a:rPr lang="en-US" sz="1800" b="1" dirty="0" smtClean="0"/>
              <a:t>1.6 The system shall allow user to update the configuration to resolve conflict  in the current configuration.</a:t>
            </a:r>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and system requirements</a:t>
            </a:r>
            <a:endParaRPr lang="en-US" dirty="0"/>
          </a:p>
        </p:txBody>
      </p:sp>
      <p:sp>
        <p:nvSpPr>
          <p:cNvPr id="3" name="Content Placeholder 2"/>
          <p:cNvSpPr>
            <a:spLocks noGrp="1"/>
          </p:cNvSpPr>
          <p:nvPr>
            <p:ph idx="1"/>
          </p:nvPr>
        </p:nvSpPr>
        <p:spPr/>
        <p:txBody>
          <a:bodyPr/>
          <a:lstStyle/>
          <a:p>
            <a:r>
              <a:rPr lang="en-US" b="1" dirty="0" smtClean="0"/>
              <a:t>Example 2: </a:t>
            </a:r>
            <a:r>
              <a:rPr lang="en-US" b="1" i="1" dirty="0" smtClean="0"/>
              <a:t>Maintain customer profile.(User)</a:t>
            </a:r>
          </a:p>
          <a:p>
            <a:r>
              <a:rPr lang="en-US" b="1" i="1" dirty="0" smtClean="0"/>
              <a:t>System Requirements:</a:t>
            </a:r>
          </a:p>
          <a:p>
            <a:r>
              <a:rPr lang="en-US" dirty="0" smtClean="0"/>
              <a:t>The system shall allow user to create profile and set his credential.</a:t>
            </a:r>
          </a:p>
          <a:p>
            <a:r>
              <a:rPr lang="en-US" dirty="0" smtClean="0"/>
              <a:t>The system shall authenticate user credentials to view the profile.</a:t>
            </a:r>
          </a:p>
          <a:p>
            <a:r>
              <a:rPr lang="en-US" dirty="0" smtClean="0"/>
              <a:t>The system shall allow user to update the profile information.</a:t>
            </a:r>
          </a:p>
          <a:p>
            <a:pPr>
              <a:buNone/>
            </a:pPr>
            <a:r>
              <a:rPr lang="en-US" dirty="0" smtClean="0"/>
              <a:t> </a:t>
            </a:r>
          </a:p>
          <a:p>
            <a:pPr>
              <a:buNone/>
            </a:pPr>
            <a:endParaRPr lang="en-US" b="1" i="1"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Chapter 4 Requirements engineering</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4949</TotalTime>
  <Words>3594</Words>
  <Application>Microsoft Macintosh PowerPoint</Application>
  <PresentationFormat>On-screen Show (4:3)</PresentationFormat>
  <Paragraphs>437</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SE9</vt:lpstr>
      <vt:lpstr>Chapter 4 – Requirements Engineering</vt:lpstr>
      <vt:lpstr>Topics covered</vt:lpstr>
      <vt:lpstr>Requirements engineering</vt:lpstr>
      <vt:lpstr>What is a requirement?</vt:lpstr>
      <vt:lpstr>Requirements abstraction (Davis)</vt:lpstr>
      <vt:lpstr>Types of requirement</vt:lpstr>
      <vt:lpstr>Different levels of abstraction</vt:lpstr>
      <vt:lpstr>User and System requirements</vt:lpstr>
      <vt:lpstr>User and system requirements</vt:lpstr>
      <vt:lpstr>Readers of different types of requirements specification</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Non-functional requirements implementation</vt:lpstr>
      <vt:lpstr>Types of nonfunctional requirement</vt:lpstr>
      <vt:lpstr>Non-functional classifications</vt:lpstr>
      <vt:lpstr>Examples of nonfunctional requirements in the MHC-PMS</vt:lpstr>
      <vt:lpstr>Metrics for specifying nonfunctional requirements</vt:lpstr>
      <vt:lpstr>Case study 1:List Functional and Non-Functional Requirement for GIT Examination System.</vt:lpstr>
      <vt:lpstr>Example 2:List Functional &amp; Non Functional Requirements for ATM Banking system.</vt:lpstr>
      <vt:lpstr>Example 3:List Functional &amp; Non Functional Requirements for FACE BOOK.</vt:lpstr>
      <vt:lpstr>Example 4: List Functional &amp; Non Functional Requirements for Online booking system.</vt:lpstr>
      <vt:lpstr>The software requirements document</vt:lpstr>
      <vt:lpstr>Agile methods and requirements</vt:lpstr>
      <vt:lpstr>Users of a requirements document</vt:lpstr>
      <vt:lpstr>Requirements document variability</vt:lpstr>
      <vt:lpstr>The structure of a requirements document</vt:lpstr>
      <vt:lpstr>The structure of a requirements document</vt:lpstr>
      <vt:lpstr>Requirements specification</vt:lpstr>
      <vt:lpstr>Ways of writing a system requirements specification </vt:lpstr>
      <vt:lpstr>Natural language specification</vt:lpstr>
      <vt:lpstr>Guidelines for writing requirements</vt:lpstr>
      <vt:lpstr>Problems with natural language</vt:lpstr>
      <vt:lpstr>Example requirements for the insulin pump software system</vt:lpstr>
      <vt:lpstr>Structured specifications</vt:lpstr>
      <vt:lpstr>Form-based specifications</vt:lpstr>
      <vt:lpstr>  List the different formats of specifying system requirement specification. For a Bus reservation  software list the system requirements using structured(Form based)  requirement specification format.  </vt:lpstr>
      <vt:lpstr>For student admission process in engineering colleges under CET/COMEDK/MANAGEMENT Quota. List the system requirements by using structured form based specification format. </vt:lpstr>
      <vt:lpstr>Requirements engineering processes</vt:lpstr>
      <vt:lpstr>A spiral view of the requirements engineering process</vt:lpstr>
      <vt:lpstr>Requirements elicitation and analysis</vt:lpstr>
      <vt:lpstr>Requirements elicitation and analysis</vt:lpstr>
      <vt:lpstr> Requirements elicitation and analysis process</vt:lpstr>
      <vt:lpstr>Process activities</vt:lpstr>
      <vt:lpstr>Problems of requirements elicitation</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Lenovo</cp:lastModifiedBy>
  <cp:revision>119</cp:revision>
  <cp:lastPrinted>2010-01-11T10:54:43Z</cp:lastPrinted>
  <dcterms:created xsi:type="dcterms:W3CDTF">2010-01-08T19:43:52Z</dcterms:created>
  <dcterms:modified xsi:type="dcterms:W3CDTF">2021-05-28T05:55:21Z</dcterms:modified>
</cp:coreProperties>
</file>