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4"/>
  </p:notesMasterIdLst>
  <p:handoutMasterIdLst>
    <p:handoutMasterId r:id="rId75"/>
  </p:handoutMasterIdLst>
  <p:sldIdLst>
    <p:sldId id="256" r:id="rId2"/>
    <p:sldId id="333" r:id="rId3"/>
    <p:sldId id="257" r:id="rId4"/>
    <p:sldId id="258" r:id="rId5"/>
    <p:sldId id="259" r:id="rId6"/>
    <p:sldId id="260" r:id="rId7"/>
    <p:sldId id="261" r:id="rId8"/>
    <p:sldId id="328" r:id="rId9"/>
    <p:sldId id="329" r:id="rId10"/>
    <p:sldId id="264" r:id="rId11"/>
    <p:sldId id="265" r:id="rId12"/>
    <p:sldId id="266" r:id="rId13"/>
    <p:sldId id="267" r:id="rId14"/>
    <p:sldId id="268" r:id="rId15"/>
    <p:sldId id="269" r:id="rId16"/>
    <p:sldId id="270" r:id="rId17"/>
    <p:sldId id="271" r:id="rId18"/>
    <p:sldId id="330" r:id="rId19"/>
    <p:sldId id="273" r:id="rId20"/>
    <p:sldId id="331"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32" r:id="rId64"/>
    <p:sldId id="318" r:id="rId65"/>
    <p:sldId id="319" r:id="rId66"/>
    <p:sldId id="320" r:id="rId67"/>
    <p:sldId id="321" r:id="rId68"/>
    <p:sldId id="322" r:id="rId69"/>
    <p:sldId id="323" r:id="rId70"/>
    <p:sldId id="324" r:id="rId71"/>
    <p:sldId id="325" r:id="rId72"/>
    <p:sldId id="326"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9" autoAdjust="0"/>
    <p:restoredTop sz="94660"/>
  </p:normalViewPr>
  <p:slideViewPr>
    <p:cSldViewPr>
      <p:cViewPr varScale="1">
        <p:scale>
          <a:sx n="113" d="100"/>
          <a:sy n="113" d="100"/>
        </p:scale>
        <p:origin x="1398" y="84"/>
      </p:cViewPr>
      <p:guideLst>
        <p:guide orient="horz" pos="4032"/>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ABBE3268-D499-4BAC-BD33-54FE60BFE898}"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201277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8E4C2EE7-FE8A-4F0D-956C-4C190040CCD9}" type="slidenum">
              <a:rPr/>
              <a:pPr lvl="0"/>
              <a:t>‹#›</a:t>
            </a:fld>
            <a:endParaRPr lang="en-IN"/>
          </a:p>
        </p:txBody>
      </p:sp>
    </p:spTree>
    <p:extLst>
      <p:ext uri="{BB962C8B-B14F-4D97-AF65-F5344CB8AC3E}">
        <p14:creationId xmlns:p14="http://schemas.microsoft.com/office/powerpoint/2010/main" val="743763714"/>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24881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46632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230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669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42645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790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1960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8689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873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20</a:t>
            </a:fld>
            <a:endParaRPr lang="en-US"/>
          </a:p>
        </p:txBody>
      </p:sp>
    </p:spTree>
    <p:extLst>
      <p:ext uri="{BB962C8B-B14F-4D97-AF65-F5344CB8AC3E}">
        <p14:creationId xmlns:p14="http://schemas.microsoft.com/office/powerpoint/2010/main" val="316866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08212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36058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9939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3067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903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80335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24771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3636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0083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4972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6395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153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1242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8180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9986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7531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591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9496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9866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81629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70405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56682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0179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51366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37760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2939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3361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31439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8838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391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346262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1759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2681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4468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60561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5951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3812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458651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5842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978989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06797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67084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540081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06454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8362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06721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924466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63</a:t>
            </a:fld>
            <a:endParaRPr lang="en-US"/>
          </a:p>
        </p:txBody>
      </p:sp>
    </p:spTree>
    <p:extLst>
      <p:ext uri="{BB962C8B-B14F-4D97-AF65-F5344CB8AC3E}">
        <p14:creationId xmlns:p14="http://schemas.microsoft.com/office/powerpoint/2010/main" val="1980645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4537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054297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88274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0871488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22224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45010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407236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3208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11271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135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079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35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C7744795-1CA9-4603-A1F5-8391C130C13F}" type="slidenum">
              <a:rPr lang="en-US" smtClean="0"/>
              <a:pPr lvl="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5EE88CEF-BE5D-40F7-98BA-2B8212600A90}" type="slidenum">
              <a:rPr lang="en-US" smtClean="0"/>
              <a:pPr lvl="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0E15FD9C-1BAC-4A0B-8829-B86B5812B2EE}" type="slidenum">
              <a:rPr lang="en-US" smtClean="0"/>
              <a:pPr lvl="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8B51CE45-F5EF-4B09-8252-A40336B7486C}" type="slidenum">
              <a:rPr lang="en-US" smtClean="0"/>
              <a:pPr lvl="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r>
              <a:rPr lang="en-IN" smtClean="0"/>
              <a:t>            21St July, 2013</a:t>
            </a:r>
            <a:endParaRPr lang="en-IN"/>
          </a:p>
        </p:txBody>
      </p:sp>
      <p:sp>
        <p:nvSpPr>
          <p:cNvPr id="5" name="Footer Placeholder 4"/>
          <p:cNvSpPr>
            <a:spLocks noGrp="1"/>
          </p:cNvSpPr>
          <p:nvPr>
            <p:ph type="ftr" sz="quarter" idx="11"/>
          </p:nvPr>
        </p:nvSpPr>
        <p:spPr/>
        <p:txBody>
          <a:bodyPr/>
          <a:lstStyle/>
          <a:p>
            <a:pPr lvl="0"/>
            <a:r>
              <a:rPr lang="en-IN" smtClean="0"/>
              <a:t>Your footer comes here</a:t>
            </a:r>
            <a:endParaRPr lang="en-IN"/>
          </a:p>
        </p:txBody>
      </p:sp>
      <p:sp>
        <p:nvSpPr>
          <p:cNvPr id="6" name="Slide Number Placeholder 5"/>
          <p:cNvSpPr>
            <a:spLocks noGrp="1"/>
          </p:cNvSpPr>
          <p:nvPr>
            <p:ph type="sldNum" sz="quarter" idx="12"/>
          </p:nvPr>
        </p:nvSpPr>
        <p:spPr/>
        <p:txBody>
          <a:bodyPr/>
          <a:lstStyle/>
          <a:p>
            <a:pPr lvl="0"/>
            <a:fld id="{B735B257-4A58-495E-A73F-AC5DECC8DEBE}" type="slidenum">
              <a:rPr lang="en-US" smtClean="0"/>
              <a:pPr lvl="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lvl="0"/>
            <a:r>
              <a:rPr lang="en-IN" smtClean="0"/>
              <a:t>            21St July, 2013</a:t>
            </a:r>
            <a:endParaRPr lang="en-IN"/>
          </a:p>
        </p:txBody>
      </p:sp>
      <p:sp>
        <p:nvSpPr>
          <p:cNvPr id="6" name="Footer Placeholder 5"/>
          <p:cNvSpPr>
            <a:spLocks noGrp="1"/>
          </p:cNvSpPr>
          <p:nvPr>
            <p:ph type="ftr" sz="quarter" idx="11"/>
          </p:nvPr>
        </p:nvSpPr>
        <p:spPr/>
        <p:txBody>
          <a:bodyPr/>
          <a:lstStyle/>
          <a:p>
            <a:pPr lvl="0"/>
            <a:r>
              <a:rPr lang="en-IN" smtClean="0"/>
              <a:t>Your footer comes here</a:t>
            </a:r>
            <a:endParaRPr lang="en-IN"/>
          </a:p>
        </p:txBody>
      </p:sp>
      <p:sp>
        <p:nvSpPr>
          <p:cNvPr id="7" name="Slide Number Placeholder 6"/>
          <p:cNvSpPr>
            <a:spLocks noGrp="1"/>
          </p:cNvSpPr>
          <p:nvPr>
            <p:ph type="sldNum" sz="quarter" idx="12"/>
          </p:nvPr>
        </p:nvSpPr>
        <p:spPr/>
        <p:txBody>
          <a:bodyPr/>
          <a:lstStyle/>
          <a:p>
            <a:pPr lvl="0"/>
            <a:fld id="{E59859B9-A3C5-4316-86FE-9AAE32523079}" type="slidenum">
              <a:rPr lang="en-US" smtClean="0"/>
              <a:pPr lvl="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a:r>
              <a:rPr lang="en-IN" smtClean="0"/>
              <a:t>            21St July, 2013</a:t>
            </a:r>
            <a:endParaRPr lang="en-IN"/>
          </a:p>
        </p:txBody>
      </p:sp>
      <p:sp>
        <p:nvSpPr>
          <p:cNvPr id="8" name="Footer Placeholder 7"/>
          <p:cNvSpPr>
            <a:spLocks noGrp="1"/>
          </p:cNvSpPr>
          <p:nvPr>
            <p:ph type="ftr" sz="quarter" idx="11"/>
          </p:nvPr>
        </p:nvSpPr>
        <p:spPr/>
        <p:txBody>
          <a:bodyPr/>
          <a:lstStyle/>
          <a:p>
            <a:pPr lvl="0"/>
            <a:r>
              <a:rPr lang="en-IN" smtClean="0"/>
              <a:t>Your footer comes here</a:t>
            </a:r>
            <a:endParaRPr lang="en-IN"/>
          </a:p>
        </p:txBody>
      </p:sp>
      <p:sp>
        <p:nvSpPr>
          <p:cNvPr id="9" name="Slide Number Placeholder 8"/>
          <p:cNvSpPr>
            <a:spLocks noGrp="1"/>
          </p:cNvSpPr>
          <p:nvPr>
            <p:ph type="sldNum" sz="quarter" idx="12"/>
          </p:nvPr>
        </p:nvSpPr>
        <p:spPr/>
        <p:txBody>
          <a:bodyPr/>
          <a:lstStyle/>
          <a:p>
            <a:pPr lvl="0"/>
            <a:fld id="{51B9E5F5-2D54-4232-AD45-5AE4668E235F}"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r>
              <a:rPr lang="en-IN" smtClean="0"/>
              <a:t>            21St July, 2013</a:t>
            </a:r>
            <a:endParaRPr lang="en-IN"/>
          </a:p>
        </p:txBody>
      </p:sp>
      <p:sp>
        <p:nvSpPr>
          <p:cNvPr id="4" name="Footer Placeholder 3"/>
          <p:cNvSpPr>
            <a:spLocks noGrp="1"/>
          </p:cNvSpPr>
          <p:nvPr>
            <p:ph type="ftr" sz="quarter" idx="11"/>
          </p:nvPr>
        </p:nvSpPr>
        <p:spPr/>
        <p:txBody>
          <a:bodyPr/>
          <a:lstStyle/>
          <a:p>
            <a:pPr lvl="0"/>
            <a:r>
              <a:rPr lang="en-IN" smtClean="0"/>
              <a:t>Your footer comes here</a:t>
            </a:r>
            <a:endParaRPr lang="en-IN"/>
          </a:p>
        </p:txBody>
      </p:sp>
      <p:sp>
        <p:nvSpPr>
          <p:cNvPr id="5" name="Slide Number Placeholder 4"/>
          <p:cNvSpPr>
            <a:spLocks noGrp="1"/>
          </p:cNvSpPr>
          <p:nvPr>
            <p:ph type="sldNum" sz="quarter" idx="12"/>
          </p:nvPr>
        </p:nvSpPr>
        <p:spPr/>
        <p:txBody>
          <a:bodyPr/>
          <a:lstStyle/>
          <a:p>
            <a:pPr lvl="0"/>
            <a:fld id="{1E5C73E8-AF0A-4FFD-A316-5E037E9C7FD0}" type="slidenum">
              <a:rPr lang="en-US" smtClean="0"/>
              <a:pPr lvl="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lvl="0"/>
            <a:r>
              <a:rPr lang="en-IN" smtClean="0"/>
              <a:t>            21St July, 2013</a:t>
            </a:r>
            <a:endParaRPr lang="en-IN"/>
          </a:p>
        </p:txBody>
      </p:sp>
      <p:sp>
        <p:nvSpPr>
          <p:cNvPr id="3" name="Footer Placeholder 2"/>
          <p:cNvSpPr>
            <a:spLocks noGrp="1"/>
          </p:cNvSpPr>
          <p:nvPr>
            <p:ph type="ftr" sz="quarter" idx="11"/>
          </p:nvPr>
        </p:nvSpPr>
        <p:spPr/>
        <p:txBody>
          <a:bodyPr/>
          <a:lstStyle/>
          <a:p>
            <a:pPr lvl="0"/>
            <a:r>
              <a:rPr lang="en-IN" smtClean="0"/>
              <a:t>Your footer comes here</a:t>
            </a:r>
            <a:endParaRPr lang="en-IN"/>
          </a:p>
        </p:txBody>
      </p:sp>
      <p:sp>
        <p:nvSpPr>
          <p:cNvPr id="4" name="Slide Number Placeholder 3"/>
          <p:cNvSpPr>
            <a:spLocks noGrp="1"/>
          </p:cNvSpPr>
          <p:nvPr>
            <p:ph type="sldNum" sz="quarter" idx="12"/>
          </p:nvPr>
        </p:nvSpPr>
        <p:spPr/>
        <p:txBody>
          <a:bodyPr/>
          <a:lstStyle/>
          <a:p>
            <a:pPr lvl="0"/>
            <a:fld id="{868BADC4-81B2-4EEE-9CB9-F03BB96BDE75}" type="slidenum">
              <a:rPr lang="en-US" smtClean="0"/>
              <a:pPr lvl="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lvl="0"/>
            <a:r>
              <a:rPr lang="en-IN" smtClean="0"/>
              <a:t>            21St July, 2013</a:t>
            </a:r>
            <a:endParaRPr lang="en-IN"/>
          </a:p>
        </p:txBody>
      </p:sp>
      <p:sp>
        <p:nvSpPr>
          <p:cNvPr id="6" name="Footer Placeholder 5"/>
          <p:cNvSpPr>
            <a:spLocks noGrp="1"/>
          </p:cNvSpPr>
          <p:nvPr>
            <p:ph type="ftr" sz="quarter" idx="11"/>
          </p:nvPr>
        </p:nvSpPr>
        <p:spPr/>
        <p:txBody>
          <a:bodyPr/>
          <a:lstStyle/>
          <a:p>
            <a:pPr lvl="0"/>
            <a:r>
              <a:rPr lang="en-IN" smtClean="0"/>
              <a:t>Your footer comes here</a:t>
            </a:r>
            <a:endParaRPr lang="en-IN"/>
          </a:p>
        </p:txBody>
      </p:sp>
      <p:sp>
        <p:nvSpPr>
          <p:cNvPr id="7" name="Slide Number Placeholder 6"/>
          <p:cNvSpPr>
            <a:spLocks noGrp="1"/>
          </p:cNvSpPr>
          <p:nvPr>
            <p:ph type="sldNum" sz="quarter" idx="12"/>
          </p:nvPr>
        </p:nvSpPr>
        <p:spPr/>
        <p:txBody>
          <a:bodyPr/>
          <a:lstStyle/>
          <a:p>
            <a:pPr lvl="0"/>
            <a:fld id="{7714D7B2-35EC-4DDC-9247-30E08787EEDA}" type="slidenum">
              <a:rPr lang="en-US" smtClean="0"/>
              <a:pPr lvl="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r>
              <a:rPr lang="en-IN" smtClean="0"/>
              <a:t>            21St July, 2013</a:t>
            </a:r>
            <a:endParaRPr lang="en-IN"/>
          </a:p>
        </p:txBody>
      </p:sp>
      <p:sp>
        <p:nvSpPr>
          <p:cNvPr id="6" name="Footer Placeholder 5"/>
          <p:cNvSpPr>
            <a:spLocks noGrp="1"/>
          </p:cNvSpPr>
          <p:nvPr>
            <p:ph type="ftr" sz="quarter" idx="11"/>
          </p:nvPr>
        </p:nvSpPr>
        <p:spPr/>
        <p:txBody>
          <a:bodyPr/>
          <a:lstStyle/>
          <a:p>
            <a:pPr lvl="0"/>
            <a:r>
              <a:rPr lang="en-IN" smtClean="0"/>
              <a:t>Your footer comes here</a:t>
            </a:r>
            <a:endParaRPr lang="en-IN"/>
          </a:p>
        </p:txBody>
      </p:sp>
      <p:sp>
        <p:nvSpPr>
          <p:cNvPr id="7" name="Slide Number Placeholder 6"/>
          <p:cNvSpPr>
            <a:spLocks noGrp="1"/>
          </p:cNvSpPr>
          <p:nvPr>
            <p:ph type="sldNum" sz="quarter" idx="12"/>
          </p:nvPr>
        </p:nvSpPr>
        <p:spPr/>
        <p:txBody>
          <a:bodyPr/>
          <a:lstStyle/>
          <a:p>
            <a:pPr lvl="0"/>
            <a:fld id="{A37D2BB2-7EF9-4122-AFBC-65D599F2A270}" type="slidenum">
              <a:rPr lang="en-US" smtClean="0"/>
              <a:pPr lvl="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lvl="0"/>
            <a:r>
              <a:rPr lang="en-IN" smtClean="0"/>
              <a:t>21st July 2013</a:t>
            </a:r>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lvl="0"/>
            <a:fld id="{057DA4ED-962F-4596-85CC-A52C9D351E00}" type="slidenum">
              <a:rPr lang="en-US" smtClean="0"/>
              <a:pPr lvl="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cse.iitd.ernet.in/~srsarangi/archbooksoft.html"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3.bin"/><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4.bin"/><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image" Target="../media/image2.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6.bin"/><Relationship Id="rId4" Type="http://schemas.openxmlformats.org/officeDocument/2006/relationships/image" Target="../media/image2.jpeg"/></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8.emf"/><Relationship Id="rId5" Type="http://schemas.openxmlformats.org/officeDocument/2006/relationships/oleObject" Target="../embeddings/oleObject7.bin"/><Relationship Id="rId4" Type="http://schemas.openxmlformats.org/officeDocument/2006/relationships/image" Target="../media/image2.jpeg"/></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56.xml"/><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8.bin"/><Relationship Id="rId4" Type="http://schemas.openxmlformats.org/officeDocument/2006/relationships/image" Target="../media/image2.jpe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60.xml"/><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image" Target="../media/image2.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27200" y="1054100"/>
            <a:ext cx="7416800" cy="1470025"/>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Language of Bits</a:t>
            </a:r>
          </a:p>
        </p:txBody>
      </p:sp>
      <p:sp>
        <p:nvSpPr>
          <p:cNvPr id="4"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5" name="TextBox 1"/>
          <p:cNvSpPr txBox="1">
            <a:spLocks noChangeArrowheads="1"/>
          </p:cNvSpPr>
          <p:nvPr/>
        </p:nvSpPr>
        <p:spPr bwMode="auto">
          <a:xfrm>
            <a:off x="2667000" y="3348335"/>
            <a:ext cx="3886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a:t>
            </a:r>
            <a:r>
              <a:rPr lang="fi-FI" sz="2400" b="1" smtClean="0">
                <a:cs typeface="Arial" panose="020B0604020202020204" pitchFamily="34" charset="0"/>
              </a:rPr>
              <a:t>Sarangi, IIT Delhi</a:t>
            </a:r>
            <a:endParaRPr lang="fi-FI" sz="2400" b="1" dirty="0" smtClean="0">
              <a:cs typeface="Arial" panose="020B0604020202020204" pitchFamily="34" charset="0"/>
            </a:endParaRPr>
          </a:p>
        </p:txBody>
      </p:sp>
      <p:sp>
        <p:nvSpPr>
          <p:cNvPr id="6" name="Rectangle 5"/>
          <p:cNvSpPr/>
          <p:nvPr/>
        </p:nvSpPr>
        <p:spPr>
          <a:xfrm>
            <a:off x="103909" y="2706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t>
            </a:r>
            <a:r>
              <a:rPr lang="en-US" sz="3600" b="1" dirty="0" smtClean="0">
                <a:latin typeface="Arial" panose="020B0604020202020204" pitchFamily="34" charset="0"/>
                <a:cs typeface="Arial" panose="020B0604020202020204" pitchFamily="34" charset="0"/>
              </a:rPr>
              <a:t>Architecture</a:t>
            </a:r>
            <a:endParaRPr lang="en-US" sz="3600" dirty="0">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smtClean="0">
                <a:cs typeface="Arial" panose="020B0604020202020204" pitchFamily="34" charset="0"/>
              </a:rPr>
              <a:t>PowerPoint Slides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sp>
        <p:nvSpPr>
          <p:cNvPr id="10" name="Title 1"/>
          <p:cNvSpPr txBox="1">
            <a:spLocks/>
          </p:cNvSpPr>
          <p:nvPr/>
        </p:nvSpPr>
        <p:spPr>
          <a:xfrm>
            <a:off x="304800" y="4343400"/>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smtClean="0">
                <a:solidFill>
                  <a:schemeClr val="tx1"/>
                </a:solidFill>
                <a:effectLst/>
                <a:latin typeface="Arial" panose="020B0604020202020204" pitchFamily="34" charset="0"/>
                <a:cs typeface="Arial" panose="020B0604020202020204" pitchFamily="34" charset="0"/>
              </a:rPr>
              <a:t>Chapter 2  </a:t>
            </a:r>
            <a:r>
              <a:rPr lang="en-US" dirty="0">
                <a:solidFill>
                  <a:schemeClr val="tx1"/>
                </a:solidFill>
                <a:effectLst/>
              </a:rPr>
              <a:t>The Language of </a:t>
            </a:r>
            <a:r>
              <a:rPr lang="en-US" dirty="0" smtClean="0">
                <a:solidFill>
                  <a:schemeClr val="tx1"/>
                </a:solidFill>
                <a:effectLst/>
              </a:rPr>
              <a:t>Bits</a:t>
            </a:r>
            <a:endParaRPr lang="en-US" dirty="0">
              <a:solidFill>
                <a:schemeClr val="tx1"/>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De </a:t>
            </a:r>
            <a:r>
              <a:rPr lang="fr-FR" dirty="0" err="1">
                <a:solidFill>
                  <a:schemeClr val="tx1"/>
                </a:solidFill>
              </a:rPr>
              <a:t>Morgan's</a:t>
            </a:r>
            <a:r>
              <a:rPr lang="fr-FR" dirty="0">
                <a:solidFill>
                  <a:schemeClr val="tx1"/>
                </a:solidFill>
              </a:rPr>
              <a:t> </a:t>
            </a:r>
            <a:r>
              <a:rPr lang="fr-FR" dirty="0" err="1">
                <a:solidFill>
                  <a:schemeClr val="tx1"/>
                </a:solidFill>
              </a:rPr>
              <a:t>Laws</a:t>
            </a:r>
            <a:endParaRPr lang="fr-FR" dirty="0">
              <a:solidFill>
                <a:schemeClr val="tx1"/>
              </a:solidFill>
            </a:endParaRPr>
          </a:p>
        </p:txBody>
      </p:sp>
      <p:sp>
        <p:nvSpPr>
          <p:cNvPr id="3" name="Text Placeholder 2"/>
          <p:cNvSpPr txBox="1">
            <a:spLocks noGrp="1"/>
          </p:cNvSpPr>
          <p:nvPr>
            <p:ph type="body" idx="4294967295"/>
          </p:nvPr>
        </p:nvSpPr>
        <p:spPr>
          <a:xfrm>
            <a:off x="8382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Two very useful rules</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10</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p:nvSpPr>
        <p:spPr>
          <a:xfrm>
            <a:off x="3352800" y="3048000"/>
            <a:ext cx="2133600" cy="584776"/>
          </a:xfrm>
          <a:prstGeom prst="rect">
            <a:avLst/>
          </a:prstGeom>
          <a:noFill/>
        </p:spPr>
        <p:txBody>
          <a:bodyPr wrap="square" rtlCol="0">
            <a:spAutoFit/>
          </a:bodyPr>
          <a:lstStyle/>
          <a:p>
            <a:r>
              <a:rPr lang="en-US" sz="3200" dirty="0" smtClean="0"/>
              <a:t>A + B = A.B</a:t>
            </a:r>
            <a:endParaRPr lang="en-US" sz="3200" dirty="0"/>
          </a:p>
        </p:txBody>
      </p:sp>
      <p:cxnSp>
        <p:nvCxnSpPr>
          <p:cNvPr id="10" name="Straight Connector 9"/>
          <p:cNvCxnSpPr/>
          <p:nvPr/>
        </p:nvCxnSpPr>
        <p:spPr>
          <a:xfrm>
            <a:off x="3505200" y="3124200"/>
            <a:ext cx="838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648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29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05200" y="3962400"/>
            <a:ext cx="2133600" cy="584776"/>
          </a:xfrm>
          <a:prstGeom prst="rect">
            <a:avLst/>
          </a:prstGeom>
          <a:noFill/>
        </p:spPr>
        <p:txBody>
          <a:bodyPr wrap="square" rtlCol="0">
            <a:spAutoFit/>
          </a:bodyPr>
          <a:lstStyle/>
          <a:p>
            <a:r>
              <a:rPr lang="en-US" sz="3200" dirty="0" smtClean="0"/>
              <a:t>A.B = A + B</a:t>
            </a:r>
            <a:endParaRPr lang="en-US" sz="3200" dirty="0"/>
          </a:p>
        </p:txBody>
      </p:sp>
      <p:cxnSp>
        <p:nvCxnSpPr>
          <p:cNvPr id="16" name="Straight Connector 15"/>
          <p:cNvCxnSpPr/>
          <p:nvPr/>
        </p:nvCxnSpPr>
        <p:spPr>
          <a:xfrm>
            <a:off x="3581400" y="4038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958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1816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Consensus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727200" y="4437063"/>
            <a:ext cx="7416800" cy="11985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Prove :</a:t>
            </a:r>
          </a:p>
          <a:p>
            <a:pPr lvl="1">
              <a:buSzPct val="100000"/>
              <a:buFont typeface="Symbol" panose="05050102010706020507" pitchFamily="18" charset="2"/>
              <a:buChar char=""/>
            </a:pPr>
            <a:r>
              <a:rPr lang="en-US" dirty="0">
                <a:latin typeface="" pitchFamily="18"/>
              </a:rPr>
              <a:t>X.Y + X.Z + Y.Z = X.Y + X.Z</a:t>
            </a:r>
          </a:p>
        </p:txBody>
      </p:sp>
      <p:sp>
        <p:nvSpPr>
          <p:cNvPr id="5" name="Straight Connector 4"/>
          <p:cNvSpPr/>
          <p:nvPr/>
        </p:nvSpPr>
        <p:spPr>
          <a:xfrm>
            <a:off x="3392760" y="5089679"/>
            <a:ext cx="1886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Straight Connector 5"/>
          <p:cNvSpPr/>
          <p:nvPr/>
        </p:nvSpPr>
        <p:spPr>
          <a:xfrm>
            <a:off x="5867400" y="5106693"/>
            <a:ext cx="1490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7" name="Picture 6"/>
          <p:cNvPicPr>
            <a:picLocks noChangeAspect="1"/>
          </p:cNvPicPr>
          <p:nvPr/>
        </p:nvPicPr>
        <p:blipFill>
          <a:blip r:embed="rId3">
            <a:lum/>
            <a:alphaModFix/>
          </a:blip>
          <a:srcRect/>
          <a:stretch>
            <a:fillRect/>
          </a:stretch>
        </p:blipFill>
        <p:spPr>
          <a:xfrm>
            <a:off x="3200400" y="1620000"/>
            <a:ext cx="2880000" cy="2520000"/>
          </a:xfrm>
          <a:prstGeom prst="rect">
            <a:avLst/>
          </a:prstGeom>
          <a:noFill/>
          <a:ln>
            <a:noFill/>
          </a:ln>
        </p:spPr>
      </p:pic>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11</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905000" y="1863725"/>
            <a:ext cx="540067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Floating Point 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680040" y="2322603"/>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12</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Representing Positive Integers</a:t>
            </a:r>
          </a:p>
        </p:txBody>
      </p:sp>
      <p:sp>
        <p:nvSpPr>
          <p:cNvPr id="3" name="Text Placeholder 2"/>
          <p:cNvSpPr txBox="1">
            <a:spLocks noGrp="1"/>
          </p:cNvSpPr>
          <p:nvPr>
            <p:ph type="body" idx="4294967295"/>
          </p:nvPr>
        </p:nvSpPr>
        <p:spPr>
          <a:xfrm>
            <a:off x="1143000" y="1295400"/>
            <a:ext cx="7416800" cy="5334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Ancient Roman System</a:t>
            </a: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Issues :</a:t>
            </a:r>
          </a:p>
          <a:p>
            <a:pPr lvl="1">
              <a:buSzPct val="100000"/>
              <a:buFont typeface="Symbol" panose="05050102010706020507" pitchFamily="18" charset="2"/>
              <a:buChar char="*"/>
            </a:pPr>
            <a:r>
              <a:rPr lang="en-US" sz="2800" dirty="0">
                <a:latin typeface="Calibri" panose="020F0502020204030204" pitchFamily="34" charset="0"/>
              </a:rPr>
              <a:t>There </a:t>
            </a:r>
            <a:r>
              <a:rPr lang="en-US" sz="2800" dirty="0" smtClean="0">
                <a:latin typeface="Calibri" panose="020F0502020204030204" pitchFamily="34" charset="0"/>
              </a:rPr>
              <a:t>was </a:t>
            </a:r>
            <a:r>
              <a:rPr lang="en-US" sz="2800" dirty="0">
                <a:latin typeface="Calibri" panose="020F0502020204030204" pitchFamily="34" charset="0"/>
              </a:rPr>
              <a:t>no notion of 0</a:t>
            </a:r>
          </a:p>
          <a:p>
            <a:pPr lvl="1">
              <a:buSzPct val="100000"/>
              <a:buFont typeface="Symbol" panose="05050102010706020507" pitchFamily="18" charset="2"/>
              <a:buChar char="*"/>
            </a:pPr>
            <a:r>
              <a:rPr lang="en-US" sz="2800" dirty="0">
                <a:latin typeface="Calibri" panose="020F0502020204030204" pitchFamily="34" charset="0"/>
              </a:rPr>
              <a:t>Very difficult to represent large numbers</a:t>
            </a:r>
          </a:p>
          <a:p>
            <a:pPr lvl="1">
              <a:buSzPct val="100000"/>
              <a:buFont typeface="Symbol" panose="05050102010706020507" pitchFamily="18" charset="2"/>
              <a:buChar char="*"/>
            </a:pPr>
            <a:r>
              <a:rPr lang="en-US" sz="2800" dirty="0">
                <a:latin typeface="Calibri" panose="020F0502020204030204" pitchFamily="34" charset="0"/>
              </a:rPr>
              <a:t>Addition, and subtraction (</a:t>
            </a:r>
            <a:r>
              <a:rPr lang="en-US" sz="2800" dirty="0">
                <a:solidFill>
                  <a:srgbClr val="FF6600"/>
                </a:solidFill>
                <a:latin typeface="Calibri" panose="020F0502020204030204" pitchFamily="34" charset="0"/>
              </a:rPr>
              <a:t>very difficult</a:t>
            </a:r>
            <a:r>
              <a:rPr lang="en-US" sz="2800" dirty="0">
                <a:latin typeface="Calibri" panose="020F0502020204030204" pitchFamily="34" charset="0"/>
              </a:rPr>
              <a: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987310124"/>
              </p:ext>
            </p:extLst>
          </p:nvPr>
        </p:nvGraphicFramePr>
        <p:xfrm>
          <a:off x="1066800" y="2743200"/>
          <a:ext cx="6858000" cy="741680"/>
        </p:xfrm>
        <a:graphic>
          <a:graphicData uri="http://schemas.openxmlformats.org/drawingml/2006/table">
            <a:tbl>
              <a:tblPr firstRow="1" bandRow="1">
                <a:tableStyleId>{3B4B98B0-60AC-42C2-AFA5-B58CD77FA1E5}</a:tableStyleId>
              </a:tblPr>
              <a:tblGrid>
                <a:gridCol w="990600"/>
                <a:gridCol w="723900"/>
                <a:gridCol w="857250"/>
                <a:gridCol w="857250"/>
                <a:gridCol w="857250"/>
                <a:gridCol w="857250"/>
                <a:gridCol w="857250"/>
                <a:gridCol w="857250"/>
              </a:tblGrid>
              <a:tr h="370840">
                <a:tc>
                  <a:txBody>
                    <a:bodyPr/>
                    <a:lstStyle/>
                    <a:p>
                      <a:r>
                        <a:rPr lang="en-US" dirty="0" smtClean="0"/>
                        <a:t>Symbol</a:t>
                      </a:r>
                      <a:endParaRPr lang="en-US" dirty="0"/>
                    </a:p>
                  </a:txBody>
                  <a:tcPr/>
                </a:tc>
                <a:tc>
                  <a:txBody>
                    <a:bodyPr/>
                    <a:lstStyle/>
                    <a:p>
                      <a:r>
                        <a:rPr lang="en-US" dirty="0" smtClean="0"/>
                        <a:t>I</a:t>
                      </a:r>
                      <a:endParaRPr lang="en-US" dirty="0"/>
                    </a:p>
                  </a:txBody>
                  <a:tcPr/>
                </a:tc>
                <a:tc>
                  <a:txBody>
                    <a:bodyPr/>
                    <a:lstStyle/>
                    <a:p>
                      <a:r>
                        <a:rPr lang="en-US" dirty="0" smtClean="0"/>
                        <a:t>V</a:t>
                      </a:r>
                      <a:endParaRPr lang="en-US" dirty="0"/>
                    </a:p>
                  </a:txBody>
                  <a:tcPr/>
                </a:tc>
                <a:tc>
                  <a:txBody>
                    <a:bodyPr/>
                    <a:lstStyle/>
                    <a:p>
                      <a:r>
                        <a:rPr lang="en-US" dirty="0" smtClean="0"/>
                        <a:t>X</a:t>
                      </a:r>
                      <a:endParaRPr lang="en-US" dirty="0"/>
                    </a:p>
                  </a:txBody>
                  <a:tcPr/>
                </a:tc>
                <a:tc>
                  <a:txBody>
                    <a:bodyPr/>
                    <a:lstStyle/>
                    <a:p>
                      <a:r>
                        <a:rPr lang="en-US" dirty="0" smtClean="0"/>
                        <a:t>L</a:t>
                      </a:r>
                      <a:endParaRPr lang="en-US" dirty="0"/>
                    </a:p>
                  </a:txBody>
                  <a:tcPr/>
                </a:tc>
                <a:tc>
                  <a:txBody>
                    <a:bodyPr/>
                    <a:lstStyle/>
                    <a:p>
                      <a:r>
                        <a:rPr lang="en-US" dirty="0" smtClean="0"/>
                        <a:t>C</a:t>
                      </a:r>
                      <a:endParaRPr lang="en-US" dirty="0"/>
                    </a:p>
                  </a:txBody>
                  <a:tcPr/>
                </a:tc>
                <a:tc>
                  <a:txBody>
                    <a:bodyPr/>
                    <a:lstStyle/>
                    <a:p>
                      <a:r>
                        <a:rPr lang="en-US" dirty="0" smtClean="0"/>
                        <a:t>D</a:t>
                      </a:r>
                      <a:endParaRPr lang="en-US" dirty="0"/>
                    </a:p>
                  </a:txBody>
                  <a:tcPr/>
                </a:tc>
                <a:tc>
                  <a:txBody>
                    <a:bodyPr/>
                    <a:lstStyle/>
                    <a:p>
                      <a:r>
                        <a:rPr lang="en-US" dirty="0" smtClean="0"/>
                        <a:t>M</a:t>
                      </a:r>
                      <a:endParaRPr lang="en-US" dirty="0"/>
                    </a:p>
                  </a:txBody>
                  <a:tcPr/>
                </a:tc>
              </a:tr>
              <a:tr h="370840">
                <a:tc>
                  <a:txBody>
                    <a:bodyPr/>
                    <a:lstStyle/>
                    <a:p>
                      <a:r>
                        <a:rPr lang="en-US" dirty="0" smtClean="0"/>
                        <a:t>Value</a:t>
                      </a:r>
                      <a:endParaRPr lang="en-US" dirty="0"/>
                    </a:p>
                  </a:txBody>
                  <a:tcPr/>
                </a:tc>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10</a:t>
                      </a:r>
                      <a:endParaRPr lang="en-US" dirty="0"/>
                    </a:p>
                  </a:txBody>
                  <a:tcPr/>
                </a:tc>
                <a:tc>
                  <a:txBody>
                    <a:bodyPr/>
                    <a:lstStyle/>
                    <a:p>
                      <a:r>
                        <a:rPr lang="en-US" dirty="0" smtClean="0"/>
                        <a:t>50</a:t>
                      </a:r>
                      <a:endParaRPr lang="en-US" dirty="0"/>
                    </a:p>
                  </a:txBody>
                  <a:tcPr/>
                </a:tc>
                <a:tc>
                  <a:txBody>
                    <a:bodyPr/>
                    <a:lstStyle/>
                    <a:p>
                      <a:r>
                        <a:rPr lang="en-US" dirty="0" smtClean="0"/>
                        <a:t>100</a:t>
                      </a:r>
                      <a:endParaRPr lang="en-US" dirty="0"/>
                    </a:p>
                  </a:txBody>
                  <a:tcPr/>
                </a:tc>
                <a:tc>
                  <a:txBody>
                    <a:bodyPr/>
                    <a:lstStyle/>
                    <a:p>
                      <a:r>
                        <a:rPr lang="en-US" dirty="0" smtClean="0"/>
                        <a:t>500</a:t>
                      </a:r>
                      <a:endParaRPr lang="en-US" dirty="0"/>
                    </a:p>
                  </a:txBody>
                  <a:tcPr/>
                </a:tc>
                <a:tc>
                  <a:txBody>
                    <a:bodyPr/>
                    <a:lstStyle/>
                    <a:p>
                      <a:r>
                        <a:rPr lang="en-US" dirty="0" smtClean="0"/>
                        <a:t>1000</a:t>
                      </a:r>
                      <a:endParaRPr lang="en-US" dirty="0"/>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1066800" y="3662783"/>
            <a:ext cx="7416800" cy="6953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Uses the place value system</a:t>
            </a:r>
          </a:p>
        </p:txBody>
      </p:sp>
      <p:sp>
        <p:nvSpPr>
          <p:cNvPr id="3" name="Title 2"/>
          <p:cNvSpPr txBox="1">
            <a:spLocks noGrp="1"/>
          </p:cNvSpPr>
          <p:nvPr>
            <p:ph type="title" idx="4294967295"/>
          </p:nvPr>
        </p:nvSpPr>
        <p:spPr>
          <a:xfrm>
            <a:off x="8890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Indian</a:t>
            </a:r>
            <a:r>
              <a:rPr lang="fr-FR" dirty="0">
                <a:solidFill>
                  <a:schemeClr val="tx1"/>
                </a:solidFill>
              </a:rPr>
              <a:t> System</a:t>
            </a:r>
          </a:p>
        </p:txBody>
      </p:sp>
      <p:pic>
        <p:nvPicPr>
          <p:cNvPr id="4" name="Picture 3"/>
          <p:cNvPicPr>
            <a:picLocks noChangeAspect="1"/>
          </p:cNvPicPr>
          <p:nvPr/>
        </p:nvPicPr>
        <p:blipFill>
          <a:blip r:embed="rId3">
            <a:lum/>
            <a:alphaModFix/>
          </a:blip>
          <a:srcRect/>
          <a:stretch>
            <a:fillRect/>
          </a:stretch>
        </p:blipFill>
        <p:spPr>
          <a:xfrm>
            <a:off x="1548920" y="1533240"/>
            <a:ext cx="5999760" cy="1199519"/>
          </a:xfrm>
          <a:prstGeom prst="rect">
            <a:avLst/>
          </a:prstGeom>
          <a:noFill/>
          <a:ln>
            <a:noFill/>
          </a:ln>
        </p:spPr>
      </p:pic>
      <p:sp>
        <p:nvSpPr>
          <p:cNvPr id="5" name="Freeform 4"/>
          <p:cNvSpPr/>
          <p:nvPr/>
        </p:nvSpPr>
        <p:spPr>
          <a:xfrm>
            <a:off x="1810280" y="2993280"/>
            <a:ext cx="5526360" cy="28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err="1">
                <a:ln>
                  <a:noFill/>
                </a:ln>
                <a:latin typeface="Arial" pitchFamily="18"/>
                <a:ea typeface="Microsoft YaHei" pitchFamily="2"/>
                <a:cs typeface="Mangal" pitchFamily="2"/>
              </a:rPr>
              <a:t>Bakshali</a:t>
            </a:r>
            <a:r>
              <a:rPr lang="en-IN" sz="1800" b="0" i="0" u="none" strike="noStrike" kern="1200" dirty="0">
                <a:ln>
                  <a:noFill/>
                </a:ln>
                <a:latin typeface="Arial" pitchFamily="18"/>
                <a:ea typeface="Microsoft YaHei" pitchFamily="2"/>
                <a:cs typeface="Mangal" pitchFamily="2"/>
              </a:rPr>
              <a:t> numerals, 7</a:t>
            </a:r>
            <a:r>
              <a:rPr lang="en-IN" sz="1800" b="0" i="0" u="none" strike="noStrike" kern="1200" baseline="30000" dirty="0">
                <a:ln>
                  <a:noFill/>
                </a:ln>
                <a:latin typeface="Arial" pitchFamily="18"/>
                <a:ea typeface="Microsoft YaHei" pitchFamily="2"/>
                <a:cs typeface="Mangal" pitchFamily="2"/>
              </a:rPr>
              <a:t>th</a:t>
            </a:r>
            <a:r>
              <a:rPr lang="en-IN" sz="1800" b="0" i="0" u="none" strike="noStrike" kern="1200" dirty="0">
                <a:ln>
                  <a:noFill/>
                </a:ln>
                <a:latin typeface="Arial" pitchFamily="18"/>
                <a:ea typeface="Microsoft YaHei" pitchFamily="2"/>
                <a:cs typeface="Mangal" pitchFamily="2"/>
              </a:rPr>
              <a:t> century AD</a:t>
            </a:r>
          </a:p>
        </p:txBody>
      </p:sp>
      <p:sp>
        <p:nvSpPr>
          <p:cNvPr id="6" name="TextBox 5"/>
          <p:cNvSpPr txBox="1"/>
          <p:nvPr/>
        </p:nvSpPr>
        <p:spPr>
          <a:xfrm>
            <a:off x="1393040" y="4343400"/>
            <a:ext cx="563004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5301 = 5 * 10</a:t>
            </a:r>
            <a:r>
              <a:rPr lang="en-IN" sz="2400" b="0" i="0" u="none" strike="noStrike" kern="1200" baseline="33000" dirty="0">
                <a:ln>
                  <a:noFill/>
                </a:ln>
                <a:latin typeface="Arial" pitchFamily="18"/>
                <a:ea typeface="Microsoft YaHei" pitchFamily="2"/>
                <a:cs typeface="Mangal" pitchFamily="2"/>
              </a:rPr>
              <a:t>3</a:t>
            </a:r>
            <a:r>
              <a:rPr lang="en-IN" sz="2400" b="0" i="0" u="none" strike="noStrike" kern="1200" dirty="0">
                <a:ln>
                  <a:noFill/>
                </a:ln>
                <a:latin typeface="Arial" pitchFamily="18"/>
                <a:ea typeface="Microsoft YaHei" pitchFamily="2"/>
                <a:cs typeface="Mangal" pitchFamily="2"/>
              </a:rPr>
              <a:t> + 3 * 10</a:t>
            </a:r>
            <a:r>
              <a:rPr lang="en-IN" sz="2400" b="0" i="0" u="none" strike="noStrike" kern="1200" baseline="33000" dirty="0">
                <a:ln>
                  <a:noFill/>
                </a:ln>
                <a:latin typeface="Arial" pitchFamily="18"/>
                <a:ea typeface="Microsoft YaHei" pitchFamily="2"/>
                <a:cs typeface="Mangal" pitchFamily="2"/>
              </a:rPr>
              <a:t>2 </a:t>
            </a:r>
            <a:r>
              <a:rPr lang="en-IN" sz="2400" b="0" i="0" u="none" strike="noStrike" kern="1200" dirty="0">
                <a:ln>
                  <a:noFill/>
                </a:ln>
                <a:latin typeface="Arial" pitchFamily="18"/>
                <a:ea typeface="Microsoft YaHei" pitchFamily="2"/>
                <a:cs typeface="Mangal" pitchFamily="2"/>
              </a:rPr>
              <a:t>+ 0 * 10</a:t>
            </a:r>
            <a:r>
              <a:rPr lang="en-IN" sz="2400" b="0" i="0" u="none" strike="noStrike" kern="1200" baseline="33000" dirty="0">
                <a:ln>
                  <a:noFill/>
                </a:ln>
                <a:latin typeface="Arial" pitchFamily="18"/>
                <a:ea typeface="Microsoft YaHei" pitchFamily="2"/>
                <a:cs typeface="Mangal" pitchFamily="2"/>
              </a:rPr>
              <a:t>1</a:t>
            </a:r>
            <a:r>
              <a:rPr lang="en-IN" sz="2400" b="0" i="0" u="none" strike="noStrike" kern="1200" dirty="0">
                <a:ln>
                  <a:noFill/>
                </a:ln>
                <a:latin typeface="Arial" pitchFamily="18"/>
                <a:ea typeface="Microsoft YaHei" pitchFamily="2"/>
                <a:cs typeface="Mangal" pitchFamily="2"/>
              </a:rPr>
              <a:t> + 1*10</a:t>
            </a:r>
            <a:r>
              <a:rPr lang="en-IN" sz="2400" b="0" i="0" u="none" strike="noStrike" kern="1200" baseline="33000" dirty="0">
                <a:ln>
                  <a:noFill/>
                </a:ln>
                <a:latin typeface="Arial" pitchFamily="18"/>
                <a:ea typeface="Microsoft YaHei" pitchFamily="2"/>
                <a:cs typeface="Mangal" pitchFamily="2"/>
              </a:rPr>
              <a:t>0</a:t>
            </a:r>
          </a:p>
        </p:txBody>
      </p:sp>
      <p:sp>
        <p:nvSpPr>
          <p:cNvPr id="7" name="Freeform 6"/>
          <p:cNvSpPr/>
          <p:nvPr/>
        </p:nvSpPr>
        <p:spPr>
          <a:xfrm>
            <a:off x="2097919" y="5043000"/>
            <a:ext cx="466308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Example in base 10</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14</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Systems</a:t>
            </a:r>
            <a:r>
              <a:rPr lang="fr-FR" dirty="0">
                <a:solidFill>
                  <a:schemeClr val="tx1"/>
                </a:solidFill>
              </a:rPr>
              <a:t> in </a:t>
            </a:r>
            <a:r>
              <a:rPr lang="fr-FR" dirty="0" err="1">
                <a:solidFill>
                  <a:schemeClr val="tx1"/>
                </a:solidFill>
              </a:rPr>
              <a:t>Other</a:t>
            </a:r>
            <a:r>
              <a:rPr lang="fr-FR" dirty="0">
                <a:solidFill>
                  <a:schemeClr val="tx1"/>
                </a:solidFill>
              </a:rPr>
              <a:t> Bases</a:t>
            </a:r>
          </a:p>
        </p:txBody>
      </p:sp>
      <p:sp>
        <p:nvSpPr>
          <p:cNvPr id="3" name="Text Placeholder 2"/>
          <p:cNvSpPr txBox="1">
            <a:spLocks noGrp="1"/>
          </p:cNvSpPr>
          <p:nvPr>
            <p:ph type="body" idx="4294967295"/>
          </p:nvPr>
        </p:nvSpPr>
        <p:spPr>
          <a:xfrm>
            <a:off x="1727200" y="1600200"/>
            <a:ext cx="7416800" cy="100965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Why do we use base 10 ?</a:t>
            </a:r>
          </a:p>
          <a:p>
            <a:pPr lvl="1">
              <a:buSzPct val="100000"/>
              <a:buFont typeface="Symbol" panose="05050102010706020507" pitchFamily="18" charset="2"/>
              <a:buChar char="*"/>
            </a:pPr>
            <a:r>
              <a:rPr lang="en-US" dirty="0">
                <a:latin typeface="Calibri" panose="020F0502020204030204" pitchFamily="34" charset="0"/>
              </a:rPr>
              <a:t>because ...</a:t>
            </a:r>
          </a:p>
        </p:txBody>
      </p:sp>
      <p:pic>
        <p:nvPicPr>
          <p:cNvPr id="4" name="Picture 3"/>
          <p:cNvPicPr>
            <a:picLocks noChangeAspect="1"/>
          </p:cNvPicPr>
          <p:nvPr/>
        </p:nvPicPr>
        <p:blipFill>
          <a:blip r:embed="rId3">
            <a:lum/>
            <a:alphaModFix/>
          </a:blip>
          <a:srcRect/>
          <a:stretch>
            <a:fillRect/>
          </a:stretch>
        </p:blipFill>
        <p:spPr>
          <a:xfrm>
            <a:off x="2681640" y="2609280"/>
            <a:ext cx="5094720" cy="346644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15</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if </a:t>
            </a:r>
            <a:r>
              <a:rPr lang="fr-FR" dirty="0" err="1">
                <a:solidFill>
                  <a:schemeClr val="tx1"/>
                </a:solidFill>
              </a:rPr>
              <a:t>we</a:t>
            </a:r>
            <a:r>
              <a:rPr lang="fr-FR" dirty="0">
                <a:solidFill>
                  <a:schemeClr val="tx1"/>
                </a:solidFill>
              </a:rPr>
              <a:t> </a:t>
            </a:r>
            <a:r>
              <a:rPr lang="fr-FR" dirty="0" err="1">
                <a:solidFill>
                  <a:schemeClr val="tx1"/>
                </a:solidFill>
              </a:rPr>
              <a:t>had</a:t>
            </a:r>
            <a:r>
              <a:rPr lang="fr-FR" dirty="0">
                <a:solidFill>
                  <a:schemeClr val="tx1"/>
                </a:solidFill>
              </a:rPr>
              <a:t> a world in </a:t>
            </a:r>
            <a:r>
              <a:rPr lang="fr-FR" dirty="0" err="1">
                <a:solidFill>
                  <a:schemeClr val="tx1"/>
                </a:solidFill>
              </a:rPr>
              <a:t>which</a:t>
            </a:r>
            <a:r>
              <a:rPr lang="fr-FR" dirty="0">
                <a:solidFill>
                  <a:schemeClr val="tx1"/>
                </a:solidFill>
              </a:rPr>
              <a:t> ...</a:t>
            </a:r>
          </a:p>
        </p:txBody>
      </p:sp>
      <p:sp>
        <p:nvSpPr>
          <p:cNvPr id="3" name="Text Placeholder 2"/>
          <p:cNvSpPr txBox="1">
            <a:spLocks noGrp="1"/>
          </p:cNvSpPr>
          <p:nvPr>
            <p:ph type="body" idx="4294967295"/>
          </p:nvPr>
        </p:nvSpPr>
        <p:spPr>
          <a:xfrm>
            <a:off x="990600" y="1524000"/>
            <a:ext cx="7416800" cy="6127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People had only two fingers.</a:t>
            </a:r>
          </a:p>
        </p:txBody>
      </p:sp>
      <p:pic>
        <p:nvPicPr>
          <p:cNvPr id="4" name="Picture 3"/>
          <p:cNvPicPr>
            <a:picLocks noChangeAspect="1"/>
          </p:cNvPicPr>
          <p:nvPr/>
        </p:nvPicPr>
        <p:blipFill>
          <a:blip r:embed="rId3">
            <a:lum/>
            <a:alphaModFix/>
          </a:blip>
          <a:srcRect/>
          <a:stretch>
            <a:fillRect/>
          </a:stretch>
        </p:blipFill>
        <p:spPr>
          <a:xfrm>
            <a:off x="2209800" y="2394841"/>
            <a:ext cx="4660560" cy="370115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16</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Number</a:t>
            </a:r>
            <a:r>
              <a:rPr lang="fr-FR" dirty="0">
                <a:solidFill>
                  <a:schemeClr val="tx1"/>
                </a:solidFill>
              </a:rPr>
              <a:t> System</a:t>
            </a:r>
          </a:p>
        </p:txBody>
      </p:sp>
      <p:sp>
        <p:nvSpPr>
          <p:cNvPr id="3" name="Text Placeholder 2"/>
          <p:cNvSpPr txBox="1">
            <a:spLocks noGrp="1"/>
          </p:cNvSpPr>
          <p:nvPr>
            <p:ph type="body" idx="4294967295"/>
          </p:nvPr>
        </p:nvSpPr>
        <p:spPr>
          <a:xfrm>
            <a:off x="533400" y="1524000"/>
            <a:ext cx="8051800" cy="9493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They would use a number system with base 2.</a:t>
            </a:r>
          </a:p>
        </p:txBody>
      </p:sp>
      <p:grpSp>
        <p:nvGrpSpPr>
          <p:cNvPr id="8" name="Group 4"/>
          <p:cNvGrpSpPr>
            <a:grpSpLocks noChangeAspect="1"/>
          </p:cNvGrpSpPr>
          <p:nvPr/>
        </p:nvGrpSpPr>
        <p:grpSpPr bwMode="auto">
          <a:xfrm>
            <a:off x="1905000" y="2895600"/>
            <a:ext cx="5329238" cy="1857375"/>
            <a:chOff x="1524" y="1976"/>
            <a:chExt cx="3357" cy="1170"/>
          </a:xfrm>
        </p:grpSpPr>
        <p:sp>
          <p:nvSpPr>
            <p:cNvPr id="9" name="AutoShape 3"/>
            <p:cNvSpPr>
              <a:spLocks noChangeAspect="1" noChangeArrowheads="1" noTextEdit="1"/>
            </p:cNvSpPr>
            <p:nvPr/>
          </p:nvSpPr>
          <p:spPr bwMode="auto">
            <a:xfrm>
              <a:off x="1524" y="1976"/>
              <a:ext cx="3296" cy="11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524" y="1979"/>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524" y="2021"/>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1527"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1569"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673" y="2021"/>
              <a:ext cx="1313" cy="204"/>
            </a:xfrm>
            <a:prstGeom prst="rect">
              <a:avLst/>
            </a:prstGeom>
            <a:ln/>
            <a:extLst/>
          </p:spPr>
          <p:style>
            <a:lnRef idx="1">
              <a:schemeClr val="accent3"/>
            </a:lnRef>
            <a:fillRef idx="3">
              <a:schemeClr val="accent3"/>
            </a:fillRef>
            <a:effectRef idx="2">
              <a:schemeClr val="accent3"/>
            </a:effectRef>
            <a:fontRef idx="minor">
              <a:schemeClr val="lt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rPr>
                <a:t>Number in decimal</a:t>
              </a:r>
              <a:endParaRPr kumimoji="0" lang="en-US" sz="1800" b="0" i="0" u="none" strike="noStrike" cap="none" normalizeH="0" baseline="0" dirty="0" smtClean="0">
                <a:ln>
                  <a:noFill/>
                </a:ln>
                <a:solidFill>
                  <a:schemeClr val="tx1"/>
                </a:solidFill>
                <a:effectLst/>
                <a:latin typeface="Arial" pitchFamily="34" charset="0"/>
              </a:endParaRPr>
            </a:p>
          </p:txBody>
        </p:sp>
        <p:sp>
          <p:nvSpPr>
            <p:cNvPr id="15" name="Line 10"/>
            <p:cNvSpPr>
              <a:spLocks noChangeShapeType="1"/>
            </p:cNvSpPr>
            <p:nvPr/>
          </p:nvSpPr>
          <p:spPr bwMode="auto">
            <a:xfrm flipV="1">
              <a:off x="3249"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354" y="2021"/>
              <a:ext cx="1208" cy="204"/>
            </a:xfrm>
            <a:prstGeom prst="rect">
              <a:avLst/>
            </a:prstGeom>
            <a:ln/>
            <a:extLst/>
          </p:spPr>
          <p:style>
            <a:lnRef idx="1">
              <a:schemeClr val="accent1"/>
            </a:lnRef>
            <a:fillRef idx="2">
              <a:schemeClr val="accent1"/>
            </a:fillRef>
            <a:effectRef idx="1">
              <a:schemeClr val="accent1"/>
            </a:effectRef>
            <a:fontRef idx="minor">
              <a:schemeClr val="dk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rPr>
                <a:t>Number in binary</a:t>
              </a:r>
              <a:endParaRPr kumimoji="0" lang="en-US" sz="1800" b="0" i="0" u="none" strike="noStrike" cap="none" normalizeH="0" baseline="0" dirty="0" smtClean="0">
                <a:ln>
                  <a:noFill/>
                </a:ln>
                <a:solidFill>
                  <a:schemeClr val="tx1"/>
                </a:solidFill>
                <a:effectLst/>
                <a:latin typeface="Arial" pitchFamily="34" charset="0"/>
              </a:endParaRPr>
            </a:p>
          </p:txBody>
        </p:sp>
        <p:sp>
          <p:nvSpPr>
            <p:cNvPr id="17" name="Line 12"/>
            <p:cNvSpPr>
              <a:spLocks noChangeShapeType="1"/>
            </p:cNvSpPr>
            <p:nvPr/>
          </p:nvSpPr>
          <p:spPr bwMode="auto">
            <a:xfrm flipV="1">
              <a:off x="4836"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4878" y="2025"/>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1524" y="2238"/>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1527"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1569"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359" y="2239"/>
              <a:ext cx="160"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rPr>
                <a:t>5</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18"/>
            <p:cNvSpPr>
              <a:spLocks noChangeShapeType="1"/>
            </p:cNvSpPr>
            <p:nvPr/>
          </p:nvSpPr>
          <p:spPr bwMode="auto">
            <a:xfrm flipV="1">
              <a:off x="3249"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915" y="2239"/>
              <a:ext cx="33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1A1B1C"/>
                  </a:solidFill>
                  <a:effectLst/>
                  <a:latin typeface="Times New Roman" pitchFamily="18" charset="0"/>
                </a:rPr>
                <a:t>101</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0"/>
            <p:cNvSpPr>
              <a:spLocks noChangeShapeType="1"/>
            </p:cNvSpPr>
            <p:nvPr/>
          </p:nvSpPr>
          <p:spPr bwMode="auto">
            <a:xfrm flipV="1">
              <a:off x="4836"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V="1">
              <a:off x="4878" y="2241"/>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1524" y="2455"/>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1527"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1569"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279" y="2456"/>
              <a:ext cx="33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1A1B1C"/>
                  </a:solidFill>
                  <a:effectLst/>
                  <a:latin typeface="Times New Roman" pitchFamily="18" charset="0"/>
                </a:rPr>
                <a:t>100</a:t>
              </a:r>
              <a:endParaRPr kumimoji="0" lang="en-US" sz="1800" b="0" i="0" u="none" strike="noStrike" cap="none" normalizeH="0" baseline="0" smtClean="0">
                <a:ln>
                  <a:noFill/>
                </a:ln>
                <a:solidFill>
                  <a:schemeClr val="tx1"/>
                </a:solidFill>
                <a:effectLst/>
                <a:latin typeface="Arial" pitchFamily="34" charset="0"/>
              </a:endParaRPr>
            </a:p>
          </p:txBody>
        </p:sp>
        <p:sp>
          <p:nvSpPr>
            <p:cNvPr id="31" name="Line 26"/>
            <p:cNvSpPr>
              <a:spLocks noChangeShapeType="1"/>
            </p:cNvSpPr>
            <p:nvPr/>
          </p:nvSpPr>
          <p:spPr bwMode="auto">
            <a:xfrm flipV="1">
              <a:off x="3249"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732" y="2456"/>
              <a:ext cx="587" cy="2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rPr>
                <a:t>1100100</a:t>
              </a:r>
              <a:endParaRPr kumimoji="0" lang="en-US" sz="1800" b="0" i="0" u="none" strike="noStrike" cap="none" normalizeH="0" baseline="0" dirty="0" smtClean="0">
                <a:ln>
                  <a:noFill/>
                </a:ln>
                <a:solidFill>
                  <a:schemeClr val="tx1"/>
                </a:solidFill>
                <a:effectLst/>
                <a:latin typeface="Arial" pitchFamily="34" charset="0"/>
              </a:endParaRPr>
            </a:p>
          </p:txBody>
        </p:sp>
        <p:sp>
          <p:nvSpPr>
            <p:cNvPr id="33" name="Line 28"/>
            <p:cNvSpPr>
              <a:spLocks noChangeShapeType="1"/>
            </p:cNvSpPr>
            <p:nvPr/>
          </p:nvSpPr>
          <p:spPr bwMode="auto">
            <a:xfrm flipV="1">
              <a:off x="4836"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flipV="1">
              <a:off x="4878" y="2458"/>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1524" y="2671"/>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flipV="1">
              <a:off x="1527"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1569"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2279" y="2673"/>
              <a:ext cx="33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1A1B1C"/>
                  </a:solidFill>
                  <a:effectLst/>
                  <a:latin typeface="Times New Roman" pitchFamily="18" charset="0"/>
                </a:rPr>
                <a:t>500</a:t>
              </a:r>
              <a:endParaRPr kumimoji="0" lang="en-US" sz="1800" b="0" i="0" u="none" strike="noStrike" cap="none" normalizeH="0" baseline="0" smtClean="0">
                <a:ln>
                  <a:noFill/>
                </a:ln>
                <a:solidFill>
                  <a:schemeClr val="tx1"/>
                </a:solidFill>
                <a:effectLst/>
                <a:latin typeface="Arial" pitchFamily="34" charset="0"/>
              </a:endParaRPr>
            </a:p>
          </p:txBody>
        </p:sp>
        <p:sp>
          <p:nvSpPr>
            <p:cNvPr id="39" name="Line 34"/>
            <p:cNvSpPr>
              <a:spLocks noChangeShapeType="1"/>
            </p:cNvSpPr>
            <p:nvPr/>
          </p:nvSpPr>
          <p:spPr bwMode="auto">
            <a:xfrm flipV="1">
              <a:off x="3249"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3652" y="2673"/>
              <a:ext cx="847"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rPr>
                <a:t>111110100</a:t>
              </a:r>
              <a:endParaRPr kumimoji="0" lang="en-US" sz="1800" b="0" i="0" u="none" strike="noStrike" cap="none" normalizeH="0" baseline="0" dirty="0" smtClean="0">
                <a:ln>
                  <a:noFill/>
                </a:ln>
                <a:solidFill>
                  <a:schemeClr val="tx1"/>
                </a:solidFill>
                <a:effectLst/>
                <a:latin typeface="Arial" pitchFamily="34" charset="0"/>
              </a:endParaRPr>
            </a:p>
          </p:txBody>
        </p:sp>
        <p:sp>
          <p:nvSpPr>
            <p:cNvPr id="41" name="Line 36"/>
            <p:cNvSpPr>
              <a:spLocks noChangeShapeType="1"/>
            </p:cNvSpPr>
            <p:nvPr/>
          </p:nvSpPr>
          <p:spPr bwMode="auto">
            <a:xfrm flipV="1">
              <a:off x="4836"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4878" y="2675"/>
              <a:ext cx="0" cy="21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a:off x="1524" y="2888"/>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V="1">
              <a:off x="1527"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1569"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2233" y="2890"/>
              <a:ext cx="41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rPr>
                <a:t>1024</a:t>
              </a:r>
              <a:endParaRPr kumimoji="0" lang="en-US" sz="1800" b="0" i="0" u="none" strike="noStrike" cap="none" normalizeH="0" baseline="0" dirty="0" smtClean="0">
                <a:ln>
                  <a:noFill/>
                </a:ln>
                <a:solidFill>
                  <a:schemeClr val="tx1"/>
                </a:solidFill>
                <a:effectLst/>
                <a:latin typeface="Arial" pitchFamily="34" charset="0"/>
              </a:endParaRPr>
            </a:p>
          </p:txBody>
        </p:sp>
        <p:sp>
          <p:nvSpPr>
            <p:cNvPr id="47" name="Line 42"/>
            <p:cNvSpPr>
              <a:spLocks noChangeShapeType="1"/>
            </p:cNvSpPr>
            <p:nvPr/>
          </p:nvSpPr>
          <p:spPr bwMode="auto">
            <a:xfrm flipV="1">
              <a:off x="3249"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3560" y="2890"/>
              <a:ext cx="1018"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smtClean="0">
                  <a:ln>
                    <a:noFill/>
                  </a:ln>
                  <a:solidFill>
                    <a:srgbClr val="1A1B1C"/>
                  </a:solidFill>
                  <a:effectLst/>
                  <a:latin typeface="Times New Roman" pitchFamily="18" charset="0"/>
                </a:rPr>
                <a:t>10000000000</a:t>
              </a:r>
              <a:endParaRPr kumimoji="0" lang="en-US" sz="1800" b="0" i="0" u="none" strike="noStrike" cap="none" normalizeH="0" baseline="0" dirty="0" smtClean="0">
                <a:ln>
                  <a:noFill/>
                </a:ln>
                <a:solidFill>
                  <a:schemeClr val="tx1"/>
                </a:solidFill>
                <a:effectLst/>
                <a:latin typeface="Arial" pitchFamily="34" charset="0"/>
              </a:endParaRPr>
            </a:p>
          </p:txBody>
        </p:sp>
        <p:sp>
          <p:nvSpPr>
            <p:cNvPr id="49" name="Line 44"/>
            <p:cNvSpPr>
              <a:spLocks noChangeShapeType="1"/>
            </p:cNvSpPr>
            <p:nvPr/>
          </p:nvSpPr>
          <p:spPr bwMode="auto">
            <a:xfrm flipV="1">
              <a:off x="4836"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4878" y="2892"/>
              <a:ext cx="0" cy="209"/>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524" y="3104"/>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1524" y="3146"/>
              <a:ext cx="3357"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17</a:t>
            </a:fld>
            <a:endParaRPr lang="en-US" sz="1000" dirty="0">
              <a:latin typeface="Calibri" panose="020F0502020204030204" pitchFamily="34" charset="0"/>
            </a:endParaRPr>
          </a:p>
        </p:txBody>
      </p:sp>
      <p:pic>
        <p:nvPicPr>
          <p:cNvPr id="5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smtClean="0">
                <a:solidFill>
                  <a:schemeClr val="tx1"/>
                </a:solidFill>
              </a:rPr>
              <a:t>MSB and LSB</a:t>
            </a:r>
            <a:endParaRPr lang="fr-FR" dirty="0">
              <a:solidFill>
                <a:schemeClr val="tx1"/>
              </a:solidFill>
            </a:endParaRPr>
          </a:p>
        </p:txBody>
      </p:sp>
      <p:sp>
        <p:nvSpPr>
          <p:cNvPr id="3" name="Text Placeholder 2"/>
          <p:cNvSpPr txBox="1">
            <a:spLocks noGrp="1"/>
          </p:cNvSpPr>
          <p:nvPr>
            <p:ph type="body" idx="4294967295"/>
          </p:nvPr>
        </p:nvSpPr>
        <p:spPr>
          <a:xfrm>
            <a:off x="914400" y="1579563"/>
            <a:ext cx="7924800" cy="45926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solidFill>
                  <a:schemeClr val="tx2">
                    <a:lumMod val="60000"/>
                    <a:lumOff val="40000"/>
                  </a:schemeClr>
                </a:solidFill>
                <a:latin typeface="" pitchFamily="18"/>
              </a:rPr>
              <a:t>MSB (Most Significant Bit) </a:t>
            </a:r>
            <a:r>
              <a:rPr lang="en-US" dirty="0" smtClean="0">
                <a:latin typeface="" pitchFamily="18"/>
                <a:sym typeface="Wingdings"/>
              </a:rPr>
              <a:t> The leftmost bit of a binary number. E.g., MSB of 1110 is 1</a:t>
            </a:r>
          </a:p>
          <a:p>
            <a:pPr lvl="0">
              <a:buSzPct val="100000"/>
              <a:buFont typeface="Symbol" panose="05050102010706020507" pitchFamily="18" charset="2"/>
              <a:buChar char="*"/>
            </a:pPr>
            <a:r>
              <a:rPr lang="en-US" dirty="0" smtClean="0">
                <a:solidFill>
                  <a:schemeClr val="accent3">
                    <a:lumMod val="75000"/>
                  </a:schemeClr>
                </a:solidFill>
                <a:latin typeface="" pitchFamily="18"/>
                <a:sym typeface="Wingdings"/>
              </a:rPr>
              <a:t>LSB (Least Significant Bit)</a:t>
            </a:r>
            <a:r>
              <a:rPr lang="en-US" dirty="0" smtClean="0">
                <a:latin typeface="" pitchFamily="18"/>
                <a:sym typeface="Wingdings"/>
              </a:rPr>
              <a:t>  The rightmost bit of a binary number. E.g.,</a:t>
            </a:r>
            <a:r>
              <a:rPr lang="en-US" dirty="0">
                <a:latin typeface="" pitchFamily="18"/>
                <a:sym typeface="Wingdings"/>
              </a:rPr>
              <a:t/>
            </a:r>
            <a:br>
              <a:rPr lang="en-US" dirty="0">
                <a:latin typeface="" pitchFamily="18"/>
                <a:sym typeface="Wingdings"/>
              </a:rPr>
            </a:br>
            <a:r>
              <a:rPr lang="en-US" dirty="0" smtClean="0">
                <a:latin typeface="" pitchFamily="18"/>
                <a:sym typeface="Wingdings"/>
              </a:rPr>
              <a:t>LSB of 1110 is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801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Hexadecimal</a:t>
            </a:r>
            <a:r>
              <a:rPr lang="fr-FR" dirty="0">
                <a:solidFill>
                  <a:schemeClr val="tx1"/>
                </a:solidFill>
              </a:rPr>
              <a:t> and Octal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905000"/>
            <a:ext cx="7416800" cy="3048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Hexadecimal numbers </a:t>
            </a:r>
          </a:p>
          <a:p>
            <a:pPr lvl="1">
              <a:buSzPct val="100000"/>
              <a:buFont typeface="Symbol" panose="05050102010706020507" pitchFamily="18" charset="2"/>
              <a:buChar char="*"/>
            </a:pPr>
            <a:r>
              <a:rPr lang="en-US" sz="2000" dirty="0">
                <a:latin typeface="Calibri" panose="020F0502020204030204" pitchFamily="34" charset="0"/>
              </a:rPr>
              <a:t>Base 16 numbers – 0,1,2,3,4,5,6,7,8,9,A,B,C,D,E,F</a:t>
            </a:r>
          </a:p>
          <a:p>
            <a:pPr lvl="1">
              <a:buSzPct val="100000"/>
              <a:buFont typeface="Symbol" panose="05050102010706020507" pitchFamily="18" charset="2"/>
              <a:buChar char="*"/>
            </a:pPr>
            <a:r>
              <a:rPr lang="en-US" sz="2000" dirty="0">
                <a:latin typeface="Calibri" panose="020F0502020204030204" pitchFamily="34" charset="0"/>
              </a:rPr>
              <a:t>Start with 0x</a:t>
            </a:r>
          </a:p>
          <a:p>
            <a:pPr lvl="0">
              <a:buSzPct val="100000"/>
              <a:buFont typeface="Symbol" panose="05050102010706020507" pitchFamily="18" charset="2"/>
              <a:buChar char="*"/>
            </a:pPr>
            <a:r>
              <a:rPr lang="en-US" sz="2800" dirty="0">
                <a:latin typeface="Calibri" panose="020F0502020204030204" pitchFamily="34" charset="0"/>
              </a:rPr>
              <a:t>Octal Numbers</a:t>
            </a:r>
          </a:p>
          <a:p>
            <a:pPr lvl="1">
              <a:buSzPct val="100000"/>
              <a:buFont typeface="Symbol" panose="05050102010706020507" pitchFamily="18" charset="2"/>
              <a:buChar char="*"/>
            </a:pPr>
            <a:r>
              <a:rPr lang="en-US" sz="2000" dirty="0">
                <a:latin typeface="Calibri" panose="020F0502020204030204" pitchFamily="34" charset="0"/>
              </a:rPr>
              <a:t>Base 8 numbers – 0,1,2,3,4,5,6,7</a:t>
            </a:r>
          </a:p>
          <a:p>
            <a:pPr lvl="1">
              <a:buSzPct val="100000"/>
              <a:buFont typeface="Symbol" panose="05050102010706020507" pitchFamily="18" charset="2"/>
              <a:buChar char="*"/>
            </a:pPr>
            <a:r>
              <a:rPr lang="en-US" sz="2000" dirty="0">
                <a:latin typeface="Calibri" panose="020F0502020204030204" pitchFamily="34" charset="0"/>
              </a:rPr>
              <a:t>Start with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19</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28600"/>
            <a:ext cx="3942174" cy="5181600"/>
          </a:xfrm>
          <a:prstGeom prst="rect">
            <a:avLst/>
          </a:prstGeom>
          <a:effectLst>
            <a:outerShdw blurRad="50800" dist="38100" dir="5400000" algn="t" rotWithShape="0">
              <a:prstClr val="black">
                <a:alpha val="40000"/>
              </a:prstClr>
            </a:outerShdw>
          </a:effectLst>
        </p:spPr>
      </p:pic>
      <p:sp>
        <p:nvSpPr>
          <p:cNvPr id="3" name="Rounded Rectangle 2"/>
          <p:cNvSpPr/>
          <p:nvPr/>
        </p:nvSpPr>
        <p:spPr>
          <a:xfrm>
            <a:off x="1524000" y="5715000"/>
            <a:ext cx="7315200" cy="9906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These slides are meant to be used along with the book: Computer </a:t>
            </a:r>
            <a:r>
              <a:rPr lang="en-US" dirty="0" err="1" smtClean="0"/>
              <a:t>Organisation</a:t>
            </a:r>
            <a:r>
              <a:rPr lang="en-US" dirty="0" smtClean="0"/>
              <a:t> and Architecture, Smruti </a:t>
            </a:r>
            <a:r>
              <a:rPr lang="en-US" dirty="0" err="1" smtClean="0"/>
              <a:t>Ranjan</a:t>
            </a:r>
            <a:r>
              <a:rPr lang="en-US" dirty="0" smtClean="0"/>
              <a:t> Sarangi, McGrawHill 2015</a:t>
            </a:r>
          </a:p>
          <a:p>
            <a:pPr algn="ctr"/>
            <a:r>
              <a:rPr lang="en-US" dirty="0"/>
              <a:t>Visit: </a:t>
            </a:r>
            <a:r>
              <a:rPr lang="en-US" dirty="0">
                <a:hlinkClick r:id="rId3"/>
              </a:rPr>
              <a:t>http://www.cse.iitd.ernet.in/~srsarangi/archbooksoft.html</a:t>
            </a:r>
            <a:endParaRPr lang="en-IN" dirty="0"/>
          </a:p>
        </p:txBody>
      </p:sp>
    </p:spTree>
    <p:extLst>
      <p:ext uri="{BB962C8B-B14F-4D97-AF65-F5344CB8AC3E}">
        <p14:creationId xmlns:p14="http://schemas.microsoft.com/office/powerpoint/2010/main" val="2691642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30175"/>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smtClean="0">
                <a:solidFill>
                  <a:schemeClr val="tx1"/>
                </a:solidFill>
              </a:rPr>
              <a:t>Examples</a:t>
            </a:r>
            <a:endParaRPr lang="fr-FR"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1524000" y="2362200"/>
                <a:ext cx="6502678" cy="461473"/>
              </a:xfrm>
              <a:prstGeom prst="rect">
                <a:avLst/>
              </a:prstGeom>
              <a:noFill/>
            </p:spPr>
            <p:txBody>
              <a:bodyPr wrap="none" rtlCol="0">
                <a:spAutoFit/>
              </a:bodyPr>
              <a:lstStyle/>
              <a:p>
                <a:r>
                  <a:rPr lang="en-US" sz="2000" dirty="0" smtClean="0"/>
                  <a:t>Convert 110010111 to the octal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m:t>
                        </m:r>
                      </m:e>
                    </m:groupChr>
                  </m:oMath>
                </a14:m>
                <a:r>
                  <a:rPr lang="en-US" sz="2000" dirty="0" smtClean="0"/>
                  <a:t> = 0627</a:t>
                </a:r>
                <a:endParaRPr lang="en-US"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524000" y="2362200"/>
                <a:ext cx="6502678" cy="461473"/>
              </a:xfrm>
              <a:prstGeom prst="rect">
                <a:avLst/>
              </a:prstGeom>
              <a:blipFill rotWithShape="0">
                <a:blip r:embed="rId3"/>
                <a:stretch>
                  <a:fillRect l="-937" t="-6667" r="-5998" b="-49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1510048" y="3657600"/>
                <a:ext cx="7281737" cy="459293"/>
              </a:xfrm>
              <a:prstGeom prst="rect">
                <a:avLst/>
              </a:prstGeom>
              <a:noFill/>
            </p:spPr>
            <p:txBody>
              <a:bodyPr wrap="none" rtlCol="0">
                <a:spAutoFit/>
              </a:bodyPr>
              <a:lstStyle/>
              <a:p>
                <a:r>
                  <a:rPr lang="en-US" sz="2000" dirty="0" smtClean="0"/>
                  <a:t>Convert 111000101111 to the hex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1111</m:t>
                        </m:r>
                      </m:e>
                    </m:groupChr>
                  </m:oMath>
                </a14:m>
                <a:r>
                  <a:rPr lang="en-US" sz="2000" dirty="0" smtClean="0"/>
                  <a:t> = </a:t>
                </a:r>
                <a:r>
                  <a:rPr lang="en-US" sz="2000" dirty="0" smtClean="0"/>
                  <a:t>0xE2F</a:t>
                </a:r>
                <a:endParaRPr lang="en-US" sz="2000" dirty="0"/>
              </a:p>
            </p:txBody>
          </p:sp>
        </mc:Choice>
        <mc:Fallback>
          <p:sp>
            <p:nvSpPr>
              <p:cNvPr id="4" name="TextBox 3"/>
              <p:cNvSpPr txBox="1">
                <a:spLocks noRot="1" noChangeAspect="1" noMove="1" noResize="1" noEditPoints="1" noAdjustHandles="1" noChangeArrowheads="1" noChangeShapeType="1" noTextEdit="1"/>
              </p:cNvSpPr>
              <p:nvPr/>
            </p:nvSpPr>
            <p:spPr>
              <a:xfrm>
                <a:off x="1510048" y="3657600"/>
                <a:ext cx="7281737" cy="459293"/>
              </a:xfrm>
              <a:prstGeom prst="rect">
                <a:avLst/>
              </a:prstGeom>
              <a:blipFill rotWithShape="0">
                <a:blip r:embed="rId4"/>
                <a:stretch>
                  <a:fillRect l="-921" t="-5333" b="-12000"/>
                </a:stretch>
              </a:blipFill>
            </p:spPr>
            <p:txBody>
              <a:bodyPr/>
              <a:lstStyle/>
              <a:p>
                <a:r>
                  <a:rPr lang="en-US">
                    <a:noFill/>
                  </a:rPr>
                  <a:t> </a:t>
                </a:r>
              </a:p>
            </p:txBody>
          </p:sp>
        </mc:Fallback>
      </mc:AlternateContent>
    </p:spTree>
    <p:extLst>
      <p:ext uri="{BB962C8B-B14F-4D97-AF65-F5344CB8AC3E}">
        <p14:creationId xmlns:p14="http://schemas.microsoft.com/office/powerpoint/2010/main" val="568466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62125" y="1655763"/>
            <a:ext cx="5400675" cy="3678237"/>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620713">
              <a:buSzPct val="100000"/>
              <a:buFont typeface="Symbol" panose="05050102010706020507" pitchFamily="18" charset="2"/>
              <a:buChar char="*"/>
            </a:pPr>
            <a:r>
              <a:rPr lang="en-US" sz="3600" dirty="0">
                <a:latin typeface="" pitchFamily="18"/>
              </a:rPr>
              <a:t>Boolean Algebra</a:t>
            </a:r>
          </a:p>
          <a:p>
            <a:pPr marL="620713" lvl="0" indent="-620713">
              <a:buSzPct val="100000"/>
              <a:buFont typeface="Symbol" panose="05050102010706020507" pitchFamily="18" charset="2"/>
              <a:buChar char="*"/>
            </a:pPr>
            <a:r>
              <a:rPr lang="en-US" sz="3600" dirty="0">
                <a:latin typeface="" pitchFamily="18"/>
              </a:rPr>
              <a:t>Positive Integers</a:t>
            </a:r>
          </a:p>
          <a:p>
            <a:pPr marL="620713" lvl="0" indent="-620713">
              <a:buSzPct val="100000"/>
              <a:buFont typeface="Symbol" panose="05050102010706020507" pitchFamily="18" charset="2"/>
              <a:buChar char="*"/>
            </a:pPr>
            <a:r>
              <a:rPr lang="en-US" sz="3600" dirty="0">
                <a:latin typeface="" pitchFamily="18"/>
              </a:rPr>
              <a:t>Negative Integers</a:t>
            </a:r>
          </a:p>
          <a:p>
            <a:pPr marL="620713" lvl="0" indent="-620713">
              <a:buSzPct val="100000"/>
              <a:buFont typeface="Symbol" panose="05050102010706020507" pitchFamily="18" charset="2"/>
              <a:buChar char="*"/>
            </a:pPr>
            <a:r>
              <a:rPr lang="en-US" sz="3600" dirty="0">
                <a:latin typeface="" pitchFamily="18"/>
              </a:rPr>
              <a:t>Floating Point Numbers</a:t>
            </a:r>
          </a:p>
          <a:p>
            <a:pPr marL="620713" lvl="0" indent="-620713">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6629400" y="2971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21</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Representing</a:t>
            </a:r>
            <a:r>
              <a:rPr lang="fr-FR" dirty="0">
                <a:solidFill>
                  <a:schemeClr val="tx1"/>
                </a:solidFill>
              </a:rPr>
              <a:t> </a:t>
            </a:r>
            <a:r>
              <a:rPr lang="fr-FR" dirty="0" err="1">
                <a:solidFill>
                  <a:schemeClr val="tx1"/>
                </a:solidFill>
              </a:rPr>
              <a:t>Negative</a:t>
            </a:r>
            <a:r>
              <a:rPr lang="fr-FR" dirty="0">
                <a:solidFill>
                  <a:schemeClr val="tx1"/>
                </a:solidFill>
              </a:rPr>
              <a:t> </a:t>
            </a:r>
            <a:r>
              <a:rPr lang="fr-FR" dirty="0" err="1">
                <a:solidFill>
                  <a:schemeClr val="tx1"/>
                </a:solidFill>
              </a:rPr>
              <a:t>Integers</a:t>
            </a:r>
            <a:endParaRPr lang="fr-FR" dirty="0">
              <a:solidFill>
                <a:schemeClr val="tx1"/>
              </a:solidFill>
            </a:endParaRPr>
          </a:p>
        </p:txBody>
      </p:sp>
      <p:sp>
        <p:nvSpPr>
          <p:cNvPr id="3" name="Text Placeholder 2"/>
          <p:cNvSpPr txBox="1">
            <a:spLocks noGrp="1"/>
          </p:cNvSpPr>
          <p:nvPr>
            <p:ph type="body" idx="4294967295"/>
          </p:nvPr>
        </p:nvSpPr>
        <p:spPr>
          <a:xfrm>
            <a:off x="914400" y="1579563"/>
            <a:ext cx="7924800" cy="4592637"/>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Problem</a:t>
            </a:r>
          </a:p>
          <a:p>
            <a:pPr lvl="1">
              <a:buSzPct val="100000"/>
              <a:buFont typeface="Symbol" panose="05050102010706020507" pitchFamily="18" charset="2"/>
              <a:buChar char="*"/>
            </a:pPr>
            <a:r>
              <a:rPr lang="en-US" dirty="0">
                <a:latin typeface="" pitchFamily="18"/>
              </a:rPr>
              <a:t>Assign a </a:t>
            </a:r>
            <a:r>
              <a:rPr lang="en-US" dirty="0">
                <a:solidFill>
                  <a:srgbClr val="DC2300"/>
                </a:solidFill>
                <a:latin typeface="" pitchFamily="18"/>
              </a:rPr>
              <a:t>binary representation</a:t>
            </a:r>
            <a:r>
              <a:rPr lang="en-US" dirty="0">
                <a:latin typeface="" pitchFamily="18"/>
              </a:rPr>
              <a:t> to a </a:t>
            </a:r>
            <a:r>
              <a:rPr lang="en-US" dirty="0">
                <a:solidFill>
                  <a:srgbClr val="0000FF"/>
                </a:solidFill>
                <a:latin typeface="" pitchFamily="18"/>
              </a:rPr>
              <a:t>negative integer</a:t>
            </a:r>
          </a:p>
          <a:p>
            <a:pPr lvl="1">
              <a:buSzPct val="100000"/>
              <a:buFont typeface="Symbol" panose="05050102010706020507" pitchFamily="18" charset="2"/>
              <a:buChar char="*"/>
            </a:pPr>
            <a:r>
              <a:rPr lang="en-US" dirty="0">
                <a:latin typeface="" pitchFamily="18"/>
              </a:rPr>
              <a:t>Consider a negative integer, S</a:t>
            </a:r>
          </a:p>
          <a:p>
            <a:pPr lvl="1">
              <a:buSzPct val="100000"/>
              <a:buFont typeface="Symbol" panose="05050102010706020507" pitchFamily="18" charset="2"/>
              <a:buChar char="*"/>
            </a:pPr>
            <a:r>
              <a:rPr lang="en-US" dirty="0">
                <a:latin typeface="" pitchFamily="18"/>
              </a:rPr>
              <a:t>Let its binary representation be : </a:t>
            </a:r>
            <a:r>
              <a:rPr lang="en-US" dirty="0" smtClean="0">
                <a:latin typeface="" pitchFamily="18"/>
              </a:rPr>
              <a:t> x</a:t>
            </a:r>
            <a:r>
              <a:rPr lang="en-US" baseline="-25000" dirty="0" smtClean="0">
                <a:latin typeface="" pitchFamily="18"/>
              </a:rPr>
              <a:t>n</a:t>
            </a:r>
            <a:r>
              <a:rPr lang="en-US" dirty="0" smtClean="0">
                <a:latin typeface="" pitchFamily="18"/>
              </a:rPr>
              <a:t>x</a:t>
            </a:r>
            <a:r>
              <a:rPr lang="en-US" baseline="-25000" dirty="0" smtClean="0">
                <a:latin typeface="" pitchFamily="18"/>
              </a:rPr>
              <a:t>n-1….</a:t>
            </a:r>
            <a:r>
              <a:rPr lang="en-US" dirty="0" smtClean="0">
                <a:latin typeface="" pitchFamily="18"/>
              </a:rPr>
              <a:t>x</a:t>
            </a:r>
            <a:r>
              <a:rPr lang="en-US" baseline="-33000" dirty="0" smtClean="0">
                <a:latin typeface="" pitchFamily="18"/>
              </a:rPr>
              <a:t>2</a:t>
            </a:r>
            <a:r>
              <a:rPr lang="en-US" dirty="0" smtClean="0">
                <a:latin typeface="" pitchFamily="18"/>
              </a:rPr>
              <a:t>x</a:t>
            </a:r>
            <a:r>
              <a:rPr lang="en-US" baseline="-33000" dirty="0">
                <a:latin typeface="" pitchFamily="18"/>
              </a:rPr>
              <a:t>1</a:t>
            </a:r>
            <a:r>
              <a:rPr lang="en-US" dirty="0" smtClean="0">
                <a:latin typeface="" pitchFamily="18"/>
              </a:rPr>
              <a:t> </a:t>
            </a:r>
            <a:r>
              <a:rPr lang="en-US" dirty="0">
                <a:latin typeface="" pitchFamily="18"/>
              </a:rPr>
              <a:t>(x</a:t>
            </a:r>
            <a:r>
              <a:rPr lang="en-US" baseline="-33000" dirty="0">
                <a:latin typeface="" pitchFamily="18"/>
              </a:rPr>
              <a:t>i</a:t>
            </a:r>
            <a:r>
              <a:rPr lang="en-US" dirty="0">
                <a:latin typeface="" pitchFamily="18"/>
              </a:rPr>
              <a:t>=0/1)</a:t>
            </a:r>
          </a:p>
          <a:p>
            <a:pPr lvl="1">
              <a:buSzPct val="100000"/>
              <a:buFont typeface="Symbol" panose="05050102010706020507" pitchFamily="18" charset="2"/>
              <a:buChar char="*"/>
            </a:pPr>
            <a:r>
              <a:rPr lang="en-US" dirty="0">
                <a:latin typeface="" pitchFamily="18"/>
              </a:rPr>
              <a:t>We can also expand it to represent an unsigned, +</a:t>
            </a:r>
            <a:r>
              <a:rPr lang="en-US" dirty="0" err="1">
                <a:latin typeface="" pitchFamily="18"/>
              </a:rPr>
              <a:t>ve</a:t>
            </a:r>
            <a:r>
              <a:rPr lang="en-US" dirty="0">
                <a:latin typeface="" pitchFamily="18"/>
              </a:rPr>
              <a:t>, number, N</a:t>
            </a:r>
          </a:p>
          <a:p>
            <a:pPr lvl="1">
              <a:buSzPct val="100000"/>
              <a:buFont typeface="Symbol" panose="05050102010706020507" pitchFamily="18" charset="2"/>
              <a:buChar char="*"/>
            </a:pPr>
            <a:r>
              <a:rPr lang="en-US" dirty="0">
                <a:latin typeface="" pitchFamily="18"/>
              </a:rPr>
              <a:t>If we interpret the binary sequence as :</a:t>
            </a:r>
          </a:p>
          <a:p>
            <a:pPr lvl="2">
              <a:buSzPct val="100000"/>
              <a:buFont typeface="Symbol" panose="05050102010706020507" pitchFamily="18" charset="2"/>
              <a:buChar char="*"/>
            </a:pPr>
            <a:r>
              <a:rPr lang="en-US" dirty="0">
                <a:latin typeface="" pitchFamily="18"/>
              </a:rPr>
              <a:t>An unsigned number, </a:t>
            </a:r>
            <a:r>
              <a:rPr lang="en-US" dirty="0">
                <a:solidFill>
                  <a:schemeClr val="accent3"/>
                </a:solidFill>
                <a:latin typeface="" pitchFamily="18"/>
              </a:rPr>
              <a:t>we get N</a:t>
            </a:r>
          </a:p>
          <a:p>
            <a:pPr lvl="2">
              <a:buSzPct val="100000"/>
              <a:buFont typeface="Symbol" panose="05050102010706020507" pitchFamily="18" charset="2"/>
              <a:buChar char="*"/>
            </a:pPr>
            <a:r>
              <a:rPr lang="en-US" dirty="0">
                <a:latin typeface="" pitchFamily="18"/>
              </a:rPr>
              <a:t>A signed number, </a:t>
            </a:r>
            <a:r>
              <a:rPr lang="en-US" dirty="0">
                <a:solidFill>
                  <a:srgbClr val="FF6600"/>
                </a:solidFill>
                <a:latin typeface="" pitchFamily="18"/>
              </a:rPr>
              <a:t>we get 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22</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965200" y="1417638"/>
            <a:ext cx="7416800" cy="452596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SzPct val="100000"/>
              <a:buFont typeface="Symbol" panose="05050102010706020507" pitchFamily="18" charset="2"/>
              <a:buChar char="*"/>
            </a:pPr>
            <a:r>
              <a:rPr lang="en-US" sz="2800" dirty="0">
                <a:latin typeface="Calibri" panose="020F0502020204030204" pitchFamily="34" charset="0"/>
              </a:rPr>
              <a:t>We need a mapping :</a:t>
            </a:r>
          </a:p>
          <a:p>
            <a:pPr lvl="2">
              <a:buSzPct val="100000"/>
              <a:buFont typeface="Symbol" panose="05050102010706020507" pitchFamily="18" charset="2"/>
              <a:buChar char="*"/>
            </a:pPr>
            <a:r>
              <a:rPr lang="en-US" sz="2400" dirty="0">
                <a:latin typeface="Calibri" panose="020F0502020204030204" pitchFamily="34" charset="0"/>
              </a:rPr>
              <a:t>F : S → N (mapping function)</a:t>
            </a:r>
          </a:p>
          <a:p>
            <a:pPr lvl="2">
              <a:buSzPct val="100000"/>
              <a:buFont typeface="Symbol" panose="05050102010706020507" pitchFamily="18" charset="2"/>
              <a:buChar char="*"/>
            </a:pPr>
            <a:r>
              <a:rPr lang="en-US" sz="2400" dirty="0">
                <a:latin typeface="Calibri" panose="020F0502020204030204" pitchFamily="34" charset="0"/>
              </a:rPr>
              <a:t>S → set of numbers (both positive and negative – signed)</a:t>
            </a:r>
          </a:p>
          <a:p>
            <a:pPr lvl="2">
              <a:buSzPct val="100000"/>
              <a:buFont typeface="Symbol" panose="05050102010706020507" pitchFamily="18" charset="2"/>
              <a:buChar char="*"/>
            </a:pPr>
            <a:r>
              <a:rPr lang="en-US" sz="2400" dirty="0">
                <a:latin typeface="Calibri" panose="020F0502020204030204" pitchFamily="34" charset="0"/>
              </a:rPr>
              <a:t>N → set of positive numbers (unsigned)</a:t>
            </a:r>
          </a:p>
        </p:txBody>
      </p:sp>
      <p:sp>
        <p:nvSpPr>
          <p:cNvPr id="4" name="Freeform 3"/>
          <p:cNvSpPr/>
          <p:nvPr/>
        </p:nvSpPr>
        <p:spPr>
          <a:xfrm>
            <a:off x="5428440" y="4170600"/>
            <a:ext cx="1647000" cy="1315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5" name="Freeform 4"/>
          <p:cNvSpPr/>
          <p:nvPr/>
        </p:nvSpPr>
        <p:spPr>
          <a:xfrm>
            <a:off x="1856160" y="4149720"/>
            <a:ext cx="1337040" cy="133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+ve and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6" name="Freeform 5"/>
          <p:cNvSpPr/>
          <p:nvPr/>
        </p:nvSpPr>
        <p:spPr>
          <a:xfrm>
            <a:off x="3193199" y="4534920"/>
            <a:ext cx="2235240" cy="45971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00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TextBox 6"/>
          <p:cNvSpPr txBox="1"/>
          <p:nvPr/>
        </p:nvSpPr>
        <p:spPr>
          <a:xfrm>
            <a:off x="3802320" y="4134600"/>
            <a:ext cx="10540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mapping</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23</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30175"/>
            <a:ext cx="9296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of the </a:t>
            </a:r>
            <a:r>
              <a:rPr lang="fr-FR" dirty="0" err="1">
                <a:solidFill>
                  <a:schemeClr val="tx1"/>
                </a:solidFill>
              </a:rPr>
              <a:t>Mapping</a:t>
            </a:r>
            <a:r>
              <a:rPr lang="fr-FR" dirty="0">
                <a:solidFill>
                  <a:schemeClr val="tx1"/>
                </a:solidFill>
              </a:rPr>
              <a:t> </a:t>
            </a:r>
            <a:r>
              <a:rPr lang="fr-FR" dirty="0" err="1">
                <a:solidFill>
                  <a:schemeClr val="tx1"/>
                </a:solidFill>
              </a:rPr>
              <a:t>Function</a:t>
            </a:r>
            <a:endParaRPr lang="fr-FR" dirty="0">
              <a:solidFill>
                <a:schemeClr val="tx1"/>
              </a:solidFill>
            </a:endParaRPr>
          </a:p>
        </p:txBody>
      </p:sp>
      <p:sp>
        <p:nvSpPr>
          <p:cNvPr id="3" name="Text Placeholder 2"/>
          <p:cNvSpPr txBox="1">
            <a:spLocks noGrp="1"/>
          </p:cNvSpPr>
          <p:nvPr>
            <p:ph type="body" idx="4294967295"/>
          </p:nvPr>
        </p:nvSpPr>
        <p:spPr>
          <a:xfrm>
            <a:off x="609600" y="1371600"/>
            <a:ext cx="7893050" cy="38433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 pitchFamily="18"/>
              </a:rPr>
              <a:t>Preferably, </a:t>
            </a:r>
            <a:r>
              <a:rPr lang="en-US" sz="2600" dirty="0">
                <a:latin typeface="" pitchFamily="18"/>
              </a:rPr>
              <a:t>needs</a:t>
            </a:r>
            <a:r>
              <a:rPr lang="en-US" sz="2800" dirty="0">
                <a:latin typeface="" pitchFamily="18"/>
              </a:rPr>
              <a:t> to be a </a:t>
            </a:r>
            <a:r>
              <a:rPr lang="en-US" sz="2800" dirty="0">
                <a:solidFill>
                  <a:srgbClr val="B84747"/>
                </a:solidFill>
                <a:latin typeface="" pitchFamily="18"/>
              </a:rPr>
              <a:t>one to one</a:t>
            </a:r>
            <a:r>
              <a:rPr lang="en-US" sz="2800" dirty="0">
                <a:latin typeface="" pitchFamily="18"/>
              </a:rPr>
              <a:t> mapping</a:t>
            </a:r>
          </a:p>
          <a:p>
            <a:pPr lvl="0">
              <a:buSzPct val="100000"/>
              <a:buFont typeface="Symbol" panose="05050102010706020507" pitchFamily="18" charset="2"/>
              <a:buChar char="*"/>
            </a:pPr>
            <a:r>
              <a:rPr lang="en-US" sz="2800" dirty="0">
                <a:solidFill>
                  <a:srgbClr val="2323DC"/>
                </a:solidFill>
                <a:latin typeface="" pitchFamily="18"/>
              </a:rPr>
              <a:t>All the entries</a:t>
            </a:r>
            <a:r>
              <a:rPr lang="en-US" sz="2800" dirty="0">
                <a:latin typeface="" pitchFamily="18"/>
              </a:rPr>
              <a:t> in the set, S, need to be mapped</a:t>
            </a:r>
          </a:p>
          <a:p>
            <a:pPr lvl="0">
              <a:buSzPct val="100000"/>
              <a:buFont typeface="Symbol" panose="05050102010706020507" pitchFamily="18" charset="2"/>
              <a:buChar char="*"/>
            </a:pPr>
            <a:r>
              <a:rPr lang="en-US" sz="2800" dirty="0">
                <a:latin typeface="" pitchFamily="18"/>
              </a:rPr>
              <a:t>It </a:t>
            </a:r>
            <a:r>
              <a:rPr lang="en-US" sz="2800" dirty="0">
                <a:solidFill>
                  <a:srgbClr val="7DA647"/>
                </a:solidFill>
                <a:latin typeface="" pitchFamily="18"/>
              </a:rPr>
              <a:t>should be easy to perform addition and subtraction</a:t>
            </a:r>
            <a:r>
              <a:rPr lang="en-US" sz="2800" dirty="0">
                <a:latin typeface="" pitchFamily="18"/>
              </a:rPr>
              <a:t> operations on the representation of signed numbers</a:t>
            </a:r>
          </a:p>
          <a:p>
            <a:pPr lvl="0">
              <a:buSzPct val="100000"/>
              <a:buFont typeface="Symbol" panose="05050102010706020507" pitchFamily="18" charset="2"/>
              <a:buChar char="*"/>
            </a:pPr>
            <a:r>
              <a:rPr lang="en-US" sz="2800" dirty="0">
                <a:latin typeface="" pitchFamily="18"/>
              </a:rPr>
              <a:t>Assume an n bit number system</a:t>
            </a:r>
          </a:p>
        </p:txBody>
      </p:sp>
      <p:sp>
        <p:nvSpPr>
          <p:cNvPr id="4" name="Freeform 3"/>
          <p:cNvSpPr/>
          <p:nvPr/>
        </p:nvSpPr>
        <p:spPr>
          <a:xfrm>
            <a:off x="1133519" y="4752481"/>
            <a:ext cx="7678800" cy="157211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SgnBit(u) =      1 , u &lt; 0</a:t>
            </a:r>
          </a:p>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                           0 , u &gt;= 0</a:t>
            </a:r>
          </a:p>
        </p:txBody>
      </p:sp>
      <p:sp>
        <p:nvSpPr>
          <p:cNvPr id="5" name="Freeform 4"/>
          <p:cNvSpPr/>
          <p:nvPr/>
        </p:nvSpPr>
        <p:spPr>
          <a:xfrm>
            <a:off x="5120160" y="5105399"/>
            <a:ext cx="288720" cy="863401"/>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36000">
            <a:solidFill>
              <a:srgbClr val="000000"/>
            </a:solidFill>
            <a:prstDash val="solid"/>
          </a:ln>
        </p:spPr>
        <p:txBody>
          <a:bodyPr vert="horz" wrap="none" lIns="108000" tIns="63000" rIns="108000" bIns="63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24</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152400"/>
            <a:ext cx="89916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Sign</a:t>
            </a:r>
            <a:r>
              <a:rPr lang="fr-FR" sz="4200" dirty="0">
                <a:solidFill>
                  <a:schemeClr val="tx1"/>
                </a:solidFill>
              </a:rPr>
              <a:t>-Magnitude Base </a:t>
            </a:r>
            <a:r>
              <a:rPr lang="fr-FR" sz="4200" dirty="0" err="1">
                <a:solidFill>
                  <a:schemeClr val="tx1"/>
                </a:solidFill>
              </a:rPr>
              <a:t>Representation</a:t>
            </a:r>
            <a:endParaRPr lang="fr-FR" sz="4200" dirty="0">
              <a:solidFill>
                <a:schemeClr val="tx1"/>
              </a:solidFill>
            </a:endParaRPr>
          </a:p>
        </p:txBody>
      </p:sp>
      <p:sp>
        <p:nvSpPr>
          <p:cNvPr id="3" name="Text Placeholder 2"/>
          <p:cNvSpPr txBox="1">
            <a:spLocks noGrp="1"/>
          </p:cNvSpPr>
          <p:nvPr>
            <p:ph type="body" idx="4294967295"/>
          </p:nvPr>
        </p:nvSpPr>
        <p:spPr>
          <a:xfrm>
            <a:off x="914400" y="3429000"/>
            <a:ext cx="7416800" cy="26511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Examples :</a:t>
            </a:r>
          </a:p>
          <a:p>
            <a:pPr lvl="1">
              <a:buSzPct val="100000"/>
              <a:buFont typeface="Symbol" panose="05050102010706020507" pitchFamily="18" charset="2"/>
              <a:buChar char="*"/>
            </a:pPr>
            <a:r>
              <a:rPr lang="en-US" sz="2800" dirty="0">
                <a:latin typeface="Calibri" panose="020F0502020204030204" pitchFamily="34" charset="0"/>
              </a:rPr>
              <a:t>-5 in a 4 bit number system : 1101</a:t>
            </a:r>
          </a:p>
          <a:p>
            <a:pPr lvl="1">
              <a:buSzPct val="100000"/>
              <a:buFont typeface="Symbol" panose="05050102010706020507" pitchFamily="18" charset="2"/>
              <a:buChar char="*"/>
            </a:pPr>
            <a:r>
              <a:rPr lang="en-US" sz="2800" dirty="0">
                <a:latin typeface="Calibri" panose="020F0502020204030204" pitchFamily="34" charset="0"/>
              </a:rPr>
              <a:t>5 in a 4 bit number system : 0101</a:t>
            </a:r>
          </a:p>
          <a:p>
            <a:pPr lvl="1">
              <a:buSzPct val="100000"/>
              <a:buFont typeface="Symbol" panose="05050102010706020507" pitchFamily="18" charset="2"/>
              <a:buChar char="*"/>
            </a:pPr>
            <a:r>
              <a:rPr lang="en-US" sz="2800" dirty="0">
                <a:latin typeface="Calibri" panose="020F0502020204030204" pitchFamily="34" charset="0"/>
              </a:rPr>
              <a:t>-3 in a 4 bit number system : 1011</a:t>
            </a:r>
          </a:p>
        </p:txBody>
      </p:sp>
      <p:sp>
        <p:nvSpPr>
          <p:cNvPr id="5" name="Freeform 4"/>
          <p:cNvSpPr/>
          <p:nvPr/>
        </p:nvSpPr>
        <p:spPr>
          <a:xfrm>
            <a:off x="1676400" y="2581080"/>
            <a:ext cx="121896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sign bit</a:t>
            </a:r>
          </a:p>
        </p:txBody>
      </p:sp>
      <p:sp>
        <p:nvSpPr>
          <p:cNvPr id="6" name="Freeform 5"/>
          <p:cNvSpPr/>
          <p:nvPr/>
        </p:nvSpPr>
        <p:spPr>
          <a:xfrm>
            <a:off x="2895360" y="2581080"/>
            <a:ext cx="330480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a:t>
            </a:r>
          </a:p>
        </p:txBody>
      </p:sp>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25</a:t>
            </a:fld>
            <a:endParaRPr lang="en-US" sz="1000" dirty="0">
              <a:latin typeface="Calibri" panose="020F0502020204030204" pitchFamily="34" charset="0"/>
            </a:endParaRPr>
          </a:p>
        </p:txBody>
      </p:sp>
      <p:pic>
        <p:nvPicPr>
          <p:cNvPr id="10"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630489515"/>
              </p:ext>
            </p:extLst>
          </p:nvPr>
        </p:nvGraphicFramePr>
        <p:xfrm>
          <a:off x="2298700" y="1676400"/>
          <a:ext cx="3429000" cy="457200"/>
        </p:xfrm>
        <a:graphic>
          <a:graphicData uri="http://schemas.openxmlformats.org/presentationml/2006/ole">
            <mc:AlternateContent xmlns:mc="http://schemas.openxmlformats.org/markup-compatibility/2006">
              <mc:Choice xmlns:v="urn:schemas-microsoft-com:vml" Requires="v">
                <p:oleObj spid="_x0000_s8214" name="Equation" r:id="rId5" imgW="1714320" imgH="228600" progId="Equation.3">
                  <p:embed/>
                </p:oleObj>
              </mc:Choice>
              <mc:Fallback>
                <p:oleObj name="Equation" r:id="rId5" imgW="1714320" imgH="22860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8700" y="1676400"/>
                        <a:ext cx="3429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Problems</a:t>
            </a:r>
          </a:p>
        </p:txBody>
      </p:sp>
      <p:sp>
        <p:nvSpPr>
          <p:cNvPr id="3" name="Text Placeholder 2"/>
          <p:cNvSpPr txBox="1">
            <a:spLocks noGrp="1"/>
          </p:cNvSpPr>
          <p:nvPr>
            <p:ph type="body" idx="4294967295"/>
          </p:nvPr>
        </p:nvSpPr>
        <p:spPr>
          <a:xfrm>
            <a:off x="838200" y="1358900"/>
            <a:ext cx="7416800" cy="47371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two representations for 0</a:t>
            </a:r>
          </a:p>
          <a:p>
            <a:pPr lvl="1">
              <a:buSzPct val="100000"/>
              <a:buFont typeface="Symbol" panose="05050102010706020507" pitchFamily="18" charset="2"/>
              <a:buChar char="*"/>
            </a:pPr>
            <a:r>
              <a:rPr lang="en-US" dirty="0">
                <a:latin typeface="Calibri" panose="020F0502020204030204" pitchFamily="34" charset="0"/>
              </a:rPr>
              <a:t>000000</a:t>
            </a:r>
          </a:p>
          <a:p>
            <a:pPr lvl="1">
              <a:buSzPct val="100000"/>
              <a:buFont typeface="Symbol" panose="05050102010706020507" pitchFamily="18" charset="2"/>
              <a:buChar char="*"/>
            </a:pPr>
            <a:r>
              <a:rPr lang="en-US" dirty="0">
                <a:latin typeface="Calibri" panose="020F0502020204030204" pitchFamily="34" charset="0"/>
              </a:rPr>
              <a:t>100000</a:t>
            </a:r>
          </a:p>
          <a:p>
            <a:pPr>
              <a:buSzPct val="100000"/>
              <a:buFont typeface="Symbol" panose="05050102010706020507" pitchFamily="18" charset="2"/>
              <a:buChar char="*"/>
            </a:pPr>
            <a:r>
              <a:rPr lang="en-US" dirty="0">
                <a:latin typeface="Calibri" panose="020F0502020204030204" pitchFamily="34" charset="0"/>
              </a:rPr>
              <a:t>Addition and subtraction </a:t>
            </a:r>
            <a:r>
              <a:rPr lang="en-US" dirty="0" smtClean="0">
                <a:latin typeface="Calibri" panose="020F0502020204030204" pitchFamily="34" charset="0"/>
              </a:rPr>
              <a:t>are </a:t>
            </a:r>
            <a:r>
              <a:rPr lang="en-US" dirty="0">
                <a:latin typeface="Calibri" panose="020F0502020204030204" pitchFamily="34" charset="0"/>
              </a:rPr>
              <a:t>difficult</a:t>
            </a:r>
          </a:p>
          <a:p>
            <a:pPr>
              <a:buSzPct val="100000"/>
              <a:buFont typeface="Symbol" panose="05050102010706020507" pitchFamily="18" charset="2"/>
              <a:buChar char="*"/>
            </a:pPr>
            <a:r>
              <a:rPr lang="en-US" dirty="0">
                <a:latin typeface="Calibri" panose="020F0502020204030204" pitchFamily="34" charset="0"/>
              </a:rPr>
              <a:t>The most important takeaway point :</a:t>
            </a:r>
          </a:p>
          <a:p>
            <a:pPr lvl="1">
              <a:buSzPct val="100000"/>
              <a:buFont typeface="Symbol" panose="05050102010706020507" pitchFamily="18" charset="2"/>
              <a:buChar char="*"/>
            </a:pPr>
            <a:r>
              <a:rPr lang="en-US" dirty="0">
                <a:solidFill>
                  <a:srgbClr val="DC2300"/>
                </a:solidFill>
                <a:latin typeface="Calibri" panose="020F0502020204030204" pitchFamily="34" charset="0"/>
              </a:rPr>
              <a:t>Notion of the sign bit</a:t>
            </a:r>
          </a:p>
        </p:txBody>
      </p:sp>
      <p:pic>
        <p:nvPicPr>
          <p:cNvPr id="4" name="Picture 3"/>
          <p:cNvPicPr>
            <a:picLocks noChangeAspect="1"/>
          </p:cNvPicPr>
          <p:nvPr/>
        </p:nvPicPr>
        <p:blipFill>
          <a:blip r:embed="rId3">
            <a:lum/>
            <a:alphaModFix/>
          </a:blip>
          <a:srcRect/>
          <a:stretch>
            <a:fillRect/>
          </a:stretch>
        </p:blipFill>
        <p:spPr>
          <a:xfrm>
            <a:off x="5019200" y="44400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26</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1's </a:t>
            </a:r>
            <a:r>
              <a:rPr lang="fr-FR" dirty="0" err="1">
                <a:solidFill>
                  <a:schemeClr val="tx1"/>
                </a:solidFill>
              </a:rPr>
              <a:t>Complement</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838200" y="2971800"/>
            <a:ext cx="7416800" cy="30305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Examples in a 4 bit number system</a:t>
            </a:r>
          </a:p>
          <a:p>
            <a:pPr lvl="1">
              <a:buSzPct val="100000"/>
              <a:buFont typeface="Symbol" panose="05050102010706020507" pitchFamily="18" charset="2"/>
              <a:buChar char="*"/>
            </a:pPr>
            <a:r>
              <a:rPr lang="en-US" dirty="0">
                <a:latin typeface="Calibri" panose="020F0502020204030204" pitchFamily="34" charset="0"/>
              </a:rPr>
              <a:t>3 → 0011</a:t>
            </a:r>
          </a:p>
          <a:p>
            <a:pPr lvl="1">
              <a:buSzPct val="100000"/>
              <a:buFont typeface="Symbol" panose="05050102010706020507" pitchFamily="18" charset="2"/>
              <a:buChar char="*"/>
            </a:pPr>
            <a:r>
              <a:rPr lang="en-US" dirty="0">
                <a:latin typeface="Calibri" panose="020F0502020204030204" pitchFamily="34" charset="0"/>
              </a:rPr>
              <a:t>-3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-5 → 1010</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27</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832916224"/>
              </p:ext>
            </p:extLst>
          </p:nvPr>
        </p:nvGraphicFramePr>
        <p:xfrm>
          <a:off x="2062163" y="1720850"/>
          <a:ext cx="4795837" cy="976313"/>
        </p:xfrm>
        <a:graphic>
          <a:graphicData uri="http://schemas.openxmlformats.org/presentationml/2006/ole">
            <mc:AlternateContent xmlns:mc="http://schemas.openxmlformats.org/markup-compatibility/2006">
              <mc:Choice xmlns:v="urn:schemas-microsoft-com:vml" Requires="v">
                <p:oleObj spid="_x0000_s5151" name="Equation" r:id="rId5" imgW="2247840" imgH="457200" progId="Equation.3">
                  <p:embed/>
                </p:oleObj>
              </mc:Choice>
              <mc:Fallback>
                <p:oleObj name="Equation" r:id="rId5" imgW="2247840" imgH="457200"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2163" y="1720850"/>
                        <a:ext cx="4795837"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Problems</a:t>
            </a:r>
            <a:endParaRPr lang="fr-FR" dirty="0">
              <a:solidFill>
                <a:schemeClr val="tx1"/>
              </a:solidFill>
            </a:endParaRPr>
          </a:p>
        </p:txBody>
      </p:sp>
      <p:sp>
        <p:nvSpPr>
          <p:cNvPr id="3" name="Text Placeholder 2"/>
          <p:cNvSpPr txBox="1">
            <a:spLocks noGrp="1"/>
          </p:cNvSpPr>
          <p:nvPr>
            <p:ph type="body" idx="4294967295"/>
          </p:nvPr>
        </p:nvSpPr>
        <p:spPr>
          <a:xfrm>
            <a:off x="914400" y="14478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Two representations for 0</a:t>
            </a:r>
          </a:p>
          <a:p>
            <a:pPr lvl="1">
              <a:buSzPct val="100000"/>
              <a:buFont typeface="Symbol" panose="05050102010706020507" pitchFamily="18" charset="2"/>
              <a:buChar char="*"/>
            </a:pPr>
            <a:r>
              <a:rPr lang="en-US" sz="2800" dirty="0">
                <a:latin typeface="Calibri" panose="020F0502020204030204" pitchFamily="34" charset="0"/>
              </a:rPr>
              <a:t>0000000</a:t>
            </a:r>
          </a:p>
          <a:p>
            <a:pPr lvl="1">
              <a:buSzPct val="100000"/>
              <a:buFont typeface="Symbol" panose="05050102010706020507" pitchFamily="18" charset="2"/>
              <a:buChar char="*"/>
            </a:pPr>
            <a:r>
              <a:rPr lang="en-US" sz="2800" dirty="0">
                <a:latin typeface="Calibri" panose="020F0502020204030204" pitchFamily="34" charset="0"/>
              </a:rPr>
              <a:t>1111111</a:t>
            </a:r>
          </a:p>
          <a:p>
            <a:pPr>
              <a:buSzPct val="100000"/>
              <a:buFont typeface="Symbol" panose="05050102010706020507" pitchFamily="18" charset="2"/>
              <a:buChar char="*"/>
            </a:pPr>
            <a:r>
              <a:rPr lang="en-US" sz="3600" dirty="0">
                <a:latin typeface="Calibri" panose="020F0502020204030204" pitchFamily="34" charset="0"/>
              </a:rPr>
              <a:t>Easy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Hard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Point to note :</a:t>
            </a:r>
          </a:p>
          <a:p>
            <a:pPr lvl="1">
              <a:buSzPct val="100000"/>
              <a:buFont typeface="Symbol" panose="05050102010706020507" pitchFamily="18" charset="2"/>
              <a:buChar char="*"/>
            </a:pPr>
            <a:r>
              <a:rPr lang="en-US" sz="2800" dirty="0">
                <a:solidFill>
                  <a:srgbClr val="C5000B"/>
                </a:solidFill>
                <a:latin typeface="Calibri" panose="020F0502020204030204" pitchFamily="34" charset="0"/>
              </a:rPr>
              <a:t>The idea of a complement</a:t>
            </a:r>
          </a:p>
        </p:txBody>
      </p:sp>
      <p:pic>
        <p:nvPicPr>
          <p:cNvPr id="4" name="Picture 3"/>
          <p:cNvPicPr>
            <a:picLocks noChangeAspect="1"/>
          </p:cNvPicPr>
          <p:nvPr/>
        </p:nvPicPr>
        <p:blipFill>
          <a:blip r:embed="rId3">
            <a:lum/>
            <a:alphaModFix/>
          </a:blip>
          <a:srcRect/>
          <a:stretch>
            <a:fillRect/>
          </a:stretch>
        </p:blipFill>
        <p:spPr>
          <a:xfrm>
            <a:off x="5861960" y="46686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28</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Bias</a:t>
            </a:r>
            <a:r>
              <a:rPr lang="fr-FR" dirty="0">
                <a:solidFill>
                  <a:schemeClr val="tx1"/>
                </a:solidFill>
              </a:rPr>
              <a:t> </a:t>
            </a:r>
            <a:r>
              <a:rPr lang="fr-FR" dirty="0" err="1">
                <a:solidFill>
                  <a:schemeClr val="tx1"/>
                </a:solidFill>
              </a:rPr>
              <a:t>Based</a:t>
            </a:r>
            <a:r>
              <a:rPr lang="fr-FR" dirty="0">
                <a:solidFill>
                  <a:schemeClr val="tx1"/>
                </a:solidFill>
              </a:rPr>
              <a:t> </a:t>
            </a:r>
            <a:r>
              <a:rPr lang="fr-FR" dirty="0" err="1">
                <a:solidFill>
                  <a:schemeClr val="tx1"/>
                </a:solidFill>
              </a:rPr>
              <a:t>Approach</a:t>
            </a:r>
            <a:endParaRPr lang="fr-FR" dirty="0">
              <a:solidFill>
                <a:schemeClr val="tx1"/>
              </a:solidFill>
            </a:endParaRPr>
          </a:p>
        </p:txBody>
      </p:sp>
      <p:sp>
        <p:nvSpPr>
          <p:cNvPr id="3" name="Text Placeholder 2"/>
          <p:cNvSpPr txBox="1">
            <a:spLocks noGrp="1"/>
          </p:cNvSpPr>
          <p:nvPr>
            <p:ph type="body" idx="4294967295"/>
          </p:nvPr>
        </p:nvSpPr>
        <p:spPr>
          <a:xfrm>
            <a:off x="685800" y="2384425"/>
            <a:ext cx="8001000" cy="32543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a 4 bit number system with bias equal to 7</a:t>
            </a:r>
          </a:p>
          <a:p>
            <a:pPr lvl="1">
              <a:buSzPct val="100000"/>
              <a:buFont typeface="Symbol" panose="05050102010706020507" pitchFamily="18" charset="2"/>
              <a:buChar char="*"/>
            </a:pPr>
            <a:r>
              <a:rPr lang="en-US" dirty="0">
                <a:latin typeface="Calibri" panose="020F0502020204030204" pitchFamily="34" charset="0"/>
              </a:rPr>
              <a:t>-3 → 0100</a:t>
            </a:r>
          </a:p>
          <a:p>
            <a:pPr lvl="1">
              <a:buSzPct val="100000"/>
              <a:buFont typeface="Symbol" panose="05050102010706020507" pitchFamily="18" charset="2"/>
              <a:buChar char="*"/>
            </a:pPr>
            <a:r>
              <a:rPr lang="en-US" dirty="0">
                <a:latin typeface="Calibri" panose="020F0502020204030204" pitchFamily="34" charset="0"/>
              </a:rPr>
              <a:t>3 → 1010</a:t>
            </a:r>
          </a:p>
          <a:p>
            <a:pPr lvl="0">
              <a:buSzPct val="100000"/>
              <a:buFont typeface="Symbol" panose="05050102010706020507" pitchFamily="18" charset="2"/>
              <a:buChar char="*"/>
            </a:pPr>
            <a:r>
              <a:rPr lang="en-US" dirty="0">
                <a:latin typeface="Calibri" panose="020F0502020204030204" pitchFamily="34" charset="0"/>
              </a:rPr>
              <a:t>F(</a:t>
            </a:r>
            <a:r>
              <a:rPr lang="en-US" dirty="0" err="1">
                <a:latin typeface="Calibri" panose="020F0502020204030204" pitchFamily="34" charset="0"/>
              </a:rPr>
              <a:t>u+v</a:t>
            </a:r>
            <a:r>
              <a:rPr lang="en-US" dirty="0">
                <a:latin typeface="Calibri" panose="020F0502020204030204" pitchFamily="34" charset="0"/>
              </a:rPr>
              <a:t>) = F(u) + F(v) – bias</a:t>
            </a:r>
          </a:p>
          <a:p>
            <a:pPr lvl="0">
              <a:buSzPct val="100000"/>
              <a:buFont typeface="Symbol" panose="05050102010706020507" pitchFamily="18" charset="2"/>
              <a:buChar char="*"/>
            </a:pPr>
            <a:r>
              <a:rPr lang="en-US" dirty="0">
                <a:latin typeface="Calibri" panose="020F0502020204030204" pitchFamily="34" charset="0"/>
              </a:rPr>
              <a:t>Multiplication is </a:t>
            </a:r>
            <a:r>
              <a:rPr lang="en-US" dirty="0">
                <a:solidFill>
                  <a:srgbClr val="FF3333"/>
                </a:solidFill>
                <a:latin typeface="Calibri" panose="020F0502020204030204" pitchFamily="34" charset="0"/>
              </a:rPr>
              <a:t>difficult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17701438"/>
              </p:ext>
            </p:extLst>
          </p:nvPr>
        </p:nvGraphicFramePr>
        <p:xfrm>
          <a:off x="3124200" y="1371600"/>
          <a:ext cx="2434590" cy="685800"/>
        </p:xfrm>
        <a:graphic>
          <a:graphicData uri="http://schemas.openxmlformats.org/presentationml/2006/ole">
            <mc:AlternateContent xmlns:mc="http://schemas.openxmlformats.org/markup-compatibility/2006">
              <mc:Choice xmlns:v="urn:schemas-microsoft-com:vml" Requires="v">
                <p:oleObj spid="_x0000_s9238" name="Equation" r:id="rId5" imgW="886680" imgH="191880" progId="Equation.3">
                  <p:embed/>
                </p:oleObj>
              </mc:Choice>
              <mc:Fallback>
                <p:oleObj name="Equation" r:id="rId5" imgW="886680" imgH="19188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1371600"/>
                        <a:ext cx="243459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95400" y="1939925"/>
            <a:ext cx="598471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04825">
              <a:buSzPct val="100000"/>
              <a:buFont typeface="Symbol" panose="05050102010706020507" pitchFamily="18" charset="2"/>
              <a:buChar char=""/>
            </a:pPr>
            <a:r>
              <a:rPr lang="en-US" sz="3600" dirty="0">
                <a:latin typeface="Calibri" panose="020F0502020204030204" pitchFamily="34" charset="0"/>
              </a:rPr>
              <a:t>Boolean Algebra</a:t>
            </a:r>
          </a:p>
          <a:p>
            <a:pPr marL="620713" lvl="0" indent="-50482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0482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04825">
              <a:buSzPct val="100000"/>
              <a:buFont typeface="Symbol" panose="05050102010706020507" pitchFamily="18" charset="2"/>
              <a:buChar char=""/>
            </a:pPr>
            <a:r>
              <a:rPr lang="en-US" sz="3600" dirty="0" smtClean="0">
                <a:latin typeface="Calibri" panose="020F0502020204030204" pitchFamily="34" charset="0"/>
              </a:rPr>
              <a:t>Floating-Point </a:t>
            </a:r>
            <a:r>
              <a:rPr lang="en-US" sz="3600" dirty="0">
                <a:latin typeface="Calibri" panose="020F0502020204030204" pitchFamily="34" charset="0"/>
              </a:rPr>
              <a:t>Numbers</a:t>
            </a:r>
          </a:p>
          <a:p>
            <a:pPr marL="620713" lvl="0" indent="-50482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5181600" y="1828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The Number Circle</a:t>
            </a:r>
          </a:p>
        </p:txBody>
      </p:sp>
      <p:sp>
        <p:nvSpPr>
          <p:cNvPr id="4" name="Freeform 3"/>
          <p:cNvSpPr/>
          <p:nvPr/>
        </p:nvSpPr>
        <p:spPr>
          <a:xfrm>
            <a:off x="1364400" y="5685000"/>
            <a:ext cx="6408000" cy="79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Clockwise: increment</a:t>
            </a:r>
          </a:p>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Anti-clockwise: decrement</a:t>
            </a:r>
          </a:p>
        </p:txBody>
      </p:sp>
      <p:grpSp>
        <p:nvGrpSpPr>
          <p:cNvPr id="8" name="Group 5"/>
          <p:cNvGrpSpPr>
            <a:grpSpLocks noChangeAspect="1"/>
          </p:cNvGrpSpPr>
          <p:nvPr/>
        </p:nvGrpSpPr>
        <p:grpSpPr bwMode="auto">
          <a:xfrm>
            <a:off x="1612563" y="1371600"/>
            <a:ext cx="5659437" cy="4114800"/>
            <a:chOff x="1427" y="864"/>
            <a:chExt cx="3565" cy="2592"/>
          </a:xfrm>
        </p:grpSpPr>
        <p:sp>
          <p:nvSpPr>
            <p:cNvPr id="9" name="AutoShape 4"/>
            <p:cNvSpPr>
              <a:spLocks noChangeAspect="1" noChangeArrowheads="1" noTextEdit="1"/>
            </p:cNvSpPr>
            <p:nvPr/>
          </p:nvSpPr>
          <p:spPr bwMode="auto">
            <a:xfrm>
              <a:off x="1427" y="864"/>
              <a:ext cx="3565" cy="2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106" y="1116"/>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Bitstream Vera Sans"/>
                </a:rPr>
                <a:t>0000 (0)</a:t>
              </a: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7"/>
            <p:cNvSpPr>
              <a:spLocks noChangeArrowheads="1"/>
            </p:cNvSpPr>
            <p:nvPr/>
          </p:nvSpPr>
          <p:spPr bwMode="auto">
            <a:xfrm>
              <a:off x="3893" y="1341"/>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0001 (1)</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8"/>
            <p:cNvSpPr>
              <a:spLocks noChangeArrowheads="1"/>
            </p:cNvSpPr>
            <p:nvPr/>
          </p:nvSpPr>
          <p:spPr bwMode="auto">
            <a:xfrm>
              <a:off x="4186" y="1633"/>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0010 (2)</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9"/>
            <p:cNvSpPr>
              <a:spLocks noChangeArrowheads="1"/>
            </p:cNvSpPr>
            <p:nvPr/>
          </p:nvSpPr>
          <p:spPr bwMode="auto">
            <a:xfrm>
              <a:off x="4362" y="2225"/>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0100 (4)</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10"/>
            <p:cNvSpPr>
              <a:spLocks noChangeArrowheads="1"/>
            </p:cNvSpPr>
            <p:nvPr/>
          </p:nvSpPr>
          <p:spPr bwMode="auto">
            <a:xfrm>
              <a:off x="4343" y="1900"/>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0011 (3)</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11"/>
            <p:cNvSpPr>
              <a:spLocks noChangeArrowheads="1"/>
            </p:cNvSpPr>
            <p:nvPr/>
          </p:nvSpPr>
          <p:spPr bwMode="auto">
            <a:xfrm>
              <a:off x="3873" y="3123"/>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Bitstream Vera Sans"/>
                </a:rPr>
                <a:t>0111 (7)</a:t>
              </a:r>
              <a:endParaRPr kumimoji="0" lang="en-US" sz="1800" b="0" i="0" u="none" strike="noStrike" cap="none" normalizeH="0" baseline="0" dirty="0" smtClean="0">
                <a:ln>
                  <a:noFill/>
                </a:ln>
                <a:solidFill>
                  <a:schemeClr val="tx1"/>
                </a:solidFill>
                <a:effectLst/>
                <a:latin typeface="Arial" pitchFamily="34" charset="0"/>
              </a:endParaRPr>
            </a:p>
          </p:txBody>
        </p:sp>
        <p:sp>
          <p:nvSpPr>
            <p:cNvPr id="16" name="Rectangle 12"/>
            <p:cNvSpPr>
              <a:spLocks noChangeArrowheads="1"/>
            </p:cNvSpPr>
            <p:nvPr/>
          </p:nvSpPr>
          <p:spPr bwMode="auto">
            <a:xfrm>
              <a:off x="3078" y="3305"/>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1000 (8)</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3"/>
            <p:cNvSpPr>
              <a:spLocks noChangeArrowheads="1"/>
            </p:cNvSpPr>
            <p:nvPr/>
          </p:nvSpPr>
          <p:spPr bwMode="auto">
            <a:xfrm>
              <a:off x="4349" y="2525"/>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0101 (5)</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4"/>
            <p:cNvSpPr>
              <a:spLocks noChangeArrowheads="1"/>
            </p:cNvSpPr>
            <p:nvPr/>
          </p:nvSpPr>
          <p:spPr bwMode="auto">
            <a:xfrm>
              <a:off x="4147" y="2863"/>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0110 (6)</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5"/>
            <p:cNvSpPr>
              <a:spLocks noChangeArrowheads="1"/>
            </p:cNvSpPr>
            <p:nvPr/>
          </p:nvSpPr>
          <p:spPr bwMode="auto">
            <a:xfrm>
              <a:off x="1447" y="2271"/>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1100 (12)</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6"/>
            <p:cNvSpPr>
              <a:spLocks noChangeArrowheads="1"/>
            </p:cNvSpPr>
            <p:nvPr/>
          </p:nvSpPr>
          <p:spPr bwMode="auto">
            <a:xfrm>
              <a:off x="1577" y="2603"/>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1011 (11)</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7"/>
            <p:cNvSpPr>
              <a:spLocks noChangeArrowheads="1"/>
            </p:cNvSpPr>
            <p:nvPr/>
          </p:nvSpPr>
          <p:spPr bwMode="auto">
            <a:xfrm>
              <a:off x="1564" y="1848"/>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1101 (13)</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8"/>
            <p:cNvSpPr>
              <a:spLocks noChangeArrowheads="1"/>
            </p:cNvSpPr>
            <p:nvPr/>
          </p:nvSpPr>
          <p:spPr bwMode="auto">
            <a:xfrm>
              <a:off x="2249" y="3240"/>
              <a:ext cx="534"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1001 (9)</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9"/>
            <p:cNvSpPr>
              <a:spLocks noChangeArrowheads="1"/>
            </p:cNvSpPr>
            <p:nvPr/>
          </p:nvSpPr>
          <p:spPr bwMode="auto">
            <a:xfrm>
              <a:off x="1897" y="2947"/>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1010 (10)</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20"/>
            <p:cNvSpPr>
              <a:spLocks noChangeArrowheads="1"/>
            </p:cNvSpPr>
            <p:nvPr/>
          </p:nvSpPr>
          <p:spPr bwMode="auto">
            <a:xfrm>
              <a:off x="1760" y="1503"/>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1110 (14)</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21"/>
            <p:cNvSpPr>
              <a:spLocks noChangeArrowheads="1"/>
            </p:cNvSpPr>
            <p:nvPr/>
          </p:nvSpPr>
          <p:spPr bwMode="auto">
            <a:xfrm>
              <a:off x="2132" y="1217"/>
              <a:ext cx="605" cy="1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Bitstream Vera Sans"/>
                </a:rPr>
                <a:t>1111 (15)</a:t>
              </a:r>
              <a:endParaRPr kumimoji="0" lang="en-US" sz="1800" b="0" i="0" u="none" strike="noStrike" cap="none" normalizeH="0" baseline="0" smtClean="0">
                <a:ln>
                  <a:noFill/>
                </a:ln>
                <a:solidFill>
                  <a:schemeClr val="tx1"/>
                </a:solidFill>
                <a:effectLst/>
                <a:latin typeface="Arial" pitchFamily="34" charset="0"/>
              </a:endParaRPr>
            </a:p>
          </p:txBody>
        </p:sp>
        <p:sp>
          <p:nvSpPr>
            <p:cNvPr id="26" name="Freeform 22"/>
            <p:cNvSpPr>
              <a:spLocks/>
            </p:cNvSpPr>
            <p:nvPr/>
          </p:nvSpPr>
          <p:spPr bwMode="auto">
            <a:xfrm>
              <a:off x="2214" y="1245"/>
              <a:ext cx="1692" cy="180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756" y="1434"/>
              <a:ext cx="143" cy="124"/>
            </a:xfrm>
            <a:custGeom>
              <a:avLst/>
              <a:gdLst>
                <a:gd name="T0" fmla="*/ 60 w 143"/>
                <a:gd name="T1" fmla="*/ 59 h 124"/>
                <a:gd name="T2" fmla="*/ 0 w 143"/>
                <a:gd name="T3" fmla="*/ 67 h 124"/>
                <a:gd name="T4" fmla="*/ 143 w 143"/>
                <a:gd name="T5" fmla="*/ 124 h 124"/>
                <a:gd name="T6" fmla="*/ 52 w 143"/>
                <a:gd name="T7" fmla="*/ 0 h 124"/>
                <a:gd name="T8" fmla="*/ 60 w 143"/>
                <a:gd name="T9" fmla="*/ 59 h 124"/>
              </a:gdLst>
              <a:ahLst/>
              <a:cxnLst>
                <a:cxn ang="0">
                  <a:pos x="T0" y="T1"/>
                </a:cxn>
                <a:cxn ang="0">
                  <a:pos x="T2" y="T3"/>
                </a:cxn>
                <a:cxn ang="0">
                  <a:pos x="T4" y="T5"/>
                </a:cxn>
                <a:cxn ang="0">
                  <a:pos x="T6" y="T7"/>
                </a:cxn>
                <a:cxn ang="0">
                  <a:pos x="T8" y="T9"/>
                </a:cxn>
              </a:cxnLst>
              <a:rect l="0" t="0" r="r" b="b"/>
              <a:pathLst>
                <a:path w="143" h="124">
                  <a:moveTo>
                    <a:pt x="60" y="59"/>
                  </a:moveTo>
                  <a:lnTo>
                    <a:pt x="0" y="67"/>
                  </a:lnTo>
                  <a:lnTo>
                    <a:pt x="143" y="124"/>
                  </a:lnTo>
                  <a:lnTo>
                    <a:pt x="52" y="0"/>
                  </a:lnTo>
                  <a:lnTo>
                    <a:pt x="60" y="59"/>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810" y="1006"/>
              <a:ext cx="117" cy="377"/>
            </a:xfrm>
            <a:custGeom>
              <a:avLst/>
              <a:gdLst>
                <a:gd name="T0" fmla="*/ 20 w 363"/>
                <a:gd name="T1" fmla="*/ 0 h 1169"/>
                <a:gd name="T2" fmla="*/ 0 w 363"/>
                <a:gd name="T3" fmla="*/ 483 h 1169"/>
                <a:gd name="T4" fmla="*/ 363 w 363"/>
                <a:gd name="T5" fmla="*/ 786 h 1169"/>
                <a:gd name="T6" fmla="*/ 100 w 363"/>
                <a:gd name="T7" fmla="*/ 1169 h 1169"/>
              </a:gdLst>
              <a:ahLst/>
              <a:cxnLst>
                <a:cxn ang="0">
                  <a:pos x="T0" y="T1"/>
                </a:cxn>
                <a:cxn ang="0">
                  <a:pos x="T2" y="T3"/>
                </a:cxn>
                <a:cxn ang="0">
                  <a:pos x="T4" y="T5"/>
                </a:cxn>
                <a:cxn ang="0">
                  <a:pos x="T6" y="T7"/>
                </a:cxn>
              </a:cxnLst>
              <a:rect l="0" t="0" r="r" b="b"/>
              <a:pathLst>
                <a:path w="363" h="1169">
                  <a:moveTo>
                    <a:pt x="20" y="0"/>
                  </a:moveTo>
                  <a:lnTo>
                    <a:pt x="0" y="483"/>
                  </a:lnTo>
                  <a:lnTo>
                    <a:pt x="363" y="786"/>
                  </a:lnTo>
                  <a:lnTo>
                    <a:pt x="100" y="1169"/>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901" y="1019"/>
              <a:ext cx="104" cy="351"/>
            </a:xfrm>
            <a:custGeom>
              <a:avLst/>
              <a:gdLst>
                <a:gd name="T0" fmla="*/ 0 w 322"/>
                <a:gd name="T1" fmla="*/ 0 h 1088"/>
                <a:gd name="T2" fmla="*/ 0 w 322"/>
                <a:gd name="T3" fmla="*/ 443 h 1088"/>
                <a:gd name="T4" fmla="*/ 322 w 322"/>
                <a:gd name="T5" fmla="*/ 705 h 1088"/>
                <a:gd name="T6" fmla="*/ 101 w 322"/>
                <a:gd name="T7" fmla="*/ 1088 h 1088"/>
              </a:gdLst>
              <a:ahLst/>
              <a:cxnLst>
                <a:cxn ang="0">
                  <a:pos x="T0" y="T1"/>
                </a:cxn>
                <a:cxn ang="0">
                  <a:pos x="T2" y="T3"/>
                </a:cxn>
                <a:cxn ang="0">
                  <a:pos x="T4" y="T5"/>
                </a:cxn>
                <a:cxn ang="0">
                  <a:pos x="T6" y="T7"/>
                </a:cxn>
              </a:cxnLst>
              <a:rect l="0" t="0" r="r" b="b"/>
              <a:pathLst>
                <a:path w="322" h="1088">
                  <a:moveTo>
                    <a:pt x="0" y="0"/>
                  </a:moveTo>
                  <a:lnTo>
                    <a:pt x="0" y="443"/>
                  </a:lnTo>
                  <a:lnTo>
                    <a:pt x="322" y="705"/>
                  </a:lnTo>
                  <a:lnTo>
                    <a:pt x="101" y="1088"/>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2401" y="2073"/>
              <a:ext cx="82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rgbClr val="000000"/>
                  </a:solidFill>
                  <a:effectLst/>
                  <a:latin typeface="Bitstream Vera Sans"/>
                </a:rPr>
                <a:t>Increment</a:t>
              </a:r>
              <a:endParaRPr kumimoji="0" lang="en-US" sz="1800" b="0" i="0" u="none" strike="noStrike" cap="none" normalizeH="0" baseline="0" smtClean="0">
                <a:ln>
                  <a:noFill/>
                </a:ln>
                <a:solidFill>
                  <a:schemeClr val="tx1"/>
                </a:solidFill>
                <a:effectLst/>
                <a:latin typeface="Arial" pitchFamily="34" charset="0"/>
              </a:endParaRPr>
            </a:p>
          </p:txBody>
        </p:sp>
      </p:gr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30</a:t>
            </a:fld>
            <a:endParaRPr lang="en-US" sz="1000" dirty="0">
              <a:latin typeface="Calibri" panose="020F0502020204030204" pitchFamily="34" charset="0"/>
            </a:endParaRP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76200"/>
            <a:ext cx="9220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Number</a:t>
            </a:r>
            <a:r>
              <a:rPr lang="fr-FR" sz="4200" dirty="0">
                <a:solidFill>
                  <a:schemeClr val="tx1"/>
                </a:solidFill>
              </a:rPr>
              <a:t> </a:t>
            </a:r>
            <a:r>
              <a:rPr lang="fr-FR" sz="4200" dirty="0" err="1">
                <a:solidFill>
                  <a:schemeClr val="tx1"/>
                </a:solidFill>
              </a:rPr>
              <a:t>Circle</a:t>
            </a:r>
            <a:r>
              <a:rPr lang="fr-FR" sz="4200" dirty="0">
                <a:solidFill>
                  <a:schemeClr val="tx1"/>
                </a:solidFill>
              </a:rPr>
              <a:t> </a:t>
            </a:r>
            <a:r>
              <a:rPr lang="fr-FR" sz="4200" dirty="0" err="1">
                <a:solidFill>
                  <a:schemeClr val="tx1"/>
                </a:solidFill>
              </a:rPr>
              <a:t>with</a:t>
            </a:r>
            <a:r>
              <a:rPr lang="fr-FR" sz="4200" dirty="0">
                <a:solidFill>
                  <a:schemeClr val="tx1"/>
                </a:solidFill>
              </a:rPr>
              <a:t> </a:t>
            </a:r>
            <a:r>
              <a:rPr lang="fr-FR" sz="4200" dirty="0" err="1">
                <a:solidFill>
                  <a:schemeClr val="tx1"/>
                </a:solidFill>
              </a:rPr>
              <a:t>Negative</a:t>
            </a:r>
            <a:r>
              <a:rPr lang="fr-FR" sz="4200" dirty="0">
                <a:solidFill>
                  <a:schemeClr val="tx1"/>
                </a:solidFill>
              </a:rPr>
              <a:t> </a:t>
            </a:r>
            <a:r>
              <a:rPr lang="fr-FR" sz="4200" dirty="0" err="1">
                <a:solidFill>
                  <a:schemeClr val="tx1"/>
                </a:solidFill>
              </a:rPr>
              <a:t>Numbers</a:t>
            </a:r>
            <a:endParaRPr lang="fr-FR" sz="4200" dirty="0">
              <a:solidFill>
                <a:schemeClr val="tx1"/>
              </a:solidFill>
            </a:endParaRPr>
          </a:p>
        </p:txBody>
      </p:sp>
      <p:sp>
        <p:nvSpPr>
          <p:cNvPr id="4" name="TextBox 3"/>
          <p:cNvSpPr txBox="1"/>
          <p:nvPr/>
        </p:nvSpPr>
        <p:spPr>
          <a:xfrm>
            <a:off x="4854000" y="5903999"/>
            <a:ext cx="13086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break point</a:t>
            </a:r>
          </a:p>
        </p:txBody>
      </p:sp>
      <p:sp>
        <p:nvSpPr>
          <p:cNvPr id="5" name="Straight Connector 4"/>
          <p:cNvSpPr/>
          <p:nvPr/>
        </p:nvSpPr>
        <p:spPr>
          <a:xfrm flipV="1">
            <a:off x="5501999" y="5544000"/>
            <a:ext cx="0" cy="359999"/>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9" name="Group 4"/>
          <p:cNvGrpSpPr>
            <a:grpSpLocks noChangeAspect="1"/>
          </p:cNvGrpSpPr>
          <p:nvPr/>
        </p:nvGrpSpPr>
        <p:grpSpPr bwMode="auto">
          <a:xfrm>
            <a:off x="1447800" y="1143000"/>
            <a:ext cx="6035675" cy="4389437"/>
            <a:chOff x="1440" y="735"/>
            <a:chExt cx="3802" cy="2765"/>
          </a:xfrm>
        </p:grpSpPr>
        <p:sp>
          <p:nvSpPr>
            <p:cNvPr id="10" name="AutoShape 3"/>
            <p:cNvSpPr>
              <a:spLocks noChangeAspect="1" noChangeArrowheads="1" noTextEdit="1"/>
            </p:cNvSpPr>
            <p:nvPr/>
          </p:nvSpPr>
          <p:spPr bwMode="auto">
            <a:xfrm>
              <a:off x="1440" y="735"/>
              <a:ext cx="3802" cy="2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3231" y="1003"/>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0000 (0)</a:t>
              </a:r>
              <a:endParaRPr kumimoji="0" lang="en-US" sz="1800" b="0" i="0" u="none" strike="noStrike" cap="none" normalizeH="0" baseline="0" smtClean="0">
                <a:ln>
                  <a:noFill/>
                </a:ln>
                <a:solidFill>
                  <a:schemeClr val="tx1"/>
                </a:solidFill>
                <a:effectLst/>
                <a:latin typeface="Arial" pitchFamily="34" charset="0"/>
              </a:endParaRPr>
            </a:p>
          </p:txBody>
        </p:sp>
        <p:sp>
          <p:nvSpPr>
            <p:cNvPr id="12" name="Rectangle 6"/>
            <p:cNvSpPr>
              <a:spLocks noChangeArrowheads="1"/>
            </p:cNvSpPr>
            <p:nvPr/>
          </p:nvSpPr>
          <p:spPr bwMode="auto">
            <a:xfrm>
              <a:off x="4070" y="1242"/>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0001 (1)</a:t>
              </a:r>
              <a:endParaRPr kumimoji="0" lang="en-US" sz="1800" b="0" i="0" u="none" strike="noStrike" cap="none" normalizeH="0" baseline="0" smtClean="0">
                <a:ln>
                  <a:noFill/>
                </a:ln>
                <a:solidFill>
                  <a:schemeClr val="tx1"/>
                </a:solidFill>
                <a:effectLst/>
                <a:latin typeface="Arial" pitchFamily="34" charset="0"/>
              </a:endParaRPr>
            </a:p>
          </p:txBody>
        </p:sp>
        <p:sp>
          <p:nvSpPr>
            <p:cNvPr id="13" name="Rectangle 7"/>
            <p:cNvSpPr>
              <a:spLocks noChangeArrowheads="1"/>
            </p:cNvSpPr>
            <p:nvPr/>
          </p:nvSpPr>
          <p:spPr bwMode="auto">
            <a:xfrm>
              <a:off x="4383" y="1555"/>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0010 (2)</a:t>
              </a:r>
              <a:endParaRPr kumimoji="0" lang="en-US" sz="1800" b="0" i="0" u="none" strike="noStrike" cap="none" normalizeH="0" baseline="0" smtClean="0">
                <a:ln>
                  <a:noFill/>
                </a:ln>
                <a:solidFill>
                  <a:schemeClr val="tx1"/>
                </a:solidFill>
                <a:effectLst/>
                <a:latin typeface="Arial" pitchFamily="34" charset="0"/>
              </a:endParaRPr>
            </a:p>
          </p:txBody>
        </p:sp>
        <p:sp>
          <p:nvSpPr>
            <p:cNvPr id="14" name="Rectangle 8"/>
            <p:cNvSpPr>
              <a:spLocks noChangeArrowheads="1"/>
            </p:cNvSpPr>
            <p:nvPr/>
          </p:nvSpPr>
          <p:spPr bwMode="auto">
            <a:xfrm>
              <a:off x="4571" y="2186"/>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0100 (4)</a:t>
              </a:r>
              <a:endParaRPr kumimoji="0" lang="en-US" sz="1800" b="0" i="0" u="none" strike="noStrike" cap="none" normalizeH="0" baseline="0" smtClean="0">
                <a:ln>
                  <a:noFill/>
                </a:ln>
                <a:solidFill>
                  <a:schemeClr val="tx1"/>
                </a:solidFill>
                <a:effectLst/>
                <a:latin typeface="Arial" pitchFamily="34" charset="0"/>
              </a:endParaRPr>
            </a:p>
          </p:txBody>
        </p:sp>
        <p:sp>
          <p:nvSpPr>
            <p:cNvPr id="15" name="Rectangle 9"/>
            <p:cNvSpPr>
              <a:spLocks noChangeArrowheads="1"/>
            </p:cNvSpPr>
            <p:nvPr/>
          </p:nvSpPr>
          <p:spPr bwMode="auto">
            <a:xfrm>
              <a:off x="4550" y="1839"/>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0011 (3)</a:t>
              </a:r>
              <a:endParaRPr kumimoji="0" lang="en-US" sz="1800" b="0" i="0" u="none" strike="noStrike" cap="none" normalizeH="0" baseline="0" smtClean="0">
                <a:ln>
                  <a:noFill/>
                </a:ln>
                <a:solidFill>
                  <a:schemeClr val="tx1"/>
                </a:solidFill>
                <a:effectLst/>
                <a:latin typeface="Arial" pitchFamily="34" charset="0"/>
              </a:endParaRPr>
            </a:p>
          </p:txBody>
        </p:sp>
        <p:sp>
          <p:nvSpPr>
            <p:cNvPr id="16" name="Rectangle 10"/>
            <p:cNvSpPr>
              <a:spLocks noChangeArrowheads="1"/>
            </p:cNvSpPr>
            <p:nvPr/>
          </p:nvSpPr>
          <p:spPr bwMode="auto">
            <a:xfrm>
              <a:off x="4049" y="3144"/>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0111 (7)</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1"/>
            <p:cNvSpPr>
              <a:spLocks noChangeArrowheads="1"/>
            </p:cNvSpPr>
            <p:nvPr/>
          </p:nvSpPr>
          <p:spPr bwMode="auto">
            <a:xfrm>
              <a:off x="3200" y="3338"/>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EE2A12"/>
                  </a:solidFill>
                  <a:effectLst/>
                  <a:latin typeface="Bitstream Vera Sans"/>
                </a:rPr>
                <a:t>1000 (-8)</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2"/>
            <p:cNvSpPr>
              <a:spLocks noChangeArrowheads="1"/>
            </p:cNvSpPr>
            <p:nvPr/>
          </p:nvSpPr>
          <p:spPr bwMode="auto">
            <a:xfrm>
              <a:off x="4557" y="2505"/>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0101 (5)</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3"/>
            <p:cNvSpPr>
              <a:spLocks noChangeArrowheads="1"/>
            </p:cNvSpPr>
            <p:nvPr/>
          </p:nvSpPr>
          <p:spPr bwMode="auto">
            <a:xfrm>
              <a:off x="4341" y="2866"/>
              <a:ext cx="568"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000000"/>
                  </a:solidFill>
                  <a:effectLst/>
                  <a:latin typeface="Bitstream Vera Sans"/>
                </a:rPr>
                <a:t>0110 (6)</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4"/>
            <p:cNvSpPr>
              <a:spLocks noChangeArrowheads="1"/>
            </p:cNvSpPr>
            <p:nvPr/>
          </p:nvSpPr>
          <p:spPr bwMode="auto">
            <a:xfrm>
              <a:off x="1461" y="2235"/>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EE2A12"/>
                  </a:solidFill>
                  <a:effectLst/>
                  <a:latin typeface="Bitstream Vera Sans"/>
                </a:rPr>
                <a:t>1100 (-4)</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5"/>
            <p:cNvSpPr>
              <a:spLocks noChangeArrowheads="1"/>
            </p:cNvSpPr>
            <p:nvPr/>
          </p:nvSpPr>
          <p:spPr bwMode="auto">
            <a:xfrm>
              <a:off x="1600" y="2589"/>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EE2A12"/>
                  </a:solidFill>
                  <a:effectLst/>
                  <a:latin typeface="Bitstream Vera Sans"/>
                </a:rPr>
                <a:t>1011 (-5)</a:t>
              </a:r>
              <a:endParaRPr kumimoji="0" lang="en-US" sz="1800" b="0" i="0" u="none" strike="noStrike" cap="none" normalizeH="0" baseline="0" smtClean="0">
                <a:ln>
                  <a:noFill/>
                </a:ln>
                <a:solidFill>
                  <a:schemeClr val="tx1"/>
                </a:solidFill>
                <a:effectLst/>
                <a:latin typeface="Arial" pitchFamily="34" charset="0"/>
              </a:endParaRPr>
            </a:p>
          </p:txBody>
        </p:sp>
        <p:sp>
          <p:nvSpPr>
            <p:cNvPr id="22" name="Rectangle 16"/>
            <p:cNvSpPr>
              <a:spLocks noChangeArrowheads="1"/>
            </p:cNvSpPr>
            <p:nvPr/>
          </p:nvSpPr>
          <p:spPr bwMode="auto">
            <a:xfrm>
              <a:off x="1586" y="1784"/>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EE2A12"/>
                  </a:solidFill>
                  <a:effectLst/>
                  <a:latin typeface="Bitstream Vera Sans"/>
                </a:rPr>
                <a:t>1101 (-3)</a:t>
              </a:r>
              <a:endParaRPr kumimoji="0" lang="en-US" sz="1800" b="0" i="0" u="none" strike="noStrike" cap="none" normalizeH="0" baseline="0" smtClean="0">
                <a:ln>
                  <a:noFill/>
                </a:ln>
                <a:solidFill>
                  <a:schemeClr val="tx1"/>
                </a:solidFill>
                <a:effectLst/>
                <a:latin typeface="Arial" pitchFamily="34" charset="0"/>
              </a:endParaRPr>
            </a:p>
          </p:txBody>
        </p:sp>
        <p:sp>
          <p:nvSpPr>
            <p:cNvPr id="23" name="Rectangle 17"/>
            <p:cNvSpPr>
              <a:spLocks noChangeArrowheads="1"/>
            </p:cNvSpPr>
            <p:nvPr/>
          </p:nvSpPr>
          <p:spPr bwMode="auto">
            <a:xfrm>
              <a:off x="2317" y="3268"/>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EE2A12"/>
                  </a:solidFill>
                  <a:effectLst/>
                  <a:latin typeface="Bitstream Vera Sans"/>
                </a:rPr>
                <a:t>1001 (-7)</a:t>
              </a:r>
              <a:endParaRPr kumimoji="0" lang="en-US" sz="1800" b="0" i="0" u="none" strike="noStrike" cap="none" normalizeH="0" baseline="0" smtClean="0">
                <a:ln>
                  <a:noFill/>
                </a:ln>
                <a:solidFill>
                  <a:schemeClr val="tx1"/>
                </a:solidFill>
                <a:effectLst/>
                <a:latin typeface="Arial" pitchFamily="34" charset="0"/>
              </a:endParaRPr>
            </a:p>
          </p:txBody>
        </p:sp>
        <p:sp>
          <p:nvSpPr>
            <p:cNvPr id="24" name="Rectangle 18"/>
            <p:cNvSpPr>
              <a:spLocks noChangeArrowheads="1"/>
            </p:cNvSpPr>
            <p:nvPr/>
          </p:nvSpPr>
          <p:spPr bwMode="auto">
            <a:xfrm>
              <a:off x="1941" y="2956"/>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EE2A12"/>
                  </a:solidFill>
                  <a:effectLst/>
                  <a:latin typeface="Bitstream Vera Sans"/>
                </a:rPr>
                <a:t>1010 (-6)</a:t>
              </a:r>
              <a:endParaRPr kumimoji="0" lang="en-US" sz="1800" b="0" i="0" u="none" strike="noStrike" cap="none" normalizeH="0" baseline="0" smtClean="0">
                <a:ln>
                  <a:noFill/>
                </a:ln>
                <a:solidFill>
                  <a:schemeClr val="tx1"/>
                </a:solidFill>
                <a:effectLst/>
                <a:latin typeface="Arial" pitchFamily="34" charset="0"/>
              </a:endParaRPr>
            </a:p>
          </p:txBody>
        </p:sp>
        <p:sp>
          <p:nvSpPr>
            <p:cNvPr id="25" name="Rectangle 19"/>
            <p:cNvSpPr>
              <a:spLocks noChangeArrowheads="1"/>
            </p:cNvSpPr>
            <p:nvPr/>
          </p:nvSpPr>
          <p:spPr bwMode="auto">
            <a:xfrm>
              <a:off x="1795" y="1416"/>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rgbClr val="EE2A12"/>
                  </a:solidFill>
                  <a:effectLst/>
                  <a:latin typeface="Bitstream Vera Sans"/>
                </a:rPr>
                <a:t>1110 (-2)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Rectangle 20"/>
            <p:cNvSpPr>
              <a:spLocks noChangeArrowheads="1"/>
            </p:cNvSpPr>
            <p:nvPr/>
          </p:nvSpPr>
          <p:spPr bwMode="auto">
            <a:xfrm>
              <a:off x="2192" y="1111"/>
              <a:ext cx="613" cy="1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smtClean="0">
                  <a:ln>
                    <a:noFill/>
                  </a:ln>
                  <a:solidFill>
                    <a:srgbClr val="EE2A12"/>
                  </a:solidFill>
                  <a:effectLst/>
                  <a:latin typeface="Bitstream Vera Sans"/>
                </a:rPr>
                <a:t>1111 (-1)</a:t>
              </a:r>
              <a:endParaRPr kumimoji="0" lang="en-US" sz="1800" b="0" i="0" u="none" strike="noStrike" cap="none" normalizeH="0" baseline="0" smtClean="0">
                <a:ln>
                  <a:noFill/>
                </a:ln>
                <a:solidFill>
                  <a:schemeClr val="tx1"/>
                </a:solidFill>
                <a:effectLst/>
                <a:latin typeface="Arial" pitchFamily="34" charset="0"/>
              </a:endParaRPr>
            </a:p>
          </p:txBody>
        </p:sp>
        <p:sp>
          <p:nvSpPr>
            <p:cNvPr id="27" name="Freeform 21"/>
            <p:cNvSpPr>
              <a:spLocks/>
            </p:cNvSpPr>
            <p:nvPr/>
          </p:nvSpPr>
          <p:spPr bwMode="auto">
            <a:xfrm>
              <a:off x="2280" y="1142"/>
              <a:ext cx="1803" cy="192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924" y="1343"/>
              <a:ext cx="152" cy="132"/>
            </a:xfrm>
            <a:custGeom>
              <a:avLst/>
              <a:gdLst>
                <a:gd name="T0" fmla="*/ 63 w 152"/>
                <a:gd name="T1" fmla="*/ 63 h 132"/>
                <a:gd name="T2" fmla="*/ 0 w 152"/>
                <a:gd name="T3" fmla="*/ 71 h 132"/>
                <a:gd name="T4" fmla="*/ 152 w 152"/>
                <a:gd name="T5" fmla="*/ 132 h 132"/>
                <a:gd name="T6" fmla="*/ 55 w 152"/>
                <a:gd name="T7" fmla="*/ 0 h 132"/>
                <a:gd name="T8" fmla="*/ 63 w 152"/>
                <a:gd name="T9" fmla="*/ 63 h 132"/>
              </a:gdLst>
              <a:ahLst/>
              <a:cxnLst>
                <a:cxn ang="0">
                  <a:pos x="T0" y="T1"/>
                </a:cxn>
                <a:cxn ang="0">
                  <a:pos x="T2" y="T3"/>
                </a:cxn>
                <a:cxn ang="0">
                  <a:pos x="T4" y="T5"/>
                </a:cxn>
                <a:cxn ang="0">
                  <a:pos x="T6" y="T7"/>
                </a:cxn>
                <a:cxn ang="0">
                  <a:pos x="T8" y="T9"/>
                </a:cxn>
              </a:cxnLst>
              <a:rect l="0" t="0" r="r" b="b"/>
              <a:pathLst>
                <a:path w="152" h="132">
                  <a:moveTo>
                    <a:pt x="63" y="63"/>
                  </a:moveTo>
                  <a:lnTo>
                    <a:pt x="0" y="71"/>
                  </a:lnTo>
                  <a:lnTo>
                    <a:pt x="152" y="132"/>
                  </a:lnTo>
                  <a:lnTo>
                    <a:pt x="55" y="0"/>
                  </a:lnTo>
                  <a:lnTo>
                    <a:pt x="63" y="6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854" y="3075"/>
              <a:ext cx="125" cy="402"/>
            </a:xfrm>
            <a:custGeom>
              <a:avLst/>
              <a:gdLst>
                <a:gd name="T0" fmla="*/ 20 w 363"/>
                <a:gd name="T1" fmla="*/ 0 h 1169"/>
                <a:gd name="T2" fmla="*/ 0 w 363"/>
                <a:gd name="T3" fmla="*/ 484 h 1169"/>
                <a:gd name="T4" fmla="*/ 363 w 363"/>
                <a:gd name="T5" fmla="*/ 786 h 1169"/>
                <a:gd name="T6" fmla="*/ 101 w 363"/>
                <a:gd name="T7" fmla="*/ 1169 h 1169"/>
              </a:gdLst>
              <a:ahLst/>
              <a:cxnLst>
                <a:cxn ang="0">
                  <a:pos x="T0" y="T1"/>
                </a:cxn>
                <a:cxn ang="0">
                  <a:pos x="T2" y="T3"/>
                </a:cxn>
                <a:cxn ang="0">
                  <a:pos x="T4" y="T5"/>
                </a:cxn>
                <a:cxn ang="0">
                  <a:pos x="T6" y="T7"/>
                </a:cxn>
              </a:cxnLst>
              <a:rect l="0" t="0" r="r" b="b"/>
              <a:pathLst>
                <a:path w="363" h="1169">
                  <a:moveTo>
                    <a:pt x="20" y="0"/>
                  </a:moveTo>
                  <a:lnTo>
                    <a:pt x="0" y="484"/>
                  </a:lnTo>
                  <a:lnTo>
                    <a:pt x="363" y="786"/>
                  </a:lnTo>
                  <a:lnTo>
                    <a:pt x="101" y="1169"/>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3951" y="3088"/>
              <a:ext cx="112" cy="375"/>
            </a:xfrm>
            <a:custGeom>
              <a:avLst/>
              <a:gdLst>
                <a:gd name="T0" fmla="*/ 0 w 323"/>
                <a:gd name="T1" fmla="*/ 0 h 1089"/>
                <a:gd name="T2" fmla="*/ 0 w 323"/>
                <a:gd name="T3" fmla="*/ 444 h 1089"/>
                <a:gd name="T4" fmla="*/ 323 w 323"/>
                <a:gd name="T5" fmla="*/ 706 h 1089"/>
                <a:gd name="T6" fmla="*/ 101 w 323"/>
                <a:gd name="T7" fmla="*/ 1089 h 1089"/>
              </a:gdLst>
              <a:ahLst/>
              <a:cxnLst>
                <a:cxn ang="0">
                  <a:pos x="T0" y="T1"/>
                </a:cxn>
                <a:cxn ang="0">
                  <a:pos x="T2" y="T3"/>
                </a:cxn>
                <a:cxn ang="0">
                  <a:pos x="T4" y="T5"/>
                </a:cxn>
                <a:cxn ang="0">
                  <a:pos x="T6" y="T7"/>
                </a:cxn>
              </a:cxnLst>
              <a:rect l="0" t="0" r="r" b="b"/>
              <a:pathLst>
                <a:path w="323" h="1089">
                  <a:moveTo>
                    <a:pt x="0" y="0"/>
                  </a:moveTo>
                  <a:lnTo>
                    <a:pt x="0" y="444"/>
                  </a:lnTo>
                  <a:lnTo>
                    <a:pt x="323" y="706"/>
                  </a:lnTo>
                  <a:lnTo>
                    <a:pt x="101" y="1089"/>
                  </a:lnTo>
                </a:path>
              </a:pathLst>
            </a:custGeom>
            <a:noFill/>
            <a:ln w="10"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5"/>
            <p:cNvSpPr>
              <a:spLocks noChangeArrowheads="1"/>
            </p:cNvSpPr>
            <p:nvPr/>
          </p:nvSpPr>
          <p:spPr bwMode="auto">
            <a:xfrm>
              <a:off x="2493" y="1968"/>
              <a:ext cx="862"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000000"/>
                  </a:solidFill>
                  <a:effectLst/>
                  <a:latin typeface="Bitstream Vera Sans"/>
                </a:rPr>
                <a:t>Increment</a:t>
              </a:r>
              <a:endParaRPr kumimoji="0" lang="en-US" sz="1800" b="0" i="0" u="none" strike="noStrike" cap="none" normalizeH="0" baseline="0" smtClean="0">
                <a:ln>
                  <a:noFill/>
                </a:ln>
                <a:solidFill>
                  <a:schemeClr val="tx1"/>
                </a:solidFill>
                <a:effectLst/>
                <a:latin typeface="Arial" pitchFamily="34" charset="0"/>
              </a:endParaRPr>
            </a:p>
          </p:txBody>
        </p:sp>
      </p:grpSp>
      <p:sp>
        <p:nvSpPr>
          <p:cNvPr id="3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31</a:t>
            </a:fld>
            <a:endParaRPr lang="en-US" sz="1000" dirty="0">
              <a:latin typeface="Calibri" panose="020F0502020204030204" pitchFamily="34"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Using</a:t>
            </a:r>
            <a:r>
              <a:rPr lang="fr-FR" dirty="0">
                <a:solidFill>
                  <a:schemeClr val="tx1"/>
                </a:solidFill>
              </a:rPr>
              <a:t> the </a:t>
            </a:r>
            <a:r>
              <a:rPr lang="fr-FR" dirty="0" err="1">
                <a:solidFill>
                  <a:schemeClr val="tx1"/>
                </a:solidFill>
              </a:rPr>
              <a:t>Number</a:t>
            </a:r>
            <a:r>
              <a:rPr lang="fr-FR" dirty="0">
                <a:solidFill>
                  <a:schemeClr val="tx1"/>
                </a:solidFill>
              </a:rPr>
              <a:t> </a:t>
            </a:r>
            <a:r>
              <a:rPr lang="fr-FR" dirty="0" err="1">
                <a:solidFill>
                  <a:schemeClr val="tx1"/>
                </a:solidFill>
              </a:rPr>
              <a:t>Circle</a:t>
            </a:r>
            <a:endParaRPr lang="fr-FR" dirty="0">
              <a:solidFill>
                <a:schemeClr val="tx1"/>
              </a:solidFill>
            </a:endParaRPr>
          </a:p>
        </p:txBody>
      </p:sp>
      <p:sp>
        <p:nvSpPr>
          <p:cNvPr id="3" name="Text Placeholder 2"/>
          <p:cNvSpPr txBox="1">
            <a:spLocks noGrp="1"/>
          </p:cNvSpPr>
          <p:nvPr>
            <p:ph type="body" idx="4294967295"/>
          </p:nvPr>
        </p:nvSpPr>
        <p:spPr>
          <a:xfrm>
            <a:off x="685800" y="1289050"/>
            <a:ext cx="7896225" cy="556895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To add M to a number, N</a:t>
            </a:r>
          </a:p>
          <a:p>
            <a:pPr lvl="1">
              <a:buFont typeface="Symbol" panose="05050102010706020507" pitchFamily="18" charset="2"/>
              <a:buChar char="*"/>
            </a:pPr>
            <a:r>
              <a:rPr lang="en-US" sz="2800" dirty="0">
                <a:latin typeface="Calibri" panose="020F0502020204030204" pitchFamily="34" charset="0"/>
              </a:rPr>
              <a:t>locate N on the number circle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clockwise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anti-clockwise, or 2</a:t>
            </a:r>
            <a:r>
              <a:rPr lang="en-US" sz="2400" baseline="33000" dirty="0">
                <a:latin typeface="Calibri" panose="020F0502020204030204" pitchFamily="34" charset="0"/>
              </a:rPr>
              <a:t>n</a:t>
            </a:r>
            <a:r>
              <a:rPr lang="en-US" sz="2400" dirty="0">
                <a:latin typeface="Calibri" panose="020F0502020204030204" pitchFamily="34" charset="0"/>
              </a:rPr>
              <a:t> – M steps clockwise</a:t>
            </a:r>
          </a:p>
          <a:p>
            <a:pPr lvl="1">
              <a:buFont typeface="Symbol" panose="05050102010706020507" pitchFamily="18" charset="2"/>
              <a:buChar char="*"/>
            </a:pPr>
            <a:r>
              <a:rPr lang="en-US" sz="2800" dirty="0">
                <a:latin typeface="Calibri" panose="020F0502020204030204" pitchFamily="34" charset="0"/>
              </a:rPr>
              <a:t>If we cross the break-point</a:t>
            </a:r>
          </a:p>
          <a:p>
            <a:pPr lvl="2">
              <a:buFont typeface="Symbol" panose="05050102010706020507" pitchFamily="18" charset="2"/>
              <a:buChar char="*"/>
            </a:pPr>
            <a:r>
              <a:rPr lang="en-US" sz="2400" dirty="0">
                <a:latin typeface="Calibri" panose="020F0502020204030204" pitchFamily="34" charset="0"/>
              </a:rPr>
              <a:t>We have an </a:t>
            </a:r>
            <a:r>
              <a:rPr lang="en-US" sz="2400" dirty="0">
                <a:solidFill>
                  <a:srgbClr val="DC2300"/>
                </a:solidFill>
                <a:latin typeface="Calibri" panose="020F0502020204030204" pitchFamily="34" charset="0"/>
              </a:rPr>
              <a:t>overflow</a:t>
            </a:r>
          </a:p>
          <a:p>
            <a:pPr lvl="2">
              <a:buFont typeface="Symbol" panose="05050102010706020507" pitchFamily="18" charset="2"/>
              <a:buChar char="*"/>
            </a:pPr>
            <a:r>
              <a:rPr lang="en-US" sz="2400" dirty="0">
                <a:latin typeface="Calibri" panose="020F0502020204030204" pitchFamily="34" charset="0"/>
              </a:rPr>
              <a:t>The number is too large/ too small to be represented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32</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2's </a:t>
            </a:r>
            <a:r>
              <a:rPr lang="fr-FR" dirty="0" err="1">
                <a:solidFill>
                  <a:schemeClr val="tx1"/>
                </a:solidFill>
              </a:rPr>
              <a:t>Complement</a:t>
            </a:r>
            <a:r>
              <a:rPr lang="fr-FR" dirty="0">
                <a:solidFill>
                  <a:schemeClr val="tx1"/>
                </a:solidFill>
              </a:rPr>
              <a:t> Notation</a:t>
            </a:r>
          </a:p>
        </p:txBody>
      </p:sp>
      <p:sp>
        <p:nvSpPr>
          <p:cNvPr id="3" name="Text Placeholder 2"/>
          <p:cNvSpPr txBox="1">
            <a:spLocks noGrp="1"/>
          </p:cNvSpPr>
          <p:nvPr>
            <p:ph type="body" idx="4294967295"/>
          </p:nvPr>
        </p:nvSpPr>
        <p:spPr>
          <a:xfrm>
            <a:off x="1143000" y="2095500"/>
            <a:ext cx="7416800" cy="4762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smtClean="0">
                <a:latin typeface="Calibri" panose="020F0502020204030204" pitchFamily="34" charset="0"/>
              </a:rPr>
              <a:t>F(u) </a:t>
            </a:r>
            <a:r>
              <a:rPr lang="en-US" dirty="0">
                <a:latin typeface="Calibri" panose="020F0502020204030204" pitchFamily="34" charset="0"/>
              </a:rPr>
              <a:t>is the index of a point on the </a:t>
            </a:r>
            <a:r>
              <a:rPr lang="en-US" dirty="0">
                <a:solidFill>
                  <a:srgbClr val="FF0000"/>
                </a:solidFill>
                <a:latin typeface="Calibri" panose="020F0502020204030204" pitchFamily="34" charset="0"/>
              </a:rPr>
              <a:t>number circle</a:t>
            </a:r>
            <a:r>
              <a:rPr lang="en-US" dirty="0">
                <a:latin typeface="Calibri" panose="020F0502020204030204" pitchFamily="34" charset="0"/>
              </a:rPr>
              <a:t>. It varies from 0 to 2</a:t>
            </a:r>
            <a:r>
              <a:rPr lang="en-US" baseline="33000" dirty="0">
                <a:latin typeface="Calibri" panose="020F0502020204030204" pitchFamily="34" charset="0"/>
              </a:rPr>
              <a:t>n</a:t>
            </a:r>
            <a:r>
              <a:rPr lang="en-US" dirty="0">
                <a:latin typeface="Calibri" panose="020F0502020204030204" pitchFamily="34" charset="0"/>
              </a:rPr>
              <a:t> - 1</a:t>
            </a:r>
          </a:p>
          <a:p>
            <a:pPr lvl="0">
              <a:buSzPct val="100000"/>
              <a:buFont typeface="Symbol" panose="05050102010706020507" pitchFamily="18" charset="2"/>
              <a:buChar char="*"/>
            </a:pPr>
            <a:r>
              <a:rPr lang="en-US" dirty="0">
                <a:latin typeface="Calibri" panose="020F0502020204030204" pitchFamily="34" charset="0"/>
              </a:rPr>
              <a:t>Examples</a:t>
            </a:r>
          </a:p>
          <a:p>
            <a:pPr lvl="1">
              <a:buSzPct val="100000"/>
              <a:buFont typeface="Symbol" panose="05050102010706020507" pitchFamily="18" charset="2"/>
              <a:buChar char="*"/>
            </a:pPr>
            <a:r>
              <a:rPr lang="en-US" dirty="0">
                <a:latin typeface="Calibri" panose="020F0502020204030204" pitchFamily="34" charset="0"/>
              </a:rPr>
              <a:t>4 → 0100</a:t>
            </a:r>
          </a:p>
          <a:p>
            <a:pPr lvl="1">
              <a:buSzPct val="100000"/>
              <a:buFont typeface="Symbol" panose="05050102010706020507" pitchFamily="18" charset="2"/>
              <a:buChar char="*"/>
            </a:pPr>
            <a:r>
              <a:rPr lang="en-US" dirty="0">
                <a:latin typeface="Calibri" panose="020F0502020204030204" pitchFamily="34" charset="0"/>
              </a:rPr>
              <a:t>-4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-3 → 1101</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953015704"/>
              </p:ext>
            </p:extLst>
          </p:nvPr>
        </p:nvGraphicFramePr>
        <p:xfrm>
          <a:off x="2133600" y="1524000"/>
          <a:ext cx="4145280" cy="1219200"/>
        </p:xfrm>
        <a:graphic>
          <a:graphicData uri="http://schemas.openxmlformats.org/presentationml/2006/ole">
            <mc:AlternateContent xmlns:mc="http://schemas.openxmlformats.org/markup-compatibility/2006">
              <mc:Choice xmlns:v="urn:schemas-microsoft-com:vml" Requires="v">
                <p:oleObj spid="_x0000_s6174" name="Equation" r:id="rId5" imgW="1928880" imgH="557640" progId="Equation.3">
                  <p:embed/>
                </p:oleObj>
              </mc:Choice>
              <mc:Fallback>
                <p:oleObj name="Equation" r:id="rId5" imgW="1928880" imgH="557640" progId="Equation.3">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524000"/>
                        <a:ext cx="414528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95250"/>
            <a:ext cx="9220200" cy="1047750"/>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3600" dirty="0" err="1">
                <a:solidFill>
                  <a:schemeClr val="tx1"/>
                </a:solidFill>
              </a:rPr>
              <a:t>Properties</a:t>
            </a:r>
            <a:r>
              <a:rPr lang="fr-FR" sz="3600" dirty="0">
                <a:solidFill>
                  <a:schemeClr val="tx1"/>
                </a:solidFill>
              </a:rPr>
              <a:t> of the 2's </a:t>
            </a:r>
            <a:r>
              <a:rPr lang="fr-FR" sz="3600" dirty="0" err="1">
                <a:solidFill>
                  <a:schemeClr val="tx1"/>
                </a:solidFill>
              </a:rPr>
              <a:t>Complement</a:t>
            </a:r>
            <a:r>
              <a:rPr lang="fr-FR" sz="3600" dirty="0">
                <a:solidFill>
                  <a:schemeClr val="tx1"/>
                </a:solidFill>
              </a:rPr>
              <a:t> Notation</a:t>
            </a:r>
          </a:p>
        </p:txBody>
      </p:sp>
      <p:sp>
        <p:nvSpPr>
          <p:cNvPr id="3" name="Text Placeholder 2"/>
          <p:cNvSpPr txBox="1">
            <a:spLocks noGrp="1"/>
          </p:cNvSpPr>
          <p:nvPr>
            <p:ph type="body" idx="4294967295"/>
          </p:nvPr>
        </p:nvSpPr>
        <p:spPr>
          <a:xfrm>
            <a:off x="1041400" y="1447800"/>
            <a:ext cx="74168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Range of the number system :</a:t>
            </a:r>
          </a:p>
          <a:p>
            <a:pPr lvl="1">
              <a:buSzPct val="100000"/>
              <a:buFont typeface="Symbol" panose="05050102010706020507" pitchFamily="18" charset="2"/>
              <a:buChar char="*"/>
            </a:pPr>
            <a:r>
              <a:rPr lang="en-US" sz="2800" dirty="0">
                <a:latin typeface="Calibri" panose="020F0502020204030204" pitchFamily="34" charset="0"/>
              </a:rPr>
              <a:t>-2</a:t>
            </a:r>
            <a:r>
              <a:rPr lang="en-US" sz="2800" baseline="33000" dirty="0">
                <a:latin typeface="Calibri" panose="020F0502020204030204" pitchFamily="34" charset="0"/>
              </a:rPr>
              <a:t>(n-1) </a:t>
            </a:r>
            <a:r>
              <a:rPr lang="en-US" sz="2800" dirty="0">
                <a:latin typeface="Calibri" panose="020F0502020204030204" pitchFamily="34" charset="0"/>
              </a:rPr>
              <a:t>to 2</a:t>
            </a:r>
            <a:r>
              <a:rPr lang="en-US" sz="2800" baseline="33000" dirty="0">
                <a:latin typeface="Calibri" panose="020F0502020204030204" pitchFamily="34" charset="0"/>
              </a:rPr>
              <a:t>n-1</a:t>
            </a:r>
            <a:r>
              <a:rPr lang="en-US" sz="2800" dirty="0">
                <a:latin typeface="Calibri" panose="020F0502020204030204" pitchFamily="34" charset="0"/>
              </a:rPr>
              <a:t> – 1</a:t>
            </a:r>
          </a:p>
          <a:p>
            <a:pPr lvl="0">
              <a:buSzPct val="100000"/>
              <a:buFont typeface="Symbol" panose="05050102010706020507" pitchFamily="18" charset="2"/>
              <a:buChar char="*"/>
            </a:pPr>
            <a:r>
              <a:rPr lang="en-US" sz="3600" dirty="0">
                <a:latin typeface="Calibri" panose="020F0502020204030204" pitchFamily="34" charset="0"/>
              </a:rPr>
              <a:t>There is </a:t>
            </a:r>
            <a:r>
              <a:rPr lang="en-US" sz="3600" dirty="0" smtClean="0">
                <a:latin typeface="Calibri" panose="020F0502020204030204" pitchFamily="34" charset="0"/>
              </a:rPr>
              <a:t>a </a:t>
            </a:r>
            <a:r>
              <a:rPr lang="en-US" sz="3600" dirty="0">
                <a:latin typeface="Calibri" panose="020F0502020204030204" pitchFamily="34" charset="0"/>
              </a:rPr>
              <a:t>unique representation for 0 → 000000</a:t>
            </a:r>
          </a:p>
          <a:p>
            <a:pPr lvl="0">
              <a:buSzPct val="100000"/>
              <a:buFont typeface="Symbol" panose="05050102010706020507" pitchFamily="18" charset="2"/>
              <a:buChar char="*"/>
            </a:pPr>
            <a:r>
              <a:rPr lang="en-US" sz="3600" dirty="0" err="1">
                <a:latin typeface="Calibri" panose="020F0502020204030204" pitchFamily="34" charset="0"/>
              </a:rPr>
              <a:t>msb</a:t>
            </a:r>
            <a:r>
              <a:rPr lang="en-US" sz="3600" dirty="0">
                <a:latin typeface="Calibri" panose="020F0502020204030204" pitchFamily="34" charset="0"/>
              </a:rPr>
              <a:t> of F(u) is equal to </a:t>
            </a:r>
            <a:r>
              <a:rPr lang="en-US" sz="3600" dirty="0" err="1">
                <a:latin typeface="Calibri" panose="020F0502020204030204" pitchFamily="34" charset="0"/>
              </a:rPr>
              <a:t>SgnBit</a:t>
            </a:r>
            <a:r>
              <a:rPr lang="en-US" sz="3600" dirty="0">
                <a:latin typeface="Calibri" panose="020F0502020204030204" pitchFamily="34" charset="0"/>
              </a:rPr>
              <a:t>(u)</a:t>
            </a:r>
          </a:p>
          <a:p>
            <a:pPr lvl="1">
              <a:buSzPct val="100000"/>
              <a:buFont typeface="Symbol" panose="05050102010706020507" pitchFamily="18" charset="2"/>
              <a:buChar char="*"/>
            </a:pPr>
            <a:r>
              <a:rPr lang="en-US" sz="2800" dirty="0">
                <a:latin typeface="Calibri" panose="020F0502020204030204" pitchFamily="34" charset="0"/>
              </a:rPr>
              <a:t>Refer to the number circle</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&lt; 2</a:t>
            </a:r>
            <a:r>
              <a:rPr lang="en-US" sz="2800" baseline="30000" dirty="0">
                <a:latin typeface="Calibri" panose="020F0502020204030204" pitchFamily="34" charset="0"/>
              </a:rPr>
              <a:t>(n-1)</a:t>
            </a:r>
            <a:r>
              <a:rPr lang="en-US" sz="2800" dirty="0">
                <a:latin typeface="Calibri" panose="020F0502020204030204" pitchFamily="34" charset="0"/>
              </a:rPr>
              <a:t>. </a:t>
            </a:r>
            <a:r>
              <a:rPr lang="en-US" sz="2800" dirty="0" smtClean="0">
                <a:latin typeface="Calibri" panose="020F0502020204030204" pitchFamily="34" charset="0"/>
              </a:rPr>
              <a:t>MSB </a:t>
            </a:r>
            <a:r>
              <a:rPr lang="en-US" sz="2800" dirty="0">
                <a:latin typeface="Calibri" panose="020F0502020204030204" pitchFamily="34" charset="0"/>
              </a:rPr>
              <a:t>= 0</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&gt;= 2</a:t>
            </a:r>
            <a:r>
              <a:rPr lang="en-US" sz="2800" baseline="33000" dirty="0">
                <a:latin typeface="Calibri" panose="020F0502020204030204" pitchFamily="34" charset="0"/>
              </a:rPr>
              <a:t>(n-1)</a:t>
            </a:r>
            <a:r>
              <a:rPr lang="en-US" sz="2800" dirty="0">
                <a:latin typeface="Calibri" panose="020F0502020204030204" pitchFamily="34" charset="0"/>
              </a:rPr>
              <a:t>. </a:t>
            </a:r>
            <a:r>
              <a:rPr lang="en-US" sz="2800" dirty="0" smtClean="0">
                <a:latin typeface="Calibri" panose="020F0502020204030204" pitchFamily="34" charset="0"/>
              </a:rPr>
              <a:t>MSB = </a:t>
            </a:r>
            <a:r>
              <a:rPr lang="en-US" sz="2800" dirty="0">
                <a:latin typeface="Calibri" panose="020F0502020204030204" pitchFamily="34" charset="0"/>
              </a:rPr>
              <a:t>1</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 II</a:t>
            </a:r>
          </a:p>
        </p:txBody>
      </p:sp>
      <p:sp>
        <p:nvSpPr>
          <p:cNvPr id="3" name="Text Placeholder 2"/>
          <p:cNvSpPr txBox="1">
            <a:spLocks noGrp="1"/>
          </p:cNvSpPr>
          <p:nvPr>
            <p:ph type="body" idx="4294967295"/>
          </p:nvPr>
        </p:nvSpPr>
        <p:spPr>
          <a:xfrm>
            <a:off x="838199" y="1600200"/>
            <a:ext cx="7972425" cy="4800599"/>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Every number in the range [-2</a:t>
            </a:r>
            <a:r>
              <a:rPr lang="en-US" baseline="33000" dirty="0">
                <a:latin typeface="Calibri" panose="020F0502020204030204" pitchFamily="34" charset="0"/>
              </a:rPr>
              <a:t>(n-1)</a:t>
            </a:r>
            <a:r>
              <a:rPr lang="en-US" dirty="0">
                <a:latin typeface="Calibri" panose="020F0502020204030204" pitchFamily="34" charset="0"/>
              </a:rPr>
              <a:t>,2</a:t>
            </a:r>
            <a:r>
              <a:rPr lang="en-US" baseline="33000" dirty="0">
                <a:latin typeface="Calibri" panose="020F0502020204030204" pitchFamily="34" charset="0"/>
              </a:rPr>
              <a:t>(n-1)</a:t>
            </a:r>
            <a:r>
              <a:rPr lang="en-US" dirty="0">
                <a:latin typeface="Calibri" panose="020F0502020204030204" pitchFamily="34" charset="0"/>
              </a:rPr>
              <a:t> – 1]</a:t>
            </a:r>
          </a:p>
          <a:p>
            <a:pPr lvl="1">
              <a:buSzPct val="100000"/>
              <a:buFont typeface="Symbol" panose="05050102010706020507" pitchFamily="18" charset="2"/>
              <a:buChar char="*"/>
            </a:pPr>
            <a:r>
              <a:rPr lang="en-US" dirty="0">
                <a:latin typeface="Calibri" panose="020F0502020204030204" pitchFamily="34" charset="0"/>
              </a:rPr>
              <a:t>Has </a:t>
            </a:r>
            <a:r>
              <a:rPr lang="en-US" dirty="0" smtClean="0">
                <a:latin typeface="Calibri" panose="020F0502020204030204" pitchFamily="34" charset="0"/>
              </a:rPr>
              <a:t>a </a:t>
            </a:r>
            <a:r>
              <a:rPr lang="en-US" dirty="0">
                <a:latin typeface="Calibri" panose="020F0502020204030204" pitchFamily="34" charset="0"/>
              </a:rPr>
              <a:t>unique mapping</a:t>
            </a:r>
          </a:p>
          <a:p>
            <a:pPr lvl="1">
              <a:buSzPct val="100000"/>
              <a:buFont typeface="Symbol" panose="05050102010706020507" pitchFamily="18" charset="2"/>
              <a:buChar char="*"/>
            </a:pPr>
            <a:r>
              <a:rPr lang="en-US" dirty="0">
                <a:latin typeface="Calibri" panose="020F0502020204030204" pitchFamily="34" charset="0"/>
              </a:rPr>
              <a:t>Unique point in the number circle</a:t>
            </a:r>
          </a:p>
          <a:p>
            <a:pPr lvl="0">
              <a:buSzPct val="100000"/>
              <a:buFont typeface="Symbol" panose="05050102010706020507" pitchFamily="18" charset="2"/>
              <a:buChar char="*"/>
            </a:pPr>
            <a:r>
              <a:rPr lang="en-US" dirty="0">
                <a:latin typeface="Calibri" panose="020F0502020204030204" pitchFamily="34" charset="0"/>
                <a:ea typeface="ＭＳ ゴシック" pitchFamily="32"/>
              </a:rPr>
              <a:t>a ≡ b → (a = b mod 2</a:t>
            </a:r>
            <a:r>
              <a:rPr lang="en-US" baseline="33000" dirty="0">
                <a:latin typeface="Calibri" panose="020F0502020204030204" pitchFamily="34" charset="0"/>
                <a:ea typeface="ＭＳ ゴシック" pitchFamily="32"/>
              </a:rPr>
              <a:t>n</a:t>
            </a:r>
            <a:r>
              <a:rPr lang="en-US" dirty="0">
                <a:latin typeface="Calibri" panose="020F0502020204030204" pitchFamily="34" charset="0"/>
                <a:ea typeface="ＭＳ ゴシック" pitchFamily="32"/>
              </a:rPr>
              <a:t>)</a:t>
            </a:r>
          </a:p>
          <a:p>
            <a:pPr lvl="0">
              <a:buSzPct val="100000"/>
              <a:buFont typeface="Symbol" panose="05050102010706020507" pitchFamily="18" charset="2"/>
              <a:buChar char="*"/>
            </a:pPr>
            <a:r>
              <a:rPr lang="en-US" baseline="46000" dirty="0">
                <a:latin typeface="Calibri" panose="020F0502020204030204" pitchFamily="34" charset="0"/>
                <a:ea typeface="ＭＳ ゴシック" pitchFamily="32"/>
              </a:rPr>
              <a:t>≡ </a:t>
            </a:r>
            <a:r>
              <a:rPr lang="en-US" sz="2800" baseline="46000" dirty="0">
                <a:latin typeface="Calibri" panose="020F0502020204030204" pitchFamily="34" charset="0"/>
                <a:ea typeface="ＭＳ ゴシック" pitchFamily="32"/>
              </a:rPr>
              <a:t>means same point on the number circle</a:t>
            </a:r>
          </a:p>
          <a:p>
            <a:pPr lvl="0">
              <a:buSzPct val="100000"/>
              <a:buFont typeface="Symbol" panose="05050102010706020507" pitchFamily="18" charset="2"/>
              <a:buChar char="*"/>
            </a:pPr>
            <a:r>
              <a:rPr lang="en-US" dirty="0">
                <a:latin typeface="Calibri" panose="020F0502020204030204" pitchFamily="34" charset="0"/>
              </a:rPr>
              <a:t>F(-u) </a:t>
            </a:r>
            <a:r>
              <a:rPr lang="en-US" dirty="0">
                <a:latin typeface="Calibri" panose="020F0502020204030204" pitchFamily="34" charset="0"/>
                <a:ea typeface="ＭＳ ゴシック" pitchFamily="32"/>
              </a:rPr>
              <a:t>≡</a:t>
            </a:r>
            <a:r>
              <a:rPr lang="en-US" dirty="0">
                <a:latin typeface="Calibri" panose="020F0502020204030204" pitchFamily="34" charset="0"/>
              </a:rPr>
              <a:t>2</a:t>
            </a:r>
            <a:r>
              <a:rPr lang="en-US" baseline="33000" dirty="0">
                <a:latin typeface="Calibri" panose="020F0502020204030204" pitchFamily="34" charset="0"/>
              </a:rPr>
              <a:t>n</a:t>
            </a:r>
            <a:r>
              <a:rPr lang="en-US" dirty="0">
                <a:latin typeface="Calibri" panose="020F0502020204030204" pitchFamily="34" charset="0"/>
              </a:rPr>
              <a:t> – F(u)</a:t>
            </a:r>
          </a:p>
          <a:p>
            <a:pPr lvl="1">
              <a:buSzPct val="100000"/>
              <a:buFont typeface="Symbol" panose="05050102010706020507" pitchFamily="18" charset="2"/>
              <a:buChar char="*"/>
            </a:pPr>
            <a:r>
              <a:rPr lang="en-US" sz="2800" dirty="0">
                <a:latin typeface="Calibri" panose="020F0502020204030204" pitchFamily="34" charset="0"/>
              </a:rPr>
              <a:t>Moving F(u) steps counter clock wise is the same as moving 2</a:t>
            </a:r>
            <a:r>
              <a:rPr lang="en-US" sz="2800" baseline="33000" dirty="0">
                <a:latin typeface="Calibri" panose="020F0502020204030204" pitchFamily="34" charset="0"/>
              </a:rPr>
              <a:t>n</a:t>
            </a:r>
            <a:r>
              <a:rPr lang="en-US" sz="2800" dirty="0">
                <a:latin typeface="Calibri" panose="020F0502020204030204" pitchFamily="34" charset="0"/>
              </a:rPr>
              <a:t> – F(u) steps clockwise from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35</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 F(</a:t>
            </a:r>
            <a:r>
              <a:rPr lang="fr-FR" dirty="0" err="1">
                <a:solidFill>
                  <a:schemeClr val="tx1"/>
                </a:solidFill>
              </a:rPr>
              <a:t>u+v</a:t>
            </a:r>
            <a:r>
              <a:rPr lang="fr-FR" dirty="0">
                <a:solidFill>
                  <a:schemeClr val="tx1"/>
                </a:solidFill>
              </a:rPr>
              <a:t>) </a:t>
            </a:r>
            <a:r>
              <a:rPr lang="fr-FR" sz="2800" b="0" dirty="0">
                <a:solidFill>
                  <a:schemeClr val="tx1"/>
                </a:solidFill>
                <a:latin typeface="ＭＳ ゴシック" pitchFamily="34"/>
                <a:ea typeface="ＭＳ ゴシック" pitchFamily="34"/>
              </a:rPr>
              <a:t>≡ F(u) + F(v)</a:t>
            </a:r>
          </a:p>
        </p:txBody>
      </p:sp>
      <p:sp>
        <p:nvSpPr>
          <p:cNvPr id="3" name="Text Placeholder 2"/>
          <p:cNvSpPr txBox="1">
            <a:spLocks noGrp="1"/>
          </p:cNvSpPr>
          <p:nvPr>
            <p:ph type="body" idx="4294967295"/>
          </p:nvPr>
        </p:nvSpPr>
        <p:spPr>
          <a:xfrm>
            <a:off x="812800" y="1447800"/>
            <a:ext cx="7645400" cy="4926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Start at point u</a:t>
            </a:r>
          </a:p>
          <a:p>
            <a:pPr lvl="1">
              <a:buFont typeface="Symbol" panose="05050102010706020507" pitchFamily="18" charset="2"/>
              <a:buChar char="*"/>
            </a:pPr>
            <a:r>
              <a:rPr lang="en-US" sz="2800" dirty="0">
                <a:latin typeface="Calibri" panose="020F0502020204030204" pitchFamily="34" charset="0"/>
              </a:rPr>
              <a:t>Its index is F(u)</a:t>
            </a:r>
          </a:p>
          <a:p>
            <a:pPr lvl="1">
              <a:buFont typeface="Symbol" panose="05050102010706020507" pitchFamily="18" charset="2"/>
              <a:buChar char="*"/>
            </a:pPr>
            <a:r>
              <a:rPr lang="en-US" sz="2800" dirty="0">
                <a:latin typeface="Calibri" panose="020F0502020204030204" pitchFamily="34" charset="0"/>
              </a:rPr>
              <a:t>If v is +</a:t>
            </a:r>
            <a:r>
              <a:rPr lang="en-US" sz="2800" dirty="0" err="1">
                <a:latin typeface="Calibri" panose="020F0502020204030204" pitchFamily="34" charset="0"/>
              </a:rPr>
              <a:t>ve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v points </a:t>
            </a:r>
            <a:r>
              <a:rPr lang="en-US" sz="2800" dirty="0">
                <a:solidFill>
                  <a:srgbClr val="B80047"/>
                </a:solidFill>
                <a:latin typeface="Calibri" panose="020F0502020204030204" pitchFamily="34" charset="0"/>
              </a:rPr>
              <a:t>clockwise</a:t>
            </a:r>
            <a:r>
              <a:rPr lang="en-US" sz="2800" dirty="0">
                <a:latin typeface="Calibri" panose="020F0502020204030204" pitchFamily="34" charset="0"/>
              </a:rPr>
              <a:t>. 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Its index is equal to (F(u) + v) mod 2</a:t>
            </a:r>
            <a:r>
              <a:rPr lang="en-US" sz="2600" baseline="33000" dirty="0">
                <a:latin typeface="Calibri" panose="020F0502020204030204" pitchFamily="34" charset="0"/>
              </a:rPr>
              <a:t>n</a:t>
            </a:r>
            <a:r>
              <a:rPr lang="en-US" sz="26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 Since v = F(v), we have F(</a:t>
            </a:r>
            <a:r>
              <a:rPr lang="en-US" sz="2600" dirty="0" err="1">
                <a:latin typeface="Calibri" panose="020F0502020204030204" pitchFamily="34" charset="0"/>
              </a:rPr>
              <a:t>u+v</a:t>
            </a:r>
            <a:r>
              <a:rPr lang="en-US" sz="2600" dirty="0">
                <a:latin typeface="Calibri" panose="020F0502020204030204" pitchFamily="34" charset="0"/>
              </a:rPr>
              <a:t>) = ( F(u) + F(v) ) mod 2</a:t>
            </a:r>
            <a:r>
              <a:rPr lang="en-US" sz="2600" baseline="33000" dirty="0">
                <a:latin typeface="Calibri" panose="020F0502020204030204" pitchFamily="34" charset="0"/>
              </a:rPr>
              <a:t>n</a:t>
            </a:r>
          </a:p>
          <a:p>
            <a:pPr lvl="1">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36</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cs typeface="Helvetica" pitchFamily="34"/>
              </a:rPr>
              <a:t>Prove</a:t>
            </a:r>
            <a:r>
              <a:rPr lang="fr-FR" sz="4800" dirty="0">
                <a:solidFill>
                  <a:schemeClr val="tx1"/>
                </a:solidFill>
                <a:cs typeface="Helvetica" pitchFamily="34"/>
              </a:rPr>
              <a:t> : </a:t>
            </a:r>
            <a:r>
              <a:rPr lang="fr-FR" sz="4800" dirty="0">
                <a:solidFill>
                  <a:schemeClr val="tx1"/>
                </a:solidFill>
              </a:rPr>
              <a:t>F(</a:t>
            </a:r>
            <a:r>
              <a:rPr lang="fr-FR" sz="4800" dirty="0" err="1">
                <a:solidFill>
                  <a:schemeClr val="tx1"/>
                </a:solidFill>
              </a:rPr>
              <a:t>u+v</a:t>
            </a:r>
            <a:r>
              <a:rPr lang="fr-FR" sz="4800" dirty="0">
                <a:solidFill>
                  <a:schemeClr val="tx1"/>
                </a:solidFill>
              </a:rPr>
              <a:t>) </a:t>
            </a:r>
            <a:r>
              <a:rPr lang="fr-FR" sz="3200" dirty="0">
                <a:solidFill>
                  <a:schemeClr val="tx1"/>
                </a:solidFill>
                <a:ea typeface="ＭＳ ゴシック" pitchFamily="34"/>
              </a:rPr>
              <a:t>≡ F(u) + F(v)</a:t>
            </a:r>
          </a:p>
        </p:txBody>
      </p:sp>
      <p:sp>
        <p:nvSpPr>
          <p:cNvPr id="3" name="Text Placeholder 2"/>
          <p:cNvSpPr txBox="1">
            <a:spLocks noGrp="1"/>
          </p:cNvSpPr>
          <p:nvPr>
            <p:ph type="body" idx="4294967295"/>
          </p:nvPr>
        </p:nvSpPr>
        <p:spPr>
          <a:xfrm>
            <a:off x="965200" y="16002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Font typeface="Symbol" panose="05050102010706020507" pitchFamily="18" charset="2"/>
              <a:buChar char="*"/>
            </a:pPr>
            <a:r>
              <a:rPr lang="en-US" sz="3200" dirty="0">
                <a:latin typeface="Calibri" panose="020F0502020204030204" pitchFamily="34" charset="0"/>
              </a:rPr>
              <a:t>If </a:t>
            </a:r>
            <a:r>
              <a:rPr lang="en-US" sz="3200" dirty="0" smtClean="0">
                <a:latin typeface="Calibri" panose="020F0502020204030204" pitchFamily="34" charset="0"/>
              </a:rPr>
              <a:t>v </a:t>
            </a:r>
            <a:r>
              <a:rPr lang="en-US" sz="3200" dirty="0">
                <a:latin typeface="Calibri" panose="020F0502020204030204" pitchFamily="34" charset="0"/>
              </a:rPr>
              <a:t>is -</a:t>
            </a:r>
            <a:r>
              <a:rPr lang="en-US" sz="3200" dirty="0" err="1">
                <a:latin typeface="Calibri" panose="020F0502020204030204" pitchFamily="34" charset="0"/>
              </a:rPr>
              <a:t>ve</a:t>
            </a:r>
            <a:r>
              <a:rPr lang="en-US" sz="32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a:t>
            </a:r>
            <a:r>
              <a:rPr lang="en-US" sz="2800" dirty="0" smtClean="0">
                <a:latin typeface="Calibri" panose="020F0502020204030204" pitchFamily="34" charset="0"/>
              </a:rPr>
              <a:t>|v| </a:t>
            </a:r>
            <a:r>
              <a:rPr lang="en-US" sz="2800" dirty="0">
                <a:latin typeface="Calibri" panose="020F0502020204030204" pitchFamily="34" charset="0"/>
              </a:rPr>
              <a:t>points </a:t>
            </a:r>
            <a:r>
              <a:rPr lang="en-US" sz="2800" dirty="0">
                <a:solidFill>
                  <a:srgbClr val="579D1C"/>
                </a:solidFill>
                <a:latin typeface="Calibri" panose="020F0502020204030204" pitchFamily="34" charset="0"/>
              </a:rPr>
              <a:t>anti-clockwise</a:t>
            </a:r>
            <a:r>
              <a:rPr lang="en-US" sz="2800" dirty="0">
                <a:latin typeface="Calibri" panose="020F0502020204030204" pitchFamily="34" charset="0"/>
              </a:rPr>
              <a:t>.</a:t>
            </a:r>
          </a:p>
          <a:p>
            <a:pPr lvl="2">
              <a:buFont typeface="Symbol" panose="05050102010706020507" pitchFamily="18" charset="2"/>
              <a:buChar char="*"/>
            </a:pPr>
            <a:r>
              <a:rPr lang="en-US" sz="2800" dirty="0">
                <a:solidFill>
                  <a:srgbClr val="9966CC"/>
                </a:solidFill>
                <a:latin typeface="Calibri" panose="020F0502020204030204" pitchFamily="34" charset="0"/>
              </a:rPr>
              <a:t>Same as moving 2</a:t>
            </a:r>
            <a:r>
              <a:rPr lang="en-US" sz="2800" baseline="32000" dirty="0">
                <a:solidFill>
                  <a:srgbClr val="9966CC"/>
                </a:solidFill>
                <a:latin typeface="Calibri" panose="020F0502020204030204" pitchFamily="34" charset="0"/>
              </a:rPr>
              <a:t>n</a:t>
            </a:r>
            <a:r>
              <a:rPr lang="en-US" sz="2800" dirty="0">
                <a:solidFill>
                  <a:srgbClr val="9966CC"/>
                </a:solidFill>
                <a:latin typeface="Calibri" panose="020F0502020204030204" pitchFamily="34" charset="0"/>
              </a:rPr>
              <a:t> – </a:t>
            </a:r>
            <a:r>
              <a:rPr lang="en-US" sz="2800" dirty="0" smtClean="0">
                <a:solidFill>
                  <a:srgbClr val="9966CC"/>
                </a:solidFill>
                <a:latin typeface="Calibri" panose="020F0502020204030204" pitchFamily="34" charset="0"/>
              </a:rPr>
              <a:t>|v| </a:t>
            </a:r>
            <a:r>
              <a:rPr lang="en-US" sz="2800" dirty="0">
                <a:solidFill>
                  <a:srgbClr val="9966CC"/>
                </a:solidFill>
                <a:latin typeface="Calibri" panose="020F0502020204030204" pitchFamily="34" charset="0"/>
              </a:rPr>
              <a:t>points clockwise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F(v) = 2</a:t>
            </a:r>
            <a:r>
              <a:rPr lang="en-US" sz="2800" baseline="33000" dirty="0">
                <a:latin typeface="Calibri" panose="020F0502020204030204" pitchFamily="34" charset="0"/>
              </a:rPr>
              <a:t>n</a:t>
            </a:r>
            <a:r>
              <a:rPr lang="en-US" sz="2800" dirty="0">
                <a:latin typeface="Calibri" panose="020F0502020204030204" pitchFamily="34" charset="0"/>
              </a:rPr>
              <a:t> </a:t>
            </a:r>
            <a:r>
              <a:rPr lang="en-US" sz="2800" dirty="0" smtClean="0">
                <a:latin typeface="Calibri" panose="020F0502020204030204" pitchFamily="34" charset="0"/>
              </a:rPr>
              <a:t>-|v|</a:t>
            </a:r>
            <a:endParaRPr lang="en-US" sz="2800" dirty="0">
              <a:latin typeface="Calibri" panose="020F0502020204030204" pitchFamily="34" charset="0"/>
            </a:endParaRPr>
          </a:p>
          <a:p>
            <a:pPr lvl="2">
              <a:buFont typeface="Symbol" panose="05050102010706020507" pitchFamily="18" charset="2"/>
              <a:buChar char="*"/>
            </a:pPr>
            <a:r>
              <a:rPr lang="en-US" sz="2800" dirty="0">
                <a:latin typeface="Calibri" panose="020F0502020204030204" pitchFamily="34" charset="0"/>
              </a:rPr>
              <a:t>The index – F(</a:t>
            </a:r>
            <a:r>
              <a:rPr lang="en-US" sz="2800" dirty="0" err="1">
                <a:latin typeface="Calibri" panose="020F0502020204030204" pitchFamily="34" charset="0"/>
              </a:rPr>
              <a:t>u+v</a:t>
            </a:r>
            <a:r>
              <a:rPr lang="en-US" sz="2800" dirty="0">
                <a:latin typeface="Calibri" panose="020F0502020204030204" pitchFamily="34" charset="0"/>
              </a:rPr>
              <a:t>) – is equal to:</a:t>
            </a:r>
          </a:p>
          <a:p>
            <a:pPr lvl="3">
              <a:buFont typeface="Symbol" panose="05050102010706020507" pitchFamily="18" charset="2"/>
              <a:buChar char="*"/>
            </a:pPr>
            <a:r>
              <a:rPr lang="en-US" sz="2800" dirty="0">
                <a:latin typeface="Calibri" panose="020F0502020204030204" pitchFamily="34" charset="0"/>
              </a:rPr>
              <a:t>(F(u) + 2</a:t>
            </a:r>
            <a:r>
              <a:rPr lang="en-US" sz="2800" baseline="32000" dirty="0">
                <a:latin typeface="Calibri" panose="020F0502020204030204" pitchFamily="34" charset="0"/>
              </a:rPr>
              <a:t>n</a:t>
            </a:r>
            <a:r>
              <a:rPr lang="en-US" sz="2800" dirty="0">
                <a:latin typeface="Calibri" panose="020F0502020204030204" pitchFamily="34" charset="0"/>
              </a:rPr>
              <a:t> – </a:t>
            </a:r>
            <a:r>
              <a:rPr lang="en-US" sz="2800" dirty="0" smtClean="0">
                <a:latin typeface="Calibri" panose="020F0502020204030204" pitchFamily="34" charset="0"/>
              </a:rPr>
              <a:t>|v|) </a:t>
            </a:r>
            <a:r>
              <a:rPr lang="en-US" sz="2800" dirty="0">
                <a:latin typeface="Calibri" panose="020F0502020204030204" pitchFamily="34" charset="0"/>
              </a:rPr>
              <a:t>mod 2</a:t>
            </a:r>
            <a:r>
              <a:rPr lang="en-US" sz="2800" baseline="33000" dirty="0">
                <a:latin typeface="Calibri" panose="020F0502020204030204" pitchFamily="34" charset="0"/>
              </a:rPr>
              <a:t>n</a:t>
            </a:r>
            <a:r>
              <a:rPr lang="en-US" sz="2800" dirty="0">
                <a:latin typeface="Calibri" panose="020F0502020204030204" pitchFamily="34" charset="0"/>
              </a:rPr>
              <a:t>= (F(u) + F(v)) mod 2</a:t>
            </a:r>
            <a:r>
              <a:rPr lang="en-US" sz="2800" baseline="32000" dirty="0">
                <a:latin typeface="Calibri" panose="020F0502020204030204" pitchFamily="34" charset="0"/>
              </a:rPr>
              <a:t>n</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Subtraction</a:t>
            </a:r>
            <a:endParaRPr lang="fr-FR" dirty="0">
              <a:solidFill>
                <a:schemeClr val="tx1"/>
              </a:solidFill>
            </a:endParaRPr>
          </a:p>
        </p:txBody>
      </p:sp>
      <p:sp>
        <p:nvSpPr>
          <p:cNvPr id="3" name="Text Placeholder 2"/>
          <p:cNvSpPr txBox="1">
            <a:spLocks noGrp="1"/>
          </p:cNvSpPr>
          <p:nvPr>
            <p:ph type="body" idx="4294967295"/>
          </p:nvPr>
        </p:nvSpPr>
        <p:spPr>
          <a:xfrm>
            <a:off x="1066800" y="1600200"/>
            <a:ext cx="7416800" cy="39655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F(u-v) </a:t>
            </a:r>
            <a:r>
              <a:rPr lang="en-US" sz="2400" b="1" dirty="0">
                <a:latin typeface="Calibri" panose="020F0502020204030204" pitchFamily="34" charset="0"/>
                <a:cs typeface="Helvetica" pitchFamily="34"/>
              </a:rPr>
              <a:t>≡ </a:t>
            </a:r>
            <a:r>
              <a:rPr lang="en-US" dirty="0">
                <a:latin typeface="Calibri" panose="020F0502020204030204" pitchFamily="34" charset="0"/>
                <a:cs typeface="Helvetica" pitchFamily="34"/>
              </a:rPr>
              <a:t>F(u) + F(-v)</a:t>
            </a:r>
          </a:p>
          <a:p>
            <a:pPr marL="108000" lvl="0" indent="0">
              <a:buNone/>
            </a:pPr>
            <a:r>
              <a:rPr lang="en-US" dirty="0">
                <a:latin typeface="Calibri" panose="020F0502020204030204" pitchFamily="34" charset="0"/>
                <a:cs typeface="Helvetica" pitchFamily="34"/>
              </a:rPr>
              <a:t>                </a:t>
            </a:r>
            <a:r>
              <a:rPr lang="en-US" sz="2400" b="1" dirty="0">
                <a:latin typeface="Calibri" panose="020F0502020204030204" pitchFamily="34" charset="0"/>
                <a:cs typeface="Helvetica" pitchFamily="34"/>
              </a:rPr>
              <a:t>≡ </a:t>
            </a:r>
            <a:r>
              <a:rPr lang="en-US" dirty="0">
                <a:latin typeface="Calibri" panose="020F0502020204030204" pitchFamily="34" charset="0"/>
              </a:rPr>
              <a:t>F(u) + 2</a:t>
            </a:r>
            <a:r>
              <a:rPr lang="en-US" baseline="33000" dirty="0">
                <a:latin typeface="Calibri" panose="020F0502020204030204" pitchFamily="34" charset="0"/>
              </a:rPr>
              <a:t>n</a:t>
            </a:r>
            <a:r>
              <a:rPr lang="en-US" dirty="0">
                <a:latin typeface="Calibri" panose="020F0502020204030204" pitchFamily="34" charset="0"/>
              </a:rPr>
              <a:t> - F(v) </a:t>
            </a:r>
            <a:r>
              <a:rPr lang="en-US" dirty="0">
                <a:latin typeface="Calibri" panose="020F0502020204030204" pitchFamily="34" charset="0"/>
                <a:cs typeface="Helvetica" pitchFamily="34"/>
              </a:rPr>
              <a:t> </a:t>
            </a:r>
          </a:p>
          <a:p>
            <a:pPr lvl="2">
              <a:buFont typeface="Symbol" panose="05050102010706020507" pitchFamily="18" charset="2"/>
              <a:buChar char="*"/>
            </a:pPr>
            <a:endParaRPr lang="en-US" sz="3200" dirty="0">
              <a:latin typeface="Calibri" panose="020F0502020204030204" pitchFamily="34" charset="0"/>
              <a:cs typeface="Helvetica" pitchFamily="34"/>
            </a:endParaRPr>
          </a:p>
          <a:p>
            <a:pPr lvl="0">
              <a:buSzPct val="100000"/>
              <a:buFont typeface="Symbol" panose="05050102010706020507" pitchFamily="18" charset="2"/>
              <a:buChar char="*"/>
            </a:pPr>
            <a:r>
              <a:rPr lang="en-US" dirty="0">
                <a:solidFill>
                  <a:srgbClr val="6B0094"/>
                </a:solidFill>
                <a:latin typeface="Calibri" panose="020F0502020204030204" pitchFamily="34" charset="0"/>
                <a:cs typeface="Helvetica" pitchFamily="34"/>
              </a:rPr>
              <a:t>Subtraction is the same as addition</a:t>
            </a:r>
          </a:p>
          <a:p>
            <a:pPr lvl="0">
              <a:buSzPct val="100000"/>
              <a:buFont typeface="Symbol" panose="05050102010706020507" pitchFamily="18" charset="2"/>
              <a:buChar char="*"/>
            </a:pPr>
            <a:r>
              <a:rPr lang="en-US" dirty="0">
                <a:latin typeface="Calibri" panose="020F0502020204030204" pitchFamily="34" charset="0"/>
                <a:cs typeface="Helvetica" pitchFamily="34"/>
              </a:rPr>
              <a:t>Compute the 2's complement of F(v)</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a:t>
            </a:r>
            <a:r>
              <a:rPr lang="fr-FR" dirty="0" smtClean="0">
                <a:solidFill>
                  <a:schemeClr val="tx1"/>
                </a:solidFill>
              </a:rPr>
              <a:t> </a:t>
            </a:r>
            <a:r>
              <a:rPr lang="fr-FR" dirty="0" err="1" smtClean="0">
                <a:solidFill>
                  <a:schemeClr val="tx1"/>
                </a:solidFill>
              </a:rPr>
              <a:t>that</a:t>
            </a:r>
            <a:r>
              <a:rPr lang="fr-FR" dirty="0">
                <a:solidFill>
                  <a:schemeClr val="tx1"/>
                </a:solidFill>
              </a:rPr>
              <a:t> :</a:t>
            </a:r>
          </a:p>
        </p:txBody>
      </p:sp>
      <p:sp>
        <p:nvSpPr>
          <p:cNvPr id="3" name="Text Placeholder 2"/>
          <p:cNvSpPr txBox="1">
            <a:spLocks noGrp="1"/>
          </p:cNvSpPr>
          <p:nvPr>
            <p:ph type="body" idx="4294967295"/>
          </p:nvPr>
        </p:nvSpPr>
        <p:spPr>
          <a:xfrm>
            <a:off x="914400" y="4535488"/>
            <a:ext cx="7416800" cy="15906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Prove that :</a:t>
            </a:r>
          </a:p>
          <a:p>
            <a:pPr lvl="0">
              <a:buNone/>
            </a:pPr>
            <a:r>
              <a:rPr lang="en-US" dirty="0">
                <a:latin typeface="+mj-lt"/>
              </a:rPr>
              <a:t>                         F(u*v) </a:t>
            </a:r>
            <a:r>
              <a:rPr lang="en-US" sz="2400" b="1" dirty="0">
                <a:latin typeface="+mj-lt"/>
                <a:ea typeface="ＭＳ ゴシック" pitchFamily="32"/>
              </a:rPr>
              <a:t>≡ F(u) * F(v)</a:t>
            </a:r>
          </a:p>
        </p:txBody>
      </p:sp>
      <p:pic>
        <p:nvPicPr>
          <p:cNvPr id="4" name="Picture 3"/>
          <p:cNvPicPr>
            <a:picLocks noChangeAspect="1"/>
          </p:cNvPicPr>
          <p:nvPr/>
        </p:nvPicPr>
        <p:blipFill>
          <a:blip r:embed="rId3">
            <a:lum/>
            <a:alphaModFix/>
          </a:blip>
          <a:srcRect/>
          <a:stretch>
            <a:fillRect/>
          </a:stretch>
        </p:blipFill>
        <p:spPr>
          <a:xfrm>
            <a:off x="3216000" y="15240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9" name="Slide Number Placeholder 1"/>
          <p:cNvSpPr>
            <a:spLocks noGrp="1"/>
          </p:cNvSpPr>
          <p:nvPr>
            <p:ph type="sldNum" sz="quarter" idx="12"/>
          </p:nvPr>
        </p:nvSpPr>
        <p:spPr>
          <a:xfrm>
            <a:off x="3757808" y="6250163"/>
            <a:ext cx="1161826" cy="365125"/>
          </a:xfrm>
        </p:spPr>
        <p:txBody>
          <a:bodyPr/>
          <a:lstStyle/>
          <a:p>
            <a:pPr lvl="0"/>
            <a:fld id="{4CF89DA7-3BFB-4D6F-AB2B-C3BD3DFB76C1}" type="slidenum">
              <a:rPr/>
              <a:pPr lvl="0"/>
              <a:t>4</a:t>
            </a:fld>
            <a:endParaRPr lang="en-IN"/>
          </a:p>
        </p:txBody>
      </p:sp>
      <p:sp>
        <p:nvSpPr>
          <p:cNvPr id="2" name="Title 1"/>
          <p:cNvSpPr txBox="1">
            <a:spLocks noGrp="1"/>
          </p:cNvSpPr>
          <p:nvPr>
            <p:ph type="title" idx="4294967295"/>
          </p:nvPr>
        </p:nvSpPr>
        <p:spPr>
          <a:xfrm>
            <a:off x="52388" y="304800"/>
            <a:ext cx="9091612"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Computer </a:t>
            </a:r>
            <a:r>
              <a:rPr lang="fr-FR" dirty="0" err="1">
                <a:solidFill>
                  <a:schemeClr val="tx1"/>
                </a:solidFill>
              </a:rPr>
              <a:t>Understand</a:t>
            </a:r>
            <a:r>
              <a:rPr lang="fr-FR" dirty="0">
                <a:solidFill>
                  <a:schemeClr val="tx1"/>
                </a:solidFill>
              </a:rPr>
              <a:t> ?</a:t>
            </a:r>
          </a:p>
        </p:txBody>
      </p:sp>
      <p:sp>
        <p:nvSpPr>
          <p:cNvPr id="3" name="Text Placeholder 2"/>
          <p:cNvSpPr txBox="1">
            <a:spLocks noGrp="1"/>
          </p:cNvSpPr>
          <p:nvPr>
            <p:ph type="body" idx="4294967295"/>
          </p:nvPr>
        </p:nvSpPr>
        <p:spPr>
          <a:xfrm>
            <a:off x="914400" y="1524000"/>
            <a:ext cx="7416800" cy="13303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Computers do not understand natural human languages, nor programming languages</a:t>
            </a:r>
          </a:p>
          <a:p>
            <a:pPr lvl="0">
              <a:buSzPct val="100000"/>
              <a:buFont typeface="Symbol" panose="05050102010706020507" pitchFamily="18" charset="2"/>
              <a:buChar char=""/>
            </a:pPr>
            <a:r>
              <a:rPr lang="en-US" sz="2200" dirty="0">
                <a:latin typeface="Calibri" panose="020F0502020204030204" pitchFamily="34" charset="0"/>
              </a:rPr>
              <a:t>They only understand the language of </a:t>
            </a:r>
            <a:r>
              <a:rPr lang="en-US" sz="2200" dirty="0">
                <a:solidFill>
                  <a:srgbClr val="FF3333"/>
                </a:solidFill>
                <a:latin typeface="Calibri" panose="020F0502020204030204" pitchFamily="34" charset="0"/>
              </a:rPr>
              <a:t>bits</a:t>
            </a:r>
          </a:p>
        </p:txBody>
      </p:sp>
      <p:sp>
        <p:nvSpPr>
          <p:cNvPr id="4" name="Freeform 3"/>
          <p:cNvSpPr/>
          <p:nvPr/>
        </p:nvSpPr>
        <p:spPr>
          <a:xfrm>
            <a:off x="251460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5" name="Freeform 4"/>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6" name="Freeform 5"/>
          <p:cNvSpPr/>
          <p:nvPr/>
        </p:nvSpPr>
        <p:spPr>
          <a:xfrm>
            <a:off x="251496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7" name="Freeform 6"/>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8" name="Freeform 7"/>
          <p:cNvSpPr/>
          <p:nvPr/>
        </p:nvSpPr>
        <p:spPr>
          <a:xfrm>
            <a:off x="2547359" y="41774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Word</a:t>
            </a:r>
          </a:p>
        </p:txBody>
      </p:sp>
      <p:sp>
        <p:nvSpPr>
          <p:cNvPr id="9" name="Freeform 8"/>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0" name="Freeform 9"/>
          <p:cNvSpPr/>
          <p:nvPr/>
        </p:nvSpPr>
        <p:spPr>
          <a:xfrm>
            <a:off x="2531520" y="36518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Byte</a:t>
            </a:r>
          </a:p>
        </p:txBody>
      </p:sp>
      <p:sp>
        <p:nvSpPr>
          <p:cNvPr id="11" name="Freeform 10"/>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2" name="Freeform 11"/>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3" name="Freeform 12"/>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4" name="Freeform 13"/>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5" name="Freeform 14"/>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8 bits</a:t>
            </a:r>
          </a:p>
        </p:txBody>
      </p:sp>
      <p:sp>
        <p:nvSpPr>
          <p:cNvPr id="16" name="Freeform 15"/>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7" name="Freeform 16"/>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8" name="Freeform 17"/>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9" name="Freeform 18"/>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 bytes</a:t>
            </a:r>
          </a:p>
        </p:txBody>
      </p:sp>
      <p:sp>
        <p:nvSpPr>
          <p:cNvPr id="20" name="Freeform 19"/>
          <p:cNvSpPr/>
          <p:nvPr/>
        </p:nvSpPr>
        <p:spPr>
          <a:xfrm>
            <a:off x="2557080" y="47426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kiloByte</a:t>
            </a:r>
          </a:p>
        </p:txBody>
      </p:sp>
      <p:sp>
        <p:nvSpPr>
          <p:cNvPr id="21" name="Freeform 20"/>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2" name="Freeform 21"/>
          <p:cNvSpPr/>
          <p:nvPr/>
        </p:nvSpPr>
        <p:spPr>
          <a:xfrm>
            <a:off x="576216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3" name="Freeform 22"/>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4" name="Freeform 23"/>
          <p:cNvSpPr/>
          <p:nvPr/>
        </p:nvSpPr>
        <p:spPr>
          <a:xfrm>
            <a:off x="5762160" y="4703759"/>
            <a:ext cx="1336680" cy="386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1024 bytes</a:t>
            </a:r>
          </a:p>
        </p:txBody>
      </p:sp>
      <p:sp>
        <p:nvSpPr>
          <p:cNvPr id="25" name="Freeform 24"/>
          <p:cNvSpPr/>
          <p:nvPr/>
        </p:nvSpPr>
        <p:spPr>
          <a:xfrm>
            <a:off x="2557440" y="530820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megaByte</a:t>
            </a:r>
          </a:p>
        </p:txBody>
      </p:sp>
      <p:sp>
        <p:nvSpPr>
          <p:cNvPr id="26" name="Freeform 25"/>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7" name="Freeform 26"/>
          <p:cNvSpPr/>
          <p:nvPr/>
        </p:nvSpPr>
        <p:spPr>
          <a:xfrm>
            <a:off x="576252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8" name="Freeform 27"/>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a:t>
            </a:r>
            <a:r>
              <a:rPr lang="en-IN" sz="1800" b="0" i="0" u="none" strike="noStrike" kern="1200" baseline="30000">
                <a:ln>
                  <a:noFill/>
                </a:ln>
                <a:latin typeface="Arial" pitchFamily="18"/>
                <a:ea typeface="Microsoft YaHei" pitchFamily="2"/>
                <a:cs typeface="Mangal" pitchFamily="2"/>
              </a:rPr>
              <a:t>6 </a:t>
            </a:r>
            <a:r>
              <a:rPr lang="en-IN" sz="1800" b="0" i="0" u="none" strike="noStrike" kern="1200">
                <a:ln>
                  <a:noFill/>
                </a:ln>
                <a:latin typeface="Arial" pitchFamily="18"/>
                <a:ea typeface="Microsoft YaHei" pitchFamily="2"/>
                <a:cs typeface="Mangal" pitchFamily="2"/>
              </a:rPr>
              <a:t>bytes</a:t>
            </a:r>
          </a:p>
        </p:txBody>
      </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a:t>
            </a:fld>
            <a:endParaRPr lang="en-US" sz="1000" dirty="0">
              <a:latin typeface="Calibri" panose="020F0502020204030204" pitchFamily="34" charset="0"/>
            </a:endParaRP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the 2's </a:t>
            </a:r>
            <a:r>
              <a:rPr lang="fr-FR" dirty="0" err="1">
                <a:solidFill>
                  <a:schemeClr val="tx1"/>
                </a:solidFill>
              </a:rPr>
              <a:t>Complement</a:t>
            </a:r>
            <a:endParaRPr lang="fr-FR" dirty="0">
              <a:solidFill>
                <a:schemeClr val="tx1"/>
              </a:solidFill>
            </a:endParaRPr>
          </a:p>
        </p:txBody>
      </p:sp>
      <p:sp>
        <p:nvSpPr>
          <p:cNvPr id="3" name="Text Placeholder 2"/>
          <p:cNvSpPr txBox="1">
            <a:spLocks noGrp="1"/>
          </p:cNvSpPr>
          <p:nvPr>
            <p:ph type="body" idx="4294967295"/>
          </p:nvPr>
        </p:nvSpPr>
        <p:spPr>
          <a:xfrm>
            <a:off x="571501" y="1295400"/>
            <a:ext cx="8572500" cy="31972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2</a:t>
            </a:r>
            <a:r>
              <a:rPr lang="en-US" baseline="33000" dirty="0">
                <a:latin typeface="+mj-lt"/>
              </a:rPr>
              <a:t>n</a:t>
            </a:r>
            <a:r>
              <a:rPr lang="en-US" dirty="0">
                <a:latin typeface="+mj-lt"/>
              </a:rPr>
              <a:t> – u</a:t>
            </a:r>
          </a:p>
          <a:p>
            <a:pPr marL="540000" lvl="1" indent="0">
              <a:buSzPct val="100000"/>
              <a:buNone/>
            </a:pPr>
            <a:r>
              <a:rPr lang="en-US" dirty="0">
                <a:latin typeface="+mj-lt"/>
              </a:rPr>
              <a:t>= 2</a:t>
            </a:r>
            <a:r>
              <a:rPr lang="en-US" baseline="33000" dirty="0">
                <a:latin typeface="+mj-lt"/>
              </a:rPr>
              <a:t>n</a:t>
            </a:r>
            <a:r>
              <a:rPr lang="en-US" dirty="0">
                <a:latin typeface="+mj-lt"/>
              </a:rPr>
              <a:t> –  1 - u + 1</a:t>
            </a:r>
          </a:p>
          <a:p>
            <a:pPr marL="540000" lvl="1" indent="0">
              <a:buSzPct val="100000"/>
              <a:buNone/>
            </a:pPr>
            <a:r>
              <a:rPr lang="en-US" dirty="0">
                <a:latin typeface="+mj-lt"/>
              </a:rPr>
              <a:t>= ~u + 1</a:t>
            </a:r>
          </a:p>
          <a:p>
            <a:pPr lvl="1">
              <a:buSzPct val="100000"/>
              <a:buFont typeface="Symbol" panose="05050102010706020507" pitchFamily="18" charset="2"/>
              <a:buChar char="*"/>
            </a:pPr>
            <a:r>
              <a:rPr lang="en-US" dirty="0">
                <a:latin typeface="+mj-lt"/>
              </a:rPr>
              <a:t>~u (1's complement)</a:t>
            </a:r>
          </a:p>
          <a:p>
            <a:pPr>
              <a:buSzPct val="100000"/>
              <a:buFont typeface="Symbol" panose="05050102010706020507" pitchFamily="18" charset="2"/>
              <a:buChar char="*"/>
            </a:pPr>
            <a:r>
              <a:rPr lang="en-US" dirty="0">
                <a:latin typeface="+mj-lt"/>
              </a:rPr>
              <a:t>1's complement of 0100   2's complement </a:t>
            </a:r>
            <a:r>
              <a:rPr lang="en-US" dirty="0" smtClean="0">
                <a:latin typeface="+mj-lt"/>
              </a:rPr>
              <a:t>of</a:t>
            </a:r>
            <a:br>
              <a:rPr lang="en-US" dirty="0" smtClean="0">
                <a:latin typeface="+mj-lt"/>
              </a:rPr>
            </a:br>
            <a:r>
              <a:rPr lang="en-US" dirty="0" smtClean="0">
                <a:latin typeface="+mj-lt"/>
              </a:rPr>
              <a:t>                                                 </a:t>
            </a:r>
            <a:r>
              <a:rPr lang="en-US" dirty="0"/>
              <a:t>0100</a:t>
            </a:r>
          </a:p>
          <a:p>
            <a:pPr lvl="0">
              <a:buSzPct val="100000"/>
              <a:buFont typeface="Symbol" panose="05050102010706020507" pitchFamily="18" charset="2"/>
              <a:buChar char="*"/>
            </a:pPr>
            <a:endParaRPr lang="en-US" dirty="0">
              <a:latin typeface="+mj-lt"/>
            </a:endParaRPr>
          </a:p>
        </p:txBody>
      </p:sp>
      <p:sp>
        <p:nvSpPr>
          <p:cNvPr id="4" name="Freeform 3"/>
          <p:cNvSpPr/>
          <p:nvPr/>
        </p:nvSpPr>
        <p:spPr>
          <a:xfrm>
            <a:off x="2015999" y="4894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TextBox 4"/>
          <p:cNvSpPr txBox="1"/>
          <p:nvPr/>
        </p:nvSpPr>
        <p:spPr>
          <a:xfrm>
            <a:off x="2818080" y="4966201"/>
            <a:ext cx="63792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1111</a:t>
            </a:r>
          </a:p>
        </p:txBody>
      </p:sp>
      <p:sp>
        <p:nvSpPr>
          <p:cNvPr id="6" name="TextBox 5"/>
          <p:cNvSpPr txBox="1"/>
          <p:nvPr/>
        </p:nvSpPr>
        <p:spPr>
          <a:xfrm>
            <a:off x="2818080" y="539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0100</a:t>
            </a:r>
          </a:p>
        </p:txBody>
      </p:sp>
      <p:sp>
        <p:nvSpPr>
          <p:cNvPr id="7" name="Straight Connector 6"/>
          <p:cNvSpPr/>
          <p:nvPr/>
        </p:nvSpPr>
        <p:spPr>
          <a:xfrm>
            <a:off x="2448000" y="5326201"/>
            <a:ext cx="370080"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traight Connector 7"/>
          <p:cNvSpPr/>
          <p:nvPr/>
        </p:nvSpPr>
        <p:spPr>
          <a:xfrm>
            <a:off x="2304000" y="5758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818080" y="5830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0" name="Freeform 9"/>
          <p:cNvSpPr/>
          <p:nvPr/>
        </p:nvSpPr>
        <p:spPr>
          <a:xfrm>
            <a:off x="6480000" y="4822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TextBox 10"/>
          <p:cNvSpPr txBox="1"/>
          <p:nvPr/>
        </p:nvSpPr>
        <p:spPr>
          <a:xfrm>
            <a:off x="7282079" y="4894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2" name="TextBox 11"/>
          <p:cNvSpPr txBox="1"/>
          <p:nvPr/>
        </p:nvSpPr>
        <p:spPr>
          <a:xfrm>
            <a:off x="7282079" y="5326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0001</a:t>
            </a:r>
          </a:p>
        </p:txBody>
      </p:sp>
      <p:sp>
        <p:nvSpPr>
          <p:cNvPr id="13" name="Straight Connector 12"/>
          <p:cNvSpPr/>
          <p:nvPr/>
        </p:nvSpPr>
        <p:spPr>
          <a:xfrm>
            <a:off x="6912000" y="5254201"/>
            <a:ext cx="370079"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6768000" y="5686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TextBox 14"/>
          <p:cNvSpPr txBox="1"/>
          <p:nvPr/>
        </p:nvSpPr>
        <p:spPr>
          <a:xfrm>
            <a:off x="7282079" y="575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1100</a:t>
            </a:r>
          </a:p>
        </p:txBody>
      </p:sp>
      <p:sp>
        <p:nvSpPr>
          <p:cNvPr id="16" name="Straight Connector 15"/>
          <p:cNvSpPr/>
          <p:nvPr/>
        </p:nvSpPr>
        <p:spPr>
          <a:xfrm>
            <a:off x="7128000" y="5110201"/>
            <a:ext cx="0" cy="36000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5181600" y="3886200"/>
            <a:ext cx="0" cy="2304001"/>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40</a:t>
            </a:fld>
            <a:endParaRPr lang="en-US" sz="1000" dirty="0">
              <a:latin typeface="Calibri" panose="020F0502020204030204" pitchFamily="34" charset="0"/>
            </a:endParaRPr>
          </a:p>
        </p:txBody>
      </p:sp>
      <p:pic>
        <p:nvPicPr>
          <p:cNvPr id="2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a:t>
            </a:r>
          </a:p>
        </p:txBody>
      </p:sp>
      <p:sp>
        <p:nvSpPr>
          <p:cNvPr id="3" name="Text Placeholder 2"/>
          <p:cNvSpPr txBox="1">
            <a:spLocks noGrp="1"/>
          </p:cNvSpPr>
          <p:nvPr>
            <p:ph type="body" idx="4294967295"/>
          </p:nvPr>
        </p:nvSpPr>
        <p:spPr>
          <a:xfrm>
            <a:off x="838200" y="1524000"/>
            <a:ext cx="7416800" cy="4876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chemeClr val="tx1"/>
                </a:solidFill>
                <a:latin typeface="" pitchFamily="18"/>
              </a:rPr>
              <a:t>Convert a n bit number to a m bit 2's complement </a:t>
            </a:r>
            <a:r>
              <a:rPr lang="en-US" sz="2800" dirty="0">
                <a:solidFill>
                  <a:schemeClr val="tx1"/>
                </a:solidFill>
                <a:latin typeface="" pitchFamily="18"/>
              </a:rPr>
              <a:t>number (m &gt; n)</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Add (m-n) 0s in the </a:t>
            </a:r>
            <a:r>
              <a:rPr lang="en-US" sz="2600" dirty="0" err="1">
                <a:solidFill>
                  <a:schemeClr val="tx1"/>
                </a:solidFill>
                <a:latin typeface="" pitchFamily="18"/>
              </a:rPr>
              <a:t>msb</a:t>
            </a:r>
            <a:r>
              <a:rPr lang="en-US" sz="2600" dirty="0">
                <a:solidFill>
                  <a:schemeClr val="tx1"/>
                </a:solidFill>
                <a:latin typeface="" pitchFamily="18"/>
              </a:rPr>
              <a:t> positions</a:t>
            </a:r>
          </a:p>
          <a:p>
            <a:pPr lvl="1">
              <a:buSzPct val="100000"/>
              <a:buFont typeface="Symbol" panose="05050102010706020507" pitchFamily="18" charset="2"/>
              <a:buChar char="*"/>
            </a:pPr>
            <a:r>
              <a:rPr lang="en-US" sz="2600" dirty="0">
                <a:solidFill>
                  <a:schemeClr val="tx1"/>
                </a:solidFill>
                <a:latin typeface="" pitchFamily="18"/>
              </a:rPr>
              <a:t>Example, convert 0100 to 8 bits → 0000 0100</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F(u) = 2</a:t>
            </a:r>
            <a:r>
              <a:rPr lang="en-US" sz="2600" baseline="33000" dirty="0">
                <a:solidFill>
                  <a:schemeClr val="tx1"/>
                </a:solidFill>
                <a:latin typeface="" pitchFamily="18"/>
              </a:rPr>
              <a:t>n</a:t>
            </a:r>
            <a:r>
              <a:rPr lang="en-US" sz="2600" dirty="0">
                <a:solidFill>
                  <a:schemeClr val="tx1"/>
                </a:solidFill>
                <a:latin typeface="" pitchFamily="18"/>
              </a:rPr>
              <a:t> – |u| (n bit number) system</a:t>
            </a:r>
          </a:p>
          <a:p>
            <a:pPr lvl="1">
              <a:buSzPct val="100000"/>
              <a:buFont typeface="Symbol" panose="05050102010706020507" pitchFamily="18" charset="2"/>
              <a:buChar char="*"/>
            </a:pPr>
            <a:r>
              <a:rPr lang="en-US" sz="2600" dirty="0">
                <a:solidFill>
                  <a:schemeClr val="tx1"/>
                </a:solidFill>
                <a:latin typeface="" pitchFamily="18"/>
              </a:rPr>
              <a:t>Need to calculate F'(u) = 2</a:t>
            </a:r>
            <a:r>
              <a:rPr lang="en-US" sz="2600" baseline="33000" dirty="0">
                <a:solidFill>
                  <a:schemeClr val="tx1"/>
                </a:solidFill>
                <a:latin typeface="" pitchFamily="18"/>
              </a:rPr>
              <a:t>m</a:t>
            </a:r>
            <a:r>
              <a:rPr lang="en-US" sz="2600" dirty="0">
                <a:solidFill>
                  <a:schemeClr val="tx1"/>
                </a:solidFill>
                <a:latin typeface="" pitchFamily="18"/>
              </a:rPr>
              <a:t>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41</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Sign Extension - II</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latin typeface="Calibri" panose="020F0502020204030204" pitchFamily="34" charset="0"/>
              </a:rPr>
              <a:t>2</a:t>
            </a:r>
            <a:r>
              <a:rPr lang="pt-BR" baseline="33000" dirty="0">
                <a:latin typeface="Calibri" panose="020F0502020204030204" pitchFamily="34" charset="0"/>
              </a:rPr>
              <a:t>m </a:t>
            </a:r>
            <a:r>
              <a:rPr lang="pt-BR" dirty="0">
                <a:latin typeface="Calibri" panose="020F0502020204030204" pitchFamily="34" charset="0"/>
              </a:rPr>
              <a:t>– u – (2</a:t>
            </a:r>
            <a:r>
              <a:rPr lang="pt-BR" baseline="33000" dirty="0">
                <a:latin typeface="Calibri" panose="020F0502020204030204" pitchFamily="34" charset="0"/>
              </a:rPr>
              <a:t>n</a:t>
            </a:r>
            <a:r>
              <a:rPr lang="pt-BR" dirty="0">
                <a:latin typeface="Calibri" panose="020F0502020204030204" pitchFamily="34" charset="0"/>
              </a:rPr>
              <a:t> – u)</a:t>
            </a:r>
          </a:p>
          <a:p>
            <a:pPr marL="108000" lvl="0" indent="0">
              <a:buSzPct val="100000"/>
              <a:buNone/>
            </a:pPr>
            <a:r>
              <a:rPr lang="pt-BR" dirty="0" smtClean="0">
                <a:latin typeface="Calibri" panose="020F0502020204030204" pitchFamily="34" charset="0"/>
              </a:rPr>
              <a:t>   = </a:t>
            </a:r>
            <a:r>
              <a:rPr lang="pt-BR" dirty="0">
                <a:latin typeface="Calibri" panose="020F0502020204030204" pitchFamily="34" charset="0"/>
              </a:rPr>
              <a:t>2</a:t>
            </a:r>
            <a:r>
              <a:rPr lang="pt-BR" baseline="33000" dirty="0">
                <a:latin typeface="Calibri" panose="020F0502020204030204" pitchFamily="34" charset="0"/>
              </a:rPr>
              <a:t>m</a:t>
            </a:r>
            <a:r>
              <a:rPr lang="pt-BR" dirty="0">
                <a:latin typeface="Calibri" panose="020F0502020204030204" pitchFamily="34" charset="0"/>
              </a:rPr>
              <a:t> – 2</a:t>
            </a:r>
            <a:r>
              <a:rPr lang="pt-BR" baseline="33000" dirty="0">
                <a:latin typeface="Calibri" panose="020F0502020204030204" pitchFamily="34" charset="0"/>
              </a:rPr>
              <a:t>n</a:t>
            </a:r>
          </a:p>
          <a:p>
            <a:pPr marL="108000" lvl="0" indent="0">
              <a:buSzPct val="100000"/>
              <a:buNone/>
            </a:pPr>
            <a:r>
              <a:rPr lang="pt-BR" dirty="0" smtClean="0">
                <a:latin typeface="Calibri" panose="020F0502020204030204" pitchFamily="34" charset="0"/>
              </a:rPr>
              <a:t>   = </a:t>
            </a:r>
            <a:r>
              <a:rPr lang="pt-BR" dirty="0">
                <a:latin typeface="Calibri" panose="020F0502020204030204" pitchFamily="34" charset="0"/>
              </a:rPr>
              <a:t>2</a:t>
            </a:r>
            <a:r>
              <a:rPr lang="pt-BR" baseline="33000" dirty="0">
                <a:latin typeface="Calibri" panose="020F0502020204030204" pitchFamily="34" charset="0"/>
              </a:rPr>
              <a:t>n</a:t>
            </a:r>
            <a:r>
              <a:rPr lang="pt-BR" dirty="0">
                <a:latin typeface="Calibri" panose="020F0502020204030204" pitchFamily="34" charset="0"/>
              </a:rPr>
              <a:t> + 2</a:t>
            </a:r>
            <a:r>
              <a:rPr lang="pt-BR" baseline="33000" dirty="0">
                <a:latin typeface="Calibri" panose="020F0502020204030204" pitchFamily="34" charset="0"/>
              </a:rPr>
              <a:t>(n+1)</a:t>
            </a:r>
            <a:r>
              <a:rPr lang="pt-BR" dirty="0">
                <a:latin typeface="Calibri" panose="020F0502020204030204" pitchFamily="34" charset="0"/>
              </a:rPr>
              <a:t> + … + 2</a:t>
            </a:r>
            <a:r>
              <a:rPr lang="pt-BR" baseline="33000" dirty="0">
                <a:latin typeface="Calibri" panose="020F0502020204030204" pitchFamily="34" charset="0"/>
              </a:rPr>
              <a:t>(m-1)</a:t>
            </a:r>
          </a:p>
          <a:p>
            <a:pPr marL="108000" lvl="0" indent="0">
              <a:buSzPct val="100000"/>
              <a:buNone/>
            </a:pPr>
            <a:r>
              <a:rPr lang="pt-BR" dirty="0" smtClean="0">
                <a:latin typeface="Calibri" panose="020F0502020204030204" pitchFamily="34" charset="0"/>
              </a:rPr>
              <a:t>   = 11110000</a:t>
            </a:r>
            <a:endParaRPr lang="pt-BR" dirty="0">
              <a:latin typeface="Calibri" panose="020F0502020204030204" pitchFamily="34" charset="0"/>
            </a:endParaRPr>
          </a:p>
        </p:txBody>
      </p:sp>
      <p:sp>
        <p:nvSpPr>
          <p:cNvPr id="4" name="Freeform 3"/>
          <p:cNvSpPr/>
          <p:nvPr/>
        </p:nvSpPr>
        <p:spPr>
          <a:xfrm rot="16117800" flipV="1">
            <a:off x="3493781" y="3756845"/>
            <a:ext cx="288000" cy="715680"/>
          </a:xfrm>
          <a:custGeom>
            <a:avLst>
              <a:gd name="f0" fmla="val 1726"/>
              <a:gd name="f1" fmla="val 10774"/>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Freeform 4"/>
          <p:cNvSpPr/>
          <p:nvPr/>
        </p:nvSpPr>
        <p:spPr>
          <a:xfrm rot="16117800" flipV="1">
            <a:off x="2705912" y="3688414"/>
            <a:ext cx="307990" cy="83589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33528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a:t>
            </a:r>
          </a:p>
        </p:txBody>
      </p:sp>
      <p:sp>
        <p:nvSpPr>
          <p:cNvPr id="7" name="Freeform 6"/>
          <p:cNvSpPr/>
          <p:nvPr/>
        </p:nvSpPr>
        <p:spPr>
          <a:xfrm>
            <a:off x="24384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m-n</a:t>
            </a:r>
          </a:p>
        </p:txBody>
      </p:sp>
      <p:sp>
        <p:nvSpPr>
          <p:cNvPr id="8" name="Freeform 7"/>
          <p:cNvSpPr/>
          <p:nvPr/>
        </p:nvSpPr>
        <p:spPr>
          <a:xfrm>
            <a:off x="1676400" y="5029200"/>
            <a:ext cx="4824000" cy="108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286000" y="5257800"/>
            <a:ext cx="3516271" cy="52176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800" b="0" i="0" u="none" strike="noStrike" kern="1200" dirty="0">
                <a:ln>
                  <a:noFill/>
                </a:ln>
                <a:latin typeface="Arial" pitchFamily="18"/>
                <a:ea typeface="Microsoft YaHei" pitchFamily="2"/>
                <a:cs typeface="Mangal" pitchFamily="2"/>
              </a:rPr>
              <a:t>F'(u) = F(u) + 2</a:t>
            </a:r>
            <a:r>
              <a:rPr lang="en-IN" sz="2800" b="0" i="0" u="none" strike="noStrike" kern="1200" baseline="33000" dirty="0">
                <a:ln>
                  <a:noFill/>
                </a:ln>
                <a:latin typeface="Arial" pitchFamily="18"/>
                <a:ea typeface="Microsoft YaHei" pitchFamily="2"/>
                <a:cs typeface="Mangal" pitchFamily="2"/>
              </a:rPr>
              <a:t>m</a:t>
            </a:r>
            <a:r>
              <a:rPr lang="en-IN" sz="2800" b="0" i="0" u="none" strike="noStrike" kern="1200" dirty="0">
                <a:ln>
                  <a:noFill/>
                </a:ln>
                <a:latin typeface="Arial" pitchFamily="18"/>
                <a:ea typeface="Microsoft YaHei" pitchFamily="2"/>
                <a:cs typeface="Mangal" pitchFamily="2"/>
              </a:rPr>
              <a:t> – </a:t>
            </a:r>
            <a:r>
              <a:rPr lang="en-IN" sz="2800" b="0" i="0" u="none" strike="noStrike" kern="1200" dirty="0" smtClean="0">
                <a:ln>
                  <a:noFill/>
                </a:ln>
                <a:latin typeface="Arial" pitchFamily="18"/>
                <a:ea typeface="Microsoft YaHei" pitchFamily="2"/>
                <a:cs typeface="Mangal" pitchFamily="2"/>
              </a:rPr>
              <a:t>2</a:t>
            </a:r>
            <a:r>
              <a:rPr lang="en-IN" sz="2800" b="0" i="0" u="none" strike="noStrike" kern="1200" baseline="33000" dirty="0" smtClean="0">
                <a:ln>
                  <a:noFill/>
                </a:ln>
                <a:latin typeface="Arial" pitchFamily="18"/>
                <a:ea typeface="Microsoft YaHei" pitchFamily="2"/>
                <a:cs typeface="Mangal" pitchFamily="2"/>
              </a:rPr>
              <a:t>n</a:t>
            </a:r>
            <a:endParaRPr lang="en-IN" sz="2800" b="0" i="0" u="none" strike="noStrike" kern="1200" baseline="33000" dirty="0">
              <a:ln>
                <a:noFill/>
              </a:ln>
              <a:latin typeface="Arial" pitchFamily="18"/>
              <a:ea typeface="Microsoft YaHei" pitchFamily="2"/>
              <a:cs typeface="Mangal" pitchFamily="2"/>
            </a:endParaRPr>
          </a:p>
        </p:txBody>
      </p:sp>
      <p:sp>
        <p:nvSpPr>
          <p:cNvPr id="1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42</a:t>
            </a:fld>
            <a:endParaRPr lang="en-US" sz="1000" dirty="0">
              <a:latin typeface="Calibri" panose="020F0502020204030204" pitchFamily="34" charset="0"/>
            </a:endParaRP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 - III</a:t>
            </a:r>
          </a:p>
        </p:txBody>
      </p:sp>
      <p:sp>
        <p:nvSpPr>
          <p:cNvPr id="3" name="Text Placeholder 2"/>
          <p:cNvSpPr txBox="1">
            <a:spLocks noGrp="1"/>
          </p:cNvSpPr>
          <p:nvPr>
            <p:ph type="body" idx="4294967295"/>
          </p:nvPr>
        </p:nvSpPr>
        <p:spPr>
          <a:xfrm>
            <a:off x="812800" y="1981200"/>
            <a:ext cx="7416800" cy="2667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To </a:t>
            </a:r>
            <a:r>
              <a:rPr lang="en-US" dirty="0">
                <a:solidFill>
                  <a:srgbClr val="DC2300"/>
                </a:solidFill>
                <a:latin typeface="Calibri" panose="020F0502020204030204" pitchFamily="34" charset="0"/>
              </a:rPr>
              <a:t>convert a negative number</a:t>
            </a:r>
            <a:r>
              <a:rPr lang="en-US" dirty="0">
                <a:latin typeface="Calibri" panose="020F0502020204030204" pitchFamily="34" charset="0"/>
              </a:rPr>
              <a:t>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Add (m-n) 1s in the </a:t>
            </a:r>
            <a:r>
              <a:rPr lang="en-US" sz="2800" dirty="0" err="1">
                <a:latin typeface="Calibri" panose="020F0502020204030204" pitchFamily="34" charset="0"/>
              </a:rPr>
              <a:t>msb</a:t>
            </a:r>
            <a:r>
              <a:rPr lang="en-US" sz="2800" dirty="0">
                <a:latin typeface="Calibri" panose="020F0502020204030204" pitchFamily="34" charset="0"/>
              </a:rPr>
              <a:t> positions</a:t>
            </a:r>
          </a:p>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In both cases, </a:t>
            </a:r>
            <a:r>
              <a:rPr lang="en-US" dirty="0">
                <a:solidFill>
                  <a:srgbClr val="DC2300"/>
                </a:solidFill>
                <a:latin typeface="Calibri" panose="020F0502020204030204" pitchFamily="34" charset="0"/>
              </a:rPr>
              <a:t>extend</a:t>
            </a:r>
            <a:r>
              <a:rPr lang="en-US" dirty="0">
                <a:latin typeface="Calibri" panose="020F0502020204030204" pitchFamily="34" charset="0"/>
              </a:rPr>
              <a:t> the sign bit by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(m-n) positions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43</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Overflow</a:t>
            </a:r>
            <a:r>
              <a:rPr lang="fr-FR" dirty="0">
                <a:solidFill>
                  <a:schemeClr val="tx1"/>
                </a:solidFill>
              </a:rPr>
              <a:t>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066800" y="1179512"/>
            <a:ext cx="7924800" cy="544988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Add : u + v</a:t>
            </a:r>
          </a:p>
          <a:p>
            <a:pPr lvl="0">
              <a:buSzPct val="100000"/>
              <a:buFont typeface="Symbol" panose="05050102010706020507" pitchFamily="18" charset="2"/>
              <a:buChar char="*"/>
            </a:pPr>
            <a:r>
              <a:rPr lang="en-US" sz="3600" dirty="0">
                <a:latin typeface="Calibri" panose="020F0502020204030204" pitchFamily="34" charset="0"/>
              </a:rPr>
              <a:t>If  </a:t>
            </a:r>
            <a:r>
              <a:rPr lang="en-US" sz="3600" dirty="0" err="1">
                <a:latin typeface="Calibri" panose="020F0502020204030204" pitchFamily="34" charset="0"/>
              </a:rPr>
              <a:t>uv</a:t>
            </a:r>
            <a:r>
              <a:rPr lang="en-US" sz="3600" dirty="0">
                <a:latin typeface="Calibri" panose="020F0502020204030204" pitchFamily="34" charset="0"/>
              </a:rPr>
              <a:t> &lt; 0, there will</a:t>
            </a:r>
            <a:r>
              <a:rPr lang="en-US" sz="3600" dirty="0">
                <a:solidFill>
                  <a:srgbClr val="DC2300"/>
                </a:solidFill>
                <a:latin typeface="Calibri" panose="020F0502020204030204" pitchFamily="34" charset="0"/>
              </a:rPr>
              <a:t> never be an overflow</a:t>
            </a:r>
          </a:p>
          <a:p>
            <a:pPr lvl="0">
              <a:buSzPct val="100000"/>
              <a:buFont typeface="Symbol" panose="05050102010706020507" pitchFamily="18" charset="2"/>
              <a:buChar char="*"/>
            </a:pPr>
            <a:r>
              <a:rPr lang="en-US" sz="3600" dirty="0">
                <a:latin typeface="Calibri" panose="020F0502020204030204" pitchFamily="34" charset="0"/>
              </a:rPr>
              <a:t>Let us go back to the number circle</a:t>
            </a:r>
          </a:p>
          <a:p>
            <a:pPr lvl="1">
              <a:buSzPct val="100000"/>
              <a:buFont typeface="Symbol" panose="05050102010706020507" pitchFamily="18" charset="2"/>
              <a:buChar char="*"/>
            </a:pPr>
            <a:r>
              <a:rPr lang="en-US" sz="3200" dirty="0">
                <a:latin typeface="Calibri" panose="020F0502020204030204" pitchFamily="34" charset="0"/>
              </a:rPr>
              <a:t>There is an overflow only when we cross the break-point</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 0, one of the numbers is 0 (no overflow)</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&gt; 0, an </a:t>
            </a:r>
            <a:r>
              <a:rPr lang="en-US" dirty="0">
                <a:solidFill>
                  <a:srgbClr val="0000FF"/>
                </a:solidFill>
                <a:latin typeface="Calibri" panose="020F0502020204030204" pitchFamily="34" charset="0"/>
              </a:rPr>
              <a:t>overflow is possible</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smtClean="0">
                <a:solidFill>
                  <a:schemeClr val="tx1"/>
                </a:solidFill>
              </a:rPr>
              <a:t>Circle</a:t>
            </a:r>
            <a:r>
              <a:rPr lang="fr-FR" dirty="0">
                <a:solidFill>
                  <a:schemeClr val="tx1"/>
                </a:solidFill>
              </a:rPr>
              <a:t>:</a:t>
            </a:r>
            <a:r>
              <a:rPr lang="fr-FR" dirty="0" smtClean="0">
                <a:solidFill>
                  <a:schemeClr val="tx1"/>
                </a:solidFill>
              </a:rPr>
              <a:t> </a:t>
            </a:r>
            <a:r>
              <a:rPr lang="fr-FR" dirty="0" err="1">
                <a:solidFill>
                  <a:schemeClr val="tx1"/>
                </a:solidFill>
              </a:rPr>
              <a:t>uv</a:t>
            </a:r>
            <a:r>
              <a:rPr lang="fr-FR" dirty="0">
                <a:solidFill>
                  <a:schemeClr val="tx1"/>
                </a:solidFill>
              </a:rPr>
              <a:t> &lt; 0</a:t>
            </a:r>
          </a:p>
        </p:txBody>
      </p:sp>
      <p:sp>
        <p:nvSpPr>
          <p:cNvPr id="3" name="Freeform 2"/>
          <p:cNvSpPr/>
          <p:nvPr/>
        </p:nvSpPr>
        <p:spPr>
          <a:xfrm>
            <a:off x="2160000" y="22632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600000" y="20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968000" y="2479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328000" y="38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752000" y="492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376000" y="240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800000" y="348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2015999" y="456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3096000" y="5143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4176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5184000" y="2335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3816000" y="1543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2520000" y="2180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a:off x="1655999" y="3199199"/>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flipV="1">
            <a:off x="7703999" y="4628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05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560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Freeform 26"/>
          <p:cNvSpPr/>
          <p:nvPr/>
        </p:nvSpPr>
        <p:spPr>
          <a:xfrm>
            <a:off x="813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8" name="Freeform 27"/>
          <p:cNvSpPr/>
          <p:nvPr/>
        </p:nvSpPr>
        <p:spPr>
          <a:xfrm>
            <a:off x="8712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9" name="TextBox 28"/>
          <p:cNvSpPr txBox="1"/>
          <p:nvPr/>
        </p:nvSpPr>
        <p:spPr>
          <a:xfrm>
            <a:off x="6048000" y="44844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30" name="TextBox 29"/>
          <p:cNvSpPr txBox="1"/>
          <p:nvPr/>
        </p:nvSpPr>
        <p:spPr>
          <a:xfrm>
            <a:off x="6048360" y="5019720"/>
            <a:ext cx="98532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v=-4</a:t>
            </a:r>
          </a:p>
        </p:txBody>
      </p:sp>
      <p:sp>
        <p:nvSpPr>
          <p:cNvPr id="31" name="Freeform 30"/>
          <p:cNvSpPr/>
          <p:nvPr/>
        </p:nvSpPr>
        <p:spPr>
          <a:xfrm>
            <a:off x="1800000" y="4484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4"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45</a:t>
            </a:fld>
            <a:endParaRPr lang="en-US" sz="1000" dirty="0">
              <a:latin typeface="Calibri" panose="020F0502020204030204" pitchFamily="34" charset="0"/>
            </a:endParaRPr>
          </a:p>
        </p:txBody>
      </p:sp>
      <p:pic>
        <p:nvPicPr>
          <p:cNvPr id="3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smtClean="0">
                <a:solidFill>
                  <a:schemeClr val="tx1"/>
                </a:solidFill>
              </a:rPr>
              <a:t>Circle</a:t>
            </a:r>
            <a:r>
              <a:rPr lang="fr-FR" dirty="0">
                <a:solidFill>
                  <a:schemeClr val="tx1"/>
                </a:solidFill>
              </a:rPr>
              <a:t>:</a:t>
            </a:r>
            <a:r>
              <a:rPr lang="fr-FR" dirty="0" smtClean="0">
                <a:solidFill>
                  <a:schemeClr val="tx1"/>
                </a:solidFill>
              </a:rPr>
              <a:t> </a:t>
            </a:r>
            <a:r>
              <a:rPr lang="fr-FR" dirty="0" err="1">
                <a:solidFill>
                  <a:schemeClr val="tx1"/>
                </a:solidFill>
              </a:rPr>
              <a:t>uv</a:t>
            </a:r>
            <a:r>
              <a:rPr lang="fr-FR" dirty="0">
                <a:solidFill>
                  <a:schemeClr val="tx1"/>
                </a:solidFill>
              </a:rPr>
              <a:t> &gt; 0</a:t>
            </a:r>
          </a:p>
        </p:txBody>
      </p:sp>
      <p:sp>
        <p:nvSpPr>
          <p:cNvPr id="3" name="Freeform 2"/>
          <p:cNvSpPr/>
          <p:nvPr/>
        </p:nvSpPr>
        <p:spPr>
          <a:xfrm>
            <a:off x="1944000" y="18828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384000" y="166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752000" y="2098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112000" y="3466799"/>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536000" y="454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160000" y="20268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584000" y="310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1800000" y="418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2880000" y="4762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3960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4968000" y="19548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Freeform 19"/>
          <p:cNvSpPr/>
          <p:nvPr/>
        </p:nvSpPr>
        <p:spPr>
          <a:xfrm>
            <a:off x="5616000" y="345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5040000" y="489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3311999" y="532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flipV="1">
            <a:off x="6912000" y="424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a:off x="691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416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99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TextBox 26"/>
          <p:cNvSpPr txBox="1"/>
          <p:nvPr/>
        </p:nvSpPr>
        <p:spPr>
          <a:xfrm>
            <a:off x="5832000" y="41040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28" name="TextBox 27"/>
          <p:cNvSpPr txBox="1"/>
          <p:nvPr/>
        </p:nvSpPr>
        <p:spPr>
          <a:xfrm>
            <a:off x="5832360" y="4639320"/>
            <a:ext cx="84960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v=3</a:t>
            </a:r>
          </a:p>
        </p:txBody>
      </p:sp>
      <p:sp>
        <p:nvSpPr>
          <p:cNvPr id="29" name="TextBox 28"/>
          <p:cNvSpPr txBox="1"/>
          <p:nvPr/>
        </p:nvSpPr>
        <p:spPr>
          <a:xfrm>
            <a:off x="3671999" y="5760000"/>
            <a:ext cx="1541520" cy="4593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600" b="1" i="0" u="none" strike="noStrike" kern="1200">
                <a:ln>
                  <a:noFill/>
                </a:ln>
                <a:solidFill>
                  <a:srgbClr val="FF0000"/>
                </a:solidFill>
                <a:latin typeface="Arial" pitchFamily="18"/>
                <a:ea typeface="Microsoft YaHei" pitchFamily="2"/>
                <a:cs typeface="Mangal" pitchFamily="2"/>
              </a:rPr>
              <a:t>overflow</a:t>
            </a:r>
          </a:p>
        </p:txBody>
      </p:sp>
      <p:sp>
        <p:nvSpPr>
          <p:cNvPr id="30" name="Straight Connector 29"/>
          <p:cNvSpPr/>
          <p:nvPr/>
        </p:nvSpPr>
        <p:spPr>
          <a:xfrm flipV="1">
            <a:off x="4104000" y="5338800"/>
            <a:ext cx="0" cy="4212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46</a:t>
            </a:fld>
            <a:endParaRPr lang="en-US" sz="1000" dirty="0">
              <a:latin typeface="Calibri" panose="020F0502020204030204" pitchFamily="34"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Conditions for an </a:t>
            </a:r>
            <a:r>
              <a:rPr lang="fr-FR" dirty="0" err="1">
                <a:solidFill>
                  <a:schemeClr val="tx1"/>
                </a:solidFill>
              </a:rPr>
              <a:t>Overflow</a:t>
            </a:r>
            <a:endParaRPr lang="fr-FR" dirty="0">
              <a:solidFill>
                <a:schemeClr val="tx1"/>
              </a:solidFill>
            </a:endParaRPr>
          </a:p>
        </p:txBody>
      </p:sp>
      <p:sp>
        <p:nvSpPr>
          <p:cNvPr id="3" name="Text Placeholder 2"/>
          <p:cNvSpPr txBox="1">
            <a:spLocks noGrp="1"/>
          </p:cNvSpPr>
          <p:nvPr>
            <p:ph type="body" idx="4294967295"/>
          </p:nvPr>
        </p:nvSpPr>
        <p:spPr>
          <a:xfrm>
            <a:off x="571501" y="1493837"/>
            <a:ext cx="8239124" cy="3230563"/>
          </a:xfrm>
        </p:spPr>
        <p:txBody>
          <a:bodyPr lIns="0" tIns="0" rIns="0" bIns="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800"/>
              </a:spcBef>
              <a:spcAft>
                <a:spcPts val="1200"/>
              </a:spcAft>
              <a:buSzPct val="100000"/>
              <a:buFont typeface="Symbol" panose="05050102010706020507" pitchFamily="18" charset="2"/>
              <a:buChar char="*"/>
            </a:pPr>
            <a:r>
              <a:rPr lang="en-US" sz="4000" dirty="0" err="1">
                <a:latin typeface="" pitchFamily="18"/>
              </a:rPr>
              <a:t>uv</a:t>
            </a:r>
            <a:r>
              <a:rPr lang="en-US" sz="4000" dirty="0">
                <a:latin typeface="" pitchFamily="18"/>
              </a:rPr>
              <a:t> &lt;= 0</a:t>
            </a:r>
          </a:p>
          <a:p>
            <a:pPr lvl="1">
              <a:spcBef>
                <a:spcPts val="1800"/>
              </a:spcBef>
              <a:spcAft>
                <a:spcPts val="1200"/>
              </a:spcAft>
              <a:buSzPct val="100000"/>
              <a:buFont typeface="Symbol" panose="05050102010706020507" pitchFamily="18" charset="2"/>
              <a:buChar char="*"/>
            </a:pPr>
            <a:r>
              <a:rPr lang="en-US" sz="2800" dirty="0">
                <a:latin typeface="" pitchFamily="18"/>
              </a:rPr>
              <a:t>Never</a:t>
            </a:r>
          </a:p>
          <a:p>
            <a:pPr lvl="0">
              <a:spcBef>
                <a:spcPts val="1800"/>
              </a:spcBef>
              <a:spcAft>
                <a:spcPts val="1200"/>
              </a:spcAft>
              <a:buSzPct val="100000"/>
              <a:buFont typeface="Symbol" panose="05050102010706020507" pitchFamily="18" charset="2"/>
              <a:buChar char="*"/>
            </a:pPr>
            <a:r>
              <a:rPr lang="en-US" sz="3600" dirty="0" err="1">
                <a:latin typeface="" pitchFamily="18"/>
              </a:rPr>
              <a:t>uv</a:t>
            </a:r>
            <a:r>
              <a:rPr lang="en-US" sz="3600" dirty="0">
                <a:latin typeface="" pitchFamily="18"/>
              </a:rPr>
              <a:t> &gt; 0 ( u and v have the same sign)</a:t>
            </a:r>
          </a:p>
          <a:p>
            <a:pPr lvl="1">
              <a:spcBef>
                <a:spcPts val="1800"/>
              </a:spcBef>
              <a:spcAft>
                <a:spcPts val="1200"/>
              </a:spcAft>
              <a:buSzPct val="100000"/>
              <a:buFont typeface="Symbol" panose="05050102010706020507" pitchFamily="18" charset="2"/>
              <a:buChar char="*"/>
            </a:pPr>
            <a:r>
              <a:rPr lang="en-US" sz="2800" dirty="0">
                <a:latin typeface="" pitchFamily="18"/>
              </a:rPr>
              <a:t>The sign of the result is different from the sign of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371600" y="2016125"/>
            <a:ext cx="5857875" cy="34702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smtClean="0">
                <a:latin typeface="Calibri" panose="020F0502020204030204" pitchFamily="34" charset="0"/>
              </a:rPr>
              <a:t>Floating-Point </a:t>
            </a:r>
            <a:r>
              <a:rPr lang="en-US" sz="3600" dirty="0">
                <a:latin typeface="Calibri" panose="020F0502020204030204" pitchFamily="34" charset="0"/>
              </a:rPr>
              <a:t>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477000" y="4114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48</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smtClean="0">
                <a:solidFill>
                  <a:schemeClr val="tx1"/>
                </a:solidFill>
              </a:rPr>
              <a:t>Floating</a:t>
            </a:r>
            <a:r>
              <a:rPr lang="fr-FR" dirty="0">
                <a:solidFill>
                  <a:schemeClr val="tx1"/>
                </a:solidFill>
              </a:rPr>
              <a:t>-</a:t>
            </a:r>
            <a:r>
              <a:rPr lang="fr-FR" dirty="0" smtClean="0">
                <a:solidFill>
                  <a:schemeClr val="tx1"/>
                </a:solidFill>
              </a:rPr>
              <a:t>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is a </a:t>
            </a:r>
            <a:r>
              <a:rPr lang="en-US" dirty="0" smtClean="0">
                <a:latin typeface="Calibri" panose="020F0502020204030204" pitchFamily="34" charset="0"/>
              </a:rPr>
              <a:t>floating-point </a:t>
            </a:r>
            <a:r>
              <a:rPr lang="en-US" dirty="0">
                <a:latin typeface="Calibri" panose="020F0502020204030204" pitchFamily="34" charset="0"/>
              </a:rPr>
              <a:t>number ?</a:t>
            </a:r>
          </a:p>
          <a:p>
            <a:pPr lvl="1">
              <a:buSzPct val="100000"/>
              <a:buFont typeface="Symbol" panose="05050102010706020507" pitchFamily="18" charset="2"/>
              <a:buChar char="*"/>
            </a:pPr>
            <a:r>
              <a:rPr lang="en-US" dirty="0">
                <a:latin typeface="Calibri" panose="020F0502020204030204" pitchFamily="34" charset="0"/>
              </a:rPr>
              <a:t>2.356</a:t>
            </a:r>
          </a:p>
          <a:p>
            <a:pPr lvl="1">
              <a:buSzPct val="100000"/>
              <a:buFont typeface="Symbol" panose="05050102010706020507" pitchFamily="18" charset="2"/>
              <a:buChar char="*"/>
            </a:pPr>
            <a:r>
              <a:rPr lang="en-US" dirty="0">
                <a:latin typeface="Calibri" panose="020F0502020204030204" pitchFamily="34" charset="0"/>
              </a:rPr>
              <a:t>1.3e-10</a:t>
            </a:r>
          </a:p>
          <a:p>
            <a:pPr lvl="1">
              <a:buSzPct val="100000"/>
              <a:buFont typeface="Symbol" panose="05050102010706020507" pitchFamily="18" charset="2"/>
              <a:buChar char="*"/>
            </a:pPr>
            <a:r>
              <a:rPr lang="en-US" dirty="0">
                <a:latin typeface="Calibri" panose="020F0502020204030204" pitchFamily="34" charset="0"/>
              </a:rPr>
              <a:t>-2.3e+5</a:t>
            </a:r>
          </a:p>
          <a:p>
            <a:pPr lvl="0">
              <a:buSzPct val="100000"/>
              <a:buFont typeface="Symbol" panose="05050102010706020507" pitchFamily="18" charset="2"/>
              <a:buChar char="*"/>
            </a:pPr>
            <a:r>
              <a:rPr lang="en-US" dirty="0">
                <a:latin typeface="Calibri" panose="020F0502020204030204" pitchFamily="34" charset="0"/>
              </a:rPr>
              <a:t>What is a </a:t>
            </a:r>
            <a:r>
              <a:rPr lang="en-US" dirty="0" smtClean="0">
                <a:latin typeface="Calibri" panose="020F0502020204030204" pitchFamily="34" charset="0"/>
              </a:rPr>
              <a:t>fixed-point </a:t>
            </a:r>
            <a:r>
              <a:rPr lang="en-US" dirty="0">
                <a:latin typeface="Calibri" panose="020F0502020204030204" pitchFamily="34" charset="0"/>
              </a:rPr>
              <a:t>number ?</a:t>
            </a:r>
          </a:p>
          <a:p>
            <a:pPr lvl="1">
              <a:buSzPct val="100000"/>
              <a:buFont typeface="Symbol" panose="05050102010706020507" pitchFamily="18" charset="2"/>
              <a:buChar char="*"/>
            </a:pPr>
            <a:r>
              <a:rPr lang="en-US" dirty="0">
                <a:latin typeface="Calibri" panose="020F0502020204030204" pitchFamily="34" charset="0"/>
              </a:rPr>
              <a:t>Number of digits after the decimal point is fixed</a:t>
            </a:r>
          </a:p>
          <a:p>
            <a:pPr lvl="1">
              <a:buSzPct val="100000"/>
              <a:buFont typeface="Symbol" panose="05050102010706020507" pitchFamily="18" charset="2"/>
              <a:buChar char="*"/>
            </a:pPr>
            <a:r>
              <a:rPr lang="en-US" dirty="0">
                <a:latin typeface="Calibri" panose="020F0502020204030204" pitchFamily="34" charset="0"/>
              </a:rPr>
              <a:t>3.29, -1.83</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49</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11430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 B (A or B)</a:t>
            </a: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a:buSzPct val="100000"/>
              <a:buFont typeface="Symbol" panose="05050102010706020507" pitchFamily="18" charset="2"/>
              <a:buChar char="*"/>
            </a:pPr>
            <a:r>
              <a:rPr lang="en-US" dirty="0">
                <a:latin typeface="Calibri" panose="020F0502020204030204" pitchFamily="34" charset="0"/>
              </a:rPr>
              <a:t>A.B ( A and B)</a:t>
            </a:r>
          </a:p>
        </p:txBody>
      </p:sp>
      <p:sp>
        <p:nvSpPr>
          <p:cNvPr id="12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a:t>
            </a:fld>
            <a:endParaRPr lang="en-US" sz="1000" dirty="0">
              <a:latin typeface="Calibri" panose="020F0502020204030204" pitchFamily="34" charset="0"/>
            </a:endParaRPr>
          </a:p>
        </p:txBody>
      </p:sp>
      <p:pic>
        <p:nvPicPr>
          <p:cNvPr id="1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11048434"/>
              </p:ext>
            </p:extLst>
          </p:nvPr>
        </p:nvGraphicFramePr>
        <p:xfrm>
          <a:off x="4800600" y="1600200"/>
          <a:ext cx="3886200" cy="1905000"/>
        </p:xfrm>
        <a:graphic>
          <a:graphicData uri="http://schemas.openxmlformats.org/drawingml/2006/table">
            <a:tbl>
              <a:tblPr firstRow="1" bandRow="1">
                <a:tableStyleId>{3B4B98B0-60AC-42C2-AFA5-B58CD77FA1E5}</a:tableStyleId>
              </a:tblPr>
              <a:tblGrid>
                <a:gridCol w="1295400"/>
                <a:gridCol w="1295400"/>
                <a:gridCol w="1295400"/>
              </a:tblGrid>
              <a:tr h="381000">
                <a:tc>
                  <a:txBody>
                    <a:bodyPr/>
                    <a:lstStyle/>
                    <a:p>
                      <a:pPr algn="ctr"/>
                      <a:r>
                        <a:rPr lang="en-US" dirty="0" smtClean="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smtClean="0"/>
                        <a:t>B</a:t>
                      </a:r>
                      <a:endParaRPr lang="en-US" dirty="0"/>
                    </a:p>
                  </a:txBody>
                  <a:tcPr>
                    <a:lnT w="12700" cap="flat" cmpd="sng" algn="ctr">
                      <a:solidFill>
                        <a:scrgbClr r="0" g="0" b="0"/>
                      </a:solidFill>
                      <a:prstDash val="solid"/>
                      <a:round/>
                      <a:headEnd type="none" w="med" len="med"/>
                      <a:tailEnd type="none" w="med" len="med"/>
                    </a:lnT>
                  </a:tcPr>
                </a:tc>
                <a:tc>
                  <a:txBody>
                    <a:bodyPr/>
                    <a:lstStyle/>
                    <a:p>
                      <a:pPr algn="ctr"/>
                      <a:r>
                        <a:rPr lang="en-US" dirty="0" smtClean="0"/>
                        <a:t>A + B</a:t>
                      </a:r>
                      <a:endParaRPr 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rgbClr r="0" g="0" b="0"/>
                      </a:solidFill>
                      <a:prstDash val="solid"/>
                      <a:round/>
                      <a:headEnd type="none" w="med" len="med"/>
                      <a:tailEnd type="none" w="med" len="med"/>
                    </a:lnB>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125" name="Table 124"/>
          <p:cNvGraphicFramePr>
            <a:graphicFrameLocks noGrp="1"/>
          </p:cNvGraphicFramePr>
          <p:nvPr>
            <p:extLst>
              <p:ext uri="{D42A27DB-BD31-4B8C-83A1-F6EECF244321}">
                <p14:modId xmlns:p14="http://schemas.microsoft.com/office/powerpoint/2010/main" val="2085693486"/>
              </p:ext>
            </p:extLst>
          </p:nvPr>
        </p:nvGraphicFramePr>
        <p:xfrm>
          <a:off x="4876800" y="3886200"/>
          <a:ext cx="3886200" cy="1905000"/>
        </p:xfrm>
        <a:graphic>
          <a:graphicData uri="http://schemas.openxmlformats.org/drawingml/2006/table">
            <a:tbl>
              <a:tblPr firstRow="1" bandRow="1">
                <a:tableStyleId>{3B4B98B0-60AC-42C2-AFA5-B58CD77FA1E5}</a:tableStyleId>
              </a:tblPr>
              <a:tblGrid>
                <a:gridCol w="1295400"/>
                <a:gridCol w="1295400"/>
                <a:gridCol w="1295400"/>
              </a:tblGrid>
              <a:tr h="381000">
                <a:tc>
                  <a:txBody>
                    <a:bodyPr/>
                    <a:lstStyle/>
                    <a:p>
                      <a:pPr algn="ctr"/>
                      <a:r>
                        <a:rPr lang="en-US" dirty="0" smtClean="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smtClean="0"/>
                        <a:t>B</a:t>
                      </a:r>
                      <a:endParaRPr lang="en-US" dirty="0"/>
                    </a:p>
                  </a:txBody>
                  <a:tcPr>
                    <a:lnT w="12700" cap="flat" cmpd="sng" algn="ctr">
                      <a:solidFill>
                        <a:scrgbClr r="0" g="0" b="0"/>
                      </a:solidFill>
                      <a:prstDash val="solid"/>
                      <a:round/>
                      <a:headEnd type="none" w="med" len="med"/>
                      <a:tailEnd type="none" w="med" len="med"/>
                    </a:lnT>
                  </a:tcPr>
                </a:tc>
                <a:tc>
                  <a:txBody>
                    <a:bodyPr/>
                    <a:lstStyle/>
                    <a:p>
                      <a:pPr algn="ctr"/>
                      <a:r>
                        <a:rPr lang="en-US" dirty="0" smtClean="0"/>
                        <a:t>A.B</a:t>
                      </a:r>
                      <a:endParaRPr 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rgbClr r="0" g="0" b="0"/>
                      </a:solidFill>
                      <a:prstDash val="solid"/>
                      <a:round/>
                      <a:headEnd type="none" w="med" len="med"/>
                      <a:tailEnd type="none" w="med" len="med"/>
                    </a:lnB>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389692"/>
            <a:ext cx="8839200"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for Positive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830144"/>
            <a:ext cx="7416800" cy="3275256"/>
          </a:xfrm>
        </p:spPr>
        <p:txBody>
          <a:bodyPr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 </a:t>
            </a:r>
            <a:r>
              <a:rPr lang="en-US" dirty="0" smtClean="0">
                <a:latin typeface="Calibri" panose="020F0502020204030204" pitchFamily="34" charset="0"/>
              </a:rPr>
              <a:t>of a number in </a:t>
            </a:r>
            <a:r>
              <a:rPr lang="en-US" dirty="0">
                <a:latin typeface="Calibri" panose="020F0502020204030204" pitchFamily="34" charset="0"/>
              </a:rPr>
              <a:t>base 10</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Example :</a:t>
            </a:r>
          </a:p>
          <a:p>
            <a:pPr lvl="1">
              <a:buSzPct val="100000"/>
              <a:buFont typeface="Symbol" panose="05050102010706020507" pitchFamily="18" charset="2"/>
              <a:buChar char="*"/>
            </a:pPr>
            <a:r>
              <a:rPr lang="en-US" sz="2600" dirty="0">
                <a:latin typeface="Calibri" panose="020F0502020204030204" pitchFamily="34" charset="0"/>
              </a:rPr>
              <a:t>3.29 = 3 * 10</a:t>
            </a:r>
            <a:r>
              <a:rPr lang="en-US" sz="2600" baseline="33000" dirty="0">
                <a:latin typeface="Calibri" panose="020F0502020204030204" pitchFamily="34" charset="0"/>
              </a:rPr>
              <a:t>0</a:t>
            </a:r>
            <a:r>
              <a:rPr lang="en-US" sz="2600" dirty="0">
                <a:latin typeface="Calibri" panose="020F0502020204030204" pitchFamily="34" charset="0"/>
              </a:rPr>
              <a:t> + 2*10</a:t>
            </a:r>
            <a:r>
              <a:rPr lang="en-US" sz="2600" baseline="33000" dirty="0">
                <a:latin typeface="Calibri" panose="020F0502020204030204" pitchFamily="34" charset="0"/>
              </a:rPr>
              <a:t>-1</a:t>
            </a:r>
            <a:r>
              <a:rPr lang="en-US" sz="2600" dirty="0">
                <a:latin typeface="Calibri" panose="020F0502020204030204" pitchFamily="34" charset="0"/>
              </a:rPr>
              <a:t> + 9*10</a:t>
            </a:r>
            <a:r>
              <a:rPr lang="en-US" sz="2600" baseline="33000" dirty="0">
                <a:latin typeface="Calibri" panose="020F0502020204030204" pitchFamily="34" charset="0"/>
              </a:rPr>
              <a:t>-2</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50</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238932789"/>
              </p:ext>
            </p:extLst>
          </p:nvPr>
        </p:nvGraphicFramePr>
        <p:xfrm>
          <a:off x="3124200" y="2574561"/>
          <a:ext cx="1905000" cy="1124262"/>
        </p:xfrm>
        <a:graphic>
          <a:graphicData uri="http://schemas.openxmlformats.org/presentationml/2006/ole">
            <mc:AlternateContent xmlns:mc="http://schemas.openxmlformats.org/markup-compatibility/2006">
              <mc:Choice xmlns:v="urn:schemas-microsoft-com:vml" Requires="v">
                <p:oleObj spid="_x0000_s2084" name="Equation" r:id="rId5" imgW="758520" imgH="447840" progId="Equation.3">
                  <p:embed/>
                </p:oleObj>
              </mc:Choice>
              <mc:Fallback>
                <p:oleObj name="Equation" r:id="rId5" imgW="758520" imgH="44784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574561"/>
                        <a:ext cx="1905000" cy="112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in Base 2</a:t>
            </a:r>
          </a:p>
        </p:txBody>
      </p:sp>
      <p:sp>
        <p:nvSpPr>
          <p:cNvPr id="3" name="Text Placeholder 2"/>
          <p:cNvSpPr txBox="1">
            <a:spLocks noGrp="1"/>
          </p:cNvSpPr>
          <p:nvPr>
            <p:ph type="body" idx="4294967295"/>
          </p:nvPr>
        </p:nvSpPr>
        <p:spPr>
          <a:xfrm>
            <a:off x="990600" y="13716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a:t>
            </a:r>
            <a:r>
              <a:rPr lang="en-US" dirty="0" smtClean="0">
                <a:latin typeface="Calibri" panose="020F0502020204030204" pitchFamily="34" charset="0"/>
              </a:rPr>
              <a:t>form of a number </a:t>
            </a:r>
            <a:r>
              <a:rPr lang="en-US" dirty="0">
                <a:latin typeface="Calibri" panose="020F0502020204030204" pitchFamily="34" charset="0"/>
              </a:rPr>
              <a:t>in base 2</a:t>
            </a:r>
          </a:p>
        </p:txBody>
      </p:sp>
      <p:grpSp>
        <p:nvGrpSpPr>
          <p:cNvPr id="80" name="Group 79"/>
          <p:cNvGrpSpPr/>
          <p:nvPr/>
        </p:nvGrpSpPr>
        <p:grpSpPr>
          <a:xfrm>
            <a:off x="2514600" y="3573463"/>
            <a:ext cx="4246563" cy="2206624"/>
            <a:chOff x="3373438" y="3573463"/>
            <a:chExt cx="4246563" cy="2206624"/>
          </a:xfrm>
        </p:grpSpPr>
        <p:sp>
          <p:nvSpPr>
            <p:cNvPr id="8" name="AutoShape 3"/>
            <p:cNvSpPr>
              <a:spLocks noChangeAspect="1" noChangeArrowheads="1" noTextEdit="1"/>
            </p:cNvSpPr>
            <p:nvPr/>
          </p:nvSpPr>
          <p:spPr bwMode="auto">
            <a:xfrm>
              <a:off x="3373438" y="3573463"/>
              <a:ext cx="4168775" cy="2182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3373438" y="3578225"/>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3373438" y="3644900"/>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3378201"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3444876"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609976" y="3646488"/>
              <a:ext cx="100330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Number</a:t>
              </a:r>
              <a:endParaRPr kumimoji="0" lang="en-US" sz="1800" b="0" i="0" u="none" strike="noStrike" cap="none" normalizeH="0" baseline="0" smtClean="0">
                <a:ln>
                  <a:noFill/>
                </a:ln>
                <a:solidFill>
                  <a:schemeClr val="tx1"/>
                </a:solidFill>
                <a:effectLst/>
                <a:latin typeface="Arial" pitchFamily="34" charset="0"/>
              </a:endParaRPr>
            </a:p>
          </p:txBody>
        </p:sp>
        <p:sp>
          <p:nvSpPr>
            <p:cNvPr id="15" name="Line 10"/>
            <p:cNvSpPr>
              <a:spLocks noChangeShapeType="1"/>
            </p:cNvSpPr>
            <p:nvPr/>
          </p:nvSpPr>
          <p:spPr bwMode="auto">
            <a:xfrm flipV="1">
              <a:off x="4775201"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4941888" y="3646488"/>
              <a:ext cx="125888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Expansion</a:t>
              </a:r>
              <a:endParaRPr kumimoji="0" lang="en-US" sz="1800" b="0" i="0" u="none" strike="noStrike" cap="none" normalizeH="0" baseline="0" smtClean="0">
                <a:ln>
                  <a:noFill/>
                </a:ln>
                <a:solidFill>
                  <a:schemeClr val="tx1"/>
                </a:solidFill>
                <a:effectLst/>
                <a:latin typeface="Arial" pitchFamily="34" charset="0"/>
              </a:endParaRPr>
            </a:p>
          </p:txBody>
        </p:sp>
        <p:sp>
          <p:nvSpPr>
            <p:cNvPr id="17" name="Line 12"/>
            <p:cNvSpPr>
              <a:spLocks noChangeShapeType="1"/>
            </p:cNvSpPr>
            <p:nvPr/>
          </p:nvSpPr>
          <p:spPr bwMode="auto">
            <a:xfrm flipV="1">
              <a:off x="7546976"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7615238" y="3651250"/>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3373438" y="3990975"/>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3378201"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444876"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609976" y="4010025"/>
              <a:ext cx="728663"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0.375</a:t>
              </a:r>
              <a:endParaRPr kumimoji="0" lang="en-US" sz="1800" b="0" i="0" u="none" strike="noStrike" cap="none" normalizeH="0" baseline="0" dirty="0" smtClean="0">
                <a:ln>
                  <a:noFill/>
                </a:ln>
                <a:solidFill>
                  <a:schemeClr val="tx1"/>
                </a:solidFill>
                <a:effectLst/>
                <a:latin typeface="Arial" pitchFamily="34" charset="0"/>
              </a:endParaRPr>
            </a:p>
          </p:txBody>
        </p:sp>
        <p:sp>
          <p:nvSpPr>
            <p:cNvPr id="23" name="Line 18"/>
            <p:cNvSpPr>
              <a:spLocks noChangeShapeType="1"/>
            </p:cNvSpPr>
            <p:nvPr/>
          </p:nvSpPr>
          <p:spPr bwMode="auto">
            <a:xfrm flipV="1">
              <a:off x="4775201"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941888" y="4010025"/>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5087938" y="3954463"/>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1A1B1C"/>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6" name="Rectangle 21"/>
            <p:cNvSpPr>
              <a:spLocks noChangeArrowheads="1"/>
            </p:cNvSpPr>
            <p:nvPr/>
          </p:nvSpPr>
          <p:spPr bwMode="auto">
            <a:xfrm>
              <a:off x="5360988" y="4010025"/>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27" name="Line 22"/>
            <p:cNvSpPr>
              <a:spLocks noChangeShapeType="1"/>
            </p:cNvSpPr>
            <p:nvPr/>
          </p:nvSpPr>
          <p:spPr bwMode="auto">
            <a:xfrm flipV="1">
              <a:off x="7546976"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7615238" y="3995738"/>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3373438" y="4335463"/>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3378201"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V="1">
              <a:off x="3444876"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609976" y="4356100"/>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33" name="Line 28"/>
            <p:cNvSpPr>
              <a:spLocks noChangeShapeType="1"/>
            </p:cNvSpPr>
            <p:nvPr/>
          </p:nvSpPr>
          <p:spPr bwMode="auto">
            <a:xfrm flipV="1">
              <a:off x="4775201"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941888" y="4356100"/>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35" name="Rectangle 30"/>
            <p:cNvSpPr>
              <a:spLocks noChangeArrowheads="1"/>
            </p:cNvSpPr>
            <p:nvPr/>
          </p:nvSpPr>
          <p:spPr bwMode="auto">
            <a:xfrm>
              <a:off x="5087938" y="4318000"/>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36" name="Line 31"/>
            <p:cNvSpPr>
              <a:spLocks noChangeShapeType="1"/>
            </p:cNvSpPr>
            <p:nvPr/>
          </p:nvSpPr>
          <p:spPr bwMode="auto">
            <a:xfrm flipV="1">
              <a:off x="7546976"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7615238" y="4340225"/>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p:cNvSpPr>
              <a:spLocks noChangeShapeType="1"/>
            </p:cNvSpPr>
            <p:nvPr/>
          </p:nvSpPr>
          <p:spPr bwMode="auto">
            <a:xfrm>
              <a:off x="3373438" y="4679950"/>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3378201"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V="1">
              <a:off x="3444876"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3609976" y="4700588"/>
              <a:ext cx="455613"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1.5</a:t>
              </a:r>
              <a:endParaRPr kumimoji="0" lang="en-US" sz="1800" b="0" i="0" u="none" strike="noStrike" cap="none" normalizeH="0" baseline="0" smtClean="0">
                <a:ln>
                  <a:noFill/>
                </a:ln>
                <a:solidFill>
                  <a:schemeClr val="tx1"/>
                </a:solidFill>
                <a:effectLst/>
                <a:latin typeface="Arial" pitchFamily="34" charset="0"/>
              </a:endParaRPr>
            </a:p>
          </p:txBody>
        </p:sp>
        <p:sp>
          <p:nvSpPr>
            <p:cNvPr id="42" name="Line 37"/>
            <p:cNvSpPr>
              <a:spLocks noChangeShapeType="1"/>
            </p:cNvSpPr>
            <p:nvPr/>
          </p:nvSpPr>
          <p:spPr bwMode="auto">
            <a:xfrm flipV="1">
              <a:off x="4775201"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941888" y="4700588"/>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44" name="Rectangle 39"/>
            <p:cNvSpPr>
              <a:spLocks noChangeArrowheads="1"/>
            </p:cNvSpPr>
            <p:nvPr/>
          </p:nvSpPr>
          <p:spPr bwMode="auto">
            <a:xfrm>
              <a:off x="5087938" y="4664075"/>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45" name="Rectangle 40"/>
            <p:cNvSpPr>
              <a:spLocks noChangeArrowheads="1"/>
            </p:cNvSpPr>
            <p:nvPr/>
          </p:nvSpPr>
          <p:spPr bwMode="auto">
            <a:xfrm>
              <a:off x="5270501" y="470058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1"/>
            <p:cNvSpPr>
              <a:spLocks noChangeArrowheads="1"/>
            </p:cNvSpPr>
            <p:nvPr/>
          </p:nvSpPr>
          <p:spPr bwMode="auto">
            <a:xfrm>
              <a:off x="5653088" y="4664075"/>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47" name="Line 42"/>
            <p:cNvSpPr>
              <a:spLocks noChangeShapeType="1"/>
            </p:cNvSpPr>
            <p:nvPr/>
          </p:nvSpPr>
          <p:spPr bwMode="auto">
            <a:xfrm flipV="1">
              <a:off x="7546976"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V="1">
              <a:off x="7615238" y="4684713"/>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a:off x="3373438" y="5024438"/>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3378201"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444876"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609976" y="5046663"/>
              <a:ext cx="58420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2.75</a:t>
              </a:r>
              <a:endParaRPr kumimoji="0" lang="en-US" sz="1800" b="0" i="0" u="none" strike="noStrike" cap="none" normalizeH="0" baseline="0" smtClean="0">
                <a:ln>
                  <a:noFill/>
                </a:ln>
                <a:solidFill>
                  <a:schemeClr val="tx1"/>
                </a:solidFill>
                <a:effectLst/>
                <a:latin typeface="Arial" pitchFamily="34" charset="0"/>
              </a:endParaRPr>
            </a:p>
          </p:txBody>
        </p:sp>
        <p:sp>
          <p:nvSpPr>
            <p:cNvPr id="53" name="Line 48"/>
            <p:cNvSpPr>
              <a:spLocks noChangeShapeType="1"/>
            </p:cNvSpPr>
            <p:nvPr/>
          </p:nvSpPr>
          <p:spPr bwMode="auto">
            <a:xfrm flipV="1">
              <a:off x="4775201" y="5059363"/>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4941888" y="5046663"/>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5" name="Rectangle 50"/>
            <p:cNvSpPr>
              <a:spLocks noChangeArrowheads="1"/>
            </p:cNvSpPr>
            <p:nvPr/>
          </p:nvSpPr>
          <p:spPr bwMode="auto">
            <a:xfrm>
              <a:off x="5087938" y="5010150"/>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6" name="Rectangle 51"/>
            <p:cNvSpPr>
              <a:spLocks noChangeArrowheads="1"/>
            </p:cNvSpPr>
            <p:nvPr/>
          </p:nvSpPr>
          <p:spPr bwMode="auto">
            <a:xfrm>
              <a:off x="5270501" y="5046663"/>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57" name="Rectangle 52"/>
            <p:cNvSpPr>
              <a:spLocks noChangeArrowheads="1"/>
            </p:cNvSpPr>
            <p:nvPr/>
          </p:nvSpPr>
          <p:spPr bwMode="auto">
            <a:xfrm>
              <a:off x="5634038" y="5010150"/>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58" name="Rectangle 53"/>
            <p:cNvSpPr>
              <a:spLocks noChangeArrowheads="1"/>
            </p:cNvSpPr>
            <p:nvPr/>
          </p:nvSpPr>
          <p:spPr bwMode="auto">
            <a:xfrm>
              <a:off x="5853113" y="5046663"/>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59" name="Rectangle 54"/>
            <p:cNvSpPr>
              <a:spLocks noChangeArrowheads="1"/>
            </p:cNvSpPr>
            <p:nvPr/>
          </p:nvSpPr>
          <p:spPr bwMode="auto">
            <a:xfrm>
              <a:off x="6218238" y="5010150"/>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0" name="Line 55"/>
            <p:cNvSpPr>
              <a:spLocks noChangeShapeType="1"/>
            </p:cNvSpPr>
            <p:nvPr/>
          </p:nvSpPr>
          <p:spPr bwMode="auto">
            <a:xfrm flipV="1">
              <a:off x="7546976"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7615238" y="5030788"/>
              <a:ext cx="0" cy="331787"/>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a:off x="3373438" y="5368925"/>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378201"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V="1">
              <a:off x="3444876"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3609976" y="5392738"/>
              <a:ext cx="85725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17.625</a:t>
              </a:r>
              <a:endParaRPr kumimoji="0" lang="en-US" sz="1800" b="0" i="0" u="none" strike="noStrike" cap="none" normalizeH="0" baseline="0" smtClean="0">
                <a:ln>
                  <a:noFill/>
                </a:ln>
                <a:solidFill>
                  <a:schemeClr val="tx1"/>
                </a:solidFill>
                <a:effectLst/>
                <a:latin typeface="Arial" pitchFamily="34" charset="0"/>
              </a:endParaRPr>
            </a:p>
          </p:txBody>
        </p:sp>
        <p:sp>
          <p:nvSpPr>
            <p:cNvPr id="66" name="Line 61"/>
            <p:cNvSpPr>
              <a:spLocks noChangeShapeType="1"/>
            </p:cNvSpPr>
            <p:nvPr/>
          </p:nvSpPr>
          <p:spPr bwMode="auto">
            <a:xfrm flipV="1">
              <a:off x="4775201" y="5395913"/>
              <a:ext cx="0" cy="33337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4941888" y="5392738"/>
              <a:ext cx="2365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68" name="Rectangle 63"/>
            <p:cNvSpPr>
              <a:spLocks noChangeArrowheads="1"/>
            </p:cNvSpPr>
            <p:nvPr/>
          </p:nvSpPr>
          <p:spPr bwMode="auto">
            <a:xfrm>
              <a:off x="5087938" y="5337175"/>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69" name="Rectangle 64"/>
            <p:cNvSpPr>
              <a:spLocks noChangeArrowheads="1"/>
            </p:cNvSpPr>
            <p:nvPr/>
          </p:nvSpPr>
          <p:spPr bwMode="auto">
            <a:xfrm>
              <a:off x="5270501" y="539273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0" name="Rectangle 65"/>
            <p:cNvSpPr>
              <a:spLocks noChangeArrowheads="1"/>
            </p:cNvSpPr>
            <p:nvPr/>
          </p:nvSpPr>
          <p:spPr bwMode="auto">
            <a:xfrm>
              <a:off x="5634038" y="5337175"/>
              <a:ext cx="163513"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1" name="Rectangle 66"/>
            <p:cNvSpPr>
              <a:spLocks noChangeArrowheads="1"/>
            </p:cNvSpPr>
            <p:nvPr/>
          </p:nvSpPr>
          <p:spPr bwMode="auto">
            <a:xfrm>
              <a:off x="5816601" y="539273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2" name="Rectangle 67"/>
            <p:cNvSpPr>
              <a:spLocks noChangeArrowheads="1"/>
            </p:cNvSpPr>
            <p:nvPr/>
          </p:nvSpPr>
          <p:spPr bwMode="auto">
            <a:xfrm>
              <a:off x="6181726" y="5337175"/>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3" name="Rectangle 68"/>
            <p:cNvSpPr>
              <a:spLocks noChangeArrowheads="1"/>
            </p:cNvSpPr>
            <p:nvPr/>
          </p:nvSpPr>
          <p:spPr bwMode="auto">
            <a:xfrm>
              <a:off x="6473826" y="5392738"/>
              <a:ext cx="401638"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4" name="Rectangle 69"/>
            <p:cNvSpPr>
              <a:spLocks noChangeArrowheads="1"/>
            </p:cNvSpPr>
            <p:nvPr/>
          </p:nvSpPr>
          <p:spPr bwMode="auto">
            <a:xfrm>
              <a:off x="6837363" y="5337175"/>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75" name="Line 70"/>
            <p:cNvSpPr>
              <a:spLocks noChangeShapeType="1"/>
            </p:cNvSpPr>
            <p:nvPr/>
          </p:nvSpPr>
          <p:spPr bwMode="auto">
            <a:xfrm flipV="1">
              <a:off x="7546976"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V="1">
              <a:off x="7615238" y="5373688"/>
              <a:ext cx="0" cy="334962"/>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a:off x="3373438" y="5713413"/>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a:off x="3373438" y="5780087"/>
              <a:ext cx="4246563"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5707063" y="3954463"/>
              <a:ext cx="273050" cy="25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1A1B1C"/>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grpSp>
      <p:sp>
        <p:nvSpPr>
          <p:cNvPr id="8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51</a:t>
            </a:fld>
            <a:endParaRPr lang="en-US" sz="1000" dirty="0">
              <a:latin typeface="Calibri" panose="020F0502020204030204" pitchFamily="34" charset="0"/>
            </a:endParaRPr>
          </a:p>
        </p:txBody>
      </p:sp>
      <p:pic>
        <p:nvPicPr>
          <p:cNvPr id="82"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2947434144"/>
              </p:ext>
            </p:extLst>
          </p:nvPr>
        </p:nvGraphicFramePr>
        <p:xfrm>
          <a:off x="3733800" y="2057400"/>
          <a:ext cx="1752600" cy="1126671"/>
        </p:xfrm>
        <a:graphic>
          <a:graphicData uri="http://schemas.openxmlformats.org/presentationml/2006/ole">
            <mc:AlternateContent xmlns:mc="http://schemas.openxmlformats.org/markup-compatibility/2006">
              <mc:Choice xmlns:v="urn:schemas-microsoft-com:vml" Requires="v">
                <p:oleObj spid="_x0000_s1060" name="Equation" r:id="rId5" imgW="694800" imgH="447840" progId="Equation.3">
                  <p:embed/>
                </p:oleObj>
              </mc:Choice>
              <mc:Fallback>
                <p:oleObj name="Equation" r:id="rId5" imgW="694800" imgH="44784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057400"/>
                        <a:ext cx="1752600" cy="1126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381000" y="1752600"/>
            <a:ext cx="8405812"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Take the base 2 representation of a </a:t>
            </a:r>
            <a:r>
              <a:rPr lang="en-US" dirty="0" smtClean="0">
                <a:latin typeface="Calibri" panose="020F0502020204030204" pitchFamily="34" charset="0"/>
              </a:rPr>
              <a:t>floating-point (FP) number</a:t>
            </a: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Each coefficient is a binary digit</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7293" name="Group 153"/>
          <p:cNvGrpSpPr>
            <a:grpSpLocks noChangeAspect="1"/>
          </p:cNvGrpSpPr>
          <p:nvPr/>
        </p:nvGrpSpPr>
        <p:grpSpPr bwMode="auto">
          <a:xfrm>
            <a:off x="1981200" y="3886200"/>
            <a:ext cx="5438775" cy="1676400"/>
            <a:chOff x="1728" y="2352"/>
            <a:chExt cx="3426" cy="1056"/>
          </a:xfrm>
        </p:grpSpPr>
        <p:sp>
          <p:nvSpPr>
            <p:cNvPr id="7294" name="AutoShape 152"/>
            <p:cNvSpPr>
              <a:spLocks noChangeAspect="1" noChangeArrowheads="1" noTextEdit="1"/>
            </p:cNvSpPr>
            <p:nvPr/>
          </p:nvSpPr>
          <p:spPr bwMode="auto">
            <a:xfrm>
              <a:off x="1728" y="2352"/>
              <a:ext cx="3426" cy="10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5" name="Line 154"/>
            <p:cNvSpPr>
              <a:spLocks noChangeShapeType="1"/>
            </p:cNvSpPr>
            <p:nvPr/>
          </p:nvSpPr>
          <p:spPr bwMode="auto">
            <a:xfrm>
              <a:off x="1744" y="2368"/>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6" name="Line 155"/>
            <p:cNvSpPr>
              <a:spLocks noChangeShapeType="1"/>
            </p:cNvSpPr>
            <p:nvPr/>
          </p:nvSpPr>
          <p:spPr bwMode="auto">
            <a:xfrm>
              <a:off x="1744" y="2399"/>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7" name="Line 156"/>
            <p:cNvSpPr>
              <a:spLocks noChangeShapeType="1"/>
            </p:cNvSpPr>
            <p:nvPr/>
          </p:nvSpPr>
          <p:spPr bwMode="auto">
            <a:xfrm flipV="1">
              <a:off x="1744"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8" name="Line 157"/>
            <p:cNvSpPr>
              <a:spLocks noChangeShapeType="1"/>
            </p:cNvSpPr>
            <p:nvPr/>
          </p:nvSpPr>
          <p:spPr bwMode="auto">
            <a:xfrm flipV="1">
              <a:off x="1775"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9" name="Rectangle 158"/>
            <p:cNvSpPr>
              <a:spLocks noChangeArrowheads="1"/>
            </p:cNvSpPr>
            <p:nvPr/>
          </p:nvSpPr>
          <p:spPr bwMode="auto">
            <a:xfrm>
              <a:off x="1855" y="2396"/>
              <a:ext cx="466"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Number</a:t>
              </a:r>
              <a:endParaRPr kumimoji="0" lang="en-US" sz="1800" b="0" i="0" u="none" strike="noStrike" cap="none" normalizeH="0" baseline="0" smtClean="0">
                <a:ln>
                  <a:noFill/>
                </a:ln>
                <a:solidFill>
                  <a:schemeClr val="tx1"/>
                </a:solidFill>
                <a:effectLst/>
                <a:latin typeface="Arial" pitchFamily="34" charset="0"/>
              </a:endParaRPr>
            </a:p>
          </p:txBody>
        </p:sp>
        <p:sp>
          <p:nvSpPr>
            <p:cNvPr id="7300" name="Line 159"/>
            <p:cNvSpPr>
              <a:spLocks noChangeShapeType="1"/>
            </p:cNvSpPr>
            <p:nvPr/>
          </p:nvSpPr>
          <p:spPr bwMode="auto">
            <a:xfrm flipV="1">
              <a:off x="2390"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1" name="Rectangle 160"/>
            <p:cNvSpPr>
              <a:spLocks noChangeArrowheads="1"/>
            </p:cNvSpPr>
            <p:nvPr/>
          </p:nvSpPr>
          <p:spPr bwMode="auto">
            <a:xfrm>
              <a:off x="2471" y="2396"/>
              <a:ext cx="58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Expansion</a:t>
              </a:r>
              <a:endParaRPr kumimoji="0" lang="en-US" sz="1800" b="0" i="0" u="none" strike="noStrike" cap="none" normalizeH="0" baseline="0" smtClean="0">
                <a:ln>
                  <a:noFill/>
                </a:ln>
                <a:solidFill>
                  <a:schemeClr val="tx1"/>
                </a:solidFill>
                <a:effectLst/>
                <a:latin typeface="Arial" pitchFamily="34" charset="0"/>
              </a:endParaRPr>
            </a:p>
          </p:txBody>
        </p:sp>
        <p:sp>
          <p:nvSpPr>
            <p:cNvPr id="7302" name="Line 161"/>
            <p:cNvSpPr>
              <a:spLocks noChangeShapeType="1"/>
            </p:cNvSpPr>
            <p:nvPr/>
          </p:nvSpPr>
          <p:spPr bwMode="auto">
            <a:xfrm flipV="1">
              <a:off x="3677"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3" name="Rectangle 162"/>
            <p:cNvSpPr>
              <a:spLocks noChangeArrowheads="1"/>
            </p:cNvSpPr>
            <p:nvPr/>
          </p:nvSpPr>
          <p:spPr bwMode="auto">
            <a:xfrm>
              <a:off x="3755" y="2396"/>
              <a:ext cx="114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BinaryRepresentation</a:t>
              </a:r>
              <a:endParaRPr kumimoji="0" lang="en-US" sz="1800" b="0" i="0" u="none" strike="noStrike" cap="none" normalizeH="0" baseline="0" smtClean="0">
                <a:ln>
                  <a:noFill/>
                </a:ln>
                <a:solidFill>
                  <a:schemeClr val="tx1"/>
                </a:solidFill>
                <a:effectLst/>
                <a:latin typeface="Arial" pitchFamily="34" charset="0"/>
              </a:endParaRPr>
            </a:p>
          </p:txBody>
        </p:sp>
        <p:sp>
          <p:nvSpPr>
            <p:cNvPr id="7304" name="Line 163"/>
            <p:cNvSpPr>
              <a:spLocks noChangeShapeType="1"/>
            </p:cNvSpPr>
            <p:nvPr/>
          </p:nvSpPr>
          <p:spPr bwMode="auto">
            <a:xfrm flipV="1">
              <a:off x="5107"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5" name="Line 164"/>
            <p:cNvSpPr>
              <a:spLocks noChangeShapeType="1"/>
            </p:cNvSpPr>
            <p:nvPr/>
          </p:nvSpPr>
          <p:spPr bwMode="auto">
            <a:xfrm flipV="1">
              <a:off x="5138" y="24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6" name="Line 165"/>
            <p:cNvSpPr>
              <a:spLocks noChangeShapeType="1"/>
            </p:cNvSpPr>
            <p:nvPr/>
          </p:nvSpPr>
          <p:spPr bwMode="auto">
            <a:xfrm>
              <a:off x="1744" y="2561"/>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7" name="Line 166"/>
            <p:cNvSpPr>
              <a:spLocks noChangeShapeType="1"/>
            </p:cNvSpPr>
            <p:nvPr/>
          </p:nvSpPr>
          <p:spPr bwMode="auto">
            <a:xfrm flipV="1">
              <a:off x="1744"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8" name="Line 167"/>
            <p:cNvSpPr>
              <a:spLocks noChangeShapeType="1"/>
            </p:cNvSpPr>
            <p:nvPr/>
          </p:nvSpPr>
          <p:spPr bwMode="auto">
            <a:xfrm flipV="1">
              <a:off x="1775"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9" name="Rectangle 168"/>
            <p:cNvSpPr>
              <a:spLocks noChangeArrowheads="1"/>
            </p:cNvSpPr>
            <p:nvPr/>
          </p:nvSpPr>
          <p:spPr bwMode="auto">
            <a:xfrm>
              <a:off x="1855" y="2555"/>
              <a:ext cx="342"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0.375</a:t>
              </a:r>
              <a:endParaRPr kumimoji="0" lang="en-US" sz="1800" b="0" i="0" u="none" strike="noStrike" cap="none" normalizeH="0" baseline="0" smtClean="0">
                <a:ln>
                  <a:noFill/>
                </a:ln>
                <a:solidFill>
                  <a:schemeClr val="tx1"/>
                </a:solidFill>
                <a:effectLst/>
                <a:latin typeface="Arial" pitchFamily="34" charset="0"/>
              </a:endParaRPr>
            </a:p>
          </p:txBody>
        </p:sp>
        <p:sp>
          <p:nvSpPr>
            <p:cNvPr id="7310" name="Line 169"/>
            <p:cNvSpPr>
              <a:spLocks noChangeShapeType="1"/>
            </p:cNvSpPr>
            <p:nvPr/>
          </p:nvSpPr>
          <p:spPr bwMode="auto">
            <a:xfrm flipV="1">
              <a:off x="2390"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1" name="Rectangle 170"/>
            <p:cNvSpPr>
              <a:spLocks noChangeArrowheads="1"/>
            </p:cNvSpPr>
            <p:nvPr/>
          </p:nvSpPr>
          <p:spPr bwMode="auto">
            <a:xfrm>
              <a:off x="2471" y="2573"/>
              <a:ext cx="331"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2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7312" name="Rectangle 171"/>
            <p:cNvSpPr>
              <a:spLocks noChangeArrowheads="1"/>
            </p:cNvSpPr>
            <p:nvPr/>
          </p:nvSpPr>
          <p:spPr bwMode="auto">
            <a:xfrm>
              <a:off x="2529" y="2568"/>
              <a:ext cx="35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rPr>
                <a:t>–2        –3</a:t>
              </a:r>
              <a:endParaRPr kumimoji="0" lang="en-US" sz="1800" b="0" i="0" u="none" strike="noStrike" cap="none" normalizeH="0" baseline="0" dirty="0" smtClean="0">
                <a:ln>
                  <a:noFill/>
                </a:ln>
                <a:solidFill>
                  <a:schemeClr val="tx1"/>
                </a:solidFill>
                <a:effectLst/>
                <a:latin typeface="Arial" pitchFamily="34" charset="0"/>
              </a:endParaRPr>
            </a:p>
          </p:txBody>
        </p:sp>
        <p:sp>
          <p:nvSpPr>
            <p:cNvPr id="7313" name="Line 172"/>
            <p:cNvSpPr>
              <a:spLocks noChangeShapeType="1"/>
            </p:cNvSpPr>
            <p:nvPr/>
          </p:nvSpPr>
          <p:spPr bwMode="auto">
            <a:xfrm flipV="1">
              <a:off x="3677"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4" name="Rectangle 173"/>
            <p:cNvSpPr>
              <a:spLocks noChangeArrowheads="1"/>
            </p:cNvSpPr>
            <p:nvPr/>
          </p:nvSpPr>
          <p:spPr bwMode="auto">
            <a:xfrm>
              <a:off x="3755" y="2555"/>
              <a:ext cx="286"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0.011</a:t>
              </a:r>
              <a:endParaRPr kumimoji="0" lang="en-US" sz="1800" b="0" i="0" u="none" strike="noStrike" cap="none" normalizeH="0" baseline="0" dirty="0" smtClean="0">
                <a:ln>
                  <a:noFill/>
                </a:ln>
                <a:solidFill>
                  <a:schemeClr val="tx1"/>
                </a:solidFill>
                <a:effectLst/>
                <a:latin typeface="Arial" pitchFamily="34" charset="0"/>
              </a:endParaRPr>
            </a:p>
          </p:txBody>
        </p:sp>
        <p:sp>
          <p:nvSpPr>
            <p:cNvPr id="7315" name="Line 174"/>
            <p:cNvSpPr>
              <a:spLocks noChangeShapeType="1"/>
            </p:cNvSpPr>
            <p:nvPr/>
          </p:nvSpPr>
          <p:spPr bwMode="auto">
            <a:xfrm flipV="1">
              <a:off x="5107"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6" name="Line 175"/>
            <p:cNvSpPr>
              <a:spLocks noChangeShapeType="1"/>
            </p:cNvSpPr>
            <p:nvPr/>
          </p:nvSpPr>
          <p:spPr bwMode="auto">
            <a:xfrm flipV="1">
              <a:off x="5138" y="256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7" name="Line 176"/>
            <p:cNvSpPr>
              <a:spLocks noChangeShapeType="1"/>
            </p:cNvSpPr>
            <p:nvPr/>
          </p:nvSpPr>
          <p:spPr bwMode="auto">
            <a:xfrm>
              <a:off x="1744" y="2720"/>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9" name="Line 177"/>
            <p:cNvSpPr>
              <a:spLocks noChangeShapeType="1"/>
            </p:cNvSpPr>
            <p:nvPr/>
          </p:nvSpPr>
          <p:spPr bwMode="auto">
            <a:xfrm flipV="1">
              <a:off x="1744"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0" name="Line 178"/>
            <p:cNvSpPr>
              <a:spLocks noChangeShapeType="1"/>
            </p:cNvSpPr>
            <p:nvPr/>
          </p:nvSpPr>
          <p:spPr bwMode="auto">
            <a:xfrm flipV="1">
              <a:off x="1775"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1" name="Rectangle 179"/>
            <p:cNvSpPr>
              <a:spLocks noChangeArrowheads="1"/>
            </p:cNvSpPr>
            <p:nvPr/>
          </p:nvSpPr>
          <p:spPr bwMode="auto">
            <a:xfrm>
              <a:off x="1855" y="2717"/>
              <a:ext cx="115"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322" name="Line 180"/>
            <p:cNvSpPr>
              <a:spLocks noChangeShapeType="1"/>
            </p:cNvSpPr>
            <p:nvPr/>
          </p:nvSpPr>
          <p:spPr bwMode="auto">
            <a:xfrm flipV="1">
              <a:off x="2390"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3" name="Rectangle 181"/>
            <p:cNvSpPr>
              <a:spLocks noChangeArrowheads="1"/>
            </p:cNvSpPr>
            <p:nvPr/>
          </p:nvSpPr>
          <p:spPr bwMode="auto">
            <a:xfrm>
              <a:off x="2471" y="2717"/>
              <a:ext cx="115"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7324" name="Rectangle 182"/>
            <p:cNvSpPr>
              <a:spLocks noChangeArrowheads="1"/>
            </p:cNvSpPr>
            <p:nvPr/>
          </p:nvSpPr>
          <p:spPr bwMode="auto">
            <a:xfrm>
              <a:off x="2536" y="2704"/>
              <a:ext cx="87" cy="1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325" name="Line 183"/>
            <p:cNvSpPr>
              <a:spLocks noChangeShapeType="1"/>
            </p:cNvSpPr>
            <p:nvPr/>
          </p:nvSpPr>
          <p:spPr bwMode="auto">
            <a:xfrm flipV="1">
              <a:off x="3677"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6" name="Rectangle 184"/>
            <p:cNvSpPr>
              <a:spLocks noChangeArrowheads="1"/>
            </p:cNvSpPr>
            <p:nvPr/>
          </p:nvSpPr>
          <p:spPr bwMode="auto">
            <a:xfrm>
              <a:off x="3755" y="2717"/>
              <a:ext cx="21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1.0</a:t>
              </a:r>
              <a:endParaRPr kumimoji="0" lang="en-US" sz="1800" b="0" i="0" u="none" strike="noStrike" cap="none" normalizeH="0" baseline="0" smtClean="0">
                <a:ln>
                  <a:noFill/>
                </a:ln>
                <a:solidFill>
                  <a:schemeClr val="tx1"/>
                </a:solidFill>
                <a:effectLst/>
                <a:latin typeface="Arial" pitchFamily="34" charset="0"/>
              </a:endParaRPr>
            </a:p>
          </p:txBody>
        </p:sp>
        <p:sp>
          <p:nvSpPr>
            <p:cNvPr id="7327" name="Line 185"/>
            <p:cNvSpPr>
              <a:spLocks noChangeShapeType="1"/>
            </p:cNvSpPr>
            <p:nvPr/>
          </p:nvSpPr>
          <p:spPr bwMode="auto">
            <a:xfrm flipV="1">
              <a:off x="5107"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8" name="Line 186"/>
            <p:cNvSpPr>
              <a:spLocks noChangeShapeType="1"/>
            </p:cNvSpPr>
            <p:nvPr/>
          </p:nvSpPr>
          <p:spPr bwMode="auto">
            <a:xfrm flipV="1">
              <a:off x="5138" y="2723"/>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9" name="Line 187"/>
            <p:cNvSpPr>
              <a:spLocks noChangeShapeType="1"/>
            </p:cNvSpPr>
            <p:nvPr/>
          </p:nvSpPr>
          <p:spPr bwMode="auto">
            <a:xfrm>
              <a:off x="1744" y="2878"/>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0" name="Line 188"/>
            <p:cNvSpPr>
              <a:spLocks noChangeShapeType="1"/>
            </p:cNvSpPr>
            <p:nvPr/>
          </p:nvSpPr>
          <p:spPr bwMode="auto">
            <a:xfrm flipV="1">
              <a:off x="1744"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1" name="Line 189"/>
            <p:cNvSpPr>
              <a:spLocks noChangeShapeType="1"/>
            </p:cNvSpPr>
            <p:nvPr/>
          </p:nvSpPr>
          <p:spPr bwMode="auto">
            <a:xfrm flipV="1">
              <a:off x="1775"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2" name="Rectangle 190"/>
            <p:cNvSpPr>
              <a:spLocks noChangeArrowheads="1"/>
            </p:cNvSpPr>
            <p:nvPr/>
          </p:nvSpPr>
          <p:spPr bwMode="auto">
            <a:xfrm>
              <a:off x="1855" y="2876"/>
              <a:ext cx="21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1.5</a:t>
              </a:r>
              <a:endParaRPr kumimoji="0" lang="en-US" sz="1800" b="0" i="0" u="none" strike="noStrike" cap="none" normalizeH="0" baseline="0" smtClean="0">
                <a:ln>
                  <a:noFill/>
                </a:ln>
                <a:solidFill>
                  <a:schemeClr val="tx1"/>
                </a:solidFill>
                <a:effectLst/>
                <a:latin typeface="Arial" pitchFamily="34" charset="0"/>
              </a:endParaRPr>
            </a:p>
          </p:txBody>
        </p:sp>
        <p:sp>
          <p:nvSpPr>
            <p:cNvPr id="7333" name="Line 191"/>
            <p:cNvSpPr>
              <a:spLocks noChangeShapeType="1"/>
            </p:cNvSpPr>
            <p:nvPr/>
          </p:nvSpPr>
          <p:spPr bwMode="auto">
            <a:xfrm flipV="1">
              <a:off x="2390"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4" name="Line 192"/>
            <p:cNvSpPr>
              <a:spLocks noChangeShapeType="1"/>
            </p:cNvSpPr>
            <p:nvPr/>
          </p:nvSpPr>
          <p:spPr bwMode="auto">
            <a:xfrm flipV="1">
              <a:off x="3677"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5" name="Rectangle 193"/>
            <p:cNvSpPr>
              <a:spLocks noChangeArrowheads="1"/>
            </p:cNvSpPr>
            <p:nvPr/>
          </p:nvSpPr>
          <p:spPr bwMode="auto">
            <a:xfrm>
              <a:off x="3755" y="2876"/>
              <a:ext cx="211"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7336" name="Line 194"/>
            <p:cNvSpPr>
              <a:spLocks noChangeShapeType="1"/>
            </p:cNvSpPr>
            <p:nvPr/>
          </p:nvSpPr>
          <p:spPr bwMode="auto">
            <a:xfrm flipV="1">
              <a:off x="5107"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7" name="Line 195"/>
            <p:cNvSpPr>
              <a:spLocks noChangeShapeType="1"/>
            </p:cNvSpPr>
            <p:nvPr/>
          </p:nvSpPr>
          <p:spPr bwMode="auto">
            <a:xfrm flipV="1">
              <a:off x="5138" y="2882"/>
              <a:ext cx="0" cy="155"/>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8" name="Line 196"/>
            <p:cNvSpPr>
              <a:spLocks noChangeShapeType="1"/>
            </p:cNvSpPr>
            <p:nvPr/>
          </p:nvSpPr>
          <p:spPr bwMode="auto">
            <a:xfrm>
              <a:off x="1744" y="3040"/>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9" name="Line 197"/>
            <p:cNvSpPr>
              <a:spLocks noChangeShapeType="1"/>
            </p:cNvSpPr>
            <p:nvPr/>
          </p:nvSpPr>
          <p:spPr bwMode="auto">
            <a:xfrm flipV="1">
              <a:off x="1744"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0" name="Line 198"/>
            <p:cNvSpPr>
              <a:spLocks noChangeShapeType="1"/>
            </p:cNvSpPr>
            <p:nvPr/>
          </p:nvSpPr>
          <p:spPr bwMode="auto">
            <a:xfrm flipV="1">
              <a:off x="1775"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1" name="Rectangle 199"/>
            <p:cNvSpPr>
              <a:spLocks noChangeArrowheads="1"/>
            </p:cNvSpPr>
            <p:nvPr/>
          </p:nvSpPr>
          <p:spPr bwMode="auto">
            <a:xfrm>
              <a:off x="1855" y="3038"/>
              <a:ext cx="27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2.75</a:t>
              </a:r>
              <a:endParaRPr kumimoji="0" lang="en-US" sz="1800" b="0" i="0" u="none" strike="noStrike" cap="none" normalizeH="0" baseline="0" smtClean="0">
                <a:ln>
                  <a:noFill/>
                </a:ln>
                <a:solidFill>
                  <a:schemeClr val="tx1"/>
                </a:solidFill>
                <a:effectLst/>
                <a:latin typeface="Arial" pitchFamily="34" charset="0"/>
              </a:endParaRPr>
            </a:p>
          </p:txBody>
        </p:sp>
        <p:sp>
          <p:nvSpPr>
            <p:cNvPr id="7342" name="Line 200"/>
            <p:cNvSpPr>
              <a:spLocks noChangeShapeType="1"/>
            </p:cNvSpPr>
            <p:nvPr/>
          </p:nvSpPr>
          <p:spPr bwMode="auto">
            <a:xfrm flipV="1">
              <a:off x="2390"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3" name="Line 201"/>
            <p:cNvSpPr>
              <a:spLocks noChangeShapeType="1"/>
            </p:cNvSpPr>
            <p:nvPr/>
          </p:nvSpPr>
          <p:spPr bwMode="auto">
            <a:xfrm flipV="1">
              <a:off x="3677"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4" name="Rectangle 202"/>
            <p:cNvSpPr>
              <a:spLocks noChangeArrowheads="1"/>
            </p:cNvSpPr>
            <p:nvPr/>
          </p:nvSpPr>
          <p:spPr bwMode="auto">
            <a:xfrm>
              <a:off x="3755" y="3038"/>
              <a:ext cx="342"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10.11</a:t>
              </a:r>
              <a:endParaRPr kumimoji="0" lang="en-US" sz="1800" b="0" i="0" u="none" strike="noStrike" cap="none" normalizeH="0" baseline="0" smtClean="0">
                <a:ln>
                  <a:noFill/>
                </a:ln>
                <a:solidFill>
                  <a:schemeClr val="tx1"/>
                </a:solidFill>
                <a:effectLst/>
                <a:latin typeface="Arial" pitchFamily="34" charset="0"/>
              </a:endParaRPr>
            </a:p>
          </p:txBody>
        </p:sp>
        <p:sp>
          <p:nvSpPr>
            <p:cNvPr id="7345" name="Line 203"/>
            <p:cNvSpPr>
              <a:spLocks noChangeShapeType="1"/>
            </p:cNvSpPr>
            <p:nvPr/>
          </p:nvSpPr>
          <p:spPr bwMode="auto">
            <a:xfrm flipV="1">
              <a:off x="5107"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6" name="Line 204"/>
            <p:cNvSpPr>
              <a:spLocks noChangeShapeType="1"/>
            </p:cNvSpPr>
            <p:nvPr/>
          </p:nvSpPr>
          <p:spPr bwMode="auto">
            <a:xfrm flipV="1">
              <a:off x="5138" y="3044"/>
              <a:ext cx="0" cy="152"/>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7" name="Line 205"/>
            <p:cNvSpPr>
              <a:spLocks noChangeShapeType="1"/>
            </p:cNvSpPr>
            <p:nvPr/>
          </p:nvSpPr>
          <p:spPr bwMode="auto">
            <a:xfrm>
              <a:off x="1744" y="3199"/>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8" name="Line 206"/>
            <p:cNvSpPr>
              <a:spLocks noChangeShapeType="1"/>
            </p:cNvSpPr>
            <p:nvPr/>
          </p:nvSpPr>
          <p:spPr bwMode="auto">
            <a:xfrm flipV="1">
              <a:off x="1744"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9" name="Line 207"/>
            <p:cNvSpPr>
              <a:spLocks noChangeShapeType="1"/>
            </p:cNvSpPr>
            <p:nvPr/>
          </p:nvSpPr>
          <p:spPr bwMode="auto">
            <a:xfrm flipV="1">
              <a:off x="1775"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0" name="Rectangle 208"/>
            <p:cNvSpPr>
              <a:spLocks noChangeArrowheads="1"/>
            </p:cNvSpPr>
            <p:nvPr/>
          </p:nvSpPr>
          <p:spPr bwMode="auto">
            <a:xfrm>
              <a:off x="1855" y="3196"/>
              <a:ext cx="407"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17.625</a:t>
              </a:r>
              <a:endParaRPr kumimoji="0" lang="en-US" sz="1800" b="0" i="0" u="none" strike="noStrike" cap="none" normalizeH="0" baseline="0" smtClean="0">
                <a:ln>
                  <a:noFill/>
                </a:ln>
                <a:solidFill>
                  <a:schemeClr val="tx1"/>
                </a:solidFill>
                <a:effectLst/>
                <a:latin typeface="Arial" pitchFamily="34" charset="0"/>
              </a:endParaRPr>
            </a:p>
          </p:txBody>
        </p:sp>
        <p:sp>
          <p:nvSpPr>
            <p:cNvPr id="7351" name="Line 209"/>
            <p:cNvSpPr>
              <a:spLocks noChangeShapeType="1"/>
            </p:cNvSpPr>
            <p:nvPr/>
          </p:nvSpPr>
          <p:spPr bwMode="auto">
            <a:xfrm flipV="1">
              <a:off x="2390"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2" name="Line 210"/>
            <p:cNvSpPr>
              <a:spLocks noChangeShapeType="1"/>
            </p:cNvSpPr>
            <p:nvPr/>
          </p:nvSpPr>
          <p:spPr bwMode="auto">
            <a:xfrm flipV="1">
              <a:off x="3677"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3" name="Rectangle 211"/>
            <p:cNvSpPr>
              <a:spLocks noChangeArrowheads="1"/>
            </p:cNvSpPr>
            <p:nvPr/>
          </p:nvSpPr>
          <p:spPr bwMode="auto">
            <a:xfrm>
              <a:off x="3755" y="3196"/>
              <a:ext cx="603"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Times New Roman" pitchFamily="18" charset="0"/>
                </a:rPr>
                <a:t>10001.101</a:t>
              </a:r>
              <a:endParaRPr kumimoji="0" lang="en-US" sz="1800" b="0" i="0" u="none" strike="noStrike" cap="none" normalizeH="0" baseline="0" smtClean="0">
                <a:ln>
                  <a:noFill/>
                </a:ln>
                <a:solidFill>
                  <a:schemeClr val="tx1"/>
                </a:solidFill>
                <a:effectLst/>
                <a:latin typeface="Arial" pitchFamily="34" charset="0"/>
              </a:endParaRPr>
            </a:p>
          </p:txBody>
        </p:sp>
        <p:sp>
          <p:nvSpPr>
            <p:cNvPr id="7354" name="Line 212"/>
            <p:cNvSpPr>
              <a:spLocks noChangeShapeType="1"/>
            </p:cNvSpPr>
            <p:nvPr/>
          </p:nvSpPr>
          <p:spPr bwMode="auto">
            <a:xfrm flipV="1">
              <a:off x="5107"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5" name="Line 213"/>
            <p:cNvSpPr>
              <a:spLocks noChangeShapeType="1"/>
            </p:cNvSpPr>
            <p:nvPr/>
          </p:nvSpPr>
          <p:spPr bwMode="auto">
            <a:xfrm flipV="1">
              <a:off x="5138" y="3202"/>
              <a:ext cx="0" cy="156"/>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6" name="Line 214"/>
            <p:cNvSpPr>
              <a:spLocks noChangeShapeType="1"/>
            </p:cNvSpPr>
            <p:nvPr/>
          </p:nvSpPr>
          <p:spPr bwMode="auto">
            <a:xfrm>
              <a:off x="1744" y="3361"/>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7" name="Line 215"/>
            <p:cNvSpPr>
              <a:spLocks noChangeShapeType="1"/>
            </p:cNvSpPr>
            <p:nvPr/>
          </p:nvSpPr>
          <p:spPr bwMode="auto">
            <a:xfrm>
              <a:off x="1744" y="3392"/>
              <a:ext cx="3394" cy="0"/>
            </a:xfrm>
            <a:prstGeom prst="line">
              <a:avLst/>
            </a:prstGeom>
            <a:noFill/>
            <a:ln w="6">
              <a:solidFill>
                <a:srgbClr val="000000"/>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8" name="Rectangle 216"/>
            <p:cNvSpPr>
              <a:spLocks noChangeArrowheads="1"/>
            </p:cNvSpPr>
            <p:nvPr/>
          </p:nvSpPr>
          <p:spPr bwMode="auto">
            <a:xfrm>
              <a:off x="2471" y="3050"/>
              <a:ext cx="26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600" b="0" i="0" u="none" strike="noStrike" cap="none" normalizeH="0" baseline="0" dirty="0" smtClean="0">
                  <a:ln>
                    <a:noFill/>
                  </a:ln>
                  <a:solidFill>
                    <a:srgbClr val="000000"/>
                  </a:solidFill>
                  <a:effectLst/>
                  <a:latin typeface="Times New Roman" pitchFamily="18" charset="0"/>
                </a:rPr>
                <a:t>2 </a:t>
              </a:r>
              <a:r>
                <a:rPr lang="en-US" sz="1600" dirty="0" smtClean="0">
                  <a:solidFill>
                    <a:srgbClr val="000000"/>
                  </a:solidFill>
                  <a:latin typeface="Times New Roman" pitchFamily="18" charset="0"/>
                </a:rPr>
                <a:t> </a:t>
              </a:r>
              <a:r>
                <a:rPr kumimoji="0" lang="en-US" sz="1600" b="0" i="0" u="none" strike="noStrike" cap="none" normalizeH="0" baseline="0" dirty="0" smtClean="0">
                  <a:ln>
                    <a:noFill/>
                  </a:ln>
                  <a:solidFill>
                    <a:srgbClr val="000000"/>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7359" name="Rectangle 217"/>
            <p:cNvSpPr>
              <a:spLocks noChangeArrowheads="1"/>
            </p:cNvSpPr>
            <p:nvPr/>
          </p:nvSpPr>
          <p:spPr bwMode="auto">
            <a:xfrm>
              <a:off x="2536" y="3044"/>
              <a:ext cx="311"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rPr>
                <a:t>1       –1 </a:t>
              </a:r>
              <a:endParaRPr kumimoji="0" lang="en-US" sz="1800" b="0" i="0" u="none" strike="noStrike" cap="none" normalizeH="0" baseline="0" dirty="0" smtClean="0">
                <a:ln>
                  <a:noFill/>
                </a:ln>
                <a:solidFill>
                  <a:schemeClr val="tx1"/>
                </a:solidFill>
                <a:effectLst/>
                <a:latin typeface="Arial" pitchFamily="34" charset="0"/>
              </a:endParaRPr>
            </a:p>
          </p:txBody>
        </p:sp>
        <p:sp>
          <p:nvSpPr>
            <p:cNvPr id="7360" name="Rectangle 218"/>
            <p:cNvSpPr>
              <a:spLocks noChangeArrowheads="1"/>
            </p:cNvSpPr>
            <p:nvPr/>
          </p:nvSpPr>
          <p:spPr bwMode="auto">
            <a:xfrm>
              <a:off x="2815" y="3050"/>
              <a:ext cx="202"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 + 2</a:t>
              </a:r>
              <a:endParaRPr kumimoji="0" lang="en-US" sz="1800" b="0" i="0" u="none" strike="noStrike" cap="none" normalizeH="0" baseline="0" dirty="0" smtClean="0">
                <a:ln>
                  <a:noFill/>
                </a:ln>
                <a:solidFill>
                  <a:schemeClr val="tx1"/>
                </a:solidFill>
                <a:effectLst/>
                <a:latin typeface="Arial" pitchFamily="34" charset="0"/>
              </a:endParaRPr>
            </a:p>
          </p:txBody>
        </p:sp>
        <p:sp>
          <p:nvSpPr>
            <p:cNvPr id="7361" name="Rectangle 219"/>
            <p:cNvSpPr>
              <a:spLocks noChangeArrowheads="1"/>
            </p:cNvSpPr>
            <p:nvPr/>
          </p:nvSpPr>
          <p:spPr bwMode="auto">
            <a:xfrm>
              <a:off x="2983" y="3044"/>
              <a:ext cx="11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a:solidFill>
                    <a:srgbClr val="000000"/>
                  </a:solidFill>
                  <a:latin typeface="Times New Roman" pitchFamily="18" charset="0"/>
                </a:rPr>
                <a:t> </a:t>
              </a:r>
              <a:r>
                <a:rPr lang="en-US" sz="1100" dirty="0" smtClean="0">
                  <a:solidFill>
                    <a:srgbClr val="000000"/>
                  </a:solidFill>
                  <a:latin typeface="Times New Roman" pitchFamily="18" charset="0"/>
                </a:rPr>
                <a:t> -</a:t>
              </a:r>
              <a:r>
                <a:rPr kumimoji="0" lang="en-US" sz="1100" b="0" i="0" u="none" strike="noStrike" cap="none" normalizeH="0" baseline="0" dirty="0" smtClean="0">
                  <a:ln>
                    <a:noFill/>
                  </a:ln>
                  <a:solidFill>
                    <a:srgbClr val="000000"/>
                  </a:solidFill>
                  <a:effectLst/>
                  <a:latin typeface="Times New Roman" pitchFamily="18" charset="0"/>
                </a:rPr>
                <a:t>2</a:t>
              </a:r>
              <a:endParaRPr kumimoji="0" lang="en-US" sz="1800" b="0" i="0" u="none" strike="noStrike" cap="none" normalizeH="0" baseline="0" dirty="0" smtClean="0">
                <a:ln>
                  <a:noFill/>
                </a:ln>
                <a:solidFill>
                  <a:schemeClr val="tx1"/>
                </a:solidFill>
                <a:effectLst/>
                <a:latin typeface="Arial" pitchFamily="34" charset="0"/>
              </a:endParaRPr>
            </a:p>
          </p:txBody>
        </p:sp>
        <p:sp>
          <p:nvSpPr>
            <p:cNvPr id="7362" name="Rectangle 220"/>
            <p:cNvSpPr>
              <a:spLocks noChangeArrowheads="1"/>
            </p:cNvSpPr>
            <p:nvPr/>
          </p:nvSpPr>
          <p:spPr bwMode="auto">
            <a:xfrm>
              <a:off x="2462" y="3212"/>
              <a:ext cx="267"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2  +2</a:t>
              </a:r>
              <a:endParaRPr kumimoji="0" lang="en-US" sz="1800" b="0" i="0" u="none" strike="noStrike" cap="none" normalizeH="0" baseline="0" dirty="0" smtClean="0">
                <a:ln>
                  <a:noFill/>
                </a:ln>
                <a:solidFill>
                  <a:schemeClr val="tx1"/>
                </a:solidFill>
                <a:effectLst/>
                <a:latin typeface="Arial" pitchFamily="34" charset="0"/>
              </a:endParaRPr>
            </a:p>
          </p:txBody>
        </p:sp>
        <p:sp>
          <p:nvSpPr>
            <p:cNvPr id="7363" name="Rectangle 221"/>
            <p:cNvSpPr>
              <a:spLocks noChangeArrowheads="1"/>
            </p:cNvSpPr>
            <p:nvPr/>
          </p:nvSpPr>
          <p:spPr bwMode="auto">
            <a:xfrm>
              <a:off x="2524" y="3206"/>
              <a:ext cx="289"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rPr>
                <a:t>4        0 </a:t>
              </a:r>
              <a:endParaRPr kumimoji="0" lang="en-US" sz="1800" b="0" i="0" u="none" strike="noStrike" cap="none" normalizeH="0" baseline="0" dirty="0" smtClean="0">
                <a:ln>
                  <a:noFill/>
                </a:ln>
                <a:solidFill>
                  <a:schemeClr val="tx1"/>
                </a:solidFill>
                <a:effectLst/>
                <a:latin typeface="Arial" pitchFamily="34" charset="0"/>
              </a:endParaRPr>
            </a:p>
          </p:txBody>
        </p:sp>
        <p:sp>
          <p:nvSpPr>
            <p:cNvPr id="7364" name="Rectangle 222"/>
            <p:cNvSpPr>
              <a:spLocks noChangeArrowheads="1"/>
            </p:cNvSpPr>
            <p:nvPr/>
          </p:nvSpPr>
          <p:spPr bwMode="auto">
            <a:xfrm>
              <a:off x="2802" y="3212"/>
              <a:ext cx="404" cy="1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rPr>
                <a:t>+ 2   +2</a:t>
              </a:r>
              <a:endParaRPr kumimoji="0" lang="en-US" sz="1800" b="0" i="0" u="none" strike="noStrike" cap="none" normalizeH="0" baseline="0" dirty="0" smtClean="0">
                <a:ln>
                  <a:noFill/>
                </a:ln>
                <a:solidFill>
                  <a:schemeClr val="tx1"/>
                </a:solidFill>
                <a:effectLst/>
                <a:latin typeface="Arial" pitchFamily="34" charset="0"/>
              </a:endParaRPr>
            </a:p>
          </p:txBody>
        </p:sp>
        <p:sp>
          <p:nvSpPr>
            <p:cNvPr id="7365" name="Rectangle 223"/>
            <p:cNvSpPr>
              <a:spLocks noChangeArrowheads="1"/>
            </p:cNvSpPr>
            <p:nvPr/>
          </p:nvSpPr>
          <p:spPr bwMode="auto">
            <a:xfrm>
              <a:off x="2976" y="3206"/>
              <a:ext cx="318"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Times New Roman" pitchFamily="18" charset="0"/>
                </a:rPr>
                <a:t>–1       -3</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4" name="Rectangle 3"/>
          <p:cNvSpPr/>
          <p:nvPr/>
        </p:nvSpPr>
        <p:spPr>
          <a:xfrm>
            <a:off x="3048000" y="4648200"/>
            <a:ext cx="814647" cy="338554"/>
          </a:xfrm>
          <a:prstGeom prst="rect">
            <a:avLst/>
          </a:prstGeom>
        </p:spPr>
        <p:txBody>
          <a:bodyPr wrap="none">
            <a:spAutoFit/>
          </a:bodyPr>
          <a:lstStyle/>
          <a:p>
            <a:r>
              <a:rPr lang="en-US" sz="1600" dirty="0">
                <a:latin typeface="Times New Roman" pitchFamily="18" charset="0"/>
                <a:cs typeface="Times New Roman" pitchFamily="18" charset="0"/>
              </a:rPr>
              <a:t>2</a:t>
            </a:r>
            <a:r>
              <a:rPr lang="en-US" sz="1600" baseline="30000" dirty="0">
                <a:latin typeface="Times New Roman" pitchFamily="18" charset="0"/>
                <a:cs typeface="Times New Roman" pitchFamily="18" charset="0"/>
              </a:rPr>
              <a:t>0</a:t>
            </a:r>
            <a:r>
              <a:rPr lang="en-US" sz="1600" dirty="0">
                <a:latin typeface="Times New Roman" pitchFamily="18" charset="0"/>
                <a:cs typeface="Times New Roman" pitchFamily="18" charset="0"/>
              </a:rPr>
              <a:t> + 2</a:t>
            </a:r>
            <a:r>
              <a:rPr lang="en-US" sz="1600" baseline="30000" dirty="0">
                <a:latin typeface="Times New Roman" pitchFamily="18" charset="0"/>
                <a:cs typeface="Times New Roman" pitchFamily="18" charset="0"/>
              </a:rPr>
              <a:t>–1</a:t>
            </a:r>
          </a:p>
        </p:txBody>
      </p:sp>
      <p:sp>
        <p:nvSpPr>
          <p:cNvPr id="7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52</a:t>
            </a:fld>
            <a:endParaRPr lang="en-US" sz="1000" dirty="0">
              <a:latin typeface="Calibri" panose="020F0502020204030204" pitchFamily="34" charset="0"/>
            </a:endParaRPr>
          </a:p>
        </p:txBody>
      </p:sp>
      <p:pic>
        <p:nvPicPr>
          <p:cNvPr id="8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Normalized</a:t>
            </a:r>
            <a:r>
              <a:rPr lang="fr-FR" dirty="0">
                <a:solidFill>
                  <a:schemeClr val="tx1"/>
                </a:solidFill>
              </a:rPr>
              <a:t> </a:t>
            </a:r>
            <a:r>
              <a:rPr lang="fr-FR" dirty="0" err="1">
                <a:solidFill>
                  <a:schemeClr val="tx1"/>
                </a:solidFill>
              </a:rPr>
              <a:t>Form</a:t>
            </a:r>
            <a:endParaRPr lang="fr-FR" dirty="0">
              <a:solidFill>
                <a:schemeClr val="tx1"/>
              </a:solidFill>
            </a:endParaRPr>
          </a:p>
        </p:txBody>
      </p:sp>
      <p:sp>
        <p:nvSpPr>
          <p:cNvPr id="3" name="Text Placeholder 2"/>
          <p:cNvSpPr txBox="1">
            <a:spLocks noGrp="1"/>
          </p:cNvSpPr>
          <p:nvPr>
            <p:ph type="body" idx="4294967295"/>
          </p:nvPr>
        </p:nvSpPr>
        <p:spPr>
          <a:xfrm>
            <a:off x="1277800" y="1600200"/>
            <a:ext cx="7416800" cy="403701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4825" lvl="0" indent="-504825">
              <a:buSzPct val="100000"/>
              <a:buFont typeface="Symbol" panose="05050102010706020507" pitchFamily="18" charset="2"/>
              <a:buChar char="*"/>
            </a:pPr>
            <a:r>
              <a:rPr lang="en-US" dirty="0">
                <a:latin typeface="Calibri" panose="020F0502020204030204" pitchFamily="34" charset="0"/>
              </a:rPr>
              <a:t>Let us create a standard form of all floating point numbers</a:t>
            </a: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S → sign bit, P → </a:t>
            </a:r>
            <a:r>
              <a:rPr lang="en-US" dirty="0" err="1">
                <a:latin typeface="Calibri" panose="020F0502020204030204" pitchFamily="34" charset="0"/>
              </a:rPr>
              <a:t>significand</a:t>
            </a: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M → mantissa, X → exponent,</a:t>
            </a:r>
            <a:r>
              <a:rPr lang="en-US" b="1" dirty="0">
                <a:latin typeface="Calibri" panose="020F0502020204030204" pitchFamily="34" charset="0"/>
              </a:rPr>
              <a:t> Z</a:t>
            </a:r>
            <a:r>
              <a:rPr lang="en-US" dirty="0">
                <a:latin typeface="Calibri" panose="020F0502020204030204" pitchFamily="34" charset="0"/>
              </a:rPr>
              <a:t> → set of integers</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516121676"/>
              </p:ext>
            </p:extLst>
          </p:nvPr>
        </p:nvGraphicFramePr>
        <p:xfrm>
          <a:off x="990600" y="2895600"/>
          <a:ext cx="7349066" cy="609600"/>
        </p:xfrm>
        <a:graphic>
          <a:graphicData uri="http://schemas.openxmlformats.org/presentationml/2006/ole">
            <mc:AlternateContent xmlns:mc="http://schemas.openxmlformats.org/markup-compatibility/2006">
              <mc:Choice xmlns:v="urn:schemas-microsoft-com:vml" Requires="v">
                <p:oleObj spid="_x0000_s3107" name="Equation" r:id="rId5" imgW="2742840" imgH="219240" progId="Equation.3">
                  <p:embed/>
                </p:oleObj>
              </mc:Choice>
              <mc:Fallback>
                <p:oleObj name="Equation" r:id="rId5" imgW="2742840" imgH="219240"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895600"/>
                        <a:ext cx="7349066"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smtClean="0">
                <a:solidFill>
                  <a:schemeClr val="tx1"/>
                </a:solidFill>
              </a:rPr>
              <a:t>Examples</a:t>
            </a:r>
            <a:r>
              <a:rPr lang="fr-FR" dirty="0" smtClean="0">
                <a:solidFill>
                  <a:schemeClr val="tx1"/>
                </a:solidFill>
              </a:rPr>
              <a:t> (in </a:t>
            </a:r>
            <a:r>
              <a:rPr lang="fr-FR" dirty="0" err="1" smtClean="0">
                <a:solidFill>
                  <a:schemeClr val="tx1"/>
                </a:solidFill>
              </a:rPr>
              <a:t>decimal</a:t>
            </a:r>
            <a:r>
              <a:rPr lang="fr-FR" dirty="0" smtClean="0">
                <a:solidFill>
                  <a:schemeClr val="tx1"/>
                </a:solidFill>
              </a:rPr>
              <a:t>)</a:t>
            </a:r>
            <a:endParaRPr lang="fr-FR" dirty="0">
              <a:solidFill>
                <a:schemeClr val="tx1"/>
              </a:solidFill>
            </a:endParaRPr>
          </a:p>
        </p:txBody>
      </p:sp>
      <p:sp>
        <p:nvSpPr>
          <p:cNvPr id="3" name="Text Placeholder 2"/>
          <p:cNvSpPr txBox="1">
            <a:spLocks noGrp="1"/>
          </p:cNvSpPr>
          <p:nvPr>
            <p:ph type="body" idx="4294967295"/>
          </p:nvPr>
        </p:nvSpPr>
        <p:spPr>
          <a:xfrm>
            <a:off x="914400" y="1417637"/>
            <a:ext cx="7416800" cy="45259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1.3827 * 1e-23</a:t>
            </a:r>
          </a:p>
          <a:p>
            <a:pPr lvl="1">
              <a:buSzPct val="100000"/>
              <a:buFont typeface="Symbol" panose="05050102010706020507" pitchFamily="18" charset="2"/>
              <a:buChar char="*"/>
            </a:pPr>
            <a:r>
              <a:rPr lang="en-US" sz="2800" dirty="0" err="1">
                <a:latin typeface="Calibri" panose="020F0502020204030204" pitchFamily="34" charset="0"/>
              </a:rPr>
              <a:t>Significand</a:t>
            </a:r>
            <a:r>
              <a:rPr lang="en-US" sz="2800" dirty="0">
                <a:latin typeface="Calibri" panose="020F0502020204030204" pitchFamily="34" charset="0"/>
              </a:rPr>
              <a:t> (P) = 1.3827</a:t>
            </a:r>
          </a:p>
          <a:p>
            <a:pPr lvl="1">
              <a:buSzPct val="100000"/>
              <a:buFont typeface="Symbol" panose="05050102010706020507" pitchFamily="18" charset="2"/>
              <a:buChar char="*"/>
            </a:pPr>
            <a:r>
              <a:rPr lang="en-US" sz="2800" dirty="0">
                <a:latin typeface="Calibri" panose="020F0502020204030204" pitchFamily="34" charset="0"/>
              </a:rPr>
              <a:t>Mantissa (M) = 0.3827</a:t>
            </a:r>
          </a:p>
          <a:p>
            <a:pPr lvl="1">
              <a:buSzPct val="100000"/>
              <a:buFont typeface="Symbol" panose="05050102010706020507" pitchFamily="18" charset="2"/>
              <a:buChar char="*"/>
            </a:pPr>
            <a:r>
              <a:rPr lang="en-US" sz="2800" dirty="0">
                <a:latin typeface="Calibri" panose="020F0502020204030204" pitchFamily="34" charset="0"/>
              </a:rPr>
              <a:t>Exponent (X) = -23</a:t>
            </a:r>
          </a:p>
          <a:p>
            <a:pPr lvl="1">
              <a:buSzPct val="100000"/>
              <a:buFont typeface="Symbol" panose="05050102010706020507" pitchFamily="18" charset="2"/>
              <a:buChar char="*"/>
            </a:pPr>
            <a:r>
              <a:rPr lang="en-US" sz="2800" dirty="0">
                <a:latin typeface="Calibri" panose="020F0502020204030204" pitchFamily="34" charset="0"/>
              </a:rPr>
              <a:t>Sign (S) = 0</a:t>
            </a:r>
          </a:p>
          <a:p>
            <a:pPr lvl="0">
              <a:buSzPct val="100000"/>
              <a:buFont typeface="Symbol" panose="05050102010706020507" pitchFamily="18" charset="2"/>
              <a:buChar char="*"/>
            </a:pPr>
            <a:r>
              <a:rPr lang="en-US" sz="3600" dirty="0">
                <a:latin typeface="Calibri" panose="020F0502020204030204" pitchFamily="34" charset="0"/>
              </a:rPr>
              <a:t>-1.2*1e+5</a:t>
            </a:r>
          </a:p>
          <a:p>
            <a:pPr lvl="1">
              <a:buSzPct val="100000"/>
              <a:buFont typeface="Symbol" panose="05050102010706020507" pitchFamily="18" charset="2"/>
              <a:buChar char="*"/>
            </a:pPr>
            <a:r>
              <a:rPr lang="en-US" sz="2800" dirty="0">
                <a:latin typeface="Calibri" panose="020F0502020204030204" pitchFamily="34" charset="0"/>
              </a:rPr>
              <a:t>P = 1.2 , M = 0.2</a:t>
            </a:r>
          </a:p>
          <a:p>
            <a:pPr lvl="1">
              <a:buSzPct val="100000"/>
              <a:buFont typeface="Symbol" panose="05050102010706020507" pitchFamily="18" charset="2"/>
              <a:buChar char="*"/>
            </a:pPr>
            <a:r>
              <a:rPr lang="en-US" sz="2800" dirty="0">
                <a:latin typeface="Calibri" panose="020F0502020204030204" pitchFamily="34" charset="0"/>
              </a:rPr>
              <a:t>S = 1, X = 5</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a:t>
            </a:r>
          </a:p>
        </p:txBody>
      </p:sp>
      <p:sp>
        <p:nvSpPr>
          <p:cNvPr id="3" name="Text Placeholder 2"/>
          <p:cNvSpPr txBox="1">
            <a:spLocks noGrp="1"/>
          </p:cNvSpPr>
          <p:nvPr>
            <p:ph type="body" idx="4294967295"/>
          </p:nvPr>
        </p:nvSpPr>
        <p:spPr>
          <a:xfrm>
            <a:off x="533400" y="1600200"/>
            <a:ext cx="8077200" cy="41179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sz="3600" dirty="0">
                <a:latin typeface="Calibri" panose="020F0502020204030204" pitchFamily="34" charset="0"/>
              </a:rPr>
              <a:t>General Principles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0066CC"/>
                </a:solidFill>
                <a:latin typeface="Calibri" panose="020F0502020204030204" pitchFamily="34" charset="0"/>
              </a:rPr>
              <a:t>significand</a:t>
            </a:r>
            <a:r>
              <a:rPr lang="en-US" sz="2800" dirty="0">
                <a:latin typeface="Calibri" panose="020F0502020204030204" pitchFamily="34" charset="0"/>
              </a:rPr>
              <a:t> is of the form : 1.xxxxx</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No need to waste 1 bit representing (1.) in the </a:t>
            </a:r>
            <a:r>
              <a:rPr lang="en-US" sz="2800" dirty="0" err="1">
                <a:latin typeface="Calibri" panose="020F0502020204030204" pitchFamily="34" charset="0"/>
              </a:rPr>
              <a:t>significand</a:t>
            </a:r>
            <a:endParaRPr lang="en-US" sz="2800" dirty="0">
              <a:latin typeface="Calibri" panose="020F0502020204030204" pitchFamily="34" charset="0"/>
            </a:endParaRP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We can just save the </a:t>
            </a:r>
            <a:r>
              <a:rPr lang="en-US" sz="2800" dirty="0">
                <a:solidFill>
                  <a:srgbClr val="000080"/>
                </a:solidFill>
                <a:latin typeface="Calibri" panose="020F0502020204030204" pitchFamily="34" charset="0"/>
              </a:rPr>
              <a:t>mantissa</a:t>
            </a:r>
            <a:r>
              <a:rPr lang="en-US" sz="2800" dirty="0">
                <a:latin typeface="Calibri" panose="020F0502020204030204" pitchFamily="34" charset="0"/>
              </a:rPr>
              <a:t> bits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Need to also store the sign bit (S), exponent (X)</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55</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 - II</a:t>
            </a:r>
          </a:p>
        </p:txBody>
      </p:sp>
      <p:sp>
        <p:nvSpPr>
          <p:cNvPr id="3" name="Text Placeholder 2"/>
          <p:cNvSpPr txBox="1">
            <a:spLocks noGrp="1"/>
          </p:cNvSpPr>
          <p:nvPr>
            <p:ph type="body" idx="4294967295"/>
          </p:nvPr>
        </p:nvSpPr>
        <p:spPr>
          <a:xfrm>
            <a:off x="1219200" y="3587750"/>
            <a:ext cx="7416800" cy="23098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sign bit – 0 (+</a:t>
            </a:r>
            <a:r>
              <a:rPr lang="en-US" dirty="0" err="1">
                <a:latin typeface="Calibri" panose="020F0502020204030204" pitchFamily="34" charset="0"/>
              </a:rPr>
              <a:t>ve</a:t>
            </a:r>
            <a:r>
              <a:rPr lang="en-US" dirty="0">
                <a:latin typeface="Calibri" panose="020F0502020204030204" pitchFamily="34" charset="0"/>
              </a:rPr>
              <a:t>), 1 (-</a:t>
            </a:r>
            <a:r>
              <a:rPr lang="en-US" dirty="0" err="1">
                <a:latin typeface="Calibri" panose="020F0502020204030204" pitchFamily="34" charset="0"/>
              </a:rPr>
              <a:t>ve</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exponent, 8 bits</a:t>
            </a:r>
          </a:p>
          <a:p>
            <a:pPr lvl="0">
              <a:buSzPct val="100000"/>
              <a:buFont typeface="Symbol" panose="05050102010706020507" pitchFamily="18" charset="2"/>
              <a:buChar char="*"/>
            </a:pPr>
            <a:r>
              <a:rPr lang="en-US" dirty="0">
                <a:latin typeface="Calibri" panose="020F0502020204030204" pitchFamily="34" charset="0"/>
              </a:rPr>
              <a:t>mantissa, 23 bits</a:t>
            </a:r>
          </a:p>
        </p:txBody>
      </p:sp>
      <p:grpSp>
        <p:nvGrpSpPr>
          <p:cNvPr id="8" name="Group 4"/>
          <p:cNvGrpSpPr>
            <a:grpSpLocks noChangeAspect="1"/>
          </p:cNvGrpSpPr>
          <p:nvPr/>
        </p:nvGrpSpPr>
        <p:grpSpPr bwMode="auto">
          <a:xfrm>
            <a:off x="1936750" y="1752600"/>
            <a:ext cx="5432425" cy="1060450"/>
            <a:chOff x="1540" y="1248"/>
            <a:chExt cx="3422" cy="668"/>
          </a:xfrm>
        </p:grpSpPr>
        <p:sp>
          <p:nvSpPr>
            <p:cNvPr id="9" name="AutoShape 3"/>
            <p:cNvSpPr>
              <a:spLocks noChangeAspect="1" noChangeArrowheads="1" noTextEdit="1"/>
            </p:cNvSpPr>
            <p:nvPr/>
          </p:nvSpPr>
          <p:spPr bwMode="auto">
            <a:xfrm>
              <a:off x="1540" y="1248"/>
              <a:ext cx="3422"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250" y="-2269"/>
              <a:ext cx="821" cy="652"/>
            </a:xfrm>
            <a:prstGeom prst="rect">
              <a:avLst/>
            </a:prstGeom>
            <a:solidFill>
              <a:srgbClr val="A2D0D9"/>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105" y="-2210"/>
              <a:ext cx="821" cy="652"/>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867" y="1510"/>
              <a:ext cx="285"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154" y="-1588"/>
              <a:ext cx="821" cy="652"/>
            </a:xfrm>
            <a:prstGeom prst="rect">
              <a:avLst/>
            </a:prstGeom>
            <a:solidFill>
              <a:srgbClr val="F4D7E3"/>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151" y="1510"/>
              <a:ext cx="930"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085" y="1510"/>
              <a:ext cx="1814"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1909" y="1568"/>
              <a:ext cx="210" cy="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7" name="Rectangle 12"/>
            <p:cNvSpPr>
              <a:spLocks noChangeArrowheads="1"/>
            </p:cNvSpPr>
            <p:nvPr/>
          </p:nvSpPr>
          <p:spPr bwMode="auto">
            <a:xfrm>
              <a:off x="2460" y="1573"/>
              <a:ext cx="210" cy="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smtClean="0">
                  <a:ln>
                    <a:noFill/>
                  </a:ln>
                  <a:solidFill>
                    <a:srgbClr val="000000"/>
                  </a:solidFill>
                  <a:effectLst/>
                  <a:latin typeface="Sans"/>
                </a:rPr>
                <a:t>8</a:t>
              </a:r>
              <a:endParaRPr kumimoji="0" lang="en-US" sz="1800" b="0" i="0" u="none" strike="noStrike" cap="none" normalizeH="0" baseline="0" smtClean="0">
                <a:ln>
                  <a:noFill/>
                </a:ln>
                <a:solidFill>
                  <a:schemeClr val="tx1"/>
                </a:solidFill>
                <a:effectLst/>
                <a:latin typeface="Arial" pitchFamily="34" charset="0"/>
              </a:endParaRPr>
            </a:p>
          </p:txBody>
        </p:sp>
        <p:sp>
          <p:nvSpPr>
            <p:cNvPr id="18" name="Rectangle 13"/>
            <p:cNvSpPr>
              <a:spLocks noChangeArrowheads="1"/>
            </p:cNvSpPr>
            <p:nvPr/>
          </p:nvSpPr>
          <p:spPr bwMode="auto">
            <a:xfrm>
              <a:off x="1625" y="1262"/>
              <a:ext cx="618"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Sign(S)</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2254" y="1267"/>
              <a:ext cx="98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Exponent(X)</a:t>
              </a:r>
              <a:endParaRPr kumimoji="0" lang="en-US" sz="1800" b="0" i="0" u="none" strike="noStrike" cap="none" normalizeH="0" baseline="0" smtClean="0">
                <a:ln>
                  <a:noFill/>
                </a:ln>
                <a:solidFill>
                  <a:schemeClr val="tx1"/>
                </a:solidFill>
                <a:effectLst/>
                <a:latin typeface="Arial" pitchFamily="34" charset="0"/>
              </a:endParaRPr>
            </a:p>
          </p:txBody>
        </p:sp>
        <p:sp>
          <p:nvSpPr>
            <p:cNvPr id="20" name="Rectangle 15"/>
            <p:cNvSpPr>
              <a:spLocks noChangeArrowheads="1"/>
            </p:cNvSpPr>
            <p:nvPr/>
          </p:nvSpPr>
          <p:spPr bwMode="auto">
            <a:xfrm>
              <a:off x="3598" y="1267"/>
              <a:ext cx="97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Sans"/>
                </a:rPr>
                <a:t>Mantissa(M)</a:t>
              </a:r>
              <a:endParaRPr kumimoji="0" lang="en-US" sz="1800" b="0" i="0" u="none" strike="noStrike" cap="none" normalizeH="0" baseline="0" smtClean="0">
                <a:ln>
                  <a:noFill/>
                </a:ln>
                <a:solidFill>
                  <a:schemeClr val="tx1"/>
                </a:solidFill>
                <a:effectLst/>
                <a:latin typeface="Arial" pitchFamily="34" charset="0"/>
              </a:endParaRPr>
            </a:p>
          </p:txBody>
        </p:sp>
        <p:sp>
          <p:nvSpPr>
            <p:cNvPr id="21" name="Rectangle 16"/>
            <p:cNvSpPr>
              <a:spLocks noChangeArrowheads="1"/>
            </p:cNvSpPr>
            <p:nvPr/>
          </p:nvSpPr>
          <p:spPr bwMode="auto">
            <a:xfrm>
              <a:off x="3840" y="1606"/>
              <a:ext cx="27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000000"/>
                  </a:solidFill>
                  <a:effectLst/>
                  <a:latin typeface="Sans"/>
                </a:rPr>
                <a:t>23</a:t>
              </a:r>
              <a:endParaRPr kumimoji="0" lang="en-US" sz="1800" b="0" i="0" u="none" strike="noStrike" cap="none" normalizeH="0" baseline="0" smtClean="0">
                <a:ln>
                  <a:noFill/>
                </a:ln>
                <a:solidFill>
                  <a:schemeClr val="tx1"/>
                </a:solidFill>
                <a:effectLst/>
                <a:latin typeface="Arial" pitchFamily="34" charset="0"/>
              </a:endParaRPr>
            </a:p>
          </p:txBody>
        </p:sp>
      </p:grpSp>
      <p:sp>
        <p:nvSpPr>
          <p:cNvPr id="2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56</a:t>
            </a:fld>
            <a:endParaRPr lang="en-US" sz="1000" dirty="0">
              <a:latin typeface="Calibri" panose="020F0502020204030204" pitchFamily="34" charset="0"/>
            </a:endParaRPr>
          </a:p>
        </p:txBody>
      </p:sp>
      <p:pic>
        <p:nvPicPr>
          <p:cNvPr id="2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Representation</a:t>
            </a:r>
            <a:r>
              <a:rPr lang="fr-FR" dirty="0">
                <a:solidFill>
                  <a:schemeClr val="tx1"/>
                </a:solidFill>
              </a:rPr>
              <a:t> of the </a:t>
            </a:r>
            <a:r>
              <a:rPr lang="fr-FR" dirty="0" err="1">
                <a:solidFill>
                  <a:schemeClr val="tx1"/>
                </a:solidFill>
              </a:rPr>
              <a:t>Exponent</a:t>
            </a:r>
            <a:endParaRPr lang="fr-FR" dirty="0">
              <a:solidFill>
                <a:schemeClr val="tx1"/>
              </a:solidFill>
            </a:endParaRPr>
          </a:p>
        </p:txBody>
      </p:sp>
      <p:sp>
        <p:nvSpPr>
          <p:cNvPr id="3" name="Text Placeholder 2"/>
          <p:cNvSpPr txBox="1">
            <a:spLocks noGrp="1"/>
          </p:cNvSpPr>
          <p:nvPr>
            <p:ph type="body" idx="4294967295"/>
          </p:nvPr>
        </p:nvSpPr>
        <p:spPr>
          <a:xfrm>
            <a:off x="1727200" y="1600200"/>
            <a:ext cx="7416800" cy="50641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Biased representation</a:t>
            </a:r>
          </a:p>
          <a:p>
            <a:pPr lvl="1">
              <a:buSzPct val="100000"/>
              <a:buFont typeface="Symbol" panose="05050102010706020507" pitchFamily="18" charset="2"/>
              <a:buChar char="*"/>
            </a:pPr>
            <a:r>
              <a:rPr lang="en-US" sz="2200" dirty="0">
                <a:latin typeface="Calibri" panose="020F0502020204030204" pitchFamily="34" charset="0"/>
              </a:rPr>
              <a:t>bias = 127</a:t>
            </a:r>
          </a:p>
          <a:p>
            <a:pPr lvl="1">
              <a:buSzPct val="100000"/>
              <a:buFont typeface="Symbol" panose="05050102010706020507" pitchFamily="18" charset="2"/>
              <a:buChar char="*"/>
            </a:pPr>
            <a:r>
              <a:rPr lang="en-US" sz="2200" dirty="0">
                <a:latin typeface="Calibri" panose="020F0502020204030204" pitchFamily="34" charset="0"/>
              </a:rPr>
              <a:t>E = X + bias</a:t>
            </a:r>
          </a:p>
          <a:p>
            <a:pPr lvl="0">
              <a:buSzPct val="100000"/>
              <a:buFont typeface="Symbol" panose="05050102010706020507" pitchFamily="18" charset="2"/>
              <a:buChar char="*"/>
            </a:pPr>
            <a:r>
              <a:rPr lang="en-US" sz="2800" dirty="0">
                <a:latin typeface="Calibri" panose="020F0502020204030204" pitchFamily="34" charset="0"/>
              </a:rPr>
              <a:t>Range of the exponent</a:t>
            </a:r>
          </a:p>
          <a:p>
            <a:pPr lvl="1">
              <a:buSzPct val="100000"/>
              <a:buFont typeface="Symbol" panose="05050102010706020507" pitchFamily="18" charset="2"/>
              <a:buChar char="*"/>
            </a:pPr>
            <a:r>
              <a:rPr lang="en-US" sz="2200" dirty="0">
                <a:latin typeface="Calibri" panose="020F0502020204030204" pitchFamily="34" charset="0"/>
              </a:rPr>
              <a:t>0 – 255 ⟷ -127 to +128</a:t>
            </a:r>
          </a:p>
          <a:p>
            <a:pPr lvl="0">
              <a:buSzPct val="100000"/>
              <a:buFont typeface="Symbol" panose="05050102010706020507" pitchFamily="18" charset="2"/>
              <a:buChar char="*"/>
            </a:pPr>
            <a:r>
              <a:rPr lang="en-US" sz="2800" dirty="0">
                <a:latin typeface="Calibri" panose="020F0502020204030204" pitchFamily="34" charset="0"/>
              </a:rPr>
              <a:t>Examples :</a:t>
            </a:r>
          </a:p>
          <a:p>
            <a:pPr lvl="1">
              <a:buSzPct val="100000"/>
              <a:buFont typeface="Symbol" panose="05050102010706020507" pitchFamily="18" charset="2"/>
              <a:buChar char="*"/>
            </a:pPr>
            <a:r>
              <a:rPr lang="en-US" sz="2200" dirty="0">
                <a:latin typeface="Calibri" panose="020F0502020204030204" pitchFamily="34" charset="0"/>
              </a:rPr>
              <a:t>X = 0, E = 127</a:t>
            </a:r>
          </a:p>
          <a:p>
            <a:pPr lvl="1">
              <a:buSzPct val="100000"/>
              <a:buFont typeface="Symbol" panose="05050102010706020507" pitchFamily="18" charset="2"/>
              <a:buChar char="*"/>
            </a:pPr>
            <a:r>
              <a:rPr lang="en-US" sz="2200" dirty="0">
                <a:latin typeface="Calibri" panose="020F0502020204030204" pitchFamily="34" charset="0"/>
              </a:rPr>
              <a:t>X = -23, E = 104</a:t>
            </a:r>
          </a:p>
          <a:p>
            <a:pPr lvl="1">
              <a:buSzPct val="100000"/>
              <a:buFont typeface="Symbol" panose="05050102010706020507" pitchFamily="18" charset="2"/>
              <a:buChar char="*"/>
            </a:pPr>
            <a:r>
              <a:rPr lang="en-US" sz="2200" dirty="0">
                <a:latin typeface="Calibri" panose="020F0502020204030204" pitchFamily="34" charset="0"/>
              </a:rPr>
              <a:t>X = 30 , E = 157</a:t>
            </a:r>
          </a:p>
          <a:p>
            <a:pPr lvl="0">
              <a:buSzPct val="100000"/>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Normal FP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762000" y="1600200"/>
            <a:ext cx="7416800" cy="19272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Have an exponent between -126 and +127</a:t>
            </a:r>
          </a:p>
          <a:p>
            <a:pPr lvl="0">
              <a:buSzPct val="100000"/>
              <a:buFont typeface="Symbol" panose="05050102010706020507" pitchFamily="18" charset="2"/>
              <a:buChar char="*"/>
            </a:pPr>
            <a:r>
              <a:rPr lang="en-US" sz="2600" dirty="0">
                <a:latin typeface="" pitchFamily="18"/>
              </a:rPr>
              <a:t>Let us leave the exponents : -127, and +128 for </a:t>
            </a:r>
            <a:r>
              <a:rPr lang="en-US" sz="2600" dirty="0">
                <a:solidFill>
                  <a:srgbClr val="DC2300"/>
                </a:solidFill>
                <a:latin typeface="" pitchFamily="18"/>
              </a:rPr>
              <a:t>special purposes</a:t>
            </a:r>
            <a:r>
              <a:rPr lang="en-US" sz="2600" dirty="0">
                <a:latin typeface="" pitchFamily="18"/>
              </a:rPr>
              <a:t>.</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58</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873214562"/>
              </p:ext>
            </p:extLst>
          </p:nvPr>
        </p:nvGraphicFramePr>
        <p:xfrm>
          <a:off x="2819400" y="3276600"/>
          <a:ext cx="3217333" cy="609600"/>
        </p:xfrm>
        <a:graphic>
          <a:graphicData uri="http://schemas.openxmlformats.org/presentationml/2006/ole">
            <mc:AlternateContent xmlns:mc="http://schemas.openxmlformats.org/markup-compatibility/2006">
              <mc:Choice xmlns:v="urn:schemas-microsoft-com:vml" Requires="v">
                <p:oleObj spid="_x0000_s4157" name="Equation" r:id="rId5" imgW="1197360" imgH="219240" progId="Equation.3">
                  <p:embed/>
                </p:oleObj>
              </mc:Choice>
              <mc:Fallback>
                <p:oleObj name="Equation" r:id="rId5" imgW="1197360" imgH="219240"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276600"/>
                        <a:ext cx="321733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40406680"/>
              </p:ext>
            </p:extLst>
          </p:nvPr>
        </p:nvGraphicFramePr>
        <p:xfrm>
          <a:off x="1981200" y="4038600"/>
          <a:ext cx="5208588" cy="431800"/>
        </p:xfrm>
        <a:graphic>
          <a:graphicData uri="http://schemas.openxmlformats.org/presentationml/2006/ole">
            <mc:AlternateContent xmlns:mc="http://schemas.openxmlformats.org/markup-compatibility/2006">
              <mc:Choice xmlns:v="urn:schemas-microsoft-com:vml" Requires="v">
                <p:oleObj spid="_x0000_s4158" name="Equation" r:id="rId7" imgW="2440800" imgH="191880" progId="Equation.3">
                  <p:embed/>
                </p:oleObj>
              </mc:Choice>
              <mc:Fallback>
                <p:oleObj name="Equation" r:id="rId7" imgW="2440800" imgH="191880" progId="Equation.3">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038600"/>
                        <a:ext cx="52085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219200" y="4343400"/>
            <a:ext cx="7343775" cy="16557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2400"/>
              </a:spcBef>
              <a:buSzPct val="100000"/>
              <a:buFont typeface="Symbol" panose="05050102010706020507" pitchFamily="18" charset="2"/>
              <a:buChar char="*"/>
            </a:pPr>
            <a:r>
              <a:rPr lang="en-US" sz="2600" dirty="0">
                <a:latin typeface="Calibri" panose="020F0502020204030204" pitchFamily="34" charset="0"/>
              </a:rPr>
              <a:t>What is the </a:t>
            </a:r>
            <a:r>
              <a:rPr lang="en-US" sz="2600" dirty="0" smtClean="0">
                <a:latin typeface="Calibri" panose="020F0502020204030204" pitchFamily="34" charset="0"/>
              </a:rPr>
              <a:t>largest +</a:t>
            </a:r>
            <a:r>
              <a:rPr lang="en-US" sz="2600" dirty="0" err="1">
                <a:latin typeface="Calibri" panose="020F0502020204030204" pitchFamily="34" charset="0"/>
              </a:rPr>
              <a:t>ve</a:t>
            </a:r>
            <a:r>
              <a:rPr lang="en-US" sz="2600" dirty="0">
                <a:latin typeface="Calibri" panose="020F0502020204030204" pitchFamily="34" charset="0"/>
              </a:rPr>
              <a:t> normal FP number ?</a:t>
            </a:r>
          </a:p>
          <a:p>
            <a:pPr lvl="0">
              <a:spcBef>
                <a:spcPts val="2400"/>
              </a:spcBef>
              <a:buSzPct val="100000"/>
              <a:buFont typeface="Symbol" panose="05050102010706020507" pitchFamily="18" charset="2"/>
              <a:buChar char="*"/>
            </a:pPr>
            <a:r>
              <a:rPr lang="en-US" sz="2600" dirty="0">
                <a:latin typeface="Calibri" panose="020F0502020204030204" pitchFamily="34" charset="0"/>
              </a:rPr>
              <a:t>What is the </a:t>
            </a:r>
            <a:r>
              <a:rPr lang="en-US" sz="2600" dirty="0" smtClean="0">
                <a:latin typeface="Calibri" panose="020F0502020204030204" pitchFamily="34" charset="0"/>
              </a:rPr>
              <a:t>smallest –</a:t>
            </a:r>
            <a:r>
              <a:rPr lang="en-US" sz="2600" dirty="0" err="1" smtClean="0">
                <a:latin typeface="Calibri" panose="020F0502020204030204" pitchFamily="34" charset="0"/>
              </a:rPr>
              <a:t>ve</a:t>
            </a:r>
            <a:r>
              <a:rPr lang="en-US" sz="2600" dirty="0" smtClean="0">
                <a:latin typeface="Calibri" panose="020F0502020204030204" pitchFamily="34" charset="0"/>
              </a:rPr>
              <a:t> normal FP </a:t>
            </a:r>
            <a:r>
              <a:rPr lang="en-US" sz="2600" dirty="0">
                <a:latin typeface="Calibri" panose="020F0502020204030204" pitchFamily="34" charset="0"/>
              </a:rPr>
              <a:t>number ?</a:t>
            </a:r>
          </a:p>
        </p:txBody>
      </p:sp>
      <p:pic>
        <p:nvPicPr>
          <p:cNvPr id="4" name="Picture 3"/>
          <p:cNvPicPr>
            <a:picLocks noChangeAspect="1"/>
          </p:cNvPicPr>
          <p:nvPr/>
        </p:nvPicPr>
        <p:blipFill>
          <a:blip r:embed="rId3">
            <a:lum/>
            <a:alphaModFix/>
          </a:blip>
          <a:srcRect/>
          <a:stretch>
            <a:fillRect/>
          </a:stretch>
        </p:blipFill>
        <p:spPr>
          <a:xfrm>
            <a:off x="3048000" y="12954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 - II</a:t>
            </a:r>
          </a:p>
        </p:txBody>
      </p:sp>
      <p:sp>
        <p:nvSpPr>
          <p:cNvPr id="3" name="Text Placeholder 2"/>
          <p:cNvSpPr txBox="1">
            <a:spLocks noGrp="1"/>
          </p:cNvSpPr>
          <p:nvPr>
            <p:ph type="body" idx="4294967295"/>
          </p:nvPr>
        </p:nvSpPr>
        <p:spPr>
          <a:xfrm>
            <a:off x="914400" y="3962400"/>
            <a:ext cx="7416800" cy="18494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NAND and NOR operations</a:t>
            </a:r>
          </a:p>
          <a:p>
            <a:pPr lvl="0">
              <a:buSzPct val="100000"/>
              <a:buFont typeface="Symbol" panose="05050102010706020507" pitchFamily="18" charset="2"/>
              <a:buChar char="*"/>
            </a:pPr>
            <a:r>
              <a:rPr lang="en-US" sz="2600" dirty="0">
                <a:latin typeface="Calibri" panose="020F0502020204030204" pitchFamily="34" charset="0"/>
              </a:rPr>
              <a:t>These are </a:t>
            </a:r>
            <a:r>
              <a:rPr lang="en-US" sz="2600" dirty="0">
                <a:solidFill>
                  <a:srgbClr val="DD4814"/>
                </a:solidFill>
                <a:latin typeface="Calibri" panose="020F0502020204030204" pitchFamily="34" charset="0"/>
              </a:rPr>
              <a:t>universal operations</a:t>
            </a:r>
            <a:r>
              <a:rPr lang="en-US" sz="2600" dirty="0">
                <a:latin typeface="Calibri" panose="020F0502020204030204" pitchFamily="34" charset="0"/>
              </a:rPr>
              <a:t>. They can be used to implement any Boolean function.</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extLst>
              <p:ext uri="{D42A27DB-BD31-4B8C-83A1-F6EECF244321}">
                <p14:modId xmlns:p14="http://schemas.microsoft.com/office/powerpoint/2010/main" val="1022992727"/>
              </p:ext>
            </p:extLst>
          </p:nvPr>
        </p:nvGraphicFramePr>
        <p:xfrm>
          <a:off x="4800600" y="1447801"/>
          <a:ext cx="3886200" cy="2057400"/>
        </p:xfrm>
        <a:graphic>
          <a:graphicData uri="http://schemas.openxmlformats.org/drawingml/2006/table">
            <a:tbl>
              <a:tblPr firstRow="1" bandRow="1">
                <a:tableStyleId>{3B4B98B0-60AC-42C2-AFA5-B58CD77FA1E5}</a:tableStyleId>
              </a:tblPr>
              <a:tblGrid>
                <a:gridCol w="1295400"/>
                <a:gridCol w="1295400"/>
                <a:gridCol w="1295400"/>
              </a:tblGrid>
              <a:tr h="533400">
                <a:tc>
                  <a:txBody>
                    <a:bodyPr/>
                    <a:lstStyle/>
                    <a:p>
                      <a:pPr algn="ctr"/>
                      <a:r>
                        <a:rPr lang="en-US" dirty="0" smtClean="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smtClean="0"/>
                        <a:t>B</a:t>
                      </a:r>
                      <a:endParaRPr lang="en-US" dirty="0"/>
                    </a:p>
                  </a:txBody>
                  <a:tcPr>
                    <a:lnT w="12700" cap="flat" cmpd="sng" algn="ctr">
                      <a:solidFill>
                        <a:scrgbClr r="0" g="0" b="0"/>
                      </a:solidFill>
                      <a:prstDash val="solid"/>
                      <a:round/>
                      <a:headEnd type="none" w="med" len="med"/>
                      <a:tailEnd type="none" w="med" len="med"/>
                    </a:lnT>
                  </a:tcPr>
                </a:tc>
                <a:tc>
                  <a:txBody>
                    <a:bodyPr/>
                    <a:lstStyle/>
                    <a:p>
                      <a:pPr algn="ctr"/>
                      <a:r>
                        <a:rPr lang="en-US" dirty="0" smtClean="0"/>
                        <a:t>A NOR B</a:t>
                      </a:r>
                      <a:endParaRPr 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rgbClr r="0" g="0" b="0"/>
                      </a:solidFill>
                      <a:prstDash val="solid"/>
                      <a:round/>
                      <a:headEnd type="none" w="med" len="med"/>
                      <a:tailEnd type="none" w="med" len="med"/>
                    </a:lnB>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14873397"/>
              </p:ext>
            </p:extLst>
          </p:nvPr>
        </p:nvGraphicFramePr>
        <p:xfrm>
          <a:off x="381000" y="1524000"/>
          <a:ext cx="3886200" cy="2057400"/>
        </p:xfrm>
        <a:graphic>
          <a:graphicData uri="http://schemas.openxmlformats.org/drawingml/2006/table">
            <a:tbl>
              <a:tblPr firstRow="1" bandRow="1">
                <a:tableStyleId>{3B4B98B0-60AC-42C2-AFA5-B58CD77FA1E5}</a:tableStyleId>
              </a:tblPr>
              <a:tblGrid>
                <a:gridCol w="1295400"/>
                <a:gridCol w="1295400"/>
                <a:gridCol w="1295400"/>
              </a:tblGrid>
              <a:tr h="533400">
                <a:tc>
                  <a:txBody>
                    <a:bodyPr/>
                    <a:lstStyle/>
                    <a:p>
                      <a:pPr algn="ctr"/>
                      <a:r>
                        <a:rPr lang="en-US" dirty="0" smtClean="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smtClean="0"/>
                        <a:t>B</a:t>
                      </a:r>
                      <a:endParaRPr lang="en-US" dirty="0"/>
                    </a:p>
                  </a:txBody>
                  <a:tcPr>
                    <a:lnT w="12700" cap="flat" cmpd="sng" algn="ctr">
                      <a:solidFill>
                        <a:scrgbClr r="0" g="0" b="0"/>
                      </a:solidFill>
                      <a:prstDash val="solid"/>
                      <a:round/>
                      <a:headEnd type="none" w="med" len="med"/>
                      <a:tailEnd type="none" w="med" len="med"/>
                    </a:lnT>
                  </a:tcPr>
                </a:tc>
                <a:tc>
                  <a:txBody>
                    <a:bodyPr/>
                    <a:lstStyle/>
                    <a:p>
                      <a:pPr algn="ctr"/>
                      <a:r>
                        <a:rPr lang="en-US" dirty="0" smtClean="0"/>
                        <a:t>A NAND B</a:t>
                      </a:r>
                      <a:endParaRPr 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rgbClr r="0" g="0" b="0"/>
                      </a:solidFill>
                      <a:prstDash val="solid"/>
                      <a:round/>
                      <a:headEnd type="none" w="med" len="med"/>
                      <a:tailEnd type="none" w="med" len="med"/>
                    </a:lnB>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Special</a:t>
            </a:r>
            <a:r>
              <a:rPr lang="fr-FR" dirty="0">
                <a:solidFill>
                  <a:schemeClr val="tx1"/>
                </a:solidFill>
              </a:rPr>
              <a:t> </a:t>
            </a:r>
            <a:r>
              <a:rPr lang="fr-FR" dirty="0" err="1">
                <a:solidFill>
                  <a:schemeClr val="tx1"/>
                </a:solidFill>
              </a:rPr>
              <a:t>Floating</a:t>
            </a:r>
            <a:r>
              <a:rPr lang="fr-FR" dirty="0">
                <a:solidFill>
                  <a:schemeClr val="tx1"/>
                </a:solidFill>
              </a:rPr>
              <a:t> 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4495800"/>
            <a:ext cx="7416800" cy="15113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sv-SE" sz="2600" dirty="0">
                <a:latin typeface="Calibri" panose="020F0502020204030204" pitchFamily="34" charset="0"/>
              </a:rPr>
              <a:t>NAN + x= NAN         </a:t>
            </a:r>
            <a:r>
              <a:rPr lang="sv-SE" sz="2600" dirty="0" smtClean="0">
                <a:latin typeface="Calibri" panose="020F0502020204030204" pitchFamily="34" charset="0"/>
              </a:rPr>
              <a:t>  1</a:t>
            </a:r>
            <a:r>
              <a:rPr lang="sv-SE" sz="2600" dirty="0">
                <a:latin typeface="Calibri" panose="020F0502020204030204" pitchFamily="34" charset="0"/>
              </a:rPr>
              <a:t>/0 = ∞</a:t>
            </a:r>
          </a:p>
          <a:p>
            <a:pPr lvl="0">
              <a:buSzPct val="100000"/>
              <a:buFont typeface="Symbol" panose="05050102010706020507" pitchFamily="18" charset="2"/>
              <a:buChar char="*"/>
            </a:pPr>
            <a:r>
              <a:rPr lang="sv-SE" sz="2600" dirty="0">
                <a:latin typeface="Calibri" panose="020F0502020204030204" pitchFamily="34" charset="0"/>
              </a:rPr>
              <a:t>0/0 = NAN                 -1/0 = -∞</a:t>
            </a:r>
          </a:p>
          <a:p>
            <a:pPr lvl="0">
              <a:buSzPct val="100000"/>
              <a:buFont typeface="Symbol" panose="05050102010706020507" pitchFamily="18" charset="2"/>
              <a:buChar char="*"/>
            </a:pPr>
            <a:r>
              <a:rPr lang="sv-SE" sz="2600" dirty="0">
                <a:latin typeface="Calibri" panose="020F0502020204030204" pitchFamily="34" charset="0"/>
              </a:rPr>
              <a:t>sin</a:t>
            </a:r>
            <a:r>
              <a:rPr lang="sv-SE" sz="2600" baseline="33000" dirty="0">
                <a:latin typeface="Calibri" panose="020F0502020204030204" pitchFamily="34" charset="0"/>
              </a:rPr>
              <a:t>-1</a:t>
            </a:r>
            <a:r>
              <a:rPr lang="sv-SE" sz="2600" dirty="0">
                <a:latin typeface="Calibri" panose="020F0502020204030204" pitchFamily="34" charset="0"/>
              </a:rPr>
              <a:t>(5) = NAN</a:t>
            </a:r>
          </a:p>
        </p:txBody>
      </p:sp>
      <p:grpSp>
        <p:nvGrpSpPr>
          <p:cNvPr id="9" name="Group 6"/>
          <p:cNvGrpSpPr>
            <a:grpSpLocks noChangeAspect="1"/>
          </p:cNvGrpSpPr>
          <p:nvPr/>
        </p:nvGrpSpPr>
        <p:grpSpPr bwMode="auto">
          <a:xfrm>
            <a:off x="2133600" y="1600200"/>
            <a:ext cx="4657725" cy="2286000"/>
            <a:chOff x="1728" y="1200"/>
            <a:chExt cx="2934" cy="1440"/>
          </a:xfrm>
        </p:grpSpPr>
        <p:sp>
          <p:nvSpPr>
            <p:cNvPr id="10" name="AutoShape 5"/>
            <p:cNvSpPr>
              <a:spLocks noChangeAspect="1" noChangeArrowheads="1" noTextEdit="1"/>
            </p:cNvSpPr>
            <p:nvPr/>
          </p:nvSpPr>
          <p:spPr bwMode="auto">
            <a:xfrm>
              <a:off x="1728" y="1200"/>
              <a:ext cx="2934" cy="14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1751" y="1223"/>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1751" y="1270"/>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flipV="1">
              <a:off x="1751"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flipV="1">
              <a:off x="1798"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1901" y="1264"/>
              <a:ext cx="17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smtClean="0">
                  <a:ln>
                    <a:noFill/>
                  </a:ln>
                  <a:solidFill>
                    <a:srgbClr val="1A1B1C"/>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6" name="Line 12"/>
            <p:cNvSpPr>
              <a:spLocks noChangeShapeType="1"/>
            </p:cNvSpPr>
            <p:nvPr/>
          </p:nvSpPr>
          <p:spPr bwMode="auto">
            <a:xfrm flipV="1">
              <a:off x="2277"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380" y="1264"/>
              <a:ext cx="22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smtClean="0">
                  <a:ln>
                    <a:noFill/>
                  </a:ln>
                  <a:solidFill>
                    <a:srgbClr val="1A1B1C"/>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8" name="Line 14"/>
            <p:cNvSpPr>
              <a:spLocks noChangeShapeType="1"/>
            </p:cNvSpPr>
            <p:nvPr/>
          </p:nvSpPr>
          <p:spPr bwMode="auto">
            <a:xfrm flipV="1">
              <a:off x="2756"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872" y="1258"/>
              <a:ext cx="490"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Value</a:t>
              </a:r>
              <a:endParaRPr kumimoji="0" lang="en-US" sz="1800" b="0" i="0" u="none" strike="noStrike" cap="none" normalizeH="0" baseline="0" smtClean="0">
                <a:ln>
                  <a:noFill/>
                </a:ln>
                <a:solidFill>
                  <a:schemeClr val="tx1"/>
                </a:solidFill>
                <a:effectLst/>
                <a:latin typeface="Arial" pitchFamily="34" charset="0"/>
              </a:endParaRPr>
            </a:p>
          </p:txBody>
        </p:sp>
        <p:sp>
          <p:nvSpPr>
            <p:cNvPr id="20" name="Line 16"/>
            <p:cNvSpPr>
              <a:spLocks noChangeShapeType="1"/>
            </p:cNvSpPr>
            <p:nvPr/>
          </p:nvSpPr>
          <p:spPr bwMode="auto">
            <a:xfrm flipV="1">
              <a:off x="4636" y="1270"/>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1751" y="1480"/>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flipV="1">
              <a:off x="1751"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flipV="1">
              <a:off x="1798"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1903" y="1480"/>
              <a:ext cx="33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255</a:t>
              </a:r>
              <a:endParaRPr kumimoji="0" lang="en-US" sz="1800" b="0" i="0" u="none" strike="noStrike" cap="none" normalizeH="0" baseline="0" smtClean="0">
                <a:ln>
                  <a:noFill/>
                </a:ln>
                <a:solidFill>
                  <a:schemeClr val="tx1"/>
                </a:solidFill>
                <a:effectLst/>
                <a:latin typeface="Arial" pitchFamily="34" charset="0"/>
              </a:endParaRPr>
            </a:p>
          </p:txBody>
        </p:sp>
        <p:sp>
          <p:nvSpPr>
            <p:cNvPr id="25" name="Line 21"/>
            <p:cNvSpPr>
              <a:spLocks noChangeShapeType="1"/>
            </p:cNvSpPr>
            <p:nvPr/>
          </p:nvSpPr>
          <p:spPr bwMode="auto">
            <a:xfrm flipV="1">
              <a:off x="2277"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2382" y="1480"/>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27" name="Line 23"/>
            <p:cNvSpPr>
              <a:spLocks noChangeShapeType="1"/>
            </p:cNvSpPr>
            <p:nvPr/>
          </p:nvSpPr>
          <p:spPr bwMode="auto">
            <a:xfrm flipV="1">
              <a:off x="2756"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2867" y="1484"/>
              <a:ext cx="69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smtClean="0">
                  <a:solidFill>
                    <a:srgbClr val="1A1B1C"/>
                  </a:solidFill>
                  <a:latin typeface="Times New Roman" pitchFamily="18" charset="0"/>
                  <a:sym typeface="Symbol"/>
                </a:rPr>
                <a:t> </a:t>
              </a:r>
              <a:r>
                <a:rPr lang="en-US" sz="2200" dirty="0" smtClean="0">
                  <a:solidFill>
                    <a:srgbClr val="1A1B1C"/>
                  </a:solidFill>
                  <a:latin typeface="Times New Roman" pitchFamily="18" charset="0"/>
                </a:rPr>
                <a:t>if </a:t>
              </a:r>
              <a:r>
                <a:rPr lang="en-US" sz="2200" i="1" dirty="0" smtClean="0">
                  <a:solidFill>
                    <a:srgbClr val="1A1B1C"/>
                  </a:solidFill>
                  <a:latin typeface="Times New Roman" pitchFamily="18" charset="0"/>
                </a:rPr>
                <a:t>S </a:t>
              </a:r>
              <a:r>
                <a:rPr lang="en-US" sz="2200" dirty="0" smtClean="0">
                  <a:solidFill>
                    <a:srgbClr val="1A1B1C"/>
                  </a:solidFill>
                  <a:latin typeface="Times New Roman" pitchFamily="18" charset="0"/>
                </a:rPr>
                <a:t>= 0</a:t>
              </a:r>
              <a:endParaRPr kumimoji="0" lang="en-US" sz="1800" b="0" i="0" u="none" strike="noStrike" cap="none" normalizeH="0" baseline="0" dirty="0" smtClean="0">
                <a:ln>
                  <a:noFill/>
                </a:ln>
                <a:solidFill>
                  <a:schemeClr val="tx1"/>
                </a:solidFill>
                <a:effectLst/>
                <a:latin typeface="Arial" pitchFamily="34" charset="0"/>
              </a:endParaRPr>
            </a:p>
          </p:txBody>
        </p:sp>
        <p:sp>
          <p:nvSpPr>
            <p:cNvPr id="9216" name="Line 28"/>
            <p:cNvSpPr>
              <a:spLocks noChangeShapeType="1"/>
            </p:cNvSpPr>
            <p:nvPr/>
          </p:nvSpPr>
          <p:spPr bwMode="auto">
            <a:xfrm flipV="1">
              <a:off x="4636" y="1480"/>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7" name="Line 29"/>
            <p:cNvSpPr>
              <a:spLocks noChangeShapeType="1"/>
            </p:cNvSpPr>
            <p:nvPr/>
          </p:nvSpPr>
          <p:spPr bwMode="auto">
            <a:xfrm>
              <a:off x="1751" y="1702"/>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0" name="Line 30"/>
            <p:cNvSpPr>
              <a:spLocks noChangeShapeType="1"/>
            </p:cNvSpPr>
            <p:nvPr/>
          </p:nvSpPr>
          <p:spPr bwMode="auto">
            <a:xfrm flipV="1">
              <a:off x="1751"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1" name="Line 31"/>
            <p:cNvSpPr>
              <a:spLocks noChangeShapeType="1"/>
            </p:cNvSpPr>
            <p:nvPr/>
          </p:nvSpPr>
          <p:spPr bwMode="auto">
            <a:xfrm flipV="1">
              <a:off x="1798"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2" name="Rectangle 32"/>
            <p:cNvSpPr>
              <a:spLocks noChangeArrowheads="1"/>
            </p:cNvSpPr>
            <p:nvPr/>
          </p:nvSpPr>
          <p:spPr bwMode="auto">
            <a:xfrm>
              <a:off x="1903" y="1702"/>
              <a:ext cx="33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255</a:t>
              </a:r>
              <a:endParaRPr kumimoji="0" lang="en-US" sz="1800" b="0" i="0" u="none" strike="noStrike" cap="none" normalizeH="0" baseline="0" smtClean="0">
                <a:ln>
                  <a:noFill/>
                </a:ln>
                <a:solidFill>
                  <a:schemeClr val="tx1"/>
                </a:solidFill>
                <a:effectLst/>
                <a:latin typeface="Arial" pitchFamily="34" charset="0"/>
              </a:endParaRPr>
            </a:p>
          </p:txBody>
        </p:sp>
        <p:sp>
          <p:nvSpPr>
            <p:cNvPr id="9223" name="Line 33"/>
            <p:cNvSpPr>
              <a:spLocks noChangeShapeType="1"/>
            </p:cNvSpPr>
            <p:nvPr/>
          </p:nvSpPr>
          <p:spPr bwMode="auto">
            <a:xfrm flipV="1">
              <a:off x="2277"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4" name="Rectangle 34"/>
            <p:cNvSpPr>
              <a:spLocks noChangeArrowheads="1"/>
            </p:cNvSpPr>
            <p:nvPr/>
          </p:nvSpPr>
          <p:spPr bwMode="auto">
            <a:xfrm>
              <a:off x="2382" y="1702"/>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9225" name="Line 35"/>
            <p:cNvSpPr>
              <a:spLocks noChangeShapeType="1"/>
            </p:cNvSpPr>
            <p:nvPr/>
          </p:nvSpPr>
          <p:spPr bwMode="auto">
            <a:xfrm flipV="1">
              <a:off x="2756"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1" name="Line 41"/>
            <p:cNvSpPr>
              <a:spLocks noChangeShapeType="1"/>
            </p:cNvSpPr>
            <p:nvPr/>
          </p:nvSpPr>
          <p:spPr bwMode="auto">
            <a:xfrm flipV="1">
              <a:off x="4636" y="1702"/>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2" name="Line 42"/>
            <p:cNvSpPr>
              <a:spLocks noChangeShapeType="1"/>
            </p:cNvSpPr>
            <p:nvPr/>
          </p:nvSpPr>
          <p:spPr bwMode="auto">
            <a:xfrm>
              <a:off x="1751" y="1924"/>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3" name="Line 43"/>
            <p:cNvSpPr>
              <a:spLocks noChangeShapeType="1"/>
            </p:cNvSpPr>
            <p:nvPr/>
          </p:nvSpPr>
          <p:spPr bwMode="auto">
            <a:xfrm flipV="1">
              <a:off x="1751"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4" name="Line 44"/>
            <p:cNvSpPr>
              <a:spLocks noChangeShapeType="1"/>
            </p:cNvSpPr>
            <p:nvPr/>
          </p:nvSpPr>
          <p:spPr bwMode="auto">
            <a:xfrm flipV="1">
              <a:off x="1798"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5" name="Rectangle 45"/>
            <p:cNvSpPr>
              <a:spLocks noChangeArrowheads="1"/>
            </p:cNvSpPr>
            <p:nvPr/>
          </p:nvSpPr>
          <p:spPr bwMode="auto">
            <a:xfrm>
              <a:off x="1903" y="1912"/>
              <a:ext cx="33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255</a:t>
              </a:r>
              <a:endParaRPr kumimoji="0" lang="en-US" sz="1800" b="0" i="0" u="none" strike="noStrike" cap="none" normalizeH="0" baseline="0" smtClean="0">
                <a:ln>
                  <a:noFill/>
                </a:ln>
                <a:solidFill>
                  <a:schemeClr val="tx1"/>
                </a:solidFill>
                <a:effectLst/>
                <a:latin typeface="Arial" pitchFamily="34" charset="0"/>
              </a:endParaRPr>
            </a:p>
          </p:txBody>
        </p:sp>
        <p:sp>
          <p:nvSpPr>
            <p:cNvPr id="9236" name="Line 46"/>
            <p:cNvSpPr>
              <a:spLocks noChangeShapeType="1"/>
            </p:cNvSpPr>
            <p:nvPr/>
          </p:nvSpPr>
          <p:spPr bwMode="auto">
            <a:xfrm flipV="1">
              <a:off x="2277"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7" name="Rectangle 47"/>
            <p:cNvSpPr>
              <a:spLocks noChangeArrowheads="1"/>
            </p:cNvSpPr>
            <p:nvPr/>
          </p:nvSpPr>
          <p:spPr bwMode="auto">
            <a:xfrm>
              <a:off x="2382" y="1912"/>
              <a:ext cx="23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a:cs typeface="Times New Roman"/>
                  <a:sym typeface="Symbol"/>
                </a:rPr>
                <a:t> </a:t>
              </a:r>
              <a:r>
                <a:rPr kumimoji="0" lang="en-US" sz="2200" b="0" i="0" u="none" strike="noStrike" cap="none" normalizeH="0" baseline="0" dirty="0" smtClean="0">
                  <a:ln>
                    <a:noFill/>
                  </a:ln>
                  <a:solidFill>
                    <a:srgbClr val="1A1B1C"/>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9238" name="Line 48"/>
            <p:cNvSpPr>
              <a:spLocks noChangeShapeType="1"/>
            </p:cNvSpPr>
            <p:nvPr/>
          </p:nvSpPr>
          <p:spPr bwMode="auto">
            <a:xfrm flipV="1">
              <a:off x="2756"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9" name="Rectangle 49"/>
            <p:cNvSpPr>
              <a:spLocks noChangeArrowheads="1"/>
            </p:cNvSpPr>
            <p:nvPr/>
          </p:nvSpPr>
          <p:spPr bwMode="auto">
            <a:xfrm>
              <a:off x="2872" y="1912"/>
              <a:ext cx="148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pitchFamily="18" charset="0"/>
                </a:rPr>
                <a:t>NAN(Not a number)</a:t>
              </a:r>
              <a:endParaRPr kumimoji="0" lang="en-US" sz="1800" b="0" i="0" u="none" strike="noStrike" cap="none" normalizeH="0" baseline="0" dirty="0" smtClean="0">
                <a:ln>
                  <a:noFill/>
                </a:ln>
                <a:solidFill>
                  <a:schemeClr val="tx1"/>
                </a:solidFill>
                <a:effectLst/>
                <a:latin typeface="Arial" pitchFamily="34" charset="0"/>
              </a:endParaRPr>
            </a:p>
          </p:txBody>
        </p:sp>
        <p:sp>
          <p:nvSpPr>
            <p:cNvPr id="9240" name="Line 50"/>
            <p:cNvSpPr>
              <a:spLocks noChangeShapeType="1"/>
            </p:cNvSpPr>
            <p:nvPr/>
          </p:nvSpPr>
          <p:spPr bwMode="auto">
            <a:xfrm flipV="1">
              <a:off x="4636" y="1924"/>
              <a:ext cx="0" cy="211"/>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1" name="Line 51"/>
            <p:cNvSpPr>
              <a:spLocks noChangeShapeType="1"/>
            </p:cNvSpPr>
            <p:nvPr/>
          </p:nvSpPr>
          <p:spPr bwMode="auto">
            <a:xfrm>
              <a:off x="1751" y="2135"/>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2" name="Line 52"/>
            <p:cNvSpPr>
              <a:spLocks noChangeShapeType="1"/>
            </p:cNvSpPr>
            <p:nvPr/>
          </p:nvSpPr>
          <p:spPr bwMode="auto">
            <a:xfrm flipV="1">
              <a:off x="1751"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3" name="Line 53"/>
            <p:cNvSpPr>
              <a:spLocks noChangeShapeType="1"/>
            </p:cNvSpPr>
            <p:nvPr/>
          </p:nvSpPr>
          <p:spPr bwMode="auto">
            <a:xfrm flipV="1">
              <a:off x="1798"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4" name="Rectangle 54"/>
            <p:cNvSpPr>
              <a:spLocks noChangeArrowheads="1"/>
            </p:cNvSpPr>
            <p:nvPr/>
          </p:nvSpPr>
          <p:spPr bwMode="auto">
            <a:xfrm>
              <a:off x="1903" y="2134"/>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9245" name="Line 55"/>
            <p:cNvSpPr>
              <a:spLocks noChangeShapeType="1"/>
            </p:cNvSpPr>
            <p:nvPr/>
          </p:nvSpPr>
          <p:spPr bwMode="auto">
            <a:xfrm flipV="1">
              <a:off x="2277"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6" name="Rectangle 56"/>
            <p:cNvSpPr>
              <a:spLocks noChangeArrowheads="1"/>
            </p:cNvSpPr>
            <p:nvPr/>
          </p:nvSpPr>
          <p:spPr bwMode="auto">
            <a:xfrm>
              <a:off x="2382" y="2134"/>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9247" name="Line 57"/>
            <p:cNvSpPr>
              <a:spLocks noChangeShapeType="1"/>
            </p:cNvSpPr>
            <p:nvPr/>
          </p:nvSpPr>
          <p:spPr bwMode="auto">
            <a:xfrm flipV="1">
              <a:off x="2756"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8" name="Rectangle 58"/>
            <p:cNvSpPr>
              <a:spLocks noChangeArrowheads="1"/>
            </p:cNvSpPr>
            <p:nvPr/>
          </p:nvSpPr>
          <p:spPr bwMode="auto">
            <a:xfrm>
              <a:off x="2872" y="2134"/>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9249" name="Line 59"/>
            <p:cNvSpPr>
              <a:spLocks noChangeShapeType="1"/>
            </p:cNvSpPr>
            <p:nvPr/>
          </p:nvSpPr>
          <p:spPr bwMode="auto">
            <a:xfrm flipV="1">
              <a:off x="4636" y="2135"/>
              <a:ext cx="0" cy="222"/>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0" name="Line 60"/>
            <p:cNvSpPr>
              <a:spLocks noChangeShapeType="1"/>
            </p:cNvSpPr>
            <p:nvPr/>
          </p:nvSpPr>
          <p:spPr bwMode="auto">
            <a:xfrm>
              <a:off x="1751" y="2357"/>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1" name="Line 61"/>
            <p:cNvSpPr>
              <a:spLocks noChangeShapeType="1"/>
            </p:cNvSpPr>
            <p:nvPr/>
          </p:nvSpPr>
          <p:spPr bwMode="auto">
            <a:xfrm flipV="1">
              <a:off x="1751"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2" name="Line 62"/>
            <p:cNvSpPr>
              <a:spLocks noChangeShapeType="1"/>
            </p:cNvSpPr>
            <p:nvPr/>
          </p:nvSpPr>
          <p:spPr bwMode="auto">
            <a:xfrm flipV="1">
              <a:off x="1798"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3" name="Rectangle 63"/>
            <p:cNvSpPr>
              <a:spLocks noChangeArrowheads="1"/>
            </p:cNvSpPr>
            <p:nvPr/>
          </p:nvSpPr>
          <p:spPr bwMode="auto">
            <a:xfrm>
              <a:off x="1903" y="2356"/>
              <a:ext cx="163"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9254" name="Line 64"/>
            <p:cNvSpPr>
              <a:spLocks noChangeShapeType="1"/>
            </p:cNvSpPr>
            <p:nvPr/>
          </p:nvSpPr>
          <p:spPr bwMode="auto">
            <a:xfrm flipV="1">
              <a:off x="2277"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5" name="Rectangle 65"/>
            <p:cNvSpPr>
              <a:spLocks noChangeArrowheads="1"/>
            </p:cNvSpPr>
            <p:nvPr/>
          </p:nvSpPr>
          <p:spPr bwMode="auto">
            <a:xfrm>
              <a:off x="2382" y="2356"/>
              <a:ext cx="0" cy="1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257" name="Line 67"/>
            <p:cNvSpPr>
              <a:spLocks noChangeShapeType="1"/>
            </p:cNvSpPr>
            <p:nvPr/>
          </p:nvSpPr>
          <p:spPr bwMode="auto">
            <a:xfrm flipV="1">
              <a:off x="2756"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8" name="Rectangle 68"/>
            <p:cNvSpPr>
              <a:spLocks noChangeArrowheads="1"/>
            </p:cNvSpPr>
            <p:nvPr/>
          </p:nvSpPr>
          <p:spPr bwMode="auto">
            <a:xfrm>
              <a:off x="2872" y="2356"/>
              <a:ext cx="1299"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1A1B1C"/>
                  </a:solidFill>
                  <a:effectLst/>
                  <a:latin typeface="Times New Roman" pitchFamily="18" charset="0"/>
                </a:rPr>
                <a:t>Denormal</a:t>
              </a:r>
              <a:r>
                <a:rPr kumimoji="0" lang="en-US" sz="2200" b="0" i="0" u="none" strike="noStrike" cap="none" normalizeH="0" baseline="0" dirty="0" smtClean="0">
                  <a:ln>
                    <a:noFill/>
                  </a:ln>
                  <a:solidFill>
                    <a:srgbClr val="1A1B1C"/>
                  </a:solidFill>
                  <a:effectLst/>
                  <a:latin typeface="Times New Roman" pitchFamily="18" charset="0"/>
                </a:rPr>
                <a:t> number</a:t>
              </a:r>
              <a:endParaRPr kumimoji="0" lang="en-US" sz="1800" b="0" i="0" u="none" strike="noStrike" cap="none" normalizeH="0" baseline="0" dirty="0" smtClean="0">
                <a:ln>
                  <a:noFill/>
                </a:ln>
                <a:solidFill>
                  <a:schemeClr val="tx1"/>
                </a:solidFill>
                <a:effectLst/>
                <a:latin typeface="Arial" pitchFamily="34" charset="0"/>
              </a:endParaRPr>
            </a:p>
          </p:txBody>
        </p:sp>
        <p:sp>
          <p:nvSpPr>
            <p:cNvPr id="9259" name="Line 69"/>
            <p:cNvSpPr>
              <a:spLocks noChangeShapeType="1"/>
            </p:cNvSpPr>
            <p:nvPr/>
          </p:nvSpPr>
          <p:spPr bwMode="auto">
            <a:xfrm flipV="1">
              <a:off x="4636" y="2357"/>
              <a:ext cx="0" cy="21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0" name="Line 70"/>
            <p:cNvSpPr>
              <a:spLocks noChangeShapeType="1"/>
            </p:cNvSpPr>
            <p:nvPr/>
          </p:nvSpPr>
          <p:spPr bwMode="auto">
            <a:xfrm>
              <a:off x="1751" y="2567"/>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1" name="Line 71"/>
            <p:cNvSpPr>
              <a:spLocks noChangeShapeType="1"/>
            </p:cNvSpPr>
            <p:nvPr/>
          </p:nvSpPr>
          <p:spPr bwMode="auto">
            <a:xfrm>
              <a:off x="1751" y="2614"/>
              <a:ext cx="2885" cy="0"/>
            </a:xfrm>
            <a:prstGeom prst="line">
              <a:avLst/>
            </a:prstGeom>
            <a:noFill/>
            <a:ln w="0">
              <a:solidFill>
                <a:srgbClr val="1A1B1C"/>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
            <p:cNvSpPr>
              <a:spLocks noChangeArrowheads="1"/>
            </p:cNvSpPr>
            <p:nvPr/>
          </p:nvSpPr>
          <p:spPr bwMode="auto">
            <a:xfrm>
              <a:off x="2385" y="2365"/>
              <a:ext cx="231"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1A1B1C"/>
                  </a:solidFill>
                  <a:effectLst/>
                  <a:latin typeface="Times New Roman"/>
                  <a:cs typeface="Times New Roman"/>
                  <a:sym typeface="Symbol"/>
                </a:rPr>
                <a:t> </a:t>
              </a:r>
              <a:r>
                <a:rPr kumimoji="0" lang="en-US" sz="2200" b="0" i="0" u="none" strike="noStrike" cap="none" normalizeH="0" baseline="0" dirty="0" smtClean="0">
                  <a:ln>
                    <a:noFill/>
                  </a:ln>
                  <a:solidFill>
                    <a:srgbClr val="1A1B1C"/>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9" name="Rectangle 25"/>
            <p:cNvSpPr>
              <a:spLocks noChangeArrowheads="1"/>
            </p:cNvSpPr>
            <p:nvPr/>
          </p:nvSpPr>
          <p:spPr bwMode="auto">
            <a:xfrm>
              <a:off x="2867" y="1700"/>
              <a:ext cx="824"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smtClean="0">
                  <a:solidFill>
                    <a:srgbClr val="1A1B1C"/>
                  </a:solidFill>
                  <a:latin typeface="Times New Roman" pitchFamily="18" charset="0"/>
                  <a:sym typeface="Symbol"/>
                </a:rPr>
                <a:t>–  </a:t>
              </a:r>
              <a:r>
                <a:rPr lang="en-US" sz="2200" dirty="0" smtClean="0">
                  <a:solidFill>
                    <a:srgbClr val="1A1B1C"/>
                  </a:solidFill>
                  <a:latin typeface="Times New Roman" pitchFamily="18" charset="0"/>
                </a:rPr>
                <a:t>if </a:t>
              </a:r>
              <a:r>
                <a:rPr lang="en-US" sz="2200" i="1" dirty="0" smtClean="0">
                  <a:solidFill>
                    <a:srgbClr val="1A1B1C"/>
                  </a:solidFill>
                  <a:latin typeface="Times New Roman" pitchFamily="18" charset="0"/>
                </a:rPr>
                <a:t>S </a:t>
              </a:r>
              <a:r>
                <a:rPr lang="en-US" sz="2200" dirty="0" smtClean="0">
                  <a:solidFill>
                    <a:srgbClr val="1A1B1C"/>
                  </a:solidFill>
                  <a:latin typeface="Times New Roman" pitchFamily="18" charset="0"/>
                </a:rPr>
                <a:t>= 1</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6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60</a:t>
            </a:fld>
            <a:endParaRPr lang="en-US" sz="1000" dirty="0">
              <a:latin typeface="Calibri" panose="020F0502020204030204" pitchFamily="34" charset="0"/>
            </a:endParaRPr>
          </a:p>
        </p:txBody>
      </p:sp>
      <p:pic>
        <p:nvPicPr>
          <p:cNvPr id="6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Denormal Numbers</a:t>
            </a:r>
          </a:p>
        </p:txBody>
      </p:sp>
      <p:sp>
        <p:nvSpPr>
          <p:cNvPr id="3" name="Text Placeholder 2"/>
          <p:cNvSpPr txBox="1">
            <a:spLocks noGrp="1"/>
          </p:cNvSpPr>
          <p:nvPr>
            <p:ph type="body" idx="4294967295"/>
          </p:nvPr>
        </p:nvSpPr>
        <p:spPr>
          <a:xfrm>
            <a:off x="965200" y="4052887"/>
            <a:ext cx="7416800" cy="1662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Should this code print ''error'' ?</a:t>
            </a:r>
          </a:p>
          <a:p>
            <a:pPr lvl="0">
              <a:buSzPct val="100000"/>
              <a:buFont typeface="Symbol" panose="05050102010706020507" pitchFamily="18" charset="2"/>
              <a:buChar char="*"/>
            </a:pPr>
            <a:r>
              <a:rPr lang="en-US" dirty="0">
                <a:latin typeface="Calibri" panose="020F0502020204030204" pitchFamily="34" charset="0"/>
              </a:rPr>
              <a:t>How to stop this </a:t>
            </a:r>
            <a:r>
              <a:rPr lang="en-US" dirty="0" err="1">
                <a:latin typeface="Calibri" panose="020F0502020204030204" pitchFamily="34" charset="0"/>
              </a:rPr>
              <a:t>behaviour</a:t>
            </a:r>
            <a:r>
              <a:rPr lang="en-US" dirty="0">
                <a:latin typeface="Calibri" panose="020F0502020204030204" pitchFamily="34" charset="0"/>
              </a:rPr>
              <a:t> ?</a:t>
            </a:r>
          </a:p>
        </p:txBody>
      </p:sp>
      <p:sp>
        <p:nvSpPr>
          <p:cNvPr id="7" name="Rectangle 6"/>
          <p:cNvSpPr/>
          <p:nvPr/>
        </p:nvSpPr>
        <p:spPr>
          <a:xfrm>
            <a:off x="2438400" y="1752600"/>
            <a:ext cx="3962400" cy="1631216"/>
          </a:xfrm>
          <a:prstGeom prst="rect">
            <a:avLst/>
          </a:prstGeom>
        </p:spPr>
        <p:txBody>
          <a:bodyPr wrap="square">
            <a:spAutoFit/>
          </a:bodyPr>
          <a:lstStyle/>
          <a:p>
            <a:r>
              <a:rPr lang="en-US" sz="2500" dirty="0" smtClean="0">
                <a:latin typeface="Courier New" pitchFamily="49" charset="0"/>
                <a:cs typeface="Courier New" pitchFamily="49" charset="0"/>
              </a:rPr>
              <a:t>f = 2</a:t>
            </a:r>
            <a:r>
              <a:rPr lang="en-US" sz="2500" dirty="0">
                <a:latin typeface="Courier New" pitchFamily="49" charset="0"/>
                <a:cs typeface="Courier New" pitchFamily="49" charset="0"/>
              </a:rPr>
              <a:t>^(-126</a:t>
            </a:r>
            <a:r>
              <a:rPr lang="en-US" sz="2500" dirty="0" smtClean="0">
                <a:latin typeface="Courier New" pitchFamily="49" charset="0"/>
                <a:cs typeface="Courier New" pitchFamily="49" charset="0"/>
              </a:rPr>
              <a:t>);</a:t>
            </a:r>
          </a:p>
          <a:p>
            <a:r>
              <a:rPr lang="en-US" sz="2500" dirty="0" smtClean="0">
                <a:latin typeface="Courier New" pitchFamily="49" charset="0"/>
                <a:cs typeface="Courier New" pitchFamily="49" charset="0"/>
              </a:rPr>
              <a:t>g = f/2;</a:t>
            </a:r>
          </a:p>
          <a:p>
            <a:r>
              <a:rPr lang="en-US" sz="2500" dirty="0">
                <a:latin typeface="Courier New" pitchFamily="49" charset="0"/>
                <a:cs typeface="Courier New" pitchFamily="49" charset="0"/>
              </a:rPr>
              <a:t>i</a:t>
            </a:r>
            <a:r>
              <a:rPr lang="en-US" sz="2500" dirty="0" smtClean="0">
                <a:latin typeface="Courier New" pitchFamily="49" charset="0"/>
                <a:cs typeface="Courier New" pitchFamily="49" charset="0"/>
              </a:rPr>
              <a:t>f (g == 0)</a:t>
            </a:r>
          </a:p>
          <a:p>
            <a:r>
              <a:rPr lang="en-US" sz="2500" dirty="0" smtClean="0">
                <a:latin typeface="Courier New" pitchFamily="49" charset="0"/>
                <a:cs typeface="Courier New" pitchFamily="49" charset="0"/>
              </a:rPr>
              <a:t>  print ("</a:t>
            </a:r>
            <a:r>
              <a:rPr lang="en-US" sz="2500" dirty="0">
                <a:latin typeface="Courier New" pitchFamily="49" charset="0"/>
                <a:cs typeface="Courier New" pitchFamily="49" charset="0"/>
              </a:rPr>
              <a:t>error");</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61</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 II</a:t>
            </a:r>
          </a:p>
        </p:txBody>
      </p:sp>
      <p:sp>
        <p:nvSpPr>
          <p:cNvPr id="3" name="Text Placeholder 2"/>
          <p:cNvSpPr txBox="1">
            <a:spLocks noGrp="1"/>
          </p:cNvSpPr>
          <p:nvPr>
            <p:ph type="body" idx="4294967295"/>
          </p:nvPr>
        </p:nvSpPr>
        <p:spPr>
          <a:xfrm>
            <a:off x="1403350" y="3095625"/>
            <a:ext cx="7740650" cy="28114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err="1">
                <a:latin typeface="Calibri" panose="020F0502020204030204" pitchFamily="34" charset="0"/>
              </a:rPr>
              <a:t>Significand</a:t>
            </a:r>
            <a:r>
              <a:rPr lang="en-US" sz="2200" dirty="0">
                <a:latin typeface="Calibri" panose="020F0502020204030204" pitchFamily="34" charset="0"/>
              </a:rPr>
              <a:t> is of the form : 0.xxxx</a:t>
            </a:r>
          </a:p>
          <a:p>
            <a:pPr lvl="0">
              <a:buSzPct val="100000"/>
              <a:buFont typeface="Symbol" panose="05050102010706020507" pitchFamily="18" charset="2"/>
              <a:buChar char="*"/>
            </a:pPr>
            <a:r>
              <a:rPr lang="en-US" sz="2200" dirty="0">
                <a:latin typeface="Calibri" panose="020F0502020204030204" pitchFamily="34" charset="0"/>
              </a:rPr>
              <a:t>E = 0, X = -126 (why not -127?)</a:t>
            </a:r>
          </a:p>
          <a:p>
            <a:pPr lvl="0">
              <a:buSzPct val="100000"/>
              <a:buFont typeface="Symbol" panose="05050102010706020507" pitchFamily="18" charset="2"/>
              <a:buChar char="*"/>
            </a:pPr>
            <a:r>
              <a:rPr lang="en-US" sz="2200" dirty="0">
                <a:solidFill>
                  <a:srgbClr val="FF6633"/>
                </a:solidFill>
                <a:latin typeface="Calibri" panose="020F0502020204030204" pitchFamily="34" charset="0"/>
              </a:rPr>
              <a:t>Smallest +</a:t>
            </a:r>
            <a:r>
              <a:rPr lang="en-US" sz="2200" dirty="0" err="1">
                <a:solidFill>
                  <a:srgbClr val="FF6633"/>
                </a:solidFill>
                <a:latin typeface="Calibri" panose="020F0502020204030204" pitchFamily="34" charset="0"/>
              </a:rPr>
              <a:t>ve</a:t>
            </a:r>
            <a:r>
              <a:rPr lang="en-US" sz="2200" dirty="0">
                <a:solidFill>
                  <a:srgbClr val="FF6633"/>
                </a:solidFill>
                <a:latin typeface="Calibri" panose="020F0502020204030204" pitchFamily="34" charset="0"/>
              </a:rPr>
              <a:t> normal number</a:t>
            </a:r>
            <a:r>
              <a:rPr lang="en-US" sz="2200" dirty="0">
                <a:latin typeface="Calibri" panose="020F0502020204030204" pitchFamily="34" charset="0"/>
              </a:rPr>
              <a:t> : 2</a:t>
            </a:r>
            <a:r>
              <a:rPr lang="en-US" sz="2200" baseline="33000" dirty="0">
                <a:latin typeface="Calibri" panose="020F0502020204030204" pitchFamily="34" charset="0"/>
              </a:rPr>
              <a:t>-126</a:t>
            </a:r>
          </a:p>
          <a:p>
            <a:pPr lvl="0">
              <a:buSzPct val="100000"/>
              <a:buFont typeface="Symbol" panose="05050102010706020507" pitchFamily="18" charset="2"/>
              <a:buChar char="*"/>
            </a:pPr>
            <a:r>
              <a:rPr lang="en-US" sz="2200" dirty="0">
                <a:solidFill>
                  <a:srgbClr val="FF0000"/>
                </a:solidFill>
                <a:latin typeface="Calibri" panose="020F0502020204030204" pitchFamily="34" charset="0"/>
              </a:rPr>
              <a:t>Largest </a:t>
            </a:r>
            <a:r>
              <a:rPr lang="en-US" sz="2200" dirty="0" err="1">
                <a:solidFill>
                  <a:srgbClr val="FF0000"/>
                </a:solidFill>
                <a:latin typeface="Calibri" panose="020F0502020204030204" pitchFamily="34" charset="0"/>
              </a:rPr>
              <a:t>denormal</a:t>
            </a:r>
            <a:r>
              <a:rPr lang="en-US" sz="2200" dirty="0">
                <a:solidFill>
                  <a:srgbClr val="FF0000"/>
                </a:solidFill>
                <a:latin typeface="Calibri" panose="020F0502020204030204" pitchFamily="34" charset="0"/>
              </a:rPr>
              <a:t> number</a:t>
            </a:r>
            <a:r>
              <a:rPr lang="en-US" sz="2200" dirty="0">
                <a:latin typeface="Calibri" panose="020F0502020204030204" pitchFamily="34" charset="0"/>
              </a:rPr>
              <a:t> :</a:t>
            </a:r>
          </a:p>
          <a:p>
            <a:pPr lvl="1">
              <a:buSzPct val="100000"/>
              <a:buFont typeface="Symbol" panose="05050102010706020507" pitchFamily="18" charset="2"/>
              <a:buChar char="*"/>
            </a:pPr>
            <a:r>
              <a:rPr lang="en-US" sz="2200" dirty="0">
                <a:latin typeface="Calibri" panose="020F0502020204030204" pitchFamily="34" charset="0"/>
              </a:rPr>
              <a:t>0.11...11 * 2</a:t>
            </a:r>
            <a:r>
              <a:rPr lang="en-US" sz="2200" baseline="33000" dirty="0">
                <a:latin typeface="Calibri" panose="020F0502020204030204" pitchFamily="34" charset="0"/>
              </a:rPr>
              <a:t>-126</a:t>
            </a:r>
            <a:r>
              <a:rPr lang="en-US" sz="2200" dirty="0">
                <a:latin typeface="Calibri" panose="020F0502020204030204" pitchFamily="34" charset="0"/>
              </a:rPr>
              <a:t> = (1 – 2</a:t>
            </a:r>
            <a:r>
              <a:rPr lang="en-US" sz="2200" baseline="33000" dirty="0">
                <a:latin typeface="Calibri" panose="020F0502020204030204" pitchFamily="34" charset="0"/>
              </a:rPr>
              <a:t>-23</a:t>
            </a:r>
            <a:r>
              <a:rPr lang="en-US" sz="2200" dirty="0">
                <a:latin typeface="Calibri" panose="020F0502020204030204" pitchFamily="34" charset="0"/>
              </a:rPr>
              <a:t>)*2</a:t>
            </a:r>
            <a:r>
              <a:rPr lang="en-US" sz="2200" baseline="33000" dirty="0">
                <a:latin typeface="Calibri" panose="020F0502020204030204" pitchFamily="34" charset="0"/>
              </a:rPr>
              <a:t>-126</a:t>
            </a:r>
          </a:p>
          <a:p>
            <a:pPr lvl="7">
              <a:buSzPct val="100000"/>
              <a:buFont typeface="Symbol" panose="05050102010706020507" pitchFamily="18" charset="2"/>
              <a:buChar char="*"/>
            </a:pPr>
            <a:r>
              <a:rPr lang="en-US" sz="2200" dirty="0">
                <a:latin typeface="Calibri" panose="020F0502020204030204" pitchFamily="34" charset="0"/>
              </a:rPr>
              <a:t>=2</a:t>
            </a:r>
            <a:r>
              <a:rPr lang="en-US" sz="2200" baseline="33000" dirty="0">
                <a:latin typeface="Calibri" panose="020F0502020204030204" pitchFamily="34" charset="0"/>
              </a:rPr>
              <a:t>-126</a:t>
            </a:r>
            <a:r>
              <a:rPr lang="en-US" sz="2200" dirty="0">
                <a:latin typeface="Calibri" panose="020F0502020204030204" pitchFamily="34" charset="0"/>
              </a:rPr>
              <a:t> - 2</a:t>
            </a:r>
            <a:r>
              <a:rPr lang="en-US" sz="2200" baseline="33000" dirty="0">
                <a:latin typeface="Calibri" panose="020F0502020204030204" pitchFamily="34" charset="0"/>
              </a:rPr>
              <a:t>-149</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62</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169224533"/>
              </p:ext>
            </p:extLst>
          </p:nvPr>
        </p:nvGraphicFramePr>
        <p:xfrm>
          <a:off x="3048000" y="1418618"/>
          <a:ext cx="2667000" cy="510702"/>
        </p:xfrm>
        <a:graphic>
          <a:graphicData uri="http://schemas.openxmlformats.org/presentationml/2006/ole">
            <mc:AlternateContent xmlns:mc="http://schemas.openxmlformats.org/markup-compatibility/2006">
              <mc:Choice xmlns:v="urn:schemas-microsoft-com:vml" Requires="v">
                <p:oleObj spid="_x0000_s7217" name="Equation" r:id="rId5" imgW="1179360" imgH="219240" progId="Equation.3">
                  <p:embed/>
                </p:oleObj>
              </mc:Choice>
              <mc:Fallback>
                <p:oleObj name="Equation" r:id="rId5" imgW="1179360" imgH="219240" progId="Equation.3">
                  <p:embed/>
                  <p:pic>
                    <p:nvPicPr>
                      <p:cNvPr id="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1418618"/>
                        <a:ext cx="2667000" cy="51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2340719"/>
              </p:ext>
            </p:extLst>
          </p:nvPr>
        </p:nvGraphicFramePr>
        <p:xfrm>
          <a:off x="2895600" y="2057400"/>
          <a:ext cx="3057525" cy="457200"/>
        </p:xfrm>
        <a:graphic>
          <a:graphicData uri="http://schemas.openxmlformats.org/presentationml/2006/ole">
            <mc:AlternateContent xmlns:mc="http://schemas.openxmlformats.org/markup-compatibility/2006">
              <mc:Choice xmlns:v="urn:schemas-microsoft-com:vml" Requires="v">
                <p:oleObj spid="_x0000_s7218" name="Equation" r:id="rId7" imgW="1343880" imgH="191880" progId="Equation.3">
                  <p:embed/>
                </p:oleObj>
              </mc:Choice>
              <mc:Fallback>
                <p:oleObj name="Equation" r:id="rId7" imgW="1343880" imgH="191880" progId="Equation.3">
                  <p:embed/>
                  <p:pic>
                    <p:nvPicPr>
                      <p:cNvPr id="0"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2057400"/>
                        <a:ext cx="3057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524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smtClean="0">
                <a:solidFill>
                  <a:schemeClr val="tx1"/>
                </a:solidFill>
              </a:rPr>
              <a:t>Example</a:t>
            </a:r>
            <a:endParaRPr lang="fr-FR" dirty="0">
              <a:solidFill>
                <a:schemeClr val="tx1"/>
              </a:solidFill>
            </a:endParaRPr>
          </a:p>
        </p:txBody>
      </p:sp>
      <p:sp>
        <p:nvSpPr>
          <p:cNvPr id="3" name="TextBox 2"/>
          <p:cNvSpPr txBox="1"/>
          <p:nvPr/>
        </p:nvSpPr>
        <p:spPr>
          <a:xfrm>
            <a:off x="1447800" y="2362200"/>
            <a:ext cx="7239000" cy="1524000"/>
          </a:xfrm>
          <a:prstGeom prst="rect">
            <a:avLst/>
          </a:prstGeom>
          <a:noFill/>
        </p:spPr>
        <p:txBody>
          <a:bodyPr wrap="square" rtlCol="0">
            <a:spAutoFit/>
          </a:bodyPr>
          <a:lstStyle/>
          <a:p>
            <a:r>
              <a:rPr lang="en-US" dirty="0" smtClean="0"/>
              <a:t>Find the ranges of </a:t>
            </a:r>
            <a:r>
              <a:rPr lang="en-US" dirty="0" err="1" smtClean="0"/>
              <a:t>denormal</a:t>
            </a:r>
            <a:r>
              <a:rPr lang="en-US" dirty="0" smtClean="0"/>
              <a:t> numbers.</a:t>
            </a:r>
          </a:p>
          <a:p>
            <a:r>
              <a:rPr lang="en-US" b="1" dirty="0" smtClean="0"/>
              <a:t>Answer</a:t>
            </a:r>
          </a:p>
          <a:p>
            <a:pPr marL="285750" indent="-285750">
              <a:buFont typeface="Arial" panose="020B0604020202020204" pitchFamily="34" charset="0"/>
              <a:buChar char="•"/>
            </a:pPr>
            <a:r>
              <a:rPr lang="en-US" dirty="0" smtClean="0"/>
              <a:t>For positive </a:t>
            </a:r>
            <a:r>
              <a:rPr lang="en-US" dirty="0" err="1" smtClean="0"/>
              <a:t>denormal</a:t>
            </a:r>
            <a:r>
              <a:rPr lang="en-US" dirty="0" smtClean="0"/>
              <a:t> numbers, the range is [2</a:t>
            </a:r>
            <a:r>
              <a:rPr lang="en-US" baseline="30000" dirty="0" smtClean="0"/>
              <a:t>-149</a:t>
            </a:r>
            <a:r>
              <a:rPr lang="en-US" dirty="0" smtClean="0"/>
              <a:t> , 2</a:t>
            </a:r>
            <a:r>
              <a:rPr lang="en-US" baseline="30000" dirty="0" smtClean="0"/>
              <a:t>-126</a:t>
            </a:r>
            <a:r>
              <a:rPr lang="en-US" dirty="0" smtClean="0"/>
              <a:t> – 2</a:t>
            </a:r>
            <a:r>
              <a:rPr lang="en-US" baseline="30000" dirty="0" smtClean="0"/>
              <a:t>-149 </a:t>
            </a:r>
            <a:r>
              <a:rPr lang="en-US" dirty="0" smtClean="0"/>
              <a:t>]</a:t>
            </a:r>
          </a:p>
          <a:p>
            <a:pPr marL="285750" indent="-285750">
              <a:buFont typeface="Arial" panose="020B0604020202020204" pitchFamily="34" charset="0"/>
              <a:buChar char="•"/>
            </a:pPr>
            <a:r>
              <a:rPr lang="en-US" dirty="0" smtClean="0"/>
              <a:t>For negative </a:t>
            </a:r>
            <a:r>
              <a:rPr lang="en-US" dirty="0" err="1" smtClean="0"/>
              <a:t>denormal</a:t>
            </a:r>
            <a:r>
              <a:rPr lang="en-US" dirty="0" smtClean="0"/>
              <a:t> numbers, the range is [-2</a:t>
            </a:r>
            <a:r>
              <a:rPr lang="en-US" baseline="30000" dirty="0" smtClean="0"/>
              <a:t>-149</a:t>
            </a:r>
            <a:r>
              <a:rPr lang="en-US" dirty="0" smtClean="0"/>
              <a:t> </a:t>
            </a:r>
            <a:r>
              <a:rPr lang="en-US" dirty="0"/>
              <a:t>, </a:t>
            </a:r>
            <a:r>
              <a:rPr lang="en-US" dirty="0" smtClean="0"/>
              <a:t>-2</a:t>
            </a:r>
            <a:r>
              <a:rPr lang="en-US" baseline="30000" dirty="0" smtClean="0"/>
              <a:t>-126</a:t>
            </a:r>
            <a:r>
              <a:rPr lang="en-US" dirty="0" smtClean="0"/>
              <a:t> + </a:t>
            </a:r>
            <a:r>
              <a:rPr lang="en-US" dirty="0"/>
              <a:t>2</a:t>
            </a:r>
            <a:r>
              <a:rPr lang="en-US" baseline="30000" dirty="0"/>
              <a:t>-149 </a:t>
            </a:r>
            <a:r>
              <a:rPr lang="en-US" dirty="0"/>
              <a:t>]</a:t>
            </a:r>
          </a:p>
          <a:p>
            <a:endParaRPr lang="en-US" dirty="0"/>
          </a:p>
        </p:txBody>
      </p:sp>
    </p:spTree>
    <p:extLst>
      <p:ext uri="{BB962C8B-B14F-4D97-AF65-F5344CB8AC3E}">
        <p14:creationId xmlns:p14="http://schemas.microsoft.com/office/powerpoint/2010/main" val="31875343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76200"/>
            <a:ext cx="88392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in the </a:t>
            </a:r>
            <a:r>
              <a:rPr lang="fr-FR" dirty="0" err="1">
                <a:solidFill>
                  <a:schemeClr val="tx1"/>
                </a:solidFill>
              </a:rPr>
              <a:t>Number</a:t>
            </a:r>
            <a:r>
              <a:rPr lang="fr-FR" dirty="0">
                <a:solidFill>
                  <a:schemeClr val="tx1"/>
                </a:solidFill>
              </a:rPr>
              <a:t> Line</a:t>
            </a:r>
          </a:p>
        </p:txBody>
      </p:sp>
      <p:sp>
        <p:nvSpPr>
          <p:cNvPr id="4" name="Freeform 3"/>
          <p:cNvSpPr/>
          <p:nvPr/>
        </p:nvSpPr>
        <p:spPr>
          <a:xfrm>
            <a:off x="1754825" y="4492112"/>
            <a:ext cx="568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Extend the range of normal floating point numbers.</a:t>
            </a:r>
          </a:p>
        </p:txBody>
      </p:sp>
      <p:grpSp>
        <p:nvGrpSpPr>
          <p:cNvPr id="8" name="Group 4"/>
          <p:cNvGrpSpPr>
            <a:grpSpLocks noChangeAspect="1"/>
          </p:cNvGrpSpPr>
          <p:nvPr/>
        </p:nvGrpSpPr>
        <p:grpSpPr bwMode="auto">
          <a:xfrm>
            <a:off x="1676400" y="2057400"/>
            <a:ext cx="5635625" cy="1906587"/>
            <a:chOff x="1291" y="1369"/>
            <a:chExt cx="3550" cy="1201"/>
          </a:xfrm>
        </p:grpSpPr>
        <p:sp>
          <p:nvSpPr>
            <p:cNvPr id="9" name="AutoShape 3"/>
            <p:cNvSpPr>
              <a:spLocks noChangeAspect="1" noChangeArrowheads="1" noTextEdit="1"/>
            </p:cNvSpPr>
            <p:nvPr/>
          </p:nvSpPr>
          <p:spPr bwMode="auto">
            <a:xfrm>
              <a:off x="1291" y="1369"/>
              <a:ext cx="3550" cy="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1351" y="2288"/>
              <a:ext cx="3422" cy="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351" y="2265"/>
              <a:ext cx="80" cy="47"/>
            </a:xfrm>
            <a:custGeom>
              <a:avLst/>
              <a:gdLst>
                <a:gd name="T0" fmla="*/ 57 w 80"/>
                <a:gd name="T1" fmla="*/ 23 h 47"/>
                <a:gd name="T2" fmla="*/ 80 w 80"/>
                <a:gd name="T3" fmla="*/ 0 h 47"/>
                <a:gd name="T4" fmla="*/ 0 w 80"/>
                <a:gd name="T5" fmla="*/ 23 h 47"/>
                <a:gd name="T6" fmla="*/ 80 w 80"/>
                <a:gd name="T7" fmla="*/ 47 h 47"/>
                <a:gd name="T8" fmla="*/ 57 w 80"/>
                <a:gd name="T9" fmla="*/ 23 h 47"/>
              </a:gdLst>
              <a:ahLst/>
              <a:cxnLst>
                <a:cxn ang="0">
                  <a:pos x="T0" y="T1"/>
                </a:cxn>
                <a:cxn ang="0">
                  <a:pos x="T2" y="T3"/>
                </a:cxn>
                <a:cxn ang="0">
                  <a:pos x="T4" y="T5"/>
                </a:cxn>
                <a:cxn ang="0">
                  <a:pos x="T6" y="T7"/>
                </a:cxn>
                <a:cxn ang="0">
                  <a:pos x="T8" y="T9"/>
                </a:cxn>
              </a:cxnLst>
              <a:rect l="0" t="0" r="r" b="b"/>
              <a:pathLst>
                <a:path w="80" h="47">
                  <a:moveTo>
                    <a:pt x="57" y="23"/>
                  </a:moveTo>
                  <a:lnTo>
                    <a:pt x="80" y="0"/>
                  </a:lnTo>
                  <a:lnTo>
                    <a:pt x="0" y="23"/>
                  </a:lnTo>
                  <a:lnTo>
                    <a:pt x="80" y="47"/>
                  </a:lnTo>
                  <a:lnTo>
                    <a:pt x="57"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4693" y="2265"/>
              <a:ext cx="80" cy="47"/>
            </a:xfrm>
            <a:custGeom>
              <a:avLst/>
              <a:gdLst>
                <a:gd name="T0" fmla="*/ 23 w 80"/>
                <a:gd name="T1" fmla="*/ 23 h 47"/>
                <a:gd name="T2" fmla="*/ 0 w 80"/>
                <a:gd name="T3" fmla="*/ 47 h 47"/>
                <a:gd name="T4" fmla="*/ 80 w 80"/>
                <a:gd name="T5" fmla="*/ 23 h 47"/>
                <a:gd name="T6" fmla="*/ 0 w 80"/>
                <a:gd name="T7" fmla="*/ 0 h 47"/>
                <a:gd name="T8" fmla="*/ 23 w 80"/>
                <a:gd name="T9" fmla="*/ 23 h 47"/>
              </a:gdLst>
              <a:ahLst/>
              <a:cxnLst>
                <a:cxn ang="0">
                  <a:pos x="T0" y="T1"/>
                </a:cxn>
                <a:cxn ang="0">
                  <a:pos x="T2" y="T3"/>
                </a:cxn>
                <a:cxn ang="0">
                  <a:pos x="T4" y="T5"/>
                </a:cxn>
                <a:cxn ang="0">
                  <a:pos x="T6" y="T7"/>
                </a:cxn>
                <a:cxn ang="0">
                  <a:pos x="T8" y="T9"/>
                </a:cxn>
              </a:cxnLst>
              <a:rect l="0" t="0" r="r" b="b"/>
              <a:pathLst>
                <a:path w="80" h="47">
                  <a:moveTo>
                    <a:pt x="23" y="23"/>
                  </a:moveTo>
                  <a:lnTo>
                    <a:pt x="0" y="47"/>
                  </a:lnTo>
                  <a:lnTo>
                    <a:pt x="80"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536" y="2185"/>
              <a:ext cx="1103" cy="21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643" y="2184"/>
              <a:ext cx="321" cy="221"/>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3057" y="2201"/>
              <a:ext cx="0" cy="154"/>
            </a:xfrm>
            <a:prstGeom prst="line">
              <a:avLst/>
            </a:prstGeom>
            <a:noFill/>
            <a:ln w="14"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009" y="2377"/>
              <a:ext cx="143"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ans"/>
                </a:rPr>
                <a:t>0</a:t>
              </a:r>
              <a:endParaRPr kumimoji="0" lang="en-US" sz="1800" b="0" i="0" u="none" strike="noStrike" cap="none" normalizeH="0" baseline="0" smtClean="0">
                <a:ln>
                  <a:noFill/>
                </a:ln>
                <a:solidFill>
                  <a:schemeClr val="tx1"/>
                </a:solidFill>
                <a:effectLst/>
                <a:latin typeface="Arial" pitchFamily="34" charset="0"/>
              </a:endParaRPr>
            </a:p>
          </p:txBody>
        </p:sp>
        <p:sp>
          <p:nvSpPr>
            <p:cNvPr id="19" name="Rectangle 14"/>
            <p:cNvSpPr>
              <a:spLocks noChangeArrowheads="1"/>
            </p:cNvSpPr>
            <p:nvPr/>
          </p:nvSpPr>
          <p:spPr bwMode="auto">
            <a:xfrm>
              <a:off x="3464" y="2185"/>
              <a:ext cx="1103" cy="215"/>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3139" y="2184"/>
              <a:ext cx="321"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002" y="1437"/>
              <a:ext cx="1567" cy="666"/>
            </a:xfrm>
            <a:prstGeom prst="rect">
              <a:avLst/>
            </a:prstGeom>
            <a:noFill/>
            <a:ln w="14"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081" y="1506"/>
              <a:ext cx="320"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3081" y="1829"/>
              <a:ext cx="320" cy="22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459" y="1557"/>
              <a:ext cx="1033"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smtClean="0">
                  <a:ln>
                    <a:noFill/>
                  </a:ln>
                  <a:solidFill>
                    <a:srgbClr val="000000"/>
                  </a:solidFill>
                  <a:effectLst/>
                  <a:latin typeface="Sans"/>
                </a:rPr>
                <a:t>Denormal</a:t>
              </a:r>
              <a:r>
                <a:rPr kumimoji="0" lang="en-US" sz="1500" b="0" i="0" u="none" strike="noStrike" cap="none" normalizeH="0" baseline="0" dirty="0" smtClean="0">
                  <a:ln>
                    <a:noFill/>
                  </a:ln>
                  <a:solidFill>
                    <a:srgbClr val="000000"/>
                  </a:solidFill>
                  <a:effectLst/>
                  <a:latin typeface="Sans"/>
                </a:rPr>
                <a:t> numbers</a:t>
              </a:r>
              <a:endParaRPr kumimoji="0" lang="en-US" sz="1500" b="0" i="0" u="none" strike="noStrike" cap="none" normalizeH="0" baseline="0" dirty="0" smtClean="0">
                <a:ln>
                  <a:noFill/>
                </a:ln>
                <a:solidFill>
                  <a:schemeClr val="tx1"/>
                </a:solidFill>
                <a:effectLst/>
                <a:latin typeface="Arial" pitchFamily="34" charset="0"/>
              </a:endParaRPr>
            </a:p>
          </p:txBody>
        </p:sp>
        <p:sp>
          <p:nvSpPr>
            <p:cNvPr id="25" name="Rectangle 20"/>
            <p:cNvSpPr>
              <a:spLocks noChangeArrowheads="1"/>
            </p:cNvSpPr>
            <p:nvPr/>
          </p:nvSpPr>
          <p:spPr bwMode="auto">
            <a:xfrm>
              <a:off x="3461" y="1869"/>
              <a:ext cx="1083" cy="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000000"/>
                  </a:solidFill>
                  <a:effectLst/>
                  <a:latin typeface="Sans"/>
                </a:rPr>
                <a:t>Normal FP numbers</a:t>
              </a:r>
              <a:endParaRPr kumimoji="0" lang="en-US" sz="1500" b="0" i="0" u="none" strike="noStrike" cap="none" normalizeH="0" baseline="0" dirty="0" smtClean="0">
                <a:ln>
                  <a:noFill/>
                </a:ln>
                <a:solidFill>
                  <a:schemeClr val="tx1"/>
                </a:solidFill>
                <a:effectLst/>
                <a:latin typeface="Arial" pitchFamily="34" charset="0"/>
              </a:endParaRPr>
            </a:p>
          </p:txBody>
        </p:sp>
      </p:grpSp>
      <p:sp>
        <p:nvSpPr>
          <p:cNvPr id="2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64</a:t>
            </a:fld>
            <a:endParaRPr lang="en-US" sz="1000" dirty="0">
              <a:latin typeface="Calibri" panose="020F0502020204030204" pitchFamily="34" charset="0"/>
            </a:endParaRPr>
          </a:p>
        </p:txBody>
      </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Double </a:t>
            </a:r>
            <a:r>
              <a:rPr lang="fr-FR" dirty="0" err="1">
                <a:solidFill>
                  <a:schemeClr val="tx1"/>
                </a:solidFill>
              </a:rPr>
              <a:t>Precision</a:t>
            </a:r>
            <a:r>
              <a:rPr lang="fr-FR" dirty="0">
                <a:solidFill>
                  <a:schemeClr val="tx1"/>
                </a:solidFill>
              </a:rPr>
              <a: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3657600"/>
            <a:ext cx="7416800" cy="20939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dirty="0">
                <a:latin typeface="" pitchFamily="18"/>
              </a:rPr>
              <a:t>Approximate range of </a:t>
            </a:r>
            <a:r>
              <a:rPr lang="en-US" dirty="0">
                <a:solidFill>
                  <a:srgbClr val="0000FF"/>
                </a:solidFill>
                <a:latin typeface="" pitchFamily="18"/>
              </a:rPr>
              <a:t>doubles</a:t>
            </a:r>
          </a:p>
          <a:p>
            <a:pPr lvl="1"/>
            <a:r>
              <a:rPr lang="en-US" dirty="0">
                <a:latin typeface="DejaVu Sans" pitchFamily="34"/>
              </a:rPr>
              <a:t>±</a:t>
            </a:r>
            <a:r>
              <a:rPr lang="en-US" dirty="0">
                <a:latin typeface="Calibri" pitchFamily="18"/>
              </a:rPr>
              <a:t> 2</a:t>
            </a:r>
            <a:r>
              <a:rPr lang="en-US" baseline="33000" dirty="0">
                <a:latin typeface="Calibri" pitchFamily="18"/>
              </a:rPr>
              <a:t>1023</a:t>
            </a:r>
            <a:r>
              <a:rPr lang="en-US" dirty="0">
                <a:latin typeface="Calibri" pitchFamily="18"/>
              </a:rPr>
              <a:t> = </a:t>
            </a:r>
            <a:r>
              <a:rPr lang="en-US" dirty="0">
                <a:latin typeface="DejaVu Sans" pitchFamily="34"/>
              </a:rPr>
              <a:t>±</a:t>
            </a:r>
            <a:r>
              <a:rPr lang="en-US" dirty="0">
                <a:latin typeface="Calibri" pitchFamily="18"/>
              </a:rPr>
              <a:t> 10</a:t>
            </a:r>
            <a:r>
              <a:rPr lang="en-US" baseline="33000" dirty="0">
                <a:latin typeface="Calibri" pitchFamily="18"/>
              </a:rPr>
              <a:t>308</a:t>
            </a:r>
          </a:p>
          <a:p>
            <a:pPr lvl="1"/>
            <a:r>
              <a:rPr lang="en-US" dirty="0">
                <a:latin typeface="Calibri" pitchFamily="18"/>
              </a:rPr>
              <a:t>This is a lot !!!</a:t>
            </a:r>
          </a:p>
        </p:txBody>
      </p:sp>
      <p:pic>
        <p:nvPicPr>
          <p:cNvPr id="5" name="Picture 4"/>
          <p:cNvPicPr>
            <a:picLocks noChangeAspect="1"/>
          </p:cNvPicPr>
          <p:nvPr/>
        </p:nvPicPr>
        <p:blipFill>
          <a:blip r:embed="rId3">
            <a:lum/>
            <a:alphaModFix/>
          </a:blip>
          <a:srcRect/>
          <a:stretch>
            <a:fillRect/>
          </a:stretch>
        </p:blipFill>
        <p:spPr>
          <a:xfrm>
            <a:off x="4888160" y="4233350"/>
            <a:ext cx="1643039" cy="1368000"/>
          </a:xfrm>
          <a:prstGeom prst="rect">
            <a:avLst/>
          </a:prstGeom>
          <a:noFill/>
          <a:ln>
            <a:noFill/>
          </a:ln>
        </p:spPr>
      </p:pic>
      <p:grpSp>
        <p:nvGrpSpPr>
          <p:cNvPr id="12343" name="Group 12342"/>
          <p:cNvGrpSpPr/>
          <p:nvPr/>
        </p:nvGrpSpPr>
        <p:grpSpPr>
          <a:xfrm>
            <a:off x="3173412" y="1676400"/>
            <a:ext cx="2719388" cy="1604962"/>
            <a:chOff x="3621088" y="1754188"/>
            <a:chExt cx="2719388" cy="1604962"/>
          </a:xfrm>
        </p:grpSpPr>
        <p:sp>
          <p:nvSpPr>
            <p:cNvPr id="49" name="Line 44"/>
            <p:cNvSpPr>
              <a:spLocks noChangeShapeType="1"/>
            </p:cNvSpPr>
            <p:nvPr/>
          </p:nvSpPr>
          <p:spPr bwMode="auto">
            <a:xfrm>
              <a:off x="3621088" y="1754188"/>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3621088" y="1831975"/>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621088"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V="1">
              <a:off x="3698875"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875088" y="1812925"/>
              <a:ext cx="763588"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Field</a:t>
              </a:r>
              <a:endParaRPr kumimoji="0" lang="en-US" sz="1800" b="0" i="0" u="none" strike="noStrike" cap="none" normalizeH="0" baseline="0" smtClean="0">
                <a:ln>
                  <a:noFill/>
                </a:ln>
                <a:solidFill>
                  <a:schemeClr val="tx1"/>
                </a:solidFill>
                <a:effectLst/>
                <a:latin typeface="Arial" pitchFamily="34" charset="0"/>
              </a:endParaRPr>
            </a:p>
          </p:txBody>
        </p:sp>
        <p:sp>
          <p:nvSpPr>
            <p:cNvPr id="54" name="Line 49"/>
            <p:cNvSpPr>
              <a:spLocks noChangeShapeType="1"/>
            </p:cNvSpPr>
            <p:nvPr/>
          </p:nvSpPr>
          <p:spPr bwMode="auto">
            <a:xfrm flipV="1">
              <a:off x="4697413"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4873625" y="1812925"/>
              <a:ext cx="1311275"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Size(bits)</a:t>
              </a:r>
              <a:endParaRPr kumimoji="0" lang="en-US" sz="1800" b="0" i="0" u="none" strike="noStrike" cap="none" normalizeH="0" baseline="0" smtClean="0">
                <a:ln>
                  <a:noFill/>
                </a:ln>
                <a:solidFill>
                  <a:schemeClr val="tx1"/>
                </a:solidFill>
                <a:effectLst/>
                <a:latin typeface="Arial" pitchFamily="34" charset="0"/>
              </a:endParaRPr>
            </a:p>
          </p:txBody>
        </p:sp>
        <p:sp>
          <p:nvSpPr>
            <p:cNvPr id="56" name="Line 51"/>
            <p:cNvSpPr>
              <a:spLocks noChangeShapeType="1"/>
            </p:cNvSpPr>
            <p:nvPr/>
          </p:nvSpPr>
          <p:spPr bwMode="auto">
            <a:xfrm flipV="1">
              <a:off x="6262688"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6340475" y="18319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a:off x="3621088" y="2184400"/>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3621088"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3698875"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4095750" y="2182813"/>
              <a:ext cx="274638"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smtClean="0">
                  <a:ln>
                    <a:noFill/>
                  </a:ln>
                  <a:solidFill>
                    <a:srgbClr val="1A1B1C"/>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62" name="Line 57"/>
            <p:cNvSpPr>
              <a:spLocks noChangeShapeType="1"/>
            </p:cNvSpPr>
            <p:nvPr/>
          </p:nvSpPr>
          <p:spPr bwMode="auto">
            <a:xfrm flipV="1">
              <a:off x="4697413"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5400675" y="2184400"/>
              <a:ext cx="274638"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12320" name="Line 59"/>
            <p:cNvSpPr>
              <a:spLocks noChangeShapeType="1"/>
            </p:cNvSpPr>
            <p:nvPr/>
          </p:nvSpPr>
          <p:spPr bwMode="auto">
            <a:xfrm flipV="1">
              <a:off x="6262688"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1" name="Line 60"/>
            <p:cNvSpPr>
              <a:spLocks noChangeShapeType="1"/>
            </p:cNvSpPr>
            <p:nvPr/>
          </p:nvSpPr>
          <p:spPr bwMode="auto">
            <a:xfrm flipV="1">
              <a:off x="6340475" y="2184400"/>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2" name="Line 61"/>
            <p:cNvSpPr>
              <a:spLocks noChangeShapeType="1"/>
            </p:cNvSpPr>
            <p:nvPr/>
          </p:nvSpPr>
          <p:spPr bwMode="auto">
            <a:xfrm>
              <a:off x="3621088" y="2555875"/>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3" name="Line 62"/>
            <p:cNvSpPr>
              <a:spLocks noChangeShapeType="1"/>
            </p:cNvSpPr>
            <p:nvPr/>
          </p:nvSpPr>
          <p:spPr bwMode="auto">
            <a:xfrm flipV="1">
              <a:off x="3621088"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4" name="Line 63"/>
            <p:cNvSpPr>
              <a:spLocks noChangeShapeType="1"/>
            </p:cNvSpPr>
            <p:nvPr/>
          </p:nvSpPr>
          <p:spPr bwMode="auto">
            <a:xfrm flipV="1">
              <a:off x="3698875"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5" name="Rectangle 64"/>
            <p:cNvSpPr>
              <a:spLocks noChangeArrowheads="1"/>
            </p:cNvSpPr>
            <p:nvPr/>
          </p:nvSpPr>
          <p:spPr bwMode="auto">
            <a:xfrm>
              <a:off x="4078288" y="2549525"/>
              <a:ext cx="312738"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smtClean="0">
                  <a:ln>
                    <a:noFill/>
                  </a:ln>
                  <a:solidFill>
                    <a:srgbClr val="1A1B1C"/>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12326" name="Line 65"/>
            <p:cNvSpPr>
              <a:spLocks noChangeShapeType="1"/>
            </p:cNvSpPr>
            <p:nvPr/>
          </p:nvSpPr>
          <p:spPr bwMode="auto">
            <a:xfrm flipV="1">
              <a:off x="4697413"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7" name="Rectangle 66"/>
            <p:cNvSpPr>
              <a:spLocks noChangeArrowheads="1"/>
            </p:cNvSpPr>
            <p:nvPr/>
          </p:nvSpPr>
          <p:spPr bwMode="auto">
            <a:xfrm>
              <a:off x="5341938" y="2557463"/>
              <a:ext cx="430213"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11</a:t>
              </a:r>
              <a:endParaRPr kumimoji="0" lang="en-US" sz="1800" b="0" i="0" u="none" strike="noStrike" cap="none" normalizeH="0" baseline="0" smtClean="0">
                <a:ln>
                  <a:noFill/>
                </a:ln>
                <a:solidFill>
                  <a:schemeClr val="tx1"/>
                </a:solidFill>
                <a:effectLst/>
                <a:latin typeface="Arial" pitchFamily="34" charset="0"/>
              </a:endParaRPr>
            </a:p>
          </p:txBody>
        </p:sp>
        <p:sp>
          <p:nvSpPr>
            <p:cNvPr id="12329" name="Line 67"/>
            <p:cNvSpPr>
              <a:spLocks noChangeShapeType="1"/>
            </p:cNvSpPr>
            <p:nvPr/>
          </p:nvSpPr>
          <p:spPr bwMode="auto">
            <a:xfrm flipV="1">
              <a:off x="6262688"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0" name="Line 68"/>
            <p:cNvSpPr>
              <a:spLocks noChangeShapeType="1"/>
            </p:cNvSpPr>
            <p:nvPr/>
          </p:nvSpPr>
          <p:spPr bwMode="auto">
            <a:xfrm flipV="1">
              <a:off x="6340475" y="2555875"/>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1" name="Line 69"/>
            <p:cNvSpPr>
              <a:spLocks noChangeShapeType="1"/>
            </p:cNvSpPr>
            <p:nvPr/>
          </p:nvSpPr>
          <p:spPr bwMode="auto">
            <a:xfrm>
              <a:off x="3621088" y="2908300"/>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2" name="Line 70"/>
            <p:cNvSpPr>
              <a:spLocks noChangeShapeType="1"/>
            </p:cNvSpPr>
            <p:nvPr/>
          </p:nvSpPr>
          <p:spPr bwMode="auto">
            <a:xfrm flipV="1">
              <a:off x="3621088"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3" name="Line 71"/>
            <p:cNvSpPr>
              <a:spLocks noChangeShapeType="1"/>
            </p:cNvSpPr>
            <p:nvPr/>
          </p:nvSpPr>
          <p:spPr bwMode="auto">
            <a:xfrm flipV="1">
              <a:off x="3698875"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4" name="Rectangle 72"/>
            <p:cNvSpPr>
              <a:spLocks noChangeArrowheads="1"/>
            </p:cNvSpPr>
            <p:nvPr/>
          </p:nvSpPr>
          <p:spPr bwMode="auto">
            <a:xfrm>
              <a:off x="4037013" y="2913063"/>
              <a:ext cx="371475"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smtClean="0">
                  <a:ln>
                    <a:noFill/>
                  </a:ln>
                  <a:solidFill>
                    <a:srgbClr val="1A1B1C"/>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12335" name="Line 73"/>
            <p:cNvSpPr>
              <a:spLocks noChangeShapeType="1"/>
            </p:cNvSpPr>
            <p:nvPr/>
          </p:nvSpPr>
          <p:spPr bwMode="auto">
            <a:xfrm flipV="1">
              <a:off x="4697413"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6" name="Rectangle 74"/>
            <p:cNvSpPr>
              <a:spLocks noChangeArrowheads="1"/>
            </p:cNvSpPr>
            <p:nvPr/>
          </p:nvSpPr>
          <p:spPr bwMode="auto">
            <a:xfrm>
              <a:off x="5341938" y="2909888"/>
              <a:ext cx="430213" cy="430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smtClean="0">
                  <a:ln>
                    <a:noFill/>
                  </a:ln>
                  <a:solidFill>
                    <a:srgbClr val="1A1B1C"/>
                  </a:solidFill>
                  <a:effectLst/>
                  <a:latin typeface="Times New Roman" pitchFamily="18" charset="0"/>
                </a:rPr>
                <a:t>52</a:t>
              </a:r>
              <a:endParaRPr kumimoji="0" lang="en-US" sz="1800" b="0" i="0" u="none" strike="noStrike" cap="none" normalizeH="0" baseline="0" smtClean="0">
                <a:ln>
                  <a:noFill/>
                </a:ln>
                <a:solidFill>
                  <a:schemeClr val="tx1"/>
                </a:solidFill>
                <a:effectLst/>
                <a:latin typeface="Arial" pitchFamily="34" charset="0"/>
              </a:endParaRPr>
            </a:p>
          </p:txBody>
        </p:sp>
        <p:sp>
          <p:nvSpPr>
            <p:cNvPr id="12337" name="Line 75"/>
            <p:cNvSpPr>
              <a:spLocks noChangeShapeType="1"/>
            </p:cNvSpPr>
            <p:nvPr/>
          </p:nvSpPr>
          <p:spPr bwMode="auto">
            <a:xfrm flipV="1">
              <a:off x="6262688"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8" name="Line 76"/>
            <p:cNvSpPr>
              <a:spLocks noChangeShapeType="1"/>
            </p:cNvSpPr>
            <p:nvPr/>
          </p:nvSpPr>
          <p:spPr bwMode="auto">
            <a:xfrm flipV="1">
              <a:off x="6340475" y="2928938"/>
              <a:ext cx="0" cy="352425"/>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9" name="Line 77"/>
            <p:cNvSpPr>
              <a:spLocks noChangeShapeType="1"/>
            </p:cNvSpPr>
            <p:nvPr/>
          </p:nvSpPr>
          <p:spPr bwMode="auto">
            <a:xfrm>
              <a:off x="3621088" y="3281363"/>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40" name="Line 78"/>
            <p:cNvSpPr>
              <a:spLocks noChangeShapeType="1"/>
            </p:cNvSpPr>
            <p:nvPr/>
          </p:nvSpPr>
          <p:spPr bwMode="auto">
            <a:xfrm>
              <a:off x="3621088" y="3359150"/>
              <a:ext cx="2719388" cy="0"/>
            </a:xfrm>
            <a:prstGeom prst="line">
              <a:avLst/>
            </a:prstGeom>
            <a:noFill/>
            <a:ln w="12"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65</a:t>
            </a:fld>
            <a:endParaRPr lang="en-US" sz="1000" dirty="0">
              <a:latin typeface="Calibri" panose="020F0502020204030204" pitchFamily="34" charset="0"/>
            </a:endParaRPr>
          </a:p>
        </p:txBody>
      </p:sp>
      <p:pic>
        <p:nvPicPr>
          <p:cNvPr id="44"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 Point </a:t>
            </a:r>
            <a:r>
              <a:rPr lang="fr-FR" dirty="0" err="1">
                <a:solidFill>
                  <a:schemeClr val="tx1"/>
                </a:solidFill>
              </a:rPr>
              <a:t>Mathematics</a:t>
            </a:r>
            <a:endParaRPr lang="fr-FR" dirty="0">
              <a:solidFill>
                <a:schemeClr val="tx1"/>
              </a:solidFill>
            </a:endParaRPr>
          </a:p>
        </p:txBody>
      </p:sp>
      <p:sp>
        <p:nvSpPr>
          <p:cNvPr id="3" name="Text Placeholder 2"/>
          <p:cNvSpPr txBox="1">
            <a:spLocks noGrp="1"/>
          </p:cNvSpPr>
          <p:nvPr>
            <p:ph type="body" idx="4294967295"/>
          </p:nvPr>
        </p:nvSpPr>
        <p:spPr>
          <a:xfrm>
            <a:off x="965200" y="3235325"/>
            <a:ext cx="7416800" cy="263207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C will be computed to be 0</a:t>
            </a:r>
          </a:p>
          <a:p>
            <a:pPr lvl="1">
              <a:buSzPct val="100000"/>
              <a:buFont typeface="Symbol" panose="05050102010706020507" pitchFamily="18" charset="2"/>
              <a:buChar char="*"/>
            </a:pPr>
            <a:r>
              <a:rPr lang="en-US" sz="2000" dirty="0">
                <a:latin typeface="Calibri" panose="020F0502020204030204" pitchFamily="34" charset="0"/>
              </a:rPr>
              <a:t>There is no way of representing A+B in the IEEE 754 format</a:t>
            </a:r>
          </a:p>
          <a:p>
            <a:pPr lvl="0">
              <a:buSzPct val="100000"/>
              <a:buFont typeface="Symbol" panose="05050102010706020507" pitchFamily="18" charset="2"/>
              <a:buChar char="*"/>
            </a:pPr>
            <a:r>
              <a:rPr lang="en-US" sz="2600" dirty="0">
                <a:latin typeface="Calibri" panose="020F0502020204030204" pitchFamily="34" charset="0"/>
              </a:rPr>
              <a:t>A </a:t>
            </a:r>
            <a:r>
              <a:rPr lang="en-US" sz="2600" dirty="0">
                <a:solidFill>
                  <a:schemeClr val="tx2">
                    <a:lumMod val="60000"/>
                    <a:lumOff val="40000"/>
                  </a:schemeClr>
                </a:solidFill>
                <a:latin typeface="Calibri" panose="020F0502020204030204" pitchFamily="34" charset="0"/>
              </a:rPr>
              <a:t>smart compiler</a:t>
            </a:r>
            <a:r>
              <a:rPr lang="en-US" sz="2600" dirty="0">
                <a:solidFill>
                  <a:schemeClr val="bg2">
                    <a:lumMod val="25000"/>
                  </a:schemeClr>
                </a:solidFill>
                <a:latin typeface="Calibri" panose="020F0502020204030204" pitchFamily="34" charset="0"/>
              </a:rPr>
              <a:t> </a:t>
            </a:r>
            <a:r>
              <a:rPr lang="en-US" sz="2600" dirty="0">
                <a:latin typeface="Calibri" panose="020F0502020204030204" pitchFamily="34" charset="0"/>
              </a:rPr>
              <a:t>can reorder the operations to increase precision</a:t>
            </a:r>
          </a:p>
          <a:p>
            <a:pPr lvl="0">
              <a:buSzPct val="100000"/>
              <a:buFont typeface="Symbol" panose="05050102010706020507" pitchFamily="18" charset="2"/>
              <a:buChar char="*"/>
            </a:pPr>
            <a:r>
              <a:rPr lang="en-US" sz="2600" dirty="0">
                <a:latin typeface="Calibri" panose="020F0502020204030204" pitchFamily="34" charset="0"/>
              </a:rPr>
              <a:t>Floating point math is </a:t>
            </a:r>
            <a:r>
              <a:rPr lang="en-US" sz="2600" dirty="0">
                <a:solidFill>
                  <a:srgbClr val="DC2300"/>
                </a:solidFill>
                <a:latin typeface="Calibri" panose="020F0502020204030204" pitchFamily="34" charset="0"/>
              </a:rPr>
              <a:t>approximate</a:t>
            </a:r>
          </a:p>
        </p:txBody>
      </p:sp>
      <p:sp>
        <p:nvSpPr>
          <p:cNvPr id="7" name="Rectangle 6"/>
          <p:cNvSpPr/>
          <p:nvPr/>
        </p:nvSpPr>
        <p:spPr>
          <a:xfrm>
            <a:off x="2895600" y="1828800"/>
            <a:ext cx="3048000" cy="923330"/>
          </a:xfrm>
          <a:prstGeom prst="rect">
            <a:avLst/>
          </a:prstGeom>
        </p:spPr>
        <p:txBody>
          <a:bodyPr wrap="square">
            <a:spAutoFit/>
          </a:bodyPr>
          <a:lstStyle/>
          <a:p>
            <a:r>
              <a:rPr lang="en-US" dirty="0">
                <a:latin typeface="Courier New" pitchFamily="49" charset="0"/>
                <a:cs typeface="Courier New" pitchFamily="49" charset="0"/>
              </a:rPr>
              <a:t>A = 2^(50);</a:t>
            </a:r>
          </a:p>
          <a:p>
            <a:r>
              <a:rPr lang="en-US" dirty="0">
                <a:latin typeface="Courier New" pitchFamily="49" charset="0"/>
                <a:cs typeface="Courier New" pitchFamily="49" charset="0"/>
              </a:rPr>
              <a:t>B = </a:t>
            </a:r>
            <a:r>
              <a:rPr lang="en-US" dirty="0" smtClean="0">
                <a:latin typeface="Courier New" pitchFamily="49" charset="0"/>
                <a:cs typeface="Courier New" pitchFamily="49" charset="0"/>
              </a:rPr>
              <a:t>2^(</a:t>
            </a:r>
            <a:r>
              <a:rPr lang="en-US" dirty="0">
                <a:latin typeface="Courier New" pitchFamily="49" charset="0"/>
                <a:cs typeface="Courier New" pitchFamily="49" charset="0"/>
              </a:rPr>
              <a:t>10);</a:t>
            </a:r>
          </a:p>
          <a:p>
            <a:r>
              <a:rPr lang="en-US" dirty="0">
                <a:latin typeface="Courier New" pitchFamily="49" charset="0"/>
                <a:cs typeface="Courier New" pitchFamily="49" charset="0"/>
              </a:rPr>
              <a:t>C = </a:t>
            </a:r>
            <a:r>
              <a:rPr lang="en-US" dirty="0" smtClean="0">
                <a:latin typeface="Courier New" pitchFamily="49" charset="0"/>
                <a:cs typeface="Courier New" pitchFamily="49" charset="0"/>
              </a:rPr>
              <a:t>(B+A)- </a:t>
            </a:r>
            <a:r>
              <a:rPr lang="en-US" dirty="0">
                <a:latin typeface="Courier New" pitchFamily="49" charset="0"/>
                <a:cs typeface="Courier New" pitchFamily="49" charset="0"/>
              </a:rPr>
              <a:t>A;</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66</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600200" y="1711325"/>
            <a:ext cx="5857875" cy="4003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81038" lvl="0" indent="-631825">
              <a:buSzPct val="100000"/>
              <a:buFont typeface="Symbol" panose="05050102010706020507" pitchFamily="18" charset="2"/>
              <a:buChar char="*"/>
            </a:pPr>
            <a:r>
              <a:rPr lang="en-US" sz="3600" dirty="0">
                <a:latin typeface="" pitchFamily="18"/>
              </a:rPr>
              <a:t>Boolean Algebra</a:t>
            </a:r>
          </a:p>
          <a:p>
            <a:pPr marL="681038" lvl="0" indent="-631825">
              <a:buSzPct val="100000"/>
              <a:buFont typeface="Symbol" panose="05050102010706020507" pitchFamily="18" charset="2"/>
              <a:buChar char="*"/>
            </a:pPr>
            <a:r>
              <a:rPr lang="en-US" sz="3600" dirty="0">
                <a:latin typeface="" pitchFamily="18"/>
              </a:rPr>
              <a:t>Positive Integers</a:t>
            </a:r>
          </a:p>
          <a:p>
            <a:pPr marL="681038" lvl="0" indent="-631825">
              <a:buSzPct val="100000"/>
              <a:buFont typeface="Symbol" panose="05050102010706020507" pitchFamily="18" charset="2"/>
              <a:buChar char="*"/>
            </a:pPr>
            <a:r>
              <a:rPr lang="en-US" sz="3600" dirty="0">
                <a:latin typeface="" pitchFamily="18"/>
              </a:rPr>
              <a:t>Negative Integers</a:t>
            </a:r>
          </a:p>
          <a:p>
            <a:pPr marL="681038" lvl="0" indent="-631825">
              <a:buSzPct val="100000"/>
              <a:buFont typeface="Symbol" panose="05050102010706020507" pitchFamily="18" charset="2"/>
              <a:buChar char="*"/>
            </a:pPr>
            <a:r>
              <a:rPr lang="en-US" sz="3600" dirty="0">
                <a:latin typeface="" pitchFamily="18"/>
              </a:rPr>
              <a:t>Floating Point Numbers</a:t>
            </a:r>
          </a:p>
          <a:p>
            <a:pPr marL="681038" lvl="0" indent="-631825">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7162800" y="44196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67</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sp>
        <p:nvSpPr>
          <p:cNvPr id="3" name="Text Placeholder 2"/>
          <p:cNvSpPr txBox="1">
            <a:spLocks noGrp="1"/>
          </p:cNvSpPr>
          <p:nvPr>
            <p:ph type="body" idx="4294967295"/>
          </p:nvPr>
        </p:nvSpPr>
        <p:spPr>
          <a:xfrm>
            <a:off x="838200" y="1600200"/>
            <a:ext cx="7416800" cy="4191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DC2300"/>
                </a:solidFill>
                <a:latin typeface="Calibri" panose="020F0502020204030204" pitchFamily="34" charset="0"/>
              </a:rPr>
              <a:t>ASCII</a:t>
            </a:r>
            <a:r>
              <a:rPr lang="en-US" sz="2800" dirty="0">
                <a:latin typeface="Calibri" panose="020F0502020204030204" pitchFamily="34" charset="0"/>
              </a:rPr>
              <a:t> – </a:t>
            </a:r>
            <a:r>
              <a:rPr lang="en-US" sz="2800" dirty="0">
                <a:solidFill>
                  <a:srgbClr val="DC2300"/>
                </a:solidFill>
                <a:latin typeface="Calibri" panose="020F0502020204030204" pitchFamily="34" charset="0"/>
              </a:rPr>
              <a:t>A</a:t>
            </a:r>
            <a:r>
              <a:rPr lang="en-US" sz="2800" dirty="0">
                <a:latin typeface="Calibri" panose="020F0502020204030204" pitchFamily="34" charset="0"/>
              </a:rPr>
              <a:t>merican </a:t>
            </a:r>
            <a:r>
              <a:rPr lang="en-US" sz="2800" dirty="0">
                <a:solidFill>
                  <a:srgbClr val="DC2300"/>
                </a:solidFill>
                <a:latin typeface="Calibri" panose="020F0502020204030204" pitchFamily="34" charset="0"/>
              </a:rPr>
              <a:t>S</a:t>
            </a:r>
            <a:r>
              <a:rPr lang="en-US" sz="2800" dirty="0">
                <a:latin typeface="Calibri" panose="020F0502020204030204" pitchFamily="34" charset="0"/>
              </a:rPr>
              <a:t>tandard </a:t>
            </a:r>
            <a:r>
              <a:rPr lang="en-US" sz="2800" dirty="0">
                <a:solidFill>
                  <a:srgbClr val="DC2300"/>
                </a:solidFill>
                <a:latin typeface="Calibri" panose="020F0502020204030204" pitchFamily="34" charset="0"/>
              </a:rPr>
              <a:t>C</a:t>
            </a:r>
            <a:r>
              <a:rPr lang="en-US" sz="2800" dirty="0">
                <a:latin typeface="Calibri" panose="020F0502020204030204" pitchFamily="34" charset="0"/>
              </a:rPr>
              <a:t>ode for </a:t>
            </a:r>
            <a:r>
              <a:rPr lang="en-US" sz="2800" dirty="0" smtClean="0">
                <a:solidFill>
                  <a:srgbClr val="DC2300"/>
                </a:solidFill>
                <a:latin typeface="Calibri" panose="020F0502020204030204" pitchFamily="34" charset="0"/>
              </a:rPr>
              <a:t>Information</a:t>
            </a:r>
            <a:r>
              <a:rPr lang="en-US" sz="2800" dirty="0" smtClean="0">
                <a:latin typeface="Calibri" panose="020F0502020204030204" pitchFamily="34" charset="0"/>
              </a:rPr>
              <a:t> </a:t>
            </a:r>
            <a:r>
              <a:rPr lang="en-US" sz="2800" dirty="0">
                <a:solidFill>
                  <a:srgbClr val="DC2300"/>
                </a:solidFill>
                <a:latin typeface="Calibri" panose="020F0502020204030204" pitchFamily="34" charset="0"/>
              </a:rPr>
              <a:t>I</a:t>
            </a:r>
            <a:r>
              <a:rPr lang="en-US" sz="2800" dirty="0">
                <a:latin typeface="Calibri" panose="020F0502020204030204" pitchFamily="34" charset="0"/>
              </a:rPr>
              <a:t>nterchange</a:t>
            </a:r>
          </a:p>
          <a:p>
            <a:pPr lvl="0">
              <a:buSzPct val="100000"/>
              <a:buFont typeface="Symbol" panose="05050102010706020507" pitchFamily="18" charset="2"/>
              <a:buChar char="*"/>
            </a:pPr>
            <a:r>
              <a:rPr lang="en-US" sz="2800" dirty="0">
                <a:latin typeface="Calibri" panose="020F0502020204030204" pitchFamily="34" charset="0"/>
              </a:rPr>
              <a:t>It has 128 characters</a:t>
            </a:r>
          </a:p>
          <a:p>
            <a:pPr lvl="0">
              <a:buSzPct val="100000"/>
              <a:buFont typeface="Symbol" panose="05050102010706020507" pitchFamily="18" charset="2"/>
              <a:buChar char="*"/>
            </a:pPr>
            <a:r>
              <a:rPr lang="en-US" sz="2800" dirty="0">
                <a:latin typeface="Calibri" panose="020F0502020204030204" pitchFamily="34" charset="0"/>
              </a:rPr>
              <a:t>First 32 characters (control operations)</a:t>
            </a:r>
          </a:p>
          <a:p>
            <a:pPr lvl="1">
              <a:buSzPct val="100000"/>
              <a:buFont typeface="Symbol" panose="05050102010706020507" pitchFamily="18" charset="2"/>
              <a:buChar char="*"/>
            </a:pPr>
            <a:r>
              <a:rPr lang="en-US" dirty="0">
                <a:latin typeface="Calibri" panose="020F0502020204030204" pitchFamily="34" charset="0"/>
              </a:rPr>
              <a:t>backspace (8)</a:t>
            </a:r>
          </a:p>
          <a:p>
            <a:pPr lvl="1">
              <a:buSzPct val="100000"/>
              <a:buFont typeface="Symbol" panose="05050102010706020507" pitchFamily="18" charset="2"/>
              <a:buChar char="*"/>
            </a:pPr>
            <a:r>
              <a:rPr lang="en-US" dirty="0">
                <a:latin typeface="Calibri" panose="020F0502020204030204" pitchFamily="34" charset="0"/>
              </a:rPr>
              <a:t>line feed (10)</a:t>
            </a:r>
          </a:p>
          <a:p>
            <a:pPr lvl="1">
              <a:buSzPct val="100000"/>
              <a:buFont typeface="Symbol" panose="05050102010706020507" pitchFamily="18" charset="2"/>
              <a:buChar char="*"/>
            </a:pPr>
            <a:r>
              <a:rPr lang="en-US" dirty="0">
                <a:latin typeface="Calibri" panose="020F0502020204030204" pitchFamily="34" charset="0"/>
              </a:rPr>
              <a:t>escape (27)</a:t>
            </a:r>
          </a:p>
          <a:p>
            <a:pPr lvl="0">
              <a:buSzPct val="100000"/>
              <a:buFont typeface="Symbol" panose="05050102010706020507" pitchFamily="18" charset="2"/>
              <a:buChar char="*"/>
            </a:pPr>
            <a:r>
              <a:rPr lang="en-US" sz="2800" dirty="0">
                <a:latin typeface="Calibri" panose="020F0502020204030204" pitchFamily="34" charset="0"/>
              </a:rPr>
              <a:t>Each character is encoded using 7 bits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grpSp>
        <p:nvGrpSpPr>
          <p:cNvPr id="476" name="Group 473"/>
          <p:cNvGrpSpPr>
            <a:grpSpLocks noChangeAspect="1"/>
          </p:cNvGrpSpPr>
          <p:nvPr/>
        </p:nvGrpSpPr>
        <p:grpSpPr bwMode="auto">
          <a:xfrm>
            <a:off x="3044825" y="1447800"/>
            <a:ext cx="4100513" cy="4800600"/>
            <a:chOff x="1968" y="960"/>
            <a:chExt cx="2583" cy="3024"/>
          </a:xfrm>
        </p:grpSpPr>
        <p:sp>
          <p:nvSpPr>
            <p:cNvPr id="477" name="AutoShape 472"/>
            <p:cNvSpPr>
              <a:spLocks noChangeAspect="1" noChangeArrowheads="1" noTextEdit="1"/>
            </p:cNvSpPr>
            <p:nvPr/>
          </p:nvSpPr>
          <p:spPr bwMode="auto">
            <a:xfrm>
              <a:off x="1968" y="960"/>
              <a:ext cx="2583" cy="3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8" name="Group 674"/>
            <p:cNvGrpSpPr>
              <a:grpSpLocks/>
            </p:cNvGrpSpPr>
            <p:nvPr/>
          </p:nvGrpSpPr>
          <p:grpSpPr bwMode="auto">
            <a:xfrm>
              <a:off x="1968" y="962"/>
              <a:ext cx="2631" cy="1384"/>
              <a:chOff x="1968" y="962"/>
              <a:chExt cx="2631" cy="1384"/>
            </a:xfrm>
          </p:grpSpPr>
          <p:sp>
            <p:nvSpPr>
              <p:cNvPr id="744" name="Line 474"/>
              <p:cNvSpPr>
                <a:spLocks noChangeShapeType="1"/>
              </p:cNvSpPr>
              <p:nvPr/>
            </p:nvSpPr>
            <p:spPr bwMode="auto">
              <a:xfrm>
                <a:off x="1968" y="962"/>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Line 475"/>
              <p:cNvSpPr>
                <a:spLocks noChangeShapeType="1"/>
              </p:cNvSpPr>
              <p:nvPr/>
            </p:nvSpPr>
            <p:spPr bwMode="auto">
              <a:xfrm>
                <a:off x="1968" y="984"/>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 name="Line 476"/>
              <p:cNvSpPr>
                <a:spLocks noChangeShapeType="1"/>
              </p:cNvSpPr>
              <p:nvPr/>
            </p:nvSpPr>
            <p:spPr bwMode="auto">
              <a:xfrm flipV="1">
                <a:off x="1970"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 name="Line 477"/>
              <p:cNvSpPr>
                <a:spLocks noChangeShapeType="1"/>
              </p:cNvSpPr>
              <p:nvPr/>
            </p:nvSpPr>
            <p:spPr bwMode="auto">
              <a:xfrm flipV="1">
                <a:off x="1992"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 name="Rectangle 478"/>
              <p:cNvSpPr>
                <a:spLocks noChangeArrowheads="1"/>
              </p:cNvSpPr>
              <p:nvPr/>
            </p:nvSpPr>
            <p:spPr bwMode="auto">
              <a:xfrm>
                <a:off x="2047" y="984"/>
                <a:ext cx="41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Character</a:t>
                </a:r>
                <a:endParaRPr kumimoji="0" lang="en-US" sz="1800" b="0" i="0" u="none" strike="noStrike" cap="none" normalizeH="0" baseline="0" smtClean="0">
                  <a:ln>
                    <a:noFill/>
                  </a:ln>
                  <a:solidFill>
                    <a:schemeClr val="tx1"/>
                  </a:solidFill>
                  <a:effectLst/>
                  <a:latin typeface="Arial" pitchFamily="34" charset="0"/>
                </a:endParaRPr>
              </a:p>
            </p:txBody>
          </p:sp>
          <p:sp>
            <p:nvSpPr>
              <p:cNvPr id="749" name="Line 479"/>
              <p:cNvSpPr>
                <a:spLocks noChangeShapeType="1"/>
              </p:cNvSpPr>
              <p:nvPr/>
            </p:nvSpPr>
            <p:spPr bwMode="auto">
              <a:xfrm flipV="1">
                <a:off x="2513"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Rectangle 480"/>
              <p:cNvSpPr>
                <a:spLocks noChangeArrowheads="1"/>
              </p:cNvSpPr>
              <p:nvPr/>
            </p:nvSpPr>
            <p:spPr bwMode="auto">
              <a:xfrm>
                <a:off x="2572" y="984"/>
                <a:ext cx="24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Code</a:t>
                </a:r>
                <a:endParaRPr kumimoji="0" lang="en-US" sz="1800" b="0" i="0" u="none" strike="noStrike" cap="none" normalizeH="0" baseline="0" smtClean="0">
                  <a:ln>
                    <a:noFill/>
                  </a:ln>
                  <a:solidFill>
                    <a:schemeClr val="tx1"/>
                  </a:solidFill>
                  <a:effectLst/>
                  <a:latin typeface="Arial" pitchFamily="34" charset="0"/>
                </a:endParaRPr>
              </a:p>
            </p:txBody>
          </p:sp>
          <p:sp>
            <p:nvSpPr>
              <p:cNvPr id="751" name="Line 481"/>
              <p:cNvSpPr>
                <a:spLocks noChangeShapeType="1"/>
              </p:cNvSpPr>
              <p:nvPr/>
            </p:nvSpPr>
            <p:spPr bwMode="auto">
              <a:xfrm flipV="1">
                <a:off x="2838"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Line 482"/>
              <p:cNvSpPr>
                <a:spLocks noChangeShapeType="1"/>
              </p:cNvSpPr>
              <p:nvPr/>
            </p:nvSpPr>
            <p:spPr bwMode="auto">
              <a:xfrm flipV="1">
                <a:off x="2861"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 name="Rectangle 483"/>
              <p:cNvSpPr>
                <a:spLocks noChangeArrowheads="1"/>
              </p:cNvSpPr>
              <p:nvPr/>
            </p:nvSpPr>
            <p:spPr bwMode="auto">
              <a:xfrm>
                <a:off x="2920" y="984"/>
                <a:ext cx="41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Character</a:t>
                </a:r>
                <a:endParaRPr kumimoji="0" lang="en-US" sz="1800" b="0" i="0" u="none" strike="noStrike" cap="none" normalizeH="0" baseline="0" smtClean="0">
                  <a:ln>
                    <a:noFill/>
                  </a:ln>
                  <a:solidFill>
                    <a:schemeClr val="tx1"/>
                  </a:solidFill>
                  <a:effectLst/>
                  <a:latin typeface="Arial" pitchFamily="34" charset="0"/>
                </a:endParaRPr>
              </a:p>
            </p:txBody>
          </p:sp>
          <p:sp>
            <p:nvSpPr>
              <p:cNvPr id="754" name="Line 484"/>
              <p:cNvSpPr>
                <a:spLocks noChangeShapeType="1"/>
              </p:cNvSpPr>
              <p:nvPr/>
            </p:nvSpPr>
            <p:spPr bwMode="auto">
              <a:xfrm flipV="1">
                <a:off x="3381"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 name="Rectangle 485"/>
              <p:cNvSpPr>
                <a:spLocks noChangeArrowheads="1"/>
              </p:cNvSpPr>
              <p:nvPr/>
            </p:nvSpPr>
            <p:spPr bwMode="auto">
              <a:xfrm>
                <a:off x="3439" y="984"/>
                <a:ext cx="24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Code</a:t>
                </a:r>
                <a:endParaRPr kumimoji="0" lang="en-US" sz="1800" b="0" i="0" u="none" strike="noStrike" cap="none" normalizeH="0" baseline="0" smtClean="0">
                  <a:ln>
                    <a:noFill/>
                  </a:ln>
                  <a:solidFill>
                    <a:schemeClr val="tx1"/>
                  </a:solidFill>
                  <a:effectLst/>
                  <a:latin typeface="Arial" pitchFamily="34" charset="0"/>
                </a:endParaRPr>
              </a:p>
            </p:txBody>
          </p:sp>
          <p:sp>
            <p:nvSpPr>
              <p:cNvPr id="756" name="Line 486"/>
              <p:cNvSpPr>
                <a:spLocks noChangeShapeType="1"/>
              </p:cNvSpPr>
              <p:nvPr/>
            </p:nvSpPr>
            <p:spPr bwMode="auto">
              <a:xfrm flipV="1">
                <a:off x="3706"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487"/>
              <p:cNvSpPr>
                <a:spLocks noChangeShapeType="1"/>
              </p:cNvSpPr>
              <p:nvPr/>
            </p:nvSpPr>
            <p:spPr bwMode="auto">
              <a:xfrm flipV="1">
                <a:off x="3729"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Rectangle 488"/>
              <p:cNvSpPr>
                <a:spLocks noChangeArrowheads="1"/>
              </p:cNvSpPr>
              <p:nvPr/>
            </p:nvSpPr>
            <p:spPr bwMode="auto">
              <a:xfrm>
                <a:off x="3787" y="984"/>
                <a:ext cx="41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Character</a:t>
                </a:r>
                <a:endParaRPr kumimoji="0" lang="en-US" sz="1800" b="0" i="0" u="none" strike="noStrike" cap="none" normalizeH="0" baseline="0" smtClean="0">
                  <a:ln>
                    <a:noFill/>
                  </a:ln>
                  <a:solidFill>
                    <a:schemeClr val="tx1"/>
                  </a:solidFill>
                  <a:effectLst/>
                  <a:latin typeface="Arial" pitchFamily="34" charset="0"/>
                </a:endParaRPr>
              </a:p>
            </p:txBody>
          </p:sp>
          <p:sp>
            <p:nvSpPr>
              <p:cNvPr id="759" name="Line 489"/>
              <p:cNvSpPr>
                <a:spLocks noChangeShapeType="1"/>
              </p:cNvSpPr>
              <p:nvPr/>
            </p:nvSpPr>
            <p:spPr bwMode="auto">
              <a:xfrm flipV="1">
                <a:off x="4249"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0" name="Rectangle 490"/>
              <p:cNvSpPr>
                <a:spLocks noChangeArrowheads="1"/>
              </p:cNvSpPr>
              <p:nvPr/>
            </p:nvSpPr>
            <p:spPr bwMode="auto">
              <a:xfrm>
                <a:off x="4306" y="984"/>
                <a:ext cx="24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Code</a:t>
                </a:r>
                <a:endParaRPr kumimoji="0" lang="en-US" sz="1800" b="0" i="0" u="none" strike="noStrike" cap="none" normalizeH="0" baseline="0" smtClean="0">
                  <a:ln>
                    <a:noFill/>
                  </a:ln>
                  <a:solidFill>
                    <a:schemeClr val="tx1"/>
                  </a:solidFill>
                  <a:effectLst/>
                  <a:latin typeface="Arial" pitchFamily="34" charset="0"/>
                </a:endParaRPr>
              </a:p>
            </p:txBody>
          </p:sp>
          <p:sp>
            <p:nvSpPr>
              <p:cNvPr id="761" name="Line 491"/>
              <p:cNvSpPr>
                <a:spLocks noChangeShapeType="1"/>
              </p:cNvSpPr>
              <p:nvPr/>
            </p:nvSpPr>
            <p:spPr bwMode="auto">
              <a:xfrm flipV="1">
                <a:off x="4575"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2" name="Line 492"/>
              <p:cNvSpPr>
                <a:spLocks noChangeShapeType="1"/>
              </p:cNvSpPr>
              <p:nvPr/>
            </p:nvSpPr>
            <p:spPr bwMode="auto">
              <a:xfrm flipV="1">
                <a:off x="4597" y="98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3" name="Line 493"/>
              <p:cNvSpPr>
                <a:spLocks noChangeShapeType="1"/>
              </p:cNvSpPr>
              <p:nvPr/>
            </p:nvSpPr>
            <p:spPr bwMode="auto">
              <a:xfrm>
                <a:off x="1968" y="1099"/>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4" name="Line 494"/>
              <p:cNvSpPr>
                <a:spLocks noChangeShapeType="1"/>
              </p:cNvSpPr>
              <p:nvPr/>
            </p:nvSpPr>
            <p:spPr bwMode="auto">
              <a:xfrm flipV="1">
                <a:off x="1970"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5" name="Line 495"/>
              <p:cNvSpPr>
                <a:spLocks noChangeShapeType="1"/>
              </p:cNvSpPr>
              <p:nvPr/>
            </p:nvSpPr>
            <p:spPr bwMode="auto">
              <a:xfrm flipV="1">
                <a:off x="1992"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6" name="Rectangle 496"/>
              <p:cNvSpPr>
                <a:spLocks noChangeArrowheads="1"/>
              </p:cNvSpPr>
              <p:nvPr/>
            </p:nvSpPr>
            <p:spPr bwMode="auto">
              <a:xfrm>
                <a:off x="2230" y="1100"/>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67" name="Line 497"/>
              <p:cNvSpPr>
                <a:spLocks noChangeShapeType="1"/>
              </p:cNvSpPr>
              <p:nvPr/>
            </p:nvSpPr>
            <p:spPr bwMode="auto">
              <a:xfrm flipV="1">
                <a:off x="2513"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 name="Rectangle 498"/>
              <p:cNvSpPr>
                <a:spLocks noChangeArrowheads="1"/>
              </p:cNvSpPr>
              <p:nvPr/>
            </p:nvSpPr>
            <p:spPr bwMode="auto">
              <a:xfrm>
                <a:off x="2627" y="110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97</a:t>
                </a:r>
                <a:endParaRPr kumimoji="0" lang="en-US" sz="1800" b="0" i="0" u="none" strike="noStrike" cap="none" normalizeH="0" baseline="0" smtClean="0">
                  <a:ln>
                    <a:noFill/>
                  </a:ln>
                  <a:solidFill>
                    <a:schemeClr val="tx1"/>
                  </a:solidFill>
                  <a:effectLst/>
                  <a:latin typeface="Arial" pitchFamily="34" charset="0"/>
                </a:endParaRPr>
              </a:p>
            </p:txBody>
          </p:sp>
          <p:sp>
            <p:nvSpPr>
              <p:cNvPr id="769" name="Line 499"/>
              <p:cNvSpPr>
                <a:spLocks noChangeShapeType="1"/>
              </p:cNvSpPr>
              <p:nvPr/>
            </p:nvSpPr>
            <p:spPr bwMode="auto">
              <a:xfrm flipV="1">
                <a:off x="2838"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0" name="Line 500"/>
              <p:cNvSpPr>
                <a:spLocks noChangeShapeType="1"/>
              </p:cNvSpPr>
              <p:nvPr/>
            </p:nvSpPr>
            <p:spPr bwMode="auto">
              <a:xfrm flipV="1">
                <a:off x="2861"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1" name="Rectangle 501"/>
              <p:cNvSpPr>
                <a:spLocks noChangeArrowheads="1"/>
              </p:cNvSpPr>
              <p:nvPr/>
            </p:nvSpPr>
            <p:spPr bwMode="auto">
              <a:xfrm>
                <a:off x="3085" y="1100"/>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a:t>
                </a:r>
                <a:endParaRPr kumimoji="0" lang="en-US" sz="1800" b="0" i="0" u="none" strike="noStrike" cap="none" normalizeH="0" baseline="0" smtClean="0">
                  <a:ln>
                    <a:noFill/>
                  </a:ln>
                  <a:solidFill>
                    <a:schemeClr val="tx1"/>
                  </a:solidFill>
                  <a:effectLst/>
                  <a:latin typeface="Arial" pitchFamily="34" charset="0"/>
                </a:endParaRPr>
              </a:p>
            </p:txBody>
          </p:sp>
          <p:sp>
            <p:nvSpPr>
              <p:cNvPr id="772" name="Line 502"/>
              <p:cNvSpPr>
                <a:spLocks noChangeShapeType="1"/>
              </p:cNvSpPr>
              <p:nvPr/>
            </p:nvSpPr>
            <p:spPr bwMode="auto">
              <a:xfrm flipV="1">
                <a:off x="3381"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3" name="Rectangle 503"/>
              <p:cNvSpPr>
                <a:spLocks noChangeArrowheads="1"/>
              </p:cNvSpPr>
              <p:nvPr/>
            </p:nvSpPr>
            <p:spPr bwMode="auto">
              <a:xfrm>
                <a:off x="3494" y="110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65</a:t>
                </a:r>
                <a:endParaRPr kumimoji="0" lang="en-US" sz="1800" b="0" i="0" u="none" strike="noStrike" cap="none" normalizeH="0" baseline="0" smtClean="0">
                  <a:ln>
                    <a:noFill/>
                  </a:ln>
                  <a:solidFill>
                    <a:schemeClr val="tx1"/>
                  </a:solidFill>
                  <a:effectLst/>
                  <a:latin typeface="Arial" pitchFamily="34" charset="0"/>
                </a:endParaRPr>
              </a:p>
            </p:txBody>
          </p:sp>
          <p:sp>
            <p:nvSpPr>
              <p:cNvPr id="774" name="Line 504"/>
              <p:cNvSpPr>
                <a:spLocks noChangeShapeType="1"/>
              </p:cNvSpPr>
              <p:nvPr/>
            </p:nvSpPr>
            <p:spPr bwMode="auto">
              <a:xfrm flipV="1">
                <a:off x="3706"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5" name="Line 505"/>
              <p:cNvSpPr>
                <a:spLocks noChangeShapeType="1"/>
              </p:cNvSpPr>
              <p:nvPr/>
            </p:nvSpPr>
            <p:spPr bwMode="auto">
              <a:xfrm flipV="1">
                <a:off x="3729"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6" name="Rectangle 506"/>
              <p:cNvSpPr>
                <a:spLocks noChangeArrowheads="1"/>
              </p:cNvSpPr>
              <p:nvPr/>
            </p:nvSpPr>
            <p:spPr bwMode="auto">
              <a:xfrm>
                <a:off x="3964" y="1100"/>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0</a:t>
                </a:r>
                <a:endParaRPr kumimoji="0" lang="en-US" sz="1800" b="0" i="0" u="none" strike="noStrike" cap="none" normalizeH="0" baseline="0" smtClean="0">
                  <a:ln>
                    <a:noFill/>
                  </a:ln>
                  <a:solidFill>
                    <a:schemeClr val="tx1"/>
                  </a:solidFill>
                  <a:effectLst/>
                  <a:latin typeface="Arial" pitchFamily="34" charset="0"/>
                </a:endParaRPr>
              </a:p>
            </p:txBody>
          </p:sp>
          <p:sp>
            <p:nvSpPr>
              <p:cNvPr id="777" name="Line 507"/>
              <p:cNvSpPr>
                <a:spLocks noChangeShapeType="1"/>
              </p:cNvSpPr>
              <p:nvPr/>
            </p:nvSpPr>
            <p:spPr bwMode="auto">
              <a:xfrm flipV="1">
                <a:off x="4249"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8" name="Rectangle 508"/>
              <p:cNvSpPr>
                <a:spLocks noChangeArrowheads="1"/>
              </p:cNvSpPr>
              <p:nvPr/>
            </p:nvSpPr>
            <p:spPr bwMode="auto">
              <a:xfrm>
                <a:off x="4367" y="110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48</a:t>
                </a:r>
                <a:endParaRPr kumimoji="0" lang="en-US" sz="1800" b="0" i="0" u="none" strike="noStrike" cap="none" normalizeH="0" baseline="0" smtClean="0">
                  <a:ln>
                    <a:noFill/>
                  </a:ln>
                  <a:solidFill>
                    <a:schemeClr val="tx1"/>
                  </a:solidFill>
                  <a:effectLst/>
                  <a:latin typeface="Arial" pitchFamily="34" charset="0"/>
                </a:endParaRPr>
              </a:p>
            </p:txBody>
          </p:sp>
          <p:sp>
            <p:nvSpPr>
              <p:cNvPr id="779" name="Line 509"/>
              <p:cNvSpPr>
                <a:spLocks noChangeShapeType="1"/>
              </p:cNvSpPr>
              <p:nvPr/>
            </p:nvSpPr>
            <p:spPr bwMode="auto">
              <a:xfrm flipV="1">
                <a:off x="4575"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0" name="Line 510"/>
              <p:cNvSpPr>
                <a:spLocks noChangeShapeType="1"/>
              </p:cNvSpPr>
              <p:nvPr/>
            </p:nvSpPr>
            <p:spPr bwMode="auto">
              <a:xfrm flipV="1">
                <a:off x="4597" y="110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1" name="Line 511"/>
              <p:cNvSpPr>
                <a:spLocks noChangeShapeType="1"/>
              </p:cNvSpPr>
              <p:nvPr/>
            </p:nvSpPr>
            <p:spPr bwMode="auto">
              <a:xfrm flipV="1">
                <a:off x="1970"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2" name="Line 512"/>
              <p:cNvSpPr>
                <a:spLocks noChangeShapeType="1"/>
              </p:cNvSpPr>
              <p:nvPr/>
            </p:nvSpPr>
            <p:spPr bwMode="auto">
              <a:xfrm flipV="1">
                <a:off x="1992"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3" name="Rectangle 513"/>
              <p:cNvSpPr>
                <a:spLocks noChangeArrowheads="1"/>
              </p:cNvSpPr>
              <p:nvPr/>
            </p:nvSpPr>
            <p:spPr bwMode="auto">
              <a:xfrm>
                <a:off x="2224" y="120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84" name="Line 514"/>
              <p:cNvSpPr>
                <a:spLocks noChangeShapeType="1"/>
              </p:cNvSpPr>
              <p:nvPr/>
            </p:nvSpPr>
            <p:spPr bwMode="auto">
              <a:xfrm flipV="1">
                <a:off x="2513"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5" name="Rectangle 515"/>
              <p:cNvSpPr>
                <a:spLocks noChangeArrowheads="1"/>
              </p:cNvSpPr>
              <p:nvPr/>
            </p:nvSpPr>
            <p:spPr bwMode="auto">
              <a:xfrm>
                <a:off x="2627" y="120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98</a:t>
                </a:r>
                <a:endParaRPr kumimoji="0" lang="en-US" sz="1800" b="0" i="0" u="none" strike="noStrike" cap="none" normalizeH="0" baseline="0" smtClean="0">
                  <a:ln>
                    <a:noFill/>
                  </a:ln>
                  <a:solidFill>
                    <a:schemeClr val="tx1"/>
                  </a:solidFill>
                  <a:effectLst/>
                  <a:latin typeface="Arial" pitchFamily="34" charset="0"/>
                </a:endParaRPr>
              </a:p>
            </p:txBody>
          </p:sp>
          <p:sp>
            <p:nvSpPr>
              <p:cNvPr id="786" name="Line 516"/>
              <p:cNvSpPr>
                <a:spLocks noChangeShapeType="1"/>
              </p:cNvSpPr>
              <p:nvPr/>
            </p:nvSpPr>
            <p:spPr bwMode="auto">
              <a:xfrm flipV="1">
                <a:off x="2838"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7" name="Line 517"/>
              <p:cNvSpPr>
                <a:spLocks noChangeShapeType="1"/>
              </p:cNvSpPr>
              <p:nvPr/>
            </p:nvSpPr>
            <p:spPr bwMode="auto">
              <a:xfrm flipV="1">
                <a:off x="2861"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 name="Rectangle 518"/>
              <p:cNvSpPr>
                <a:spLocks noChangeArrowheads="1"/>
              </p:cNvSpPr>
              <p:nvPr/>
            </p:nvSpPr>
            <p:spPr bwMode="auto">
              <a:xfrm>
                <a:off x="3085" y="1209"/>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B</a:t>
                </a:r>
                <a:endParaRPr kumimoji="0" lang="en-US" sz="1800" b="0" i="0" u="none" strike="noStrike" cap="none" normalizeH="0" baseline="0" smtClean="0">
                  <a:ln>
                    <a:noFill/>
                  </a:ln>
                  <a:solidFill>
                    <a:schemeClr val="tx1"/>
                  </a:solidFill>
                  <a:effectLst/>
                  <a:latin typeface="Arial" pitchFamily="34" charset="0"/>
                </a:endParaRPr>
              </a:p>
            </p:txBody>
          </p:sp>
          <p:sp>
            <p:nvSpPr>
              <p:cNvPr id="789" name="Line 519"/>
              <p:cNvSpPr>
                <a:spLocks noChangeShapeType="1"/>
              </p:cNvSpPr>
              <p:nvPr/>
            </p:nvSpPr>
            <p:spPr bwMode="auto">
              <a:xfrm flipV="1">
                <a:off x="3381"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0" name="Rectangle 520"/>
              <p:cNvSpPr>
                <a:spLocks noChangeArrowheads="1"/>
              </p:cNvSpPr>
              <p:nvPr/>
            </p:nvSpPr>
            <p:spPr bwMode="auto">
              <a:xfrm>
                <a:off x="3494" y="120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66</a:t>
                </a:r>
                <a:endParaRPr kumimoji="0" lang="en-US" sz="1800" b="0" i="0" u="none" strike="noStrike" cap="none" normalizeH="0" baseline="0" smtClean="0">
                  <a:ln>
                    <a:noFill/>
                  </a:ln>
                  <a:solidFill>
                    <a:schemeClr val="tx1"/>
                  </a:solidFill>
                  <a:effectLst/>
                  <a:latin typeface="Arial" pitchFamily="34" charset="0"/>
                </a:endParaRPr>
              </a:p>
            </p:txBody>
          </p:sp>
          <p:sp>
            <p:nvSpPr>
              <p:cNvPr id="791" name="Line 521"/>
              <p:cNvSpPr>
                <a:spLocks noChangeShapeType="1"/>
              </p:cNvSpPr>
              <p:nvPr/>
            </p:nvSpPr>
            <p:spPr bwMode="auto">
              <a:xfrm flipV="1">
                <a:off x="3706"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2" name="Line 522"/>
              <p:cNvSpPr>
                <a:spLocks noChangeShapeType="1"/>
              </p:cNvSpPr>
              <p:nvPr/>
            </p:nvSpPr>
            <p:spPr bwMode="auto">
              <a:xfrm flipV="1">
                <a:off x="3729"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3" name="Rectangle 523"/>
              <p:cNvSpPr>
                <a:spLocks noChangeArrowheads="1"/>
              </p:cNvSpPr>
              <p:nvPr/>
            </p:nvSpPr>
            <p:spPr bwMode="auto">
              <a:xfrm>
                <a:off x="3964" y="120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a:t>
                </a:r>
                <a:endParaRPr kumimoji="0" lang="en-US" sz="1800" b="0" i="0" u="none" strike="noStrike" cap="none" normalizeH="0" baseline="0" smtClean="0">
                  <a:ln>
                    <a:noFill/>
                  </a:ln>
                  <a:solidFill>
                    <a:schemeClr val="tx1"/>
                  </a:solidFill>
                  <a:effectLst/>
                  <a:latin typeface="Arial" pitchFamily="34" charset="0"/>
                </a:endParaRPr>
              </a:p>
            </p:txBody>
          </p:sp>
          <p:sp>
            <p:nvSpPr>
              <p:cNvPr id="794" name="Line 524"/>
              <p:cNvSpPr>
                <a:spLocks noChangeShapeType="1"/>
              </p:cNvSpPr>
              <p:nvPr/>
            </p:nvSpPr>
            <p:spPr bwMode="auto">
              <a:xfrm flipV="1">
                <a:off x="4249"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5" name="Rectangle 525"/>
              <p:cNvSpPr>
                <a:spLocks noChangeArrowheads="1"/>
              </p:cNvSpPr>
              <p:nvPr/>
            </p:nvSpPr>
            <p:spPr bwMode="auto">
              <a:xfrm>
                <a:off x="4367" y="120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49</a:t>
                </a:r>
                <a:endParaRPr kumimoji="0" lang="en-US" sz="1800" b="0" i="0" u="none" strike="noStrike" cap="none" normalizeH="0" baseline="0" smtClean="0">
                  <a:ln>
                    <a:noFill/>
                  </a:ln>
                  <a:solidFill>
                    <a:schemeClr val="tx1"/>
                  </a:solidFill>
                  <a:effectLst/>
                  <a:latin typeface="Arial" pitchFamily="34" charset="0"/>
                </a:endParaRPr>
              </a:p>
            </p:txBody>
          </p:sp>
          <p:sp>
            <p:nvSpPr>
              <p:cNvPr id="796" name="Line 526"/>
              <p:cNvSpPr>
                <a:spLocks noChangeShapeType="1"/>
              </p:cNvSpPr>
              <p:nvPr/>
            </p:nvSpPr>
            <p:spPr bwMode="auto">
              <a:xfrm flipV="1">
                <a:off x="4575"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7" name="Line 527"/>
              <p:cNvSpPr>
                <a:spLocks noChangeShapeType="1"/>
              </p:cNvSpPr>
              <p:nvPr/>
            </p:nvSpPr>
            <p:spPr bwMode="auto">
              <a:xfrm flipV="1">
                <a:off x="4597" y="121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8" name="Line 528"/>
              <p:cNvSpPr>
                <a:spLocks noChangeShapeType="1"/>
              </p:cNvSpPr>
              <p:nvPr/>
            </p:nvSpPr>
            <p:spPr bwMode="auto">
              <a:xfrm flipV="1">
                <a:off x="1970"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9" name="Line 529"/>
              <p:cNvSpPr>
                <a:spLocks noChangeShapeType="1"/>
              </p:cNvSpPr>
              <p:nvPr/>
            </p:nvSpPr>
            <p:spPr bwMode="auto">
              <a:xfrm flipV="1">
                <a:off x="1992"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0" name="Rectangle 530"/>
              <p:cNvSpPr>
                <a:spLocks noChangeArrowheads="1"/>
              </p:cNvSpPr>
              <p:nvPr/>
            </p:nvSpPr>
            <p:spPr bwMode="auto">
              <a:xfrm>
                <a:off x="2230" y="1325"/>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801" name="Line 531"/>
              <p:cNvSpPr>
                <a:spLocks noChangeShapeType="1"/>
              </p:cNvSpPr>
              <p:nvPr/>
            </p:nvSpPr>
            <p:spPr bwMode="auto">
              <a:xfrm flipV="1">
                <a:off x="2513"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2" name="Rectangle 532"/>
              <p:cNvSpPr>
                <a:spLocks noChangeArrowheads="1"/>
              </p:cNvSpPr>
              <p:nvPr/>
            </p:nvSpPr>
            <p:spPr bwMode="auto">
              <a:xfrm>
                <a:off x="2627" y="132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99</a:t>
                </a:r>
                <a:endParaRPr kumimoji="0" lang="en-US" sz="1800" b="0" i="0" u="none" strike="noStrike" cap="none" normalizeH="0" baseline="0" smtClean="0">
                  <a:ln>
                    <a:noFill/>
                  </a:ln>
                  <a:solidFill>
                    <a:schemeClr val="tx1"/>
                  </a:solidFill>
                  <a:effectLst/>
                  <a:latin typeface="Arial" pitchFamily="34" charset="0"/>
                </a:endParaRPr>
              </a:p>
            </p:txBody>
          </p:sp>
          <p:sp>
            <p:nvSpPr>
              <p:cNvPr id="803" name="Line 533"/>
              <p:cNvSpPr>
                <a:spLocks noChangeShapeType="1"/>
              </p:cNvSpPr>
              <p:nvPr/>
            </p:nvSpPr>
            <p:spPr bwMode="auto">
              <a:xfrm flipV="1">
                <a:off x="2838"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4" name="Line 534"/>
              <p:cNvSpPr>
                <a:spLocks noChangeShapeType="1"/>
              </p:cNvSpPr>
              <p:nvPr/>
            </p:nvSpPr>
            <p:spPr bwMode="auto">
              <a:xfrm flipV="1">
                <a:off x="2861"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5" name="Rectangle 535"/>
              <p:cNvSpPr>
                <a:spLocks noChangeArrowheads="1"/>
              </p:cNvSpPr>
              <p:nvPr/>
            </p:nvSpPr>
            <p:spPr bwMode="auto">
              <a:xfrm>
                <a:off x="3085" y="1325"/>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C</a:t>
                </a:r>
                <a:endParaRPr kumimoji="0" lang="en-US" sz="1800" b="0" i="0" u="none" strike="noStrike" cap="none" normalizeH="0" baseline="0" smtClean="0">
                  <a:ln>
                    <a:noFill/>
                  </a:ln>
                  <a:solidFill>
                    <a:schemeClr val="tx1"/>
                  </a:solidFill>
                  <a:effectLst/>
                  <a:latin typeface="Arial" pitchFamily="34" charset="0"/>
                </a:endParaRPr>
              </a:p>
            </p:txBody>
          </p:sp>
          <p:sp>
            <p:nvSpPr>
              <p:cNvPr id="806" name="Line 536"/>
              <p:cNvSpPr>
                <a:spLocks noChangeShapeType="1"/>
              </p:cNvSpPr>
              <p:nvPr/>
            </p:nvSpPr>
            <p:spPr bwMode="auto">
              <a:xfrm flipV="1">
                <a:off x="3381"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7" name="Rectangle 537"/>
              <p:cNvSpPr>
                <a:spLocks noChangeArrowheads="1"/>
              </p:cNvSpPr>
              <p:nvPr/>
            </p:nvSpPr>
            <p:spPr bwMode="auto">
              <a:xfrm>
                <a:off x="3494" y="132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67</a:t>
                </a:r>
                <a:endParaRPr kumimoji="0" lang="en-US" sz="1800" b="0" i="0" u="none" strike="noStrike" cap="none" normalizeH="0" baseline="0" smtClean="0">
                  <a:ln>
                    <a:noFill/>
                  </a:ln>
                  <a:solidFill>
                    <a:schemeClr val="tx1"/>
                  </a:solidFill>
                  <a:effectLst/>
                  <a:latin typeface="Arial" pitchFamily="34" charset="0"/>
                </a:endParaRPr>
              </a:p>
            </p:txBody>
          </p:sp>
          <p:sp>
            <p:nvSpPr>
              <p:cNvPr id="808" name="Line 538"/>
              <p:cNvSpPr>
                <a:spLocks noChangeShapeType="1"/>
              </p:cNvSpPr>
              <p:nvPr/>
            </p:nvSpPr>
            <p:spPr bwMode="auto">
              <a:xfrm flipV="1">
                <a:off x="3706"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9" name="Line 539"/>
              <p:cNvSpPr>
                <a:spLocks noChangeShapeType="1"/>
              </p:cNvSpPr>
              <p:nvPr/>
            </p:nvSpPr>
            <p:spPr bwMode="auto">
              <a:xfrm flipV="1">
                <a:off x="3729"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0" name="Rectangle 540"/>
              <p:cNvSpPr>
                <a:spLocks noChangeArrowheads="1"/>
              </p:cNvSpPr>
              <p:nvPr/>
            </p:nvSpPr>
            <p:spPr bwMode="auto">
              <a:xfrm>
                <a:off x="3964" y="1325"/>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2</a:t>
                </a:r>
                <a:endParaRPr kumimoji="0" lang="en-US" sz="1800" b="0" i="0" u="none" strike="noStrike" cap="none" normalizeH="0" baseline="0" smtClean="0">
                  <a:ln>
                    <a:noFill/>
                  </a:ln>
                  <a:solidFill>
                    <a:schemeClr val="tx1"/>
                  </a:solidFill>
                  <a:effectLst/>
                  <a:latin typeface="Arial" pitchFamily="34" charset="0"/>
                </a:endParaRPr>
              </a:p>
            </p:txBody>
          </p:sp>
          <p:sp>
            <p:nvSpPr>
              <p:cNvPr id="811" name="Line 541"/>
              <p:cNvSpPr>
                <a:spLocks noChangeShapeType="1"/>
              </p:cNvSpPr>
              <p:nvPr/>
            </p:nvSpPr>
            <p:spPr bwMode="auto">
              <a:xfrm flipV="1">
                <a:off x="4249"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2" name="Rectangle 542"/>
              <p:cNvSpPr>
                <a:spLocks noChangeArrowheads="1"/>
              </p:cNvSpPr>
              <p:nvPr/>
            </p:nvSpPr>
            <p:spPr bwMode="auto">
              <a:xfrm>
                <a:off x="4367" y="132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50</a:t>
                </a:r>
                <a:endParaRPr kumimoji="0" lang="en-US" sz="1800" b="0" i="0" u="none" strike="noStrike" cap="none" normalizeH="0" baseline="0" smtClean="0">
                  <a:ln>
                    <a:noFill/>
                  </a:ln>
                  <a:solidFill>
                    <a:schemeClr val="tx1"/>
                  </a:solidFill>
                  <a:effectLst/>
                  <a:latin typeface="Arial" pitchFamily="34" charset="0"/>
                </a:endParaRPr>
              </a:p>
            </p:txBody>
          </p:sp>
          <p:sp>
            <p:nvSpPr>
              <p:cNvPr id="813" name="Line 543"/>
              <p:cNvSpPr>
                <a:spLocks noChangeShapeType="1"/>
              </p:cNvSpPr>
              <p:nvPr/>
            </p:nvSpPr>
            <p:spPr bwMode="auto">
              <a:xfrm flipV="1">
                <a:off x="4575"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4" name="Line 544"/>
              <p:cNvSpPr>
                <a:spLocks noChangeShapeType="1"/>
              </p:cNvSpPr>
              <p:nvPr/>
            </p:nvSpPr>
            <p:spPr bwMode="auto">
              <a:xfrm flipV="1">
                <a:off x="4597" y="1324"/>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5" name="Line 545"/>
              <p:cNvSpPr>
                <a:spLocks noChangeShapeType="1"/>
              </p:cNvSpPr>
              <p:nvPr/>
            </p:nvSpPr>
            <p:spPr bwMode="auto">
              <a:xfrm flipV="1">
                <a:off x="1970"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6" name="Line 546"/>
              <p:cNvSpPr>
                <a:spLocks noChangeShapeType="1"/>
              </p:cNvSpPr>
              <p:nvPr/>
            </p:nvSpPr>
            <p:spPr bwMode="auto">
              <a:xfrm flipV="1">
                <a:off x="1992"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7" name="Rectangle 547"/>
              <p:cNvSpPr>
                <a:spLocks noChangeArrowheads="1"/>
              </p:cNvSpPr>
              <p:nvPr/>
            </p:nvSpPr>
            <p:spPr bwMode="auto">
              <a:xfrm>
                <a:off x="2224" y="143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818" name="Line 548"/>
              <p:cNvSpPr>
                <a:spLocks noChangeShapeType="1"/>
              </p:cNvSpPr>
              <p:nvPr/>
            </p:nvSpPr>
            <p:spPr bwMode="auto">
              <a:xfrm flipV="1">
                <a:off x="2513"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9" name="Rectangle 549"/>
              <p:cNvSpPr>
                <a:spLocks noChangeArrowheads="1"/>
              </p:cNvSpPr>
              <p:nvPr/>
            </p:nvSpPr>
            <p:spPr bwMode="auto">
              <a:xfrm>
                <a:off x="2603" y="1434"/>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100</a:t>
                </a:r>
                <a:endParaRPr kumimoji="0" lang="en-US" sz="1800" b="0" i="0" u="none" strike="noStrike" cap="none" normalizeH="0" baseline="0" smtClean="0">
                  <a:ln>
                    <a:noFill/>
                  </a:ln>
                  <a:solidFill>
                    <a:schemeClr val="tx1"/>
                  </a:solidFill>
                  <a:effectLst/>
                  <a:latin typeface="Arial" pitchFamily="34" charset="0"/>
                </a:endParaRPr>
              </a:p>
            </p:txBody>
          </p:sp>
          <p:sp>
            <p:nvSpPr>
              <p:cNvPr id="820" name="Line 550"/>
              <p:cNvSpPr>
                <a:spLocks noChangeShapeType="1"/>
              </p:cNvSpPr>
              <p:nvPr/>
            </p:nvSpPr>
            <p:spPr bwMode="auto">
              <a:xfrm flipV="1">
                <a:off x="2838"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1" name="Line 551"/>
              <p:cNvSpPr>
                <a:spLocks noChangeShapeType="1"/>
              </p:cNvSpPr>
              <p:nvPr/>
            </p:nvSpPr>
            <p:spPr bwMode="auto">
              <a:xfrm flipV="1">
                <a:off x="2861"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2" name="Rectangle 552"/>
              <p:cNvSpPr>
                <a:spLocks noChangeArrowheads="1"/>
              </p:cNvSpPr>
              <p:nvPr/>
            </p:nvSpPr>
            <p:spPr bwMode="auto">
              <a:xfrm>
                <a:off x="3085" y="1434"/>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D</a:t>
                </a:r>
                <a:endParaRPr kumimoji="0" lang="en-US" sz="1800" b="0" i="0" u="none" strike="noStrike" cap="none" normalizeH="0" baseline="0" smtClean="0">
                  <a:ln>
                    <a:noFill/>
                  </a:ln>
                  <a:solidFill>
                    <a:schemeClr val="tx1"/>
                  </a:solidFill>
                  <a:effectLst/>
                  <a:latin typeface="Arial" pitchFamily="34" charset="0"/>
                </a:endParaRPr>
              </a:p>
            </p:txBody>
          </p:sp>
          <p:sp>
            <p:nvSpPr>
              <p:cNvPr id="823" name="Line 553"/>
              <p:cNvSpPr>
                <a:spLocks noChangeShapeType="1"/>
              </p:cNvSpPr>
              <p:nvPr/>
            </p:nvSpPr>
            <p:spPr bwMode="auto">
              <a:xfrm flipV="1">
                <a:off x="3381"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 name="Rectangle 554"/>
              <p:cNvSpPr>
                <a:spLocks noChangeArrowheads="1"/>
              </p:cNvSpPr>
              <p:nvPr/>
            </p:nvSpPr>
            <p:spPr bwMode="auto">
              <a:xfrm>
                <a:off x="3494" y="143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68</a:t>
                </a:r>
                <a:endParaRPr kumimoji="0" lang="en-US" sz="1800" b="0" i="0" u="none" strike="noStrike" cap="none" normalizeH="0" baseline="0" smtClean="0">
                  <a:ln>
                    <a:noFill/>
                  </a:ln>
                  <a:solidFill>
                    <a:schemeClr val="tx1"/>
                  </a:solidFill>
                  <a:effectLst/>
                  <a:latin typeface="Arial" pitchFamily="34" charset="0"/>
                </a:endParaRPr>
              </a:p>
            </p:txBody>
          </p:sp>
          <p:sp>
            <p:nvSpPr>
              <p:cNvPr id="825" name="Line 555"/>
              <p:cNvSpPr>
                <a:spLocks noChangeShapeType="1"/>
              </p:cNvSpPr>
              <p:nvPr/>
            </p:nvSpPr>
            <p:spPr bwMode="auto">
              <a:xfrm flipV="1">
                <a:off x="3706"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6" name="Line 556"/>
              <p:cNvSpPr>
                <a:spLocks noChangeShapeType="1"/>
              </p:cNvSpPr>
              <p:nvPr/>
            </p:nvSpPr>
            <p:spPr bwMode="auto">
              <a:xfrm flipV="1">
                <a:off x="3729"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7" name="Rectangle 557"/>
              <p:cNvSpPr>
                <a:spLocks noChangeArrowheads="1"/>
              </p:cNvSpPr>
              <p:nvPr/>
            </p:nvSpPr>
            <p:spPr bwMode="auto">
              <a:xfrm>
                <a:off x="3964" y="143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3</a:t>
                </a:r>
                <a:endParaRPr kumimoji="0" lang="en-US" sz="1800" b="0" i="0" u="none" strike="noStrike" cap="none" normalizeH="0" baseline="0" smtClean="0">
                  <a:ln>
                    <a:noFill/>
                  </a:ln>
                  <a:solidFill>
                    <a:schemeClr val="tx1"/>
                  </a:solidFill>
                  <a:effectLst/>
                  <a:latin typeface="Arial" pitchFamily="34" charset="0"/>
                </a:endParaRPr>
              </a:p>
            </p:txBody>
          </p:sp>
          <p:sp>
            <p:nvSpPr>
              <p:cNvPr id="828" name="Line 558"/>
              <p:cNvSpPr>
                <a:spLocks noChangeShapeType="1"/>
              </p:cNvSpPr>
              <p:nvPr/>
            </p:nvSpPr>
            <p:spPr bwMode="auto">
              <a:xfrm flipV="1">
                <a:off x="4249"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9" name="Rectangle 559"/>
              <p:cNvSpPr>
                <a:spLocks noChangeArrowheads="1"/>
              </p:cNvSpPr>
              <p:nvPr/>
            </p:nvSpPr>
            <p:spPr bwMode="auto">
              <a:xfrm>
                <a:off x="4367" y="143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51</a:t>
                </a:r>
                <a:endParaRPr kumimoji="0" lang="en-US" sz="1800" b="0" i="0" u="none" strike="noStrike" cap="none" normalizeH="0" baseline="0" smtClean="0">
                  <a:ln>
                    <a:noFill/>
                  </a:ln>
                  <a:solidFill>
                    <a:schemeClr val="tx1"/>
                  </a:solidFill>
                  <a:effectLst/>
                  <a:latin typeface="Arial" pitchFamily="34" charset="0"/>
                </a:endParaRPr>
              </a:p>
            </p:txBody>
          </p:sp>
          <p:sp>
            <p:nvSpPr>
              <p:cNvPr id="830" name="Line 560"/>
              <p:cNvSpPr>
                <a:spLocks noChangeShapeType="1"/>
              </p:cNvSpPr>
              <p:nvPr/>
            </p:nvSpPr>
            <p:spPr bwMode="auto">
              <a:xfrm flipV="1">
                <a:off x="4575"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1" name="Line 561"/>
              <p:cNvSpPr>
                <a:spLocks noChangeShapeType="1"/>
              </p:cNvSpPr>
              <p:nvPr/>
            </p:nvSpPr>
            <p:spPr bwMode="auto">
              <a:xfrm flipV="1">
                <a:off x="4597" y="1435"/>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 name="Line 562"/>
              <p:cNvSpPr>
                <a:spLocks noChangeShapeType="1"/>
              </p:cNvSpPr>
              <p:nvPr/>
            </p:nvSpPr>
            <p:spPr bwMode="auto">
              <a:xfrm flipV="1">
                <a:off x="1970"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 name="Line 563"/>
              <p:cNvSpPr>
                <a:spLocks noChangeShapeType="1"/>
              </p:cNvSpPr>
              <p:nvPr/>
            </p:nvSpPr>
            <p:spPr bwMode="auto">
              <a:xfrm flipV="1">
                <a:off x="1992"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4" name="Rectangle 564"/>
              <p:cNvSpPr>
                <a:spLocks noChangeArrowheads="1"/>
              </p:cNvSpPr>
              <p:nvPr/>
            </p:nvSpPr>
            <p:spPr bwMode="auto">
              <a:xfrm>
                <a:off x="2230" y="1543"/>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835" name="Line 565"/>
              <p:cNvSpPr>
                <a:spLocks noChangeShapeType="1"/>
              </p:cNvSpPr>
              <p:nvPr/>
            </p:nvSpPr>
            <p:spPr bwMode="auto">
              <a:xfrm flipV="1">
                <a:off x="2513"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 name="Rectangle 566"/>
              <p:cNvSpPr>
                <a:spLocks noChangeArrowheads="1"/>
              </p:cNvSpPr>
              <p:nvPr/>
            </p:nvSpPr>
            <p:spPr bwMode="auto">
              <a:xfrm>
                <a:off x="2603" y="1543"/>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101</a:t>
                </a:r>
                <a:endParaRPr kumimoji="0" lang="en-US" sz="1800" b="0" i="0" u="none" strike="noStrike" cap="none" normalizeH="0" baseline="0" smtClean="0">
                  <a:ln>
                    <a:noFill/>
                  </a:ln>
                  <a:solidFill>
                    <a:schemeClr val="tx1"/>
                  </a:solidFill>
                  <a:effectLst/>
                  <a:latin typeface="Arial" pitchFamily="34" charset="0"/>
                </a:endParaRPr>
              </a:p>
            </p:txBody>
          </p:sp>
          <p:sp>
            <p:nvSpPr>
              <p:cNvPr id="837" name="Line 567"/>
              <p:cNvSpPr>
                <a:spLocks noChangeShapeType="1"/>
              </p:cNvSpPr>
              <p:nvPr/>
            </p:nvSpPr>
            <p:spPr bwMode="auto">
              <a:xfrm flipV="1">
                <a:off x="2838"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 name="Line 568"/>
              <p:cNvSpPr>
                <a:spLocks noChangeShapeType="1"/>
              </p:cNvSpPr>
              <p:nvPr/>
            </p:nvSpPr>
            <p:spPr bwMode="auto">
              <a:xfrm flipV="1">
                <a:off x="2861"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 name="Rectangle 569"/>
              <p:cNvSpPr>
                <a:spLocks noChangeArrowheads="1"/>
              </p:cNvSpPr>
              <p:nvPr/>
            </p:nvSpPr>
            <p:spPr bwMode="auto">
              <a:xfrm>
                <a:off x="3091" y="1543"/>
                <a:ext cx="9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E</a:t>
                </a:r>
                <a:endParaRPr kumimoji="0" lang="en-US" sz="1800" b="0" i="0" u="none" strike="noStrike" cap="none" normalizeH="0" baseline="0" smtClean="0">
                  <a:ln>
                    <a:noFill/>
                  </a:ln>
                  <a:solidFill>
                    <a:schemeClr val="tx1"/>
                  </a:solidFill>
                  <a:effectLst/>
                  <a:latin typeface="Arial" pitchFamily="34" charset="0"/>
                </a:endParaRPr>
              </a:p>
            </p:txBody>
          </p:sp>
          <p:sp>
            <p:nvSpPr>
              <p:cNvPr id="840" name="Line 570"/>
              <p:cNvSpPr>
                <a:spLocks noChangeShapeType="1"/>
              </p:cNvSpPr>
              <p:nvPr/>
            </p:nvSpPr>
            <p:spPr bwMode="auto">
              <a:xfrm flipV="1">
                <a:off x="3381"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 name="Rectangle 571"/>
              <p:cNvSpPr>
                <a:spLocks noChangeArrowheads="1"/>
              </p:cNvSpPr>
              <p:nvPr/>
            </p:nvSpPr>
            <p:spPr bwMode="auto">
              <a:xfrm>
                <a:off x="3494" y="154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69</a:t>
                </a:r>
                <a:endParaRPr kumimoji="0" lang="en-US" sz="1800" b="0" i="0" u="none" strike="noStrike" cap="none" normalizeH="0" baseline="0" smtClean="0">
                  <a:ln>
                    <a:noFill/>
                  </a:ln>
                  <a:solidFill>
                    <a:schemeClr val="tx1"/>
                  </a:solidFill>
                  <a:effectLst/>
                  <a:latin typeface="Arial" pitchFamily="34" charset="0"/>
                </a:endParaRPr>
              </a:p>
            </p:txBody>
          </p:sp>
          <p:sp>
            <p:nvSpPr>
              <p:cNvPr id="842" name="Line 572"/>
              <p:cNvSpPr>
                <a:spLocks noChangeShapeType="1"/>
              </p:cNvSpPr>
              <p:nvPr/>
            </p:nvSpPr>
            <p:spPr bwMode="auto">
              <a:xfrm flipV="1">
                <a:off x="3706"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 name="Line 573"/>
              <p:cNvSpPr>
                <a:spLocks noChangeShapeType="1"/>
              </p:cNvSpPr>
              <p:nvPr/>
            </p:nvSpPr>
            <p:spPr bwMode="auto">
              <a:xfrm flipV="1">
                <a:off x="3729"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 name="Rectangle 574"/>
              <p:cNvSpPr>
                <a:spLocks noChangeArrowheads="1"/>
              </p:cNvSpPr>
              <p:nvPr/>
            </p:nvSpPr>
            <p:spPr bwMode="auto">
              <a:xfrm>
                <a:off x="3964" y="1543"/>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a:t>
                </a:r>
                <a:endParaRPr kumimoji="0" lang="en-US" sz="1800" b="0" i="0" u="none" strike="noStrike" cap="none" normalizeH="0" baseline="0" smtClean="0">
                  <a:ln>
                    <a:noFill/>
                  </a:ln>
                  <a:solidFill>
                    <a:schemeClr val="tx1"/>
                  </a:solidFill>
                  <a:effectLst/>
                  <a:latin typeface="Arial" pitchFamily="34" charset="0"/>
                </a:endParaRPr>
              </a:p>
            </p:txBody>
          </p:sp>
          <p:sp>
            <p:nvSpPr>
              <p:cNvPr id="845" name="Line 575"/>
              <p:cNvSpPr>
                <a:spLocks noChangeShapeType="1"/>
              </p:cNvSpPr>
              <p:nvPr/>
            </p:nvSpPr>
            <p:spPr bwMode="auto">
              <a:xfrm flipV="1">
                <a:off x="4249"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 name="Rectangle 576"/>
              <p:cNvSpPr>
                <a:spLocks noChangeArrowheads="1"/>
              </p:cNvSpPr>
              <p:nvPr/>
            </p:nvSpPr>
            <p:spPr bwMode="auto">
              <a:xfrm>
                <a:off x="4367" y="154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52</a:t>
                </a:r>
                <a:endParaRPr kumimoji="0" lang="en-US" sz="1800" b="0" i="0" u="none" strike="noStrike" cap="none" normalizeH="0" baseline="0" smtClean="0">
                  <a:ln>
                    <a:noFill/>
                  </a:ln>
                  <a:solidFill>
                    <a:schemeClr val="tx1"/>
                  </a:solidFill>
                  <a:effectLst/>
                  <a:latin typeface="Arial" pitchFamily="34" charset="0"/>
                </a:endParaRPr>
              </a:p>
            </p:txBody>
          </p:sp>
          <p:sp>
            <p:nvSpPr>
              <p:cNvPr id="847" name="Line 577"/>
              <p:cNvSpPr>
                <a:spLocks noChangeShapeType="1"/>
              </p:cNvSpPr>
              <p:nvPr/>
            </p:nvSpPr>
            <p:spPr bwMode="auto">
              <a:xfrm flipV="1">
                <a:off x="4575"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 name="Line 578"/>
              <p:cNvSpPr>
                <a:spLocks noChangeShapeType="1"/>
              </p:cNvSpPr>
              <p:nvPr/>
            </p:nvSpPr>
            <p:spPr bwMode="auto">
              <a:xfrm flipV="1">
                <a:off x="4597" y="154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 name="Line 579"/>
              <p:cNvSpPr>
                <a:spLocks noChangeShapeType="1"/>
              </p:cNvSpPr>
              <p:nvPr/>
            </p:nvSpPr>
            <p:spPr bwMode="auto">
              <a:xfrm flipV="1">
                <a:off x="1970"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 name="Line 580"/>
              <p:cNvSpPr>
                <a:spLocks noChangeShapeType="1"/>
              </p:cNvSpPr>
              <p:nvPr/>
            </p:nvSpPr>
            <p:spPr bwMode="auto">
              <a:xfrm flipV="1">
                <a:off x="1992"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 name="Rectangle 581"/>
              <p:cNvSpPr>
                <a:spLocks noChangeArrowheads="1"/>
              </p:cNvSpPr>
              <p:nvPr/>
            </p:nvSpPr>
            <p:spPr bwMode="auto">
              <a:xfrm>
                <a:off x="2237" y="1659"/>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f</a:t>
                </a:r>
                <a:endParaRPr kumimoji="0" lang="en-US" sz="1800" b="0" i="0" u="none" strike="noStrike" cap="none" normalizeH="0" baseline="0" smtClean="0">
                  <a:ln>
                    <a:noFill/>
                  </a:ln>
                  <a:solidFill>
                    <a:schemeClr val="tx1"/>
                  </a:solidFill>
                  <a:effectLst/>
                  <a:latin typeface="Arial" pitchFamily="34" charset="0"/>
                </a:endParaRPr>
              </a:p>
            </p:txBody>
          </p:sp>
          <p:sp>
            <p:nvSpPr>
              <p:cNvPr id="852" name="Line 582"/>
              <p:cNvSpPr>
                <a:spLocks noChangeShapeType="1"/>
              </p:cNvSpPr>
              <p:nvPr/>
            </p:nvSpPr>
            <p:spPr bwMode="auto">
              <a:xfrm flipV="1">
                <a:off x="2513"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 name="Rectangle 583"/>
              <p:cNvSpPr>
                <a:spLocks noChangeArrowheads="1"/>
              </p:cNvSpPr>
              <p:nvPr/>
            </p:nvSpPr>
            <p:spPr bwMode="auto">
              <a:xfrm>
                <a:off x="2603" y="1659"/>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102</a:t>
                </a:r>
                <a:endParaRPr kumimoji="0" lang="en-US" sz="1800" b="0" i="0" u="none" strike="noStrike" cap="none" normalizeH="0" baseline="0" smtClean="0">
                  <a:ln>
                    <a:noFill/>
                  </a:ln>
                  <a:solidFill>
                    <a:schemeClr val="tx1"/>
                  </a:solidFill>
                  <a:effectLst/>
                  <a:latin typeface="Arial" pitchFamily="34" charset="0"/>
                </a:endParaRPr>
              </a:p>
            </p:txBody>
          </p:sp>
          <p:sp>
            <p:nvSpPr>
              <p:cNvPr id="854" name="Line 584"/>
              <p:cNvSpPr>
                <a:spLocks noChangeShapeType="1"/>
              </p:cNvSpPr>
              <p:nvPr/>
            </p:nvSpPr>
            <p:spPr bwMode="auto">
              <a:xfrm flipV="1">
                <a:off x="2838"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 name="Line 585"/>
              <p:cNvSpPr>
                <a:spLocks noChangeShapeType="1"/>
              </p:cNvSpPr>
              <p:nvPr/>
            </p:nvSpPr>
            <p:spPr bwMode="auto">
              <a:xfrm flipV="1">
                <a:off x="2861"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 name="Rectangle 586"/>
              <p:cNvSpPr>
                <a:spLocks noChangeArrowheads="1"/>
              </p:cNvSpPr>
              <p:nvPr/>
            </p:nvSpPr>
            <p:spPr bwMode="auto">
              <a:xfrm>
                <a:off x="3091" y="1659"/>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F</a:t>
                </a:r>
                <a:endParaRPr kumimoji="0" lang="en-US" sz="1800" b="0" i="0" u="none" strike="noStrike" cap="none" normalizeH="0" baseline="0" smtClean="0">
                  <a:ln>
                    <a:noFill/>
                  </a:ln>
                  <a:solidFill>
                    <a:schemeClr val="tx1"/>
                  </a:solidFill>
                  <a:effectLst/>
                  <a:latin typeface="Arial" pitchFamily="34" charset="0"/>
                </a:endParaRPr>
              </a:p>
            </p:txBody>
          </p:sp>
          <p:sp>
            <p:nvSpPr>
              <p:cNvPr id="857" name="Line 587"/>
              <p:cNvSpPr>
                <a:spLocks noChangeShapeType="1"/>
              </p:cNvSpPr>
              <p:nvPr/>
            </p:nvSpPr>
            <p:spPr bwMode="auto">
              <a:xfrm flipV="1">
                <a:off x="3381"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 name="Rectangle 588"/>
              <p:cNvSpPr>
                <a:spLocks noChangeArrowheads="1"/>
              </p:cNvSpPr>
              <p:nvPr/>
            </p:nvSpPr>
            <p:spPr bwMode="auto">
              <a:xfrm>
                <a:off x="3494" y="165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70</a:t>
                </a:r>
                <a:endParaRPr kumimoji="0" lang="en-US" sz="1800" b="0" i="0" u="none" strike="noStrike" cap="none" normalizeH="0" baseline="0" smtClean="0">
                  <a:ln>
                    <a:noFill/>
                  </a:ln>
                  <a:solidFill>
                    <a:schemeClr val="tx1"/>
                  </a:solidFill>
                  <a:effectLst/>
                  <a:latin typeface="Arial" pitchFamily="34" charset="0"/>
                </a:endParaRPr>
              </a:p>
            </p:txBody>
          </p:sp>
          <p:sp>
            <p:nvSpPr>
              <p:cNvPr id="859" name="Line 589"/>
              <p:cNvSpPr>
                <a:spLocks noChangeShapeType="1"/>
              </p:cNvSpPr>
              <p:nvPr/>
            </p:nvSpPr>
            <p:spPr bwMode="auto">
              <a:xfrm flipV="1">
                <a:off x="3706"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0" name="Line 590"/>
              <p:cNvSpPr>
                <a:spLocks noChangeShapeType="1"/>
              </p:cNvSpPr>
              <p:nvPr/>
            </p:nvSpPr>
            <p:spPr bwMode="auto">
              <a:xfrm flipV="1">
                <a:off x="3729"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1" name="Rectangle 591"/>
              <p:cNvSpPr>
                <a:spLocks noChangeArrowheads="1"/>
              </p:cNvSpPr>
              <p:nvPr/>
            </p:nvSpPr>
            <p:spPr bwMode="auto">
              <a:xfrm>
                <a:off x="3964" y="165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a:t>
                </a:r>
                <a:endParaRPr kumimoji="0" lang="en-US" sz="1800" b="0" i="0" u="none" strike="noStrike" cap="none" normalizeH="0" baseline="0" smtClean="0">
                  <a:ln>
                    <a:noFill/>
                  </a:ln>
                  <a:solidFill>
                    <a:schemeClr val="tx1"/>
                  </a:solidFill>
                  <a:effectLst/>
                  <a:latin typeface="Arial" pitchFamily="34" charset="0"/>
                </a:endParaRPr>
              </a:p>
            </p:txBody>
          </p:sp>
          <p:sp>
            <p:nvSpPr>
              <p:cNvPr id="862" name="Line 592"/>
              <p:cNvSpPr>
                <a:spLocks noChangeShapeType="1"/>
              </p:cNvSpPr>
              <p:nvPr/>
            </p:nvSpPr>
            <p:spPr bwMode="auto">
              <a:xfrm flipV="1">
                <a:off x="4249"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 name="Rectangle 593"/>
              <p:cNvSpPr>
                <a:spLocks noChangeArrowheads="1"/>
              </p:cNvSpPr>
              <p:nvPr/>
            </p:nvSpPr>
            <p:spPr bwMode="auto">
              <a:xfrm>
                <a:off x="4367" y="165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53</a:t>
                </a:r>
                <a:endParaRPr kumimoji="0" lang="en-US" sz="1800" b="0" i="0" u="none" strike="noStrike" cap="none" normalizeH="0" baseline="0" smtClean="0">
                  <a:ln>
                    <a:noFill/>
                  </a:ln>
                  <a:solidFill>
                    <a:schemeClr val="tx1"/>
                  </a:solidFill>
                  <a:effectLst/>
                  <a:latin typeface="Arial" pitchFamily="34" charset="0"/>
                </a:endParaRPr>
              </a:p>
            </p:txBody>
          </p:sp>
          <p:sp>
            <p:nvSpPr>
              <p:cNvPr id="864" name="Line 594"/>
              <p:cNvSpPr>
                <a:spLocks noChangeShapeType="1"/>
              </p:cNvSpPr>
              <p:nvPr/>
            </p:nvSpPr>
            <p:spPr bwMode="auto">
              <a:xfrm flipV="1">
                <a:off x="4575"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5" name="Line 595"/>
              <p:cNvSpPr>
                <a:spLocks noChangeShapeType="1"/>
              </p:cNvSpPr>
              <p:nvPr/>
            </p:nvSpPr>
            <p:spPr bwMode="auto">
              <a:xfrm flipV="1">
                <a:off x="4597" y="165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6" name="Line 596"/>
              <p:cNvSpPr>
                <a:spLocks noChangeShapeType="1"/>
              </p:cNvSpPr>
              <p:nvPr/>
            </p:nvSpPr>
            <p:spPr bwMode="auto">
              <a:xfrm flipV="1">
                <a:off x="1970"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7" name="Line 597"/>
              <p:cNvSpPr>
                <a:spLocks noChangeShapeType="1"/>
              </p:cNvSpPr>
              <p:nvPr/>
            </p:nvSpPr>
            <p:spPr bwMode="auto">
              <a:xfrm flipV="1">
                <a:off x="1992"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8" name="Rectangle 598"/>
              <p:cNvSpPr>
                <a:spLocks noChangeArrowheads="1"/>
              </p:cNvSpPr>
              <p:nvPr/>
            </p:nvSpPr>
            <p:spPr bwMode="auto">
              <a:xfrm>
                <a:off x="2230" y="176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g</a:t>
                </a:r>
                <a:endParaRPr kumimoji="0" lang="en-US" sz="1800" b="0" i="0" u="none" strike="noStrike" cap="none" normalizeH="0" baseline="0" smtClean="0">
                  <a:ln>
                    <a:noFill/>
                  </a:ln>
                  <a:solidFill>
                    <a:schemeClr val="tx1"/>
                  </a:solidFill>
                  <a:effectLst/>
                  <a:latin typeface="Arial" pitchFamily="34" charset="0"/>
                </a:endParaRPr>
              </a:p>
            </p:txBody>
          </p:sp>
          <p:sp>
            <p:nvSpPr>
              <p:cNvPr id="869" name="Line 599"/>
              <p:cNvSpPr>
                <a:spLocks noChangeShapeType="1"/>
              </p:cNvSpPr>
              <p:nvPr/>
            </p:nvSpPr>
            <p:spPr bwMode="auto">
              <a:xfrm flipV="1">
                <a:off x="2513"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0" name="Rectangle 600"/>
              <p:cNvSpPr>
                <a:spLocks noChangeArrowheads="1"/>
              </p:cNvSpPr>
              <p:nvPr/>
            </p:nvSpPr>
            <p:spPr bwMode="auto">
              <a:xfrm>
                <a:off x="2603" y="1768"/>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103</a:t>
                </a:r>
                <a:endParaRPr kumimoji="0" lang="en-US" sz="1800" b="0" i="0" u="none" strike="noStrike" cap="none" normalizeH="0" baseline="0" smtClean="0">
                  <a:ln>
                    <a:noFill/>
                  </a:ln>
                  <a:solidFill>
                    <a:schemeClr val="tx1"/>
                  </a:solidFill>
                  <a:effectLst/>
                  <a:latin typeface="Arial" pitchFamily="34" charset="0"/>
                </a:endParaRPr>
              </a:p>
            </p:txBody>
          </p:sp>
          <p:sp>
            <p:nvSpPr>
              <p:cNvPr id="871" name="Line 601"/>
              <p:cNvSpPr>
                <a:spLocks noChangeShapeType="1"/>
              </p:cNvSpPr>
              <p:nvPr/>
            </p:nvSpPr>
            <p:spPr bwMode="auto">
              <a:xfrm flipV="1">
                <a:off x="2838"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2" name="Line 602"/>
              <p:cNvSpPr>
                <a:spLocks noChangeShapeType="1"/>
              </p:cNvSpPr>
              <p:nvPr/>
            </p:nvSpPr>
            <p:spPr bwMode="auto">
              <a:xfrm flipV="1">
                <a:off x="2861"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 name="Rectangle 603"/>
              <p:cNvSpPr>
                <a:spLocks noChangeArrowheads="1"/>
              </p:cNvSpPr>
              <p:nvPr/>
            </p:nvSpPr>
            <p:spPr bwMode="auto">
              <a:xfrm>
                <a:off x="3085" y="1768"/>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G</a:t>
                </a:r>
                <a:endParaRPr kumimoji="0" lang="en-US" sz="1800" b="0" i="0" u="none" strike="noStrike" cap="none" normalizeH="0" baseline="0" smtClean="0">
                  <a:ln>
                    <a:noFill/>
                  </a:ln>
                  <a:solidFill>
                    <a:schemeClr val="tx1"/>
                  </a:solidFill>
                  <a:effectLst/>
                  <a:latin typeface="Arial" pitchFamily="34" charset="0"/>
                </a:endParaRPr>
              </a:p>
            </p:txBody>
          </p:sp>
          <p:sp>
            <p:nvSpPr>
              <p:cNvPr id="874" name="Line 604"/>
              <p:cNvSpPr>
                <a:spLocks noChangeShapeType="1"/>
              </p:cNvSpPr>
              <p:nvPr/>
            </p:nvSpPr>
            <p:spPr bwMode="auto">
              <a:xfrm flipV="1">
                <a:off x="3381"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 name="Rectangle 605"/>
              <p:cNvSpPr>
                <a:spLocks noChangeArrowheads="1"/>
              </p:cNvSpPr>
              <p:nvPr/>
            </p:nvSpPr>
            <p:spPr bwMode="auto">
              <a:xfrm>
                <a:off x="3494" y="176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71</a:t>
                </a:r>
                <a:endParaRPr kumimoji="0" lang="en-US" sz="1800" b="0" i="0" u="none" strike="noStrike" cap="none" normalizeH="0" baseline="0" smtClean="0">
                  <a:ln>
                    <a:noFill/>
                  </a:ln>
                  <a:solidFill>
                    <a:schemeClr val="tx1"/>
                  </a:solidFill>
                  <a:effectLst/>
                  <a:latin typeface="Arial" pitchFamily="34" charset="0"/>
                </a:endParaRPr>
              </a:p>
            </p:txBody>
          </p:sp>
          <p:sp>
            <p:nvSpPr>
              <p:cNvPr id="876" name="Line 606"/>
              <p:cNvSpPr>
                <a:spLocks noChangeShapeType="1"/>
              </p:cNvSpPr>
              <p:nvPr/>
            </p:nvSpPr>
            <p:spPr bwMode="auto">
              <a:xfrm flipV="1">
                <a:off x="3706"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 name="Line 607"/>
              <p:cNvSpPr>
                <a:spLocks noChangeShapeType="1"/>
              </p:cNvSpPr>
              <p:nvPr/>
            </p:nvSpPr>
            <p:spPr bwMode="auto">
              <a:xfrm flipV="1">
                <a:off x="3729"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8" name="Rectangle 608"/>
              <p:cNvSpPr>
                <a:spLocks noChangeArrowheads="1"/>
              </p:cNvSpPr>
              <p:nvPr/>
            </p:nvSpPr>
            <p:spPr bwMode="auto">
              <a:xfrm>
                <a:off x="3964" y="176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a:t>
                </a:r>
                <a:endParaRPr kumimoji="0" lang="en-US" sz="1800" b="0" i="0" u="none" strike="noStrike" cap="none" normalizeH="0" baseline="0" smtClean="0">
                  <a:ln>
                    <a:noFill/>
                  </a:ln>
                  <a:solidFill>
                    <a:schemeClr val="tx1"/>
                  </a:solidFill>
                  <a:effectLst/>
                  <a:latin typeface="Arial" pitchFamily="34" charset="0"/>
                </a:endParaRPr>
              </a:p>
            </p:txBody>
          </p:sp>
          <p:sp>
            <p:nvSpPr>
              <p:cNvPr id="879" name="Line 609"/>
              <p:cNvSpPr>
                <a:spLocks noChangeShapeType="1"/>
              </p:cNvSpPr>
              <p:nvPr/>
            </p:nvSpPr>
            <p:spPr bwMode="auto">
              <a:xfrm flipV="1">
                <a:off x="4249"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 name="Rectangle 610"/>
              <p:cNvSpPr>
                <a:spLocks noChangeArrowheads="1"/>
              </p:cNvSpPr>
              <p:nvPr/>
            </p:nvSpPr>
            <p:spPr bwMode="auto">
              <a:xfrm>
                <a:off x="4367" y="176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54</a:t>
                </a:r>
                <a:endParaRPr kumimoji="0" lang="en-US" sz="1800" b="0" i="0" u="none" strike="noStrike" cap="none" normalizeH="0" baseline="0" smtClean="0">
                  <a:ln>
                    <a:noFill/>
                  </a:ln>
                  <a:solidFill>
                    <a:schemeClr val="tx1"/>
                  </a:solidFill>
                  <a:effectLst/>
                  <a:latin typeface="Arial" pitchFamily="34" charset="0"/>
                </a:endParaRPr>
              </a:p>
            </p:txBody>
          </p:sp>
          <p:sp>
            <p:nvSpPr>
              <p:cNvPr id="881" name="Line 611"/>
              <p:cNvSpPr>
                <a:spLocks noChangeShapeType="1"/>
              </p:cNvSpPr>
              <p:nvPr/>
            </p:nvSpPr>
            <p:spPr bwMode="auto">
              <a:xfrm flipV="1">
                <a:off x="4575"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2" name="Line 612"/>
              <p:cNvSpPr>
                <a:spLocks noChangeShapeType="1"/>
              </p:cNvSpPr>
              <p:nvPr/>
            </p:nvSpPr>
            <p:spPr bwMode="auto">
              <a:xfrm flipV="1">
                <a:off x="4597" y="177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3" name="Line 613"/>
              <p:cNvSpPr>
                <a:spLocks noChangeShapeType="1"/>
              </p:cNvSpPr>
              <p:nvPr/>
            </p:nvSpPr>
            <p:spPr bwMode="auto">
              <a:xfrm flipV="1">
                <a:off x="1970"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4" name="Line 614"/>
              <p:cNvSpPr>
                <a:spLocks noChangeShapeType="1"/>
              </p:cNvSpPr>
              <p:nvPr/>
            </p:nvSpPr>
            <p:spPr bwMode="auto">
              <a:xfrm flipV="1">
                <a:off x="1992"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 name="Rectangle 615"/>
              <p:cNvSpPr>
                <a:spLocks noChangeArrowheads="1"/>
              </p:cNvSpPr>
              <p:nvPr/>
            </p:nvSpPr>
            <p:spPr bwMode="auto">
              <a:xfrm>
                <a:off x="2224" y="187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h</a:t>
                </a:r>
                <a:endParaRPr kumimoji="0" lang="en-US" sz="1800" b="0" i="0" u="none" strike="noStrike" cap="none" normalizeH="0" baseline="0" smtClean="0">
                  <a:ln>
                    <a:noFill/>
                  </a:ln>
                  <a:solidFill>
                    <a:schemeClr val="tx1"/>
                  </a:solidFill>
                  <a:effectLst/>
                  <a:latin typeface="Arial" pitchFamily="34" charset="0"/>
                </a:endParaRPr>
              </a:p>
            </p:txBody>
          </p:sp>
          <p:sp>
            <p:nvSpPr>
              <p:cNvPr id="886" name="Line 616"/>
              <p:cNvSpPr>
                <a:spLocks noChangeShapeType="1"/>
              </p:cNvSpPr>
              <p:nvPr/>
            </p:nvSpPr>
            <p:spPr bwMode="auto">
              <a:xfrm flipV="1">
                <a:off x="2513"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 name="Rectangle 617"/>
              <p:cNvSpPr>
                <a:spLocks noChangeArrowheads="1"/>
              </p:cNvSpPr>
              <p:nvPr/>
            </p:nvSpPr>
            <p:spPr bwMode="auto">
              <a:xfrm>
                <a:off x="2603" y="1878"/>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104</a:t>
                </a:r>
                <a:endParaRPr kumimoji="0" lang="en-US" sz="1800" b="0" i="0" u="none" strike="noStrike" cap="none" normalizeH="0" baseline="0" smtClean="0">
                  <a:ln>
                    <a:noFill/>
                  </a:ln>
                  <a:solidFill>
                    <a:schemeClr val="tx1"/>
                  </a:solidFill>
                  <a:effectLst/>
                  <a:latin typeface="Arial" pitchFamily="34" charset="0"/>
                </a:endParaRPr>
              </a:p>
            </p:txBody>
          </p:sp>
          <p:sp>
            <p:nvSpPr>
              <p:cNvPr id="888" name="Line 618"/>
              <p:cNvSpPr>
                <a:spLocks noChangeShapeType="1"/>
              </p:cNvSpPr>
              <p:nvPr/>
            </p:nvSpPr>
            <p:spPr bwMode="auto">
              <a:xfrm flipV="1">
                <a:off x="2838"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9" name="Line 619"/>
              <p:cNvSpPr>
                <a:spLocks noChangeShapeType="1"/>
              </p:cNvSpPr>
              <p:nvPr/>
            </p:nvSpPr>
            <p:spPr bwMode="auto">
              <a:xfrm flipV="1">
                <a:off x="2861"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0" name="Rectangle 620"/>
              <p:cNvSpPr>
                <a:spLocks noChangeArrowheads="1"/>
              </p:cNvSpPr>
              <p:nvPr/>
            </p:nvSpPr>
            <p:spPr bwMode="auto">
              <a:xfrm>
                <a:off x="3085" y="1878"/>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H</a:t>
                </a:r>
                <a:endParaRPr kumimoji="0" lang="en-US" sz="1800" b="0" i="0" u="none" strike="noStrike" cap="none" normalizeH="0" baseline="0" smtClean="0">
                  <a:ln>
                    <a:noFill/>
                  </a:ln>
                  <a:solidFill>
                    <a:schemeClr val="tx1"/>
                  </a:solidFill>
                  <a:effectLst/>
                  <a:latin typeface="Arial" pitchFamily="34" charset="0"/>
                </a:endParaRPr>
              </a:p>
            </p:txBody>
          </p:sp>
          <p:sp>
            <p:nvSpPr>
              <p:cNvPr id="891" name="Line 621"/>
              <p:cNvSpPr>
                <a:spLocks noChangeShapeType="1"/>
              </p:cNvSpPr>
              <p:nvPr/>
            </p:nvSpPr>
            <p:spPr bwMode="auto">
              <a:xfrm flipV="1">
                <a:off x="3381"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2" name="Rectangle 622"/>
              <p:cNvSpPr>
                <a:spLocks noChangeArrowheads="1"/>
              </p:cNvSpPr>
              <p:nvPr/>
            </p:nvSpPr>
            <p:spPr bwMode="auto">
              <a:xfrm>
                <a:off x="3494" y="187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72</a:t>
                </a:r>
                <a:endParaRPr kumimoji="0" lang="en-US" sz="1800" b="0" i="0" u="none" strike="noStrike" cap="none" normalizeH="0" baseline="0" smtClean="0">
                  <a:ln>
                    <a:noFill/>
                  </a:ln>
                  <a:solidFill>
                    <a:schemeClr val="tx1"/>
                  </a:solidFill>
                  <a:effectLst/>
                  <a:latin typeface="Arial" pitchFamily="34" charset="0"/>
                </a:endParaRPr>
              </a:p>
            </p:txBody>
          </p:sp>
          <p:sp>
            <p:nvSpPr>
              <p:cNvPr id="893" name="Line 623"/>
              <p:cNvSpPr>
                <a:spLocks noChangeShapeType="1"/>
              </p:cNvSpPr>
              <p:nvPr/>
            </p:nvSpPr>
            <p:spPr bwMode="auto">
              <a:xfrm flipV="1">
                <a:off x="3706"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4" name="Line 624"/>
              <p:cNvSpPr>
                <a:spLocks noChangeShapeType="1"/>
              </p:cNvSpPr>
              <p:nvPr/>
            </p:nvSpPr>
            <p:spPr bwMode="auto">
              <a:xfrm flipV="1">
                <a:off x="3729"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5" name="Rectangle 625"/>
              <p:cNvSpPr>
                <a:spLocks noChangeArrowheads="1"/>
              </p:cNvSpPr>
              <p:nvPr/>
            </p:nvSpPr>
            <p:spPr bwMode="auto">
              <a:xfrm>
                <a:off x="3964" y="1878"/>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a:t>
                </a:r>
                <a:endParaRPr kumimoji="0" lang="en-US" sz="1800" b="0" i="0" u="none" strike="noStrike" cap="none" normalizeH="0" baseline="0" smtClean="0">
                  <a:ln>
                    <a:noFill/>
                  </a:ln>
                  <a:solidFill>
                    <a:schemeClr val="tx1"/>
                  </a:solidFill>
                  <a:effectLst/>
                  <a:latin typeface="Arial" pitchFamily="34" charset="0"/>
                </a:endParaRPr>
              </a:p>
            </p:txBody>
          </p:sp>
          <p:sp>
            <p:nvSpPr>
              <p:cNvPr id="896" name="Line 626"/>
              <p:cNvSpPr>
                <a:spLocks noChangeShapeType="1"/>
              </p:cNvSpPr>
              <p:nvPr/>
            </p:nvSpPr>
            <p:spPr bwMode="auto">
              <a:xfrm flipV="1">
                <a:off x="4249"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7" name="Rectangle 627"/>
              <p:cNvSpPr>
                <a:spLocks noChangeArrowheads="1"/>
              </p:cNvSpPr>
              <p:nvPr/>
            </p:nvSpPr>
            <p:spPr bwMode="auto">
              <a:xfrm>
                <a:off x="4367" y="1878"/>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55</a:t>
                </a:r>
                <a:endParaRPr kumimoji="0" lang="en-US" sz="1800" b="0" i="0" u="none" strike="noStrike" cap="none" normalizeH="0" baseline="0" smtClean="0">
                  <a:ln>
                    <a:noFill/>
                  </a:ln>
                  <a:solidFill>
                    <a:schemeClr val="tx1"/>
                  </a:solidFill>
                  <a:effectLst/>
                  <a:latin typeface="Arial" pitchFamily="34" charset="0"/>
                </a:endParaRPr>
              </a:p>
            </p:txBody>
          </p:sp>
          <p:sp>
            <p:nvSpPr>
              <p:cNvPr id="898" name="Line 628"/>
              <p:cNvSpPr>
                <a:spLocks noChangeShapeType="1"/>
              </p:cNvSpPr>
              <p:nvPr/>
            </p:nvSpPr>
            <p:spPr bwMode="auto">
              <a:xfrm flipV="1">
                <a:off x="4575"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9" name="Line 629"/>
              <p:cNvSpPr>
                <a:spLocks noChangeShapeType="1"/>
              </p:cNvSpPr>
              <p:nvPr/>
            </p:nvSpPr>
            <p:spPr bwMode="auto">
              <a:xfrm flipV="1">
                <a:off x="4597" y="188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0" name="Line 630"/>
              <p:cNvSpPr>
                <a:spLocks noChangeShapeType="1"/>
              </p:cNvSpPr>
              <p:nvPr/>
            </p:nvSpPr>
            <p:spPr bwMode="auto">
              <a:xfrm flipV="1">
                <a:off x="1970"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1" name="Line 631"/>
              <p:cNvSpPr>
                <a:spLocks noChangeShapeType="1"/>
              </p:cNvSpPr>
              <p:nvPr/>
            </p:nvSpPr>
            <p:spPr bwMode="auto">
              <a:xfrm flipV="1">
                <a:off x="1992"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2" name="Rectangle 632"/>
              <p:cNvSpPr>
                <a:spLocks noChangeArrowheads="1"/>
              </p:cNvSpPr>
              <p:nvPr/>
            </p:nvSpPr>
            <p:spPr bwMode="auto">
              <a:xfrm>
                <a:off x="2237" y="1993"/>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903" name="Line 633"/>
              <p:cNvSpPr>
                <a:spLocks noChangeShapeType="1"/>
              </p:cNvSpPr>
              <p:nvPr/>
            </p:nvSpPr>
            <p:spPr bwMode="auto">
              <a:xfrm flipV="1">
                <a:off x="2513"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4" name="Rectangle 634"/>
              <p:cNvSpPr>
                <a:spLocks noChangeArrowheads="1"/>
              </p:cNvSpPr>
              <p:nvPr/>
            </p:nvSpPr>
            <p:spPr bwMode="auto">
              <a:xfrm>
                <a:off x="2603" y="1993"/>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105</a:t>
                </a:r>
                <a:endParaRPr kumimoji="0" lang="en-US" sz="1800" b="0" i="0" u="none" strike="noStrike" cap="none" normalizeH="0" baseline="0" smtClean="0">
                  <a:ln>
                    <a:noFill/>
                  </a:ln>
                  <a:solidFill>
                    <a:schemeClr val="tx1"/>
                  </a:solidFill>
                  <a:effectLst/>
                  <a:latin typeface="Arial" pitchFamily="34" charset="0"/>
                </a:endParaRPr>
              </a:p>
            </p:txBody>
          </p:sp>
          <p:sp>
            <p:nvSpPr>
              <p:cNvPr id="905" name="Line 635"/>
              <p:cNvSpPr>
                <a:spLocks noChangeShapeType="1"/>
              </p:cNvSpPr>
              <p:nvPr/>
            </p:nvSpPr>
            <p:spPr bwMode="auto">
              <a:xfrm flipV="1">
                <a:off x="2838"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6" name="Line 636"/>
              <p:cNvSpPr>
                <a:spLocks noChangeShapeType="1"/>
              </p:cNvSpPr>
              <p:nvPr/>
            </p:nvSpPr>
            <p:spPr bwMode="auto">
              <a:xfrm flipV="1">
                <a:off x="2861"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7" name="Rectangle 637"/>
              <p:cNvSpPr>
                <a:spLocks noChangeArrowheads="1"/>
              </p:cNvSpPr>
              <p:nvPr/>
            </p:nvSpPr>
            <p:spPr bwMode="auto">
              <a:xfrm>
                <a:off x="3103" y="1993"/>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I</a:t>
                </a:r>
                <a:endParaRPr kumimoji="0" lang="en-US" sz="1800" b="0" i="0" u="none" strike="noStrike" cap="none" normalizeH="0" baseline="0" smtClean="0">
                  <a:ln>
                    <a:noFill/>
                  </a:ln>
                  <a:solidFill>
                    <a:schemeClr val="tx1"/>
                  </a:solidFill>
                  <a:effectLst/>
                  <a:latin typeface="Arial" pitchFamily="34" charset="0"/>
                </a:endParaRPr>
              </a:p>
            </p:txBody>
          </p:sp>
          <p:sp>
            <p:nvSpPr>
              <p:cNvPr id="908" name="Line 638"/>
              <p:cNvSpPr>
                <a:spLocks noChangeShapeType="1"/>
              </p:cNvSpPr>
              <p:nvPr/>
            </p:nvSpPr>
            <p:spPr bwMode="auto">
              <a:xfrm flipV="1">
                <a:off x="3381"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9" name="Rectangle 639"/>
              <p:cNvSpPr>
                <a:spLocks noChangeArrowheads="1"/>
              </p:cNvSpPr>
              <p:nvPr/>
            </p:nvSpPr>
            <p:spPr bwMode="auto">
              <a:xfrm>
                <a:off x="3494" y="199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73</a:t>
                </a:r>
                <a:endParaRPr kumimoji="0" lang="en-US" sz="1800" b="0" i="0" u="none" strike="noStrike" cap="none" normalizeH="0" baseline="0" smtClean="0">
                  <a:ln>
                    <a:noFill/>
                  </a:ln>
                  <a:solidFill>
                    <a:schemeClr val="tx1"/>
                  </a:solidFill>
                  <a:effectLst/>
                  <a:latin typeface="Arial" pitchFamily="34" charset="0"/>
                </a:endParaRPr>
              </a:p>
            </p:txBody>
          </p:sp>
          <p:sp>
            <p:nvSpPr>
              <p:cNvPr id="910" name="Line 640"/>
              <p:cNvSpPr>
                <a:spLocks noChangeShapeType="1"/>
              </p:cNvSpPr>
              <p:nvPr/>
            </p:nvSpPr>
            <p:spPr bwMode="auto">
              <a:xfrm flipV="1">
                <a:off x="3706"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1" name="Line 641"/>
              <p:cNvSpPr>
                <a:spLocks noChangeShapeType="1"/>
              </p:cNvSpPr>
              <p:nvPr/>
            </p:nvSpPr>
            <p:spPr bwMode="auto">
              <a:xfrm flipV="1">
                <a:off x="3729"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2" name="Rectangle 642"/>
              <p:cNvSpPr>
                <a:spLocks noChangeArrowheads="1"/>
              </p:cNvSpPr>
              <p:nvPr/>
            </p:nvSpPr>
            <p:spPr bwMode="auto">
              <a:xfrm>
                <a:off x="3964" y="1993"/>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a:t>
                </a:r>
                <a:endParaRPr kumimoji="0" lang="en-US" sz="1800" b="0" i="0" u="none" strike="noStrike" cap="none" normalizeH="0" baseline="0" smtClean="0">
                  <a:ln>
                    <a:noFill/>
                  </a:ln>
                  <a:solidFill>
                    <a:schemeClr val="tx1"/>
                  </a:solidFill>
                  <a:effectLst/>
                  <a:latin typeface="Arial" pitchFamily="34" charset="0"/>
                </a:endParaRPr>
              </a:p>
            </p:txBody>
          </p:sp>
          <p:sp>
            <p:nvSpPr>
              <p:cNvPr id="913" name="Line 643"/>
              <p:cNvSpPr>
                <a:spLocks noChangeShapeType="1"/>
              </p:cNvSpPr>
              <p:nvPr/>
            </p:nvSpPr>
            <p:spPr bwMode="auto">
              <a:xfrm flipV="1">
                <a:off x="4249"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4" name="Rectangle 644"/>
              <p:cNvSpPr>
                <a:spLocks noChangeArrowheads="1"/>
              </p:cNvSpPr>
              <p:nvPr/>
            </p:nvSpPr>
            <p:spPr bwMode="auto">
              <a:xfrm>
                <a:off x="4367" y="199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56</a:t>
                </a:r>
                <a:endParaRPr kumimoji="0" lang="en-US" sz="1800" b="0" i="0" u="none" strike="noStrike" cap="none" normalizeH="0" baseline="0" smtClean="0">
                  <a:ln>
                    <a:noFill/>
                  </a:ln>
                  <a:solidFill>
                    <a:schemeClr val="tx1"/>
                  </a:solidFill>
                  <a:effectLst/>
                  <a:latin typeface="Arial" pitchFamily="34" charset="0"/>
                </a:endParaRPr>
              </a:p>
            </p:txBody>
          </p:sp>
          <p:sp>
            <p:nvSpPr>
              <p:cNvPr id="915" name="Line 645"/>
              <p:cNvSpPr>
                <a:spLocks noChangeShapeType="1"/>
              </p:cNvSpPr>
              <p:nvPr/>
            </p:nvSpPr>
            <p:spPr bwMode="auto">
              <a:xfrm flipV="1">
                <a:off x="4575"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6" name="Line 646"/>
              <p:cNvSpPr>
                <a:spLocks noChangeShapeType="1"/>
              </p:cNvSpPr>
              <p:nvPr/>
            </p:nvSpPr>
            <p:spPr bwMode="auto">
              <a:xfrm flipV="1">
                <a:off x="4597" y="199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7" name="Line 647"/>
              <p:cNvSpPr>
                <a:spLocks noChangeShapeType="1"/>
              </p:cNvSpPr>
              <p:nvPr/>
            </p:nvSpPr>
            <p:spPr bwMode="auto">
              <a:xfrm flipV="1">
                <a:off x="1970"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8" name="Line 648"/>
              <p:cNvSpPr>
                <a:spLocks noChangeShapeType="1"/>
              </p:cNvSpPr>
              <p:nvPr/>
            </p:nvSpPr>
            <p:spPr bwMode="auto">
              <a:xfrm flipV="1">
                <a:off x="1992"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9" name="Rectangle 649"/>
              <p:cNvSpPr>
                <a:spLocks noChangeArrowheads="1"/>
              </p:cNvSpPr>
              <p:nvPr/>
            </p:nvSpPr>
            <p:spPr bwMode="auto">
              <a:xfrm>
                <a:off x="2237" y="2102"/>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j</a:t>
                </a:r>
                <a:endParaRPr kumimoji="0" lang="en-US" sz="1800" b="0" i="0" u="none" strike="noStrike" cap="none" normalizeH="0" baseline="0" smtClean="0">
                  <a:ln>
                    <a:noFill/>
                  </a:ln>
                  <a:solidFill>
                    <a:schemeClr val="tx1"/>
                  </a:solidFill>
                  <a:effectLst/>
                  <a:latin typeface="Arial" pitchFamily="34" charset="0"/>
                </a:endParaRPr>
              </a:p>
            </p:txBody>
          </p:sp>
          <p:sp>
            <p:nvSpPr>
              <p:cNvPr id="920" name="Line 650"/>
              <p:cNvSpPr>
                <a:spLocks noChangeShapeType="1"/>
              </p:cNvSpPr>
              <p:nvPr/>
            </p:nvSpPr>
            <p:spPr bwMode="auto">
              <a:xfrm flipV="1">
                <a:off x="2513"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 name="Rectangle 651"/>
              <p:cNvSpPr>
                <a:spLocks noChangeArrowheads="1"/>
              </p:cNvSpPr>
              <p:nvPr/>
            </p:nvSpPr>
            <p:spPr bwMode="auto">
              <a:xfrm>
                <a:off x="2603" y="2102"/>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106</a:t>
                </a:r>
                <a:endParaRPr kumimoji="0" lang="en-US" sz="1800" b="0" i="0" u="none" strike="noStrike" cap="none" normalizeH="0" baseline="0" smtClean="0">
                  <a:ln>
                    <a:noFill/>
                  </a:ln>
                  <a:solidFill>
                    <a:schemeClr val="tx1"/>
                  </a:solidFill>
                  <a:effectLst/>
                  <a:latin typeface="Arial" pitchFamily="34" charset="0"/>
                </a:endParaRPr>
              </a:p>
            </p:txBody>
          </p:sp>
          <p:sp>
            <p:nvSpPr>
              <p:cNvPr id="922" name="Line 652"/>
              <p:cNvSpPr>
                <a:spLocks noChangeShapeType="1"/>
              </p:cNvSpPr>
              <p:nvPr/>
            </p:nvSpPr>
            <p:spPr bwMode="auto">
              <a:xfrm flipV="1">
                <a:off x="2838"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 name="Line 653"/>
              <p:cNvSpPr>
                <a:spLocks noChangeShapeType="1"/>
              </p:cNvSpPr>
              <p:nvPr/>
            </p:nvSpPr>
            <p:spPr bwMode="auto">
              <a:xfrm flipV="1">
                <a:off x="2861"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 name="Rectangle 654"/>
              <p:cNvSpPr>
                <a:spLocks noChangeArrowheads="1"/>
              </p:cNvSpPr>
              <p:nvPr/>
            </p:nvSpPr>
            <p:spPr bwMode="auto">
              <a:xfrm>
                <a:off x="3097" y="2102"/>
                <a:ext cx="7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J</a:t>
                </a:r>
                <a:endParaRPr kumimoji="0" lang="en-US" sz="1800" b="0" i="0" u="none" strike="noStrike" cap="none" normalizeH="0" baseline="0" smtClean="0">
                  <a:ln>
                    <a:noFill/>
                  </a:ln>
                  <a:solidFill>
                    <a:schemeClr val="tx1"/>
                  </a:solidFill>
                  <a:effectLst/>
                  <a:latin typeface="Arial" pitchFamily="34" charset="0"/>
                </a:endParaRPr>
              </a:p>
            </p:txBody>
          </p:sp>
          <p:sp>
            <p:nvSpPr>
              <p:cNvPr id="925" name="Line 655"/>
              <p:cNvSpPr>
                <a:spLocks noChangeShapeType="1"/>
              </p:cNvSpPr>
              <p:nvPr/>
            </p:nvSpPr>
            <p:spPr bwMode="auto">
              <a:xfrm flipV="1">
                <a:off x="3381"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 name="Rectangle 656"/>
              <p:cNvSpPr>
                <a:spLocks noChangeArrowheads="1"/>
              </p:cNvSpPr>
              <p:nvPr/>
            </p:nvSpPr>
            <p:spPr bwMode="auto">
              <a:xfrm>
                <a:off x="3494" y="210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74</a:t>
                </a:r>
                <a:endParaRPr kumimoji="0" lang="en-US" sz="1800" b="0" i="0" u="none" strike="noStrike" cap="none" normalizeH="0" baseline="0" smtClean="0">
                  <a:ln>
                    <a:noFill/>
                  </a:ln>
                  <a:solidFill>
                    <a:schemeClr val="tx1"/>
                  </a:solidFill>
                  <a:effectLst/>
                  <a:latin typeface="Arial" pitchFamily="34" charset="0"/>
                </a:endParaRPr>
              </a:p>
            </p:txBody>
          </p:sp>
          <p:sp>
            <p:nvSpPr>
              <p:cNvPr id="927" name="Line 657"/>
              <p:cNvSpPr>
                <a:spLocks noChangeShapeType="1"/>
              </p:cNvSpPr>
              <p:nvPr/>
            </p:nvSpPr>
            <p:spPr bwMode="auto">
              <a:xfrm flipV="1">
                <a:off x="3706"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 name="Line 658"/>
              <p:cNvSpPr>
                <a:spLocks noChangeShapeType="1"/>
              </p:cNvSpPr>
              <p:nvPr/>
            </p:nvSpPr>
            <p:spPr bwMode="auto">
              <a:xfrm flipV="1">
                <a:off x="3729"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 name="Rectangle 659"/>
              <p:cNvSpPr>
                <a:spLocks noChangeArrowheads="1"/>
              </p:cNvSpPr>
              <p:nvPr/>
            </p:nvSpPr>
            <p:spPr bwMode="auto">
              <a:xfrm>
                <a:off x="3964" y="2102"/>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9</a:t>
                </a:r>
                <a:endParaRPr kumimoji="0" lang="en-US" sz="1800" b="0" i="0" u="none" strike="noStrike" cap="none" normalizeH="0" baseline="0" smtClean="0">
                  <a:ln>
                    <a:noFill/>
                  </a:ln>
                  <a:solidFill>
                    <a:schemeClr val="tx1"/>
                  </a:solidFill>
                  <a:effectLst/>
                  <a:latin typeface="Arial" pitchFamily="34" charset="0"/>
                </a:endParaRPr>
              </a:p>
            </p:txBody>
          </p:sp>
          <p:sp>
            <p:nvSpPr>
              <p:cNvPr id="930" name="Line 660"/>
              <p:cNvSpPr>
                <a:spLocks noChangeShapeType="1"/>
              </p:cNvSpPr>
              <p:nvPr/>
            </p:nvSpPr>
            <p:spPr bwMode="auto">
              <a:xfrm flipV="1">
                <a:off x="4249"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 name="Rectangle 661"/>
              <p:cNvSpPr>
                <a:spLocks noChangeArrowheads="1"/>
              </p:cNvSpPr>
              <p:nvPr/>
            </p:nvSpPr>
            <p:spPr bwMode="auto">
              <a:xfrm>
                <a:off x="4367" y="210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57</a:t>
                </a:r>
                <a:endParaRPr kumimoji="0" lang="en-US" sz="1800" b="0" i="0" u="none" strike="noStrike" cap="none" normalizeH="0" baseline="0" smtClean="0">
                  <a:ln>
                    <a:noFill/>
                  </a:ln>
                  <a:solidFill>
                    <a:schemeClr val="tx1"/>
                  </a:solidFill>
                  <a:effectLst/>
                  <a:latin typeface="Arial" pitchFamily="34" charset="0"/>
                </a:endParaRPr>
              </a:p>
            </p:txBody>
          </p:sp>
          <p:sp>
            <p:nvSpPr>
              <p:cNvPr id="932" name="Line 662"/>
              <p:cNvSpPr>
                <a:spLocks noChangeShapeType="1"/>
              </p:cNvSpPr>
              <p:nvPr/>
            </p:nvSpPr>
            <p:spPr bwMode="auto">
              <a:xfrm flipV="1">
                <a:off x="4575"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3" name="Line 663"/>
              <p:cNvSpPr>
                <a:spLocks noChangeShapeType="1"/>
              </p:cNvSpPr>
              <p:nvPr/>
            </p:nvSpPr>
            <p:spPr bwMode="auto">
              <a:xfrm flipV="1">
                <a:off x="4597" y="210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4" name="Line 664"/>
              <p:cNvSpPr>
                <a:spLocks noChangeShapeType="1"/>
              </p:cNvSpPr>
              <p:nvPr/>
            </p:nvSpPr>
            <p:spPr bwMode="auto">
              <a:xfrm flipV="1">
                <a:off x="1970"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5" name="Line 665"/>
              <p:cNvSpPr>
                <a:spLocks noChangeShapeType="1"/>
              </p:cNvSpPr>
              <p:nvPr/>
            </p:nvSpPr>
            <p:spPr bwMode="auto">
              <a:xfrm flipV="1">
                <a:off x="1992"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6" name="Rectangle 666"/>
              <p:cNvSpPr>
                <a:spLocks noChangeArrowheads="1"/>
              </p:cNvSpPr>
              <p:nvPr/>
            </p:nvSpPr>
            <p:spPr bwMode="auto">
              <a:xfrm>
                <a:off x="2230" y="2212"/>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k</a:t>
                </a:r>
                <a:endParaRPr kumimoji="0" lang="en-US" sz="1800" b="0" i="0" u="none" strike="noStrike" cap="none" normalizeH="0" baseline="0" smtClean="0">
                  <a:ln>
                    <a:noFill/>
                  </a:ln>
                  <a:solidFill>
                    <a:schemeClr val="tx1"/>
                  </a:solidFill>
                  <a:effectLst/>
                  <a:latin typeface="Arial" pitchFamily="34" charset="0"/>
                </a:endParaRPr>
              </a:p>
            </p:txBody>
          </p:sp>
          <p:sp>
            <p:nvSpPr>
              <p:cNvPr id="937" name="Line 667"/>
              <p:cNvSpPr>
                <a:spLocks noChangeShapeType="1"/>
              </p:cNvSpPr>
              <p:nvPr/>
            </p:nvSpPr>
            <p:spPr bwMode="auto">
              <a:xfrm flipV="1">
                <a:off x="2513"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8" name="Rectangle 668"/>
              <p:cNvSpPr>
                <a:spLocks noChangeArrowheads="1"/>
              </p:cNvSpPr>
              <p:nvPr/>
            </p:nvSpPr>
            <p:spPr bwMode="auto">
              <a:xfrm>
                <a:off x="2603" y="2212"/>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107</a:t>
                </a:r>
                <a:endParaRPr kumimoji="0" lang="en-US" sz="1800" b="0" i="0" u="none" strike="noStrike" cap="none" normalizeH="0" baseline="0" smtClean="0">
                  <a:ln>
                    <a:noFill/>
                  </a:ln>
                  <a:solidFill>
                    <a:schemeClr val="tx1"/>
                  </a:solidFill>
                  <a:effectLst/>
                  <a:latin typeface="Arial" pitchFamily="34" charset="0"/>
                </a:endParaRPr>
              </a:p>
            </p:txBody>
          </p:sp>
          <p:sp>
            <p:nvSpPr>
              <p:cNvPr id="939" name="Line 669"/>
              <p:cNvSpPr>
                <a:spLocks noChangeShapeType="1"/>
              </p:cNvSpPr>
              <p:nvPr/>
            </p:nvSpPr>
            <p:spPr bwMode="auto">
              <a:xfrm flipV="1">
                <a:off x="2838"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0" name="Line 670"/>
              <p:cNvSpPr>
                <a:spLocks noChangeShapeType="1"/>
              </p:cNvSpPr>
              <p:nvPr/>
            </p:nvSpPr>
            <p:spPr bwMode="auto">
              <a:xfrm flipV="1">
                <a:off x="2861"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1" name="Rectangle 671"/>
              <p:cNvSpPr>
                <a:spLocks noChangeArrowheads="1"/>
              </p:cNvSpPr>
              <p:nvPr/>
            </p:nvSpPr>
            <p:spPr bwMode="auto">
              <a:xfrm>
                <a:off x="3085" y="2212"/>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K</a:t>
                </a:r>
                <a:endParaRPr kumimoji="0" lang="en-US" sz="1800" b="0" i="0" u="none" strike="noStrike" cap="none" normalizeH="0" baseline="0" smtClean="0">
                  <a:ln>
                    <a:noFill/>
                  </a:ln>
                  <a:solidFill>
                    <a:schemeClr val="tx1"/>
                  </a:solidFill>
                  <a:effectLst/>
                  <a:latin typeface="Arial" pitchFamily="34" charset="0"/>
                </a:endParaRPr>
              </a:p>
            </p:txBody>
          </p:sp>
          <p:sp>
            <p:nvSpPr>
              <p:cNvPr id="942" name="Line 672"/>
              <p:cNvSpPr>
                <a:spLocks noChangeShapeType="1"/>
              </p:cNvSpPr>
              <p:nvPr/>
            </p:nvSpPr>
            <p:spPr bwMode="auto">
              <a:xfrm flipV="1">
                <a:off x="3381"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3" name="Rectangle 673"/>
              <p:cNvSpPr>
                <a:spLocks noChangeArrowheads="1"/>
              </p:cNvSpPr>
              <p:nvPr/>
            </p:nvSpPr>
            <p:spPr bwMode="auto">
              <a:xfrm>
                <a:off x="3494" y="221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75</a:t>
                </a:r>
                <a:endParaRPr kumimoji="0" lang="en-US" sz="1800" b="0" i="0" u="none" strike="noStrike" cap="none" normalizeH="0" baseline="0" smtClean="0">
                  <a:ln>
                    <a:noFill/>
                  </a:ln>
                  <a:solidFill>
                    <a:schemeClr val="tx1"/>
                  </a:solidFill>
                  <a:effectLst/>
                  <a:latin typeface="Arial" pitchFamily="34" charset="0"/>
                </a:endParaRPr>
              </a:p>
            </p:txBody>
          </p:sp>
        </p:grpSp>
        <p:grpSp>
          <p:nvGrpSpPr>
            <p:cNvPr id="479" name="Group 875"/>
            <p:cNvGrpSpPr>
              <a:grpSpLocks/>
            </p:cNvGrpSpPr>
            <p:nvPr/>
          </p:nvGrpSpPr>
          <p:grpSpPr bwMode="auto">
            <a:xfrm>
              <a:off x="1970" y="2212"/>
              <a:ext cx="2627" cy="1471"/>
              <a:chOff x="1970" y="2212"/>
              <a:chExt cx="2627" cy="1471"/>
            </a:xfrm>
          </p:grpSpPr>
          <p:sp>
            <p:nvSpPr>
              <p:cNvPr id="544" name="Line 675"/>
              <p:cNvSpPr>
                <a:spLocks noChangeShapeType="1"/>
              </p:cNvSpPr>
              <p:nvPr/>
            </p:nvSpPr>
            <p:spPr bwMode="auto">
              <a:xfrm flipV="1">
                <a:off x="3706"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76"/>
              <p:cNvSpPr>
                <a:spLocks noChangeShapeType="1"/>
              </p:cNvSpPr>
              <p:nvPr/>
            </p:nvSpPr>
            <p:spPr bwMode="auto">
              <a:xfrm flipV="1">
                <a:off x="3729"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Rectangle 677"/>
              <p:cNvSpPr>
                <a:spLocks noChangeArrowheads="1"/>
              </p:cNvSpPr>
              <p:nvPr/>
            </p:nvSpPr>
            <p:spPr bwMode="auto">
              <a:xfrm>
                <a:off x="3976" y="2212"/>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47" name="Line 678"/>
              <p:cNvSpPr>
                <a:spLocks noChangeShapeType="1"/>
              </p:cNvSpPr>
              <p:nvPr/>
            </p:nvSpPr>
            <p:spPr bwMode="auto">
              <a:xfrm flipV="1">
                <a:off x="4249"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Rectangle 679"/>
              <p:cNvSpPr>
                <a:spLocks noChangeArrowheads="1"/>
              </p:cNvSpPr>
              <p:nvPr/>
            </p:nvSpPr>
            <p:spPr bwMode="auto">
              <a:xfrm>
                <a:off x="4367" y="221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33</a:t>
                </a:r>
                <a:endParaRPr kumimoji="0" lang="en-US" sz="1800" b="0" i="0" u="none" strike="noStrike" cap="none" normalizeH="0" baseline="0" smtClean="0">
                  <a:ln>
                    <a:noFill/>
                  </a:ln>
                  <a:solidFill>
                    <a:schemeClr val="tx1"/>
                  </a:solidFill>
                  <a:effectLst/>
                  <a:latin typeface="Arial" pitchFamily="34" charset="0"/>
                </a:endParaRPr>
              </a:p>
            </p:txBody>
          </p:sp>
          <p:sp>
            <p:nvSpPr>
              <p:cNvPr id="549" name="Line 680"/>
              <p:cNvSpPr>
                <a:spLocks noChangeShapeType="1"/>
              </p:cNvSpPr>
              <p:nvPr/>
            </p:nvSpPr>
            <p:spPr bwMode="auto">
              <a:xfrm flipV="1">
                <a:off x="4575"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81"/>
              <p:cNvSpPr>
                <a:spLocks noChangeShapeType="1"/>
              </p:cNvSpPr>
              <p:nvPr/>
            </p:nvSpPr>
            <p:spPr bwMode="auto">
              <a:xfrm flipV="1">
                <a:off x="4597" y="221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82"/>
              <p:cNvSpPr>
                <a:spLocks noChangeShapeType="1"/>
              </p:cNvSpPr>
              <p:nvPr/>
            </p:nvSpPr>
            <p:spPr bwMode="auto">
              <a:xfrm flipV="1">
                <a:off x="1970"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83"/>
              <p:cNvSpPr>
                <a:spLocks noChangeShapeType="1"/>
              </p:cNvSpPr>
              <p:nvPr/>
            </p:nvSpPr>
            <p:spPr bwMode="auto">
              <a:xfrm flipV="1">
                <a:off x="1992"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Rectangle 684"/>
              <p:cNvSpPr>
                <a:spLocks noChangeArrowheads="1"/>
              </p:cNvSpPr>
              <p:nvPr/>
            </p:nvSpPr>
            <p:spPr bwMode="auto">
              <a:xfrm>
                <a:off x="2237" y="2327"/>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554" name="Line 685"/>
              <p:cNvSpPr>
                <a:spLocks noChangeShapeType="1"/>
              </p:cNvSpPr>
              <p:nvPr/>
            </p:nvSpPr>
            <p:spPr bwMode="auto">
              <a:xfrm flipV="1">
                <a:off x="2513"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686"/>
              <p:cNvSpPr>
                <a:spLocks noChangeArrowheads="1"/>
              </p:cNvSpPr>
              <p:nvPr/>
            </p:nvSpPr>
            <p:spPr bwMode="auto">
              <a:xfrm>
                <a:off x="2603" y="2327"/>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108</a:t>
                </a:r>
                <a:endParaRPr kumimoji="0" lang="en-US" sz="1800" b="0" i="0" u="none" strike="noStrike" cap="none" normalizeH="0" baseline="0" smtClean="0">
                  <a:ln>
                    <a:noFill/>
                  </a:ln>
                  <a:solidFill>
                    <a:schemeClr val="tx1"/>
                  </a:solidFill>
                  <a:effectLst/>
                  <a:latin typeface="Arial" pitchFamily="34" charset="0"/>
                </a:endParaRPr>
              </a:p>
            </p:txBody>
          </p:sp>
          <p:sp>
            <p:nvSpPr>
              <p:cNvPr id="556" name="Line 687"/>
              <p:cNvSpPr>
                <a:spLocks noChangeShapeType="1"/>
              </p:cNvSpPr>
              <p:nvPr/>
            </p:nvSpPr>
            <p:spPr bwMode="auto">
              <a:xfrm flipV="1">
                <a:off x="2838"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688"/>
              <p:cNvSpPr>
                <a:spLocks noChangeShapeType="1"/>
              </p:cNvSpPr>
              <p:nvPr/>
            </p:nvSpPr>
            <p:spPr bwMode="auto">
              <a:xfrm flipV="1">
                <a:off x="2861"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Rectangle 689"/>
              <p:cNvSpPr>
                <a:spLocks noChangeArrowheads="1"/>
              </p:cNvSpPr>
              <p:nvPr/>
            </p:nvSpPr>
            <p:spPr bwMode="auto">
              <a:xfrm>
                <a:off x="3091" y="2327"/>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L</a:t>
                </a:r>
                <a:endParaRPr kumimoji="0" lang="en-US" sz="1800" b="0" i="0" u="none" strike="noStrike" cap="none" normalizeH="0" baseline="0" smtClean="0">
                  <a:ln>
                    <a:noFill/>
                  </a:ln>
                  <a:solidFill>
                    <a:schemeClr val="tx1"/>
                  </a:solidFill>
                  <a:effectLst/>
                  <a:latin typeface="Arial" pitchFamily="34" charset="0"/>
                </a:endParaRPr>
              </a:p>
            </p:txBody>
          </p:sp>
          <p:sp>
            <p:nvSpPr>
              <p:cNvPr id="559" name="Line 690"/>
              <p:cNvSpPr>
                <a:spLocks noChangeShapeType="1"/>
              </p:cNvSpPr>
              <p:nvPr/>
            </p:nvSpPr>
            <p:spPr bwMode="auto">
              <a:xfrm flipV="1">
                <a:off x="3381"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691"/>
              <p:cNvSpPr>
                <a:spLocks noChangeArrowheads="1"/>
              </p:cNvSpPr>
              <p:nvPr/>
            </p:nvSpPr>
            <p:spPr bwMode="auto">
              <a:xfrm>
                <a:off x="3494" y="232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76</a:t>
                </a:r>
                <a:endParaRPr kumimoji="0" lang="en-US" sz="1800" b="0" i="0" u="none" strike="noStrike" cap="none" normalizeH="0" baseline="0" smtClean="0">
                  <a:ln>
                    <a:noFill/>
                  </a:ln>
                  <a:solidFill>
                    <a:schemeClr val="tx1"/>
                  </a:solidFill>
                  <a:effectLst/>
                  <a:latin typeface="Arial" pitchFamily="34" charset="0"/>
                </a:endParaRPr>
              </a:p>
            </p:txBody>
          </p:sp>
          <p:sp>
            <p:nvSpPr>
              <p:cNvPr id="561" name="Line 692"/>
              <p:cNvSpPr>
                <a:spLocks noChangeShapeType="1"/>
              </p:cNvSpPr>
              <p:nvPr/>
            </p:nvSpPr>
            <p:spPr bwMode="auto">
              <a:xfrm flipV="1">
                <a:off x="3706"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693"/>
              <p:cNvSpPr>
                <a:spLocks noChangeShapeType="1"/>
              </p:cNvSpPr>
              <p:nvPr/>
            </p:nvSpPr>
            <p:spPr bwMode="auto">
              <a:xfrm flipV="1">
                <a:off x="3729"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Rectangle 694"/>
              <p:cNvSpPr>
                <a:spLocks noChangeArrowheads="1"/>
              </p:cNvSpPr>
              <p:nvPr/>
            </p:nvSpPr>
            <p:spPr bwMode="auto">
              <a:xfrm>
                <a:off x="3952" y="2327"/>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64" name="Line 695"/>
              <p:cNvSpPr>
                <a:spLocks noChangeShapeType="1"/>
              </p:cNvSpPr>
              <p:nvPr/>
            </p:nvSpPr>
            <p:spPr bwMode="auto">
              <a:xfrm flipV="1">
                <a:off x="4249"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696"/>
              <p:cNvSpPr>
                <a:spLocks noChangeArrowheads="1"/>
              </p:cNvSpPr>
              <p:nvPr/>
            </p:nvSpPr>
            <p:spPr bwMode="auto">
              <a:xfrm>
                <a:off x="4367" y="232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35</a:t>
                </a:r>
                <a:endParaRPr kumimoji="0" lang="en-US" sz="1800" b="0" i="0" u="none" strike="noStrike" cap="none" normalizeH="0" baseline="0" smtClean="0">
                  <a:ln>
                    <a:noFill/>
                  </a:ln>
                  <a:solidFill>
                    <a:schemeClr val="tx1"/>
                  </a:solidFill>
                  <a:effectLst/>
                  <a:latin typeface="Arial" pitchFamily="34" charset="0"/>
                </a:endParaRPr>
              </a:p>
            </p:txBody>
          </p:sp>
          <p:sp>
            <p:nvSpPr>
              <p:cNvPr id="566" name="Line 697"/>
              <p:cNvSpPr>
                <a:spLocks noChangeShapeType="1"/>
              </p:cNvSpPr>
              <p:nvPr/>
            </p:nvSpPr>
            <p:spPr bwMode="auto">
              <a:xfrm flipV="1">
                <a:off x="4575"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698"/>
              <p:cNvSpPr>
                <a:spLocks noChangeShapeType="1"/>
              </p:cNvSpPr>
              <p:nvPr/>
            </p:nvSpPr>
            <p:spPr bwMode="auto">
              <a:xfrm flipV="1">
                <a:off x="4597" y="2327"/>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699"/>
              <p:cNvSpPr>
                <a:spLocks noChangeShapeType="1"/>
              </p:cNvSpPr>
              <p:nvPr/>
            </p:nvSpPr>
            <p:spPr bwMode="auto">
              <a:xfrm flipV="1">
                <a:off x="1970"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00"/>
              <p:cNvSpPr>
                <a:spLocks noChangeShapeType="1"/>
              </p:cNvSpPr>
              <p:nvPr/>
            </p:nvSpPr>
            <p:spPr bwMode="auto">
              <a:xfrm flipV="1">
                <a:off x="1992"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Rectangle 701"/>
              <p:cNvSpPr>
                <a:spLocks noChangeArrowheads="1"/>
              </p:cNvSpPr>
              <p:nvPr/>
            </p:nvSpPr>
            <p:spPr bwMode="auto">
              <a:xfrm>
                <a:off x="2212" y="2437"/>
                <a:ext cx="11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571" name="Line 702"/>
              <p:cNvSpPr>
                <a:spLocks noChangeShapeType="1"/>
              </p:cNvSpPr>
              <p:nvPr/>
            </p:nvSpPr>
            <p:spPr bwMode="auto">
              <a:xfrm flipV="1">
                <a:off x="2513"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Rectangle 703"/>
              <p:cNvSpPr>
                <a:spLocks noChangeArrowheads="1"/>
              </p:cNvSpPr>
              <p:nvPr/>
            </p:nvSpPr>
            <p:spPr bwMode="auto">
              <a:xfrm>
                <a:off x="2603" y="2437"/>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109</a:t>
                </a:r>
                <a:endParaRPr kumimoji="0" lang="en-US" sz="1800" b="0" i="0" u="none" strike="noStrike" cap="none" normalizeH="0" baseline="0" smtClean="0">
                  <a:ln>
                    <a:noFill/>
                  </a:ln>
                  <a:solidFill>
                    <a:schemeClr val="tx1"/>
                  </a:solidFill>
                  <a:effectLst/>
                  <a:latin typeface="Arial" pitchFamily="34" charset="0"/>
                </a:endParaRPr>
              </a:p>
            </p:txBody>
          </p:sp>
          <p:sp>
            <p:nvSpPr>
              <p:cNvPr id="573" name="Line 704"/>
              <p:cNvSpPr>
                <a:spLocks noChangeShapeType="1"/>
              </p:cNvSpPr>
              <p:nvPr/>
            </p:nvSpPr>
            <p:spPr bwMode="auto">
              <a:xfrm flipV="1">
                <a:off x="2838"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05"/>
              <p:cNvSpPr>
                <a:spLocks noChangeShapeType="1"/>
              </p:cNvSpPr>
              <p:nvPr/>
            </p:nvSpPr>
            <p:spPr bwMode="auto">
              <a:xfrm flipV="1">
                <a:off x="2861"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06"/>
              <p:cNvSpPr>
                <a:spLocks noChangeArrowheads="1"/>
              </p:cNvSpPr>
              <p:nvPr/>
            </p:nvSpPr>
            <p:spPr bwMode="auto">
              <a:xfrm>
                <a:off x="3079" y="2437"/>
                <a:ext cx="12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M</a:t>
                </a:r>
                <a:endParaRPr kumimoji="0" lang="en-US" sz="1800" b="0" i="0" u="none" strike="noStrike" cap="none" normalizeH="0" baseline="0" smtClean="0">
                  <a:ln>
                    <a:noFill/>
                  </a:ln>
                  <a:solidFill>
                    <a:schemeClr val="tx1"/>
                  </a:solidFill>
                  <a:effectLst/>
                  <a:latin typeface="Arial" pitchFamily="34" charset="0"/>
                </a:endParaRPr>
              </a:p>
            </p:txBody>
          </p:sp>
          <p:sp>
            <p:nvSpPr>
              <p:cNvPr id="576" name="Line 707"/>
              <p:cNvSpPr>
                <a:spLocks noChangeShapeType="1"/>
              </p:cNvSpPr>
              <p:nvPr/>
            </p:nvSpPr>
            <p:spPr bwMode="auto">
              <a:xfrm flipV="1">
                <a:off x="3381"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Rectangle 708"/>
              <p:cNvSpPr>
                <a:spLocks noChangeArrowheads="1"/>
              </p:cNvSpPr>
              <p:nvPr/>
            </p:nvSpPr>
            <p:spPr bwMode="auto">
              <a:xfrm>
                <a:off x="3494" y="243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1A1B1C"/>
                    </a:solidFill>
                    <a:effectLst/>
                    <a:latin typeface="Times New Roman" pitchFamily="18" charset="0"/>
                  </a:rPr>
                  <a:t>77</a:t>
                </a:r>
                <a:endParaRPr kumimoji="0" lang="en-US" sz="1800" b="0" i="0" u="none" strike="noStrike" cap="none" normalizeH="0" baseline="0" dirty="0" smtClean="0">
                  <a:ln>
                    <a:noFill/>
                  </a:ln>
                  <a:solidFill>
                    <a:schemeClr val="tx1"/>
                  </a:solidFill>
                  <a:effectLst/>
                  <a:latin typeface="Arial" pitchFamily="34" charset="0"/>
                </a:endParaRPr>
              </a:p>
            </p:txBody>
          </p:sp>
          <p:sp>
            <p:nvSpPr>
              <p:cNvPr id="578" name="Line 709"/>
              <p:cNvSpPr>
                <a:spLocks noChangeShapeType="1"/>
              </p:cNvSpPr>
              <p:nvPr/>
            </p:nvSpPr>
            <p:spPr bwMode="auto">
              <a:xfrm flipV="1">
                <a:off x="3706"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10"/>
              <p:cNvSpPr>
                <a:spLocks noChangeShapeType="1"/>
              </p:cNvSpPr>
              <p:nvPr/>
            </p:nvSpPr>
            <p:spPr bwMode="auto">
              <a:xfrm flipV="1">
                <a:off x="3729"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Rectangle 711"/>
              <p:cNvSpPr>
                <a:spLocks noChangeArrowheads="1"/>
              </p:cNvSpPr>
              <p:nvPr/>
            </p:nvSpPr>
            <p:spPr bwMode="auto">
              <a:xfrm>
                <a:off x="3964" y="2437"/>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81" name="Line 712"/>
              <p:cNvSpPr>
                <a:spLocks noChangeShapeType="1"/>
              </p:cNvSpPr>
              <p:nvPr/>
            </p:nvSpPr>
            <p:spPr bwMode="auto">
              <a:xfrm flipV="1">
                <a:off x="4249"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Rectangle 713"/>
              <p:cNvSpPr>
                <a:spLocks noChangeArrowheads="1"/>
              </p:cNvSpPr>
              <p:nvPr/>
            </p:nvSpPr>
            <p:spPr bwMode="auto">
              <a:xfrm>
                <a:off x="4367" y="2437"/>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36</a:t>
                </a:r>
                <a:endParaRPr kumimoji="0" lang="en-US" sz="1800" b="0" i="0" u="none" strike="noStrike" cap="none" normalizeH="0" baseline="0" smtClean="0">
                  <a:ln>
                    <a:noFill/>
                  </a:ln>
                  <a:solidFill>
                    <a:schemeClr val="tx1"/>
                  </a:solidFill>
                  <a:effectLst/>
                  <a:latin typeface="Arial" pitchFamily="34" charset="0"/>
                </a:endParaRPr>
              </a:p>
            </p:txBody>
          </p:sp>
          <p:sp>
            <p:nvSpPr>
              <p:cNvPr id="583" name="Line 714"/>
              <p:cNvSpPr>
                <a:spLocks noChangeShapeType="1"/>
              </p:cNvSpPr>
              <p:nvPr/>
            </p:nvSpPr>
            <p:spPr bwMode="auto">
              <a:xfrm flipV="1">
                <a:off x="4575"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15"/>
              <p:cNvSpPr>
                <a:spLocks noChangeShapeType="1"/>
              </p:cNvSpPr>
              <p:nvPr/>
            </p:nvSpPr>
            <p:spPr bwMode="auto">
              <a:xfrm flipV="1">
                <a:off x="4597" y="243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16"/>
              <p:cNvSpPr>
                <a:spLocks noChangeShapeType="1"/>
              </p:cNvSpPr>
              <p:nvPr/>
            </p:nvSpPr>
            <p:spPr bwMode="auto">
              <a:xfrm flipV="1">
                <a:off x="1970"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17"/>
              <p:cNvSpPr>
                <a:spLocks noChangeShapeType="1"/>
              </p:cNvSpPr>
              <p:nvPr/>
            </p:nvSpPr>
            <p:spPr bwMode="auto">
              <a:xfrm flipV="1">
                <a:off x="1992"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718"/>
              <p:cNvSpPr>
                <a:spLocks noChangeArrowheads="1"/>
              </p:cNvSpPr>
              <p:nvPr/>
            </p:nvSpPr>
            <p:spPr bwMode="auto">
              <a:xfrm>
                <a:off x="2224" y="2546"/>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588" name="Line 719"/>
              <p:cNvSpPr>
                <a:spLocks noChangeShapeType="1"/>
              </p:cNvSpPr>
              <p:nvPr/>
            </p:nvSpPr>
            <p:spPr bwMode="auto">
              <a:xfrm flipV="1">
                <a:off x="2513"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Rectangle 720"/>
              <p:cNvSpPr>
                <a:spLocks noChangeArrowheads="1"/>
              </p:cNvSpPr>
              <p:nvPr/>
            </p:nvSpPr>
            <p:spPr bwMode="auto">
              <a:xfrm>
                <a:off x="2603" y="2546"/>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110</a:t>
                </a:r>
                <a:endParaRPr kumimoji="0" lang="en-US" sz="1800" b="0" i="0" u="none" strike="noStrike" cap="none" normalizeH="0" baseline="0" smtClean="0">
                  <a:ln>
                    <a:noFill/>
                  </a:ln>
                  <a:solidFill>
                    <a:schemeClr val="tx1"/>
                  </a:solidFill>
                  <a:effectLst/>
                  <a:latin typeface="Arial" pitchFamily="34" charset="0"/>
                </a:endParaRPr>
              </a:p>
            </p:txBody>
          </p:sp>
          <p:sp>
            <p:nvSpPr>
              <p:cNvPr id="590" name="Line 721"/>
              <p:cNvSpPr>
                <a:spLocks noChangeShapeType="1"/>
              </p:cNvSpPr>
              <p:nvPr/>
            </p:nvSpPr>
            <p:spPr bwMode="auto">
              <a:xfrm flipV="1">
                <a:off x="2838"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22"/>
              <p:cNvSpPr>
                <a:spLocks noChangeShapeType="1"/>
              </p:cNvSpPr>
              <p:nvPr/>
            </p:nvSpPr>
            <p:spPr bwMode="auto">
              <a:xfrm flipV="1">
                <a:off x="2861"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Rectangle 723"/>
              <p:cNvSpPr>
                <a:spLocks noChangeArrowheads="1"/>
              </p:cNvSpPr>
              <p:nvPr/>
            </p:nvSpPr>
            <p:spPr bwMode="auto">
              <a:xfrm>
                <a:off x="3085" y="2546"/>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N</a:t>
                </a:r>
                <a:endParaRPr kumimoji="0" lang="en-US" sz="1800" b="0" i="0" u="none" strike="noStrike" cap="none" normalizeH="0" baseline="0" smtClean="0">
                  <a:ln>
                    <a:noFill/>
                  </a:ln>
                  <a:solidFill>
                    <a:schemeClr val="tx1"/>
                  </a:solidFill>
                  <a:effectLst/>
                  <a:latin typeface="Arial" pitchFamily="34" charset="0"/>
                </a:endParaRPr>
              </a:p>
            </p:txBody>
          </p:sp>
          <p:sp>
            <p:nvSpPr>
              <p:cNvPr id="593" name="Line 724"/>
              <p:cNvSpPr>
                <a:spLocks noChangeShapeType="1"/>
              </p:cNvSpPr>
              <p:nvPr/>
            </p:nvSpPr>
            <p:spPr bwMode="auto">
              <a:xfrm flipV="1">
                <a:off x="3381"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25"/>
              <p:cNvSpPr>
                <a:spLocks noChangeArrowheads="1"/>
              </p:cNvSpPr>
              <p:nvPr/>
            </p:nvSpPr>
            <p:spPr bwMode="auto">
              <a:xfrm>
                <a:off x="3494" y="254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78</a:t>
                </a:r>
                <a:endParaRPr kumimoji="0" lang="en-US" sz="1800" b="0" i="0" u="none" strike="noStrike" cap="none" normalizeH="0" baseline="0" smtClean="0">
                  <a:ln>
                    <a:noFill/>
                  </a:ln>
                  <a:solidFill>
                    <a:schemeClr val="tx1"/>
                  </a:solidFill>
                  <a:effectLst/>
                  <a:latin typeface="Arial" pitchFamily="34" charset="0"/>
                </a:endParaRPr>
              </a:p>
            </p:txBody>
          </p:sp>
          <p:sp>
            <p:nvSpPr>
              <p:cNvPr id="595" name="Line 726"/>
              <p:cNvSpPr>
                <a:spLocks noChangeShapeType="1"/>
              </p:cNvSpPr>
              <p:nvPr/>
            </p:nvSpPr>
            <p:spPr bwMode="auto">
              <a:xfrm flipV="1">
                <a:off x="3706"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727"/>
              <p:cNvSpPr>
                <a:spLocks noChangeShapeType="1"/>
              </p:cNvSpPr>
              <p:nvPr/>
            </p:nvSpPr>
            <p:spPr bwMode="auto">
              <a:xfrm flipV="1">
                <a:off x="3729"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Rectangle 728"/>
              <p:cNvSpPr>
                <a:spLocks noChangeArrowheads="1"/>
              </p:cNvSpPr>
              <p:nvPr/>
            </p:nvSpPr>
            <p:spPr bwMode="auto">
              <a:xfrm>
                <a:off x="3952" y="2546"/>
                <a:ext cx="116"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98" name="Line 729"/>
              <p:cNvSpPr>
                <a:spLocks noChangeShapeType="1"/>
              </p:cNvSpPr>
              <p:nvPr/>
            </p:nvSpPr>
            <p:spPr bwMode="auto">
              <a:xfrm flipV="1">
                <a:off x="4249"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Rectangle 730"/>
              <p:cNvSpPr>
                <a:spLocks noChangeArrowheads="1"/>
              </p:cNvSpPr>
              <p:nvPr/>
            </p:nvSpPr>
            <p:spPr bwMode="auto">
              <a:xfrm>
                <a:off x="4367" y="254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37</a:t>
                </a:r>
                <a:endParaRPr kumimoji="0" lang="en-US" sz="1800" b="0" i="0" u="none" strike="noStrike" cap="none" normalizeH="0" baseline="0" smtClean="0">
                  <a:ln>
                    <a:noFill/>
                  </a:ln>
                  <a:solidFill>
                    <a:schemeClr val="tx1"/>
                  </a:solidFill>
                  <a:effectLst/>
                  <a:latin typeface="Arial" pitchFamily="34" charset="0"/>
                </a:endParaRPr>
              </a:p>
            </p:txBody>
          </p:sp>
          <p:sp>
            <p:nvSpPr>
              <p:cNvPr id="600" name="Line 731"/>
              <p:cNvSpPr>
                <a:spLocks noChangeShapeType="1"/>
              </p:cNvSpPr>
              <p:nvPr/>
            </p:nvSpPr>
            <p:spPr bwMode="auto">
              <a:xfrm flipV="1">
                <a:off x="4575"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732"/>
              <p:cNvSpPr>
                <a:spLocks noChangeShapeType="1"/>
              </p:cNvSpPr>
              <p:nvPr/>
            </p:nvSpPr>
            <p:spPr bwMode="auto">
              <a:xfrm flipV="1">
                <a:off x="4597" y="255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733"/>
              <p:cNvSpPr>
                <a:spLocks noChangeShapeType="1"/>
              </p:cNvSpPr>
              <p:nvPr/>
            </p:nvSpPr>
            <p:spPr bwMode="auto">
              <a:xfrm flipV="1">
                <a:off x="1970"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734"/>
              <p:cNvSpPr>
                <a:spLocks noChangeShapeType="1"/>
              </p:cNvSpPr>
              <p:nvPr/>
            </p:nvSpPr>
            <p:spPr bwMode="auto">
              <a:xfrm flipV="1">
                <a:off x="1992"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735"/>
              <p:cNvSpPr>
                <a:spLocks noChangeArrowheads="1"/>
              </p:cNvSpPr>
              <p:nvPr/>
            </p:nvSpPr>
            <p:spPr bwMode="auto">
              <a:xfrm>
                <a:off x="2230" y="2662"/>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o</a:t>
                </a:r>
                <a:endParaRPr kumimoji="0" lang="en-US" sz="1800" b="0" i="0" u="none" strike="noStrike" cap="none" normalizeH="0" baseline="0" smtClean="0">
                  <a:ln>
                    <a:noFill/>
                  </a:ln>
                  <a:solidFill>
                    <a:schemeClr val="tx1"/>
                  </a:solidFill>
                  <a:effectLst/>
                  <a:latin typeface="Arial" pitchFamily="34" charset="0"/>
                </a:endParaRPr>
              </a:p>
            </p:txBody>
          </p:sp>
          <p:sp>
            <p:nvSpPr>
              <p:cNvPr id="605" name="Line 736"/>
              <p:cNvSpPr>
                <a:spLocks noChangeShapeType="1"/>
              </p:cNvSpPr>
              <p:nvPr/>
            </p:nvSpPr>
            <p:spPr bwMode="auto">
              <a:xfrm flipV="1">
                <a:off x="2513"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Rectangle 737"/>
              <p:cNvSpPr>
                <a:spLocks noChangeArrowheads="1"/>
              </p:cNvSpPr>
              <p:nvPr/>
            </p:nvSpPr>
            <p:spPr bwMode="auto">
              <a:xfrm>
                <a:off x="2603" y="2662"/>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111</a:t>
                </a:r>
                <a:endParaRPr kumimoji="0" lang="en-US" sz="1800" b="0" i="0" u="none" strike="noStrike" cap="none" normalizeH="0" baseline="0" smtClean="0">
                  <a:ln>
                    <a:noFill/>
                  </a:ln>
                  <a:solidFill>
                    <a:schemeClr val="tx1"/>
                  </a:solidFill>
                  <a:effectLst/>
                  <a:latin typeface="Arial" pitchFamily="34" charset="0"/>
                </a:endParaRPr>
              </a:p>
            </p:txBody>
          </p:sp>
          <p:sp>
            <p:nvSpPr>
              <p:cNvPr id="607" name="Line 738"/>
              <p:cNvSpPr>
                <a:spLocks noChangeShapeType="1"/>
              </p:cNvSpPr>
              <p:nvPr/>
            </p:nvSpPr>
            <p:spPr bwMode="auto">
              <a:xfrm flipV="1">
                <a:off x="2838"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739"/>
              <p:cNvSpPr>
                <a:spLocks noChangeShapeType="1"/>
              </p:cNvSpPr>
              <p:nvPr/>
            </p:nvSpPr>
            <p:spPr bwMode="auto">
              <a:xfrm flipV="1">
                <a:off x="2861"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Rectangle 740"/>
              <p:cNvSpPr>
                <a:spLocks noChangeArrowheads="1"/>
              </p:cNvSpPr>
              <p:nvPr/>
            </p:nvSpPr>
            <p:spPr bwMode="auto">
              <a:xfrm>
                <a:off x="3085" y="2662"/>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O</a:t>
                </a:r>
                <a:endParaRPr kumimoji="0" lang="en-US" sz="1800" b="0" i="0" u="none" strike="noStrike" cap="none" normalizeH="0" baseline="0" smtClean="0">
                  <a:ln>
                    <a:noFill/>
                  </a:ln>
                  <a:solidFill>
                    <a:schemeClr val="tx1"/>
                  </a:solidFill>
                  <a:effectLst/>
                  <a:latin typeface="Arial" pitchFamily="34" charset="0"/>
                </a:endParaRPr>
              </a:p>
            </p:txBody>
          </p:sp>
          <p:sp>
            <p:nvSpPr>
              <p:cNvPr id="610" name="Line 741"/>
              <p:cNvSpPr>
                <a:spLocks noChangeShapeType="1"/>
              </p:cNvSpPr>
              <p:nvPr/>
            </p:nvSpPr>
            <p:spPr bwMode="auto">
              <a:xfrm flipV="1">
                <a:off x="3381"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Rectangle 742"/>
              <p:cNvSpPr>
                <a:spLocks noChangeArrowheads="1"/>
              </p:cNvSpPr>
              <p:nvPr/>
            </p:nvSpPr>
            <p:spPr bwMode="auto">
              <a:xfrm>
                <a:off x="3494" y="266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79</a:t>
                </a:r>
                <a:endParaRPr kumimoji="0" lang="en-US" sz="1800" b="0" i="0" u="none" strike="noStrike" cap="none" normalizeH="0" baseline="0" smtClean="0">
                  <a:ln>
                    <a:noFill/>
                  </a:ln>
                  <a:solidFill>
                    <a:schemeClr val="tx1"/>
                  </a:solidFill>
                  <a:effectLst/>
                  <a:latin typeface="Arial" pitchFamily="34" charset="0"/>
                </a:endParaRPr>
              </a:p>
            </p:txBody>
          </p:sp>
          <p:sp>
            <p:nvSpPr>
              <p:cNvPr id="612" name="Line 743"/>
              <p:cNvSpPr>
                <a:spLocks noChangeShapeType="1"/>
              </p:cNvSpPr>
              <p:nvPr/>
            </p:nvSpPr>
            <p:spPr bwMode="auto">
              <a:xfrm flipV="1">
                <a:off x="3706"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744"/>
              <p:cNvSpPr>
                <a:spLocks noChangeShapeType="1"/>
              </p:cNvSpPr>
              <p:nvPr/>
            </p:nvSpPr>
            <p:spPr bwMode="auto">
              <a:xfrm flipV="1">
                <a:off x="3729"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Rectangle 745"/>
              <p:cNvSpPr>
                <a:spLocks noChangeArrowheads="1"/>
              </p:cNvSpPr>
              <p:nvPr/>
            </p:nvSpPr>
            <p:spPr bwMode="auto">
              <a:xfrm>
                <a:off x="3952" y="2662"/>
                <a:ext cx="110"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&amp;</a:t>
                </a:r>
                <a:endParaRPr kumimoji="0" lang="en-US" sz="1800" b="0" i="0" u="none" strike="noStrike" cap="none" normalizeH="0" baseline="0" smtClean="0">
                  <a:ln>
                    <a:noFill/>
                  </a:ln>
                  <a:solidFill>
                    <a:schemeClr val="tx1"/>
                  </a:solidFill>
                  <a:effectLst/>
                  <a:latin typeface="Arial" pitchFamily="34" charset="0"/>
                </a:endParaRPr>
              </a:p>
            </p:txBody>
          </p:sp>
          <p:sp>
            <p:nvSpPr>
              <p:cNvPr id="615" name="Line 746"/>
              <p:cNvSpPr>
                <a:spLocks noChangeShapeType="1"/>
              </p:cNvSpPr>
              <p:nvPr/>
            </p:nvSpPr>
            <p:spPr bwMode="auto">
              <a:xfrm flipV="1">
                <a:off x="4249"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Rectangle 747"/>
              <p:cNvSpPr>
                <a:spLocks noChangeArrowheads="1"/>
              </p:cNvSpPr>
              <p:nvPr/>
            </p:nvSpPr>
            <p:spPr bwMode="auto">
              <a:xfrm>
                <a:off x="4367" y="2662"/>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38</a:t>
                </a:r>
                <a:endParaRPr kumimoji="0" lang="en-US" sz="1800" b="0" i="0" u="none" strike="noStrike" cap="none" normalizeH="0" baseline="0" smtClean="0">
                  <a:ln>
                    <a:noFill/>
                  </a:ln>
                  <a:solidFill>
                    <a:schemeClr val="tx1"/>
                  </a:solidFill>
                  <a:effectLst/>
                  <a:latin typeface="Arial" pitchFamily="34" charset="0"/>
                </a:endParaRPr>
              </a:p>
            </p:txBody>
          </p:sp>
          <p:sp>
            <p:nvSpPr>
              <p:cNvPr id="617" name="Line 748"/>
              <p:cNvSpPr>
                <a:spLocks noChangeShapeType="1"/>
              </p:cNvSpPr>
              <p:nvPr/>
            </p:nvSpPr>
            <p:spPr bwMode="auto">
              <a:xfrm flipV="1">
                <a:off x="4575"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749"/>
              <p:cNvSpPr>
                <a:spLocks noChangeShapeType="1"/>
              </p:cNvSpPr>
              <p:nvPr/>
            </p:nvSpPr>
            <p:spPr bwMode="auto">
              <a:xfrm flipV="1">
                <a:off x="4597" y="266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750"/>
              <p:cNvSpPr>
                <a:spLocks noChangeShapeType="1"/>
              </p:cNvSpPr>
              <p:nvPr/>
            </p:nvSpPr>
            <p:spPr bwMode="auto">
              <a:xfrm flipV="1">
                <a:off x="1970"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751"/>
              <p:cNvSpPr>
                <a:spLocks noChangeShapeType="1"/>
              </p:cNvSpPr>
              <p:nvPr/>
            </p:nvSpPr>
            <p:spPr bwMode="auto">
              <a:xfrm flipV="1">
                <a:off x="1992"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Rectangle 752"/>
              <p:cNvSpPr>
                <a:spLocks noChangeArrowheads="1"/>
              </p:cNvSpPr>
              <p:nvPr/>
            </p:nvSpPr>
            <p:spPr bwMode="auto">
              <a:xfrm>
                <a:off x="2224" y="2771"/>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p</a:t>
                </a:r>
                <a:endParaRPr kumimoji="0" lang="en-US" sz="1800" b="0" i="0" u="none" strike="noStrike" cap="none" normalizeH="0" baseline="0" smtClean="0">
                  <a:ln>
                    <a:noFill/>
                  </a:ln>
                  <a:solidFill>
                    <a:schemeClr val="tx1"/>
                  </a:solidFill>
                  <a:effectLst/>
                  <a:latin typeface="Arial" pitchFamily="34" charset="0"/>
                </a:endParaRPr>
              </a:p>
            </p:txBody>
          </p:sp>
          <p:sp>
            <p:nvSpPr>
              <p:cNvPr id="622" name="Line 753"/>
              <p:cNvSpPr>
                <a:spLocks noChangeShapeType="1"/>
              </p:cNvSpPr>
              <p:nvPr/>
            </p:nvSpPr>
            <p:spPr bwMode="auto">
              <a:xfrm flipV="1">
                <a:off x="2513"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Rectangle 754"/>
              <p:cNvSpPr>
                <a:spLocks noChangeArrowheads="1"/>
              </p:cNvSpPr>
              <p:nvPr/>
            </p:nvSpPr>
            <p:spPr bwMode="auto">
              <a:xfrm>
                <a:off x="2603" y="2771"/>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112</a:t>
                </a:r>
                <a:endParaRPr kumimoji="0" lang="en-US" sz="1800" b="0" i="0" u="none" strike="noStrike" cap="none" normalizeH="0" baseline="0" smtClean="0">
                  <a:ln>
                    <a:noFill/>
                  </a:ln>
                  <a:solidFill>
                    <a:schemeClr val="tx1"/>
                  </a:solidFill>
                  <a:effectLst/>
                  <a:latin typeface="Arial" pitchFamily="34" charset="0"/>
                </a:endParaRPr>
              </a:p>
            </p:txBody>
          </p:sp>
          <p:sp>
            <p:nvSpPr>
              <p:cNvPr id="624" name="Line 755"/>
              <p:cNvSpPr>
                <a:spLocks noChangeShapeType="1"/>
              </p:cNvSpPr>
              <p:nvPr/>
            </p:nvSpPr>
            <p:spPr bwMode="auto">
              <a:xfrm flipV="1">
                <a:off x="2838"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756"/>
              <p:cNvSpPr>
                <a:spLocks noChangeShapeType="1"/>
              </p:cNvSpPr>
              <p:nvPr/>
            </p:nvSpPr>
            <p:spPr bwMode="auto">
              <a:xfrm flipV="1">
                <a:off x="2861"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Rectangle 757"/>
              <p:cNvSpPr>
                <a:spLocks noChangeArrowheads="1"/>
              </p:cNvSpPr>
              <p:nvPr/>
            </p:nvSpPr>
            <p:spPr bwMode="auto">
              <a:xfrm>
                <a:off x="3091" y="2771"/>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P</a:t>
                </a:r>
                <a:endParaRPr kumimoji="0" lang="en-US" sz="1800" b="0" i="0" u="none" strike="noStrike" cap="none" normalizeH="0" baseline="0" smtClean="0">
                  <a:ln>
                    <a:noFill/>
                  </a:ln>
                  <a:solidFill>
                    <a:schemeClr val="tx1"/>
                  </a:solidFill>
                  <a:effectLst/>
                  <a:latin typeface="Arial" pitchFamily="34" charset="0"/>
                </a:endParaRPr>
              </a:p>
            </p:txBody>
          </p:sp>
          <p:sp>
            <p:nvSpPr>
              <p:cNvPr id="627" name="Line 758"/>
              <p:cNvSpPr>
                <a:spLocks noChangeShapeType="1"/>
              </p:cNvSpPr>
              <p:nvPr/>
            </p:nvSpPr>
            <p:spPr bwMode="auto">
              <a:xfrm flipV="1">
                <a:off x="3381"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Rectangle 759"/>
              <p:cNvSpPr>
                <a:spLocks noChangeArrowheads="1"/>
              </p:cNvSpPr>
              <p:nvPr/>
            </p:nvSpPr>
            <p:spPr bwMode="auto">
              <a:xfrm>
                <a:off x="3494" y="2771"/>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80</a:t>
                </a:r>
                <a:endParaRPr kumimoji="0" lang="en-US" sz="1800" b="0" i="0" u="none" strike="noStrike" cap="none" normalizeH="0" baseline="0" smtClean="0">
                  <a:ln>
                    <a:noFill/>
                  </a:ln>
                  <a:solidFill>
                    <a:schemeClr val="tx1"/>
                  </a:solidFill>
                  <a:effectLst/>
                  <a:latin typeface="Arial" pitchFamily="34" charset="0"/>
                </a:endParaRPr>
              </a:p>
            </p:txBody>
          </p:sp>
          <p:sp>
            <p:nvSpPr>
              <p:cNvPr id="629" name="Line 760"/>
              <p:cNvSpPr>
                <a:spLocks noChangeShapeType="1"/>
              </p:cNvSpPr>
              <p:nvPr/>
            </p:nvSpPr>
            <p:spPr bwMode="auto">
              <a:xfrm flipV="1">
                <a:off x="3706"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761"/>
              <p:cNvSpPr>
                <a:spLocks noChangeShapeType="1"/>
              </p:cNvSpPr>
              <p:nvPr/>
            </p:nvSpPr>
            <p:spPr bwMode="auto">
              <a:xfrm flipV="1">
                <a:off x="3729"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Rectangle 762"/>
              <p:cNvSpPr>
                <a:spLocks noChangeArrowheads="1"/>
              </p:cNvSpPr>
              <p:nvPr/>
            </p:nvSpPr>
            <p:spPr bwMode="auto">
              <a:xfrm>
                <a:off x="3970" y="2771"/>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632" name="Line 763"/>
              <p:cNvSpPr>
                <a:spLocks noChangeShapeType="1"/>
              </p:cNvSpPr>
              <p:nvPr/>
            </p:nvSpPr>
            <p:spPr bwMode="auto">
              <a:xfrm flipV="1">
                <a:off x="4249"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Rectangle 764"/>
              <p:cNvSpPr>
                <a:spLocks noChangeArrowheads="1"/>
              </p:cNvSpPr>
              <p:nvPr/>
            </p:nvSpPr>
            <p:spPr bwMode="auto">
              <a:xfrm>
                <a:off x="4367" y="2771"/>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40</a:t>
                </a:r>
                <a:endParaRPr kumimoji="0" lang="en-US" sz="1800" b="0" i="0" u="none" strike="noStrike" cap="none" normalizeH="0" baseline="0" smtClean="0">
                  <a:ln>
                    <a:noFill/>
                  </a:ln>
                  <a:solidFill>
                    <a:schemeClr val="tx1"/>
                  </a:solidFill>
                  <a:effectLst/>
                  <a:latin typeface="Arial" pitchFamily="34" charset="0"/>
                </a:endParaRPr>
              </a:p>
            </p:txBody>
          </p:sp>
          <p:sp>
            <p:nvSpPr>
              <p:cNvPr id="634" name="Line 765"/>
              <p:cNvSpPr>
                <a:spLocks noChangeShapeType="1"/>
              </p:cNvSpPr>
              <p:nvPr/>
            </p:nvSpPr>
            <p:spPr bwMode="auto">
              <a:xfrm flipV="1">
                <a:off x="4575"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766"/>
              <p:cNvSpPr>
                <a:spLocks noChangeShapeType="1"/>
              </p:cNvSpPr>
              <p:nvPr/>
            </p:nvSpPr>
            <p:spPr bwMode="auto">
              <a:xfrm flipV="1">
                <a:off x="4597" y="277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767"/>
              <p:cNvSpPr>
                <a:spLocks noChangeShapeType="1"/>
              </p:cNvSpPr>
              <p:nvPr/>
            </p:nvSpPr>
            <p:spPr bwMode="auto">
              <a:xfrm flipV="1">
                <a:off x="1970"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768"/>
              <p:cNvSpPr>
                <a:spLocks noChangeShapeType="1"/>
              </p:cNvSpPr>
              <p:nvPr/>
            </p:nvSpPr>
            <p:spPr bwMode="auto">
              <a:xfrm flipV="1">
                <a:off x="1992"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769"/>
              <p:cNvSpPr>
                <a:spLocks noChangeArrowheads="1"/>
              </p:cNvSpPr>
              <p:nvPr/>
            </p:nvSpPr>
            <p:spPr bwMode="auto">
              <a:xfrm>
                <a:off x="2230" y="2880"/>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q</a:t>
                </a:r>
                <a:endParaRPr kumimoji="0" lang="en-US" sz="1800" b="0" i="0" u="none" strike="noStrike" cap="none" normalizeH="0" baseline="0" smtClean="0">
                  <a:ln>
                    <a:noFill/>
                  </a:ln>
                  <a:solidFill>
                    <a:schemeClr val="tx1"/>
                  </a:solidFill>
                  <a:effectLst/>
                  <a:latin typeface="Arial" pitchFamily="34" charset="0"/>
                </a:endParaRPr>
              </a:p>
            </p:txBody>
          </p:sp>
          <p:sp>
            <p:nvSpPr>
              <p:cNvPr id="639" name="Line 770"/>
              <p:cNvSpPr>
                <a:spLocks noChangeShapeType="1"/>
              </p:cNvSpPr>
              <p:nvPr/>
            </p:nvSpPr>
            <p:spPr bwMode="auto">
              <a:xfrm flipV="1">
                <a:off x="2513"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Rectangle 771"/>
              <p:cNvSpPr>
                <a:spLocks noChangeArrowheads="1"/>
              </p:cNvSpPr>
              <p:nvPr/>
            </p:nvSpPr>
            <p:spPr bwMode="auto">
              <a:xfrm>
                <a:off x="2603" y="2880"/>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113</a:t>
                </a:r>
                <a:endParaRPr kumimoji="0" lang="en-US" sz="1800" b="0" i="0" u="none" strike="noStrike" cap="none" normalizeH="0" baseline="0" smtClean="0">
                  <a:ln>
                    <a:noFill/>
                  </a:ln>
                  <a:solidFill>
                    <a:schemeClr val="tx1"/>
                  </a:solidFill>
                  <a:effectLst/>
                  <a:latin typeface="Arial" pitchFamily="34" charset="0"/>
                </a:endParaRPr>
              </a:p>
            </p:txBody>
          </p:sp>
          <p:sp>
            <p:nvSpPr>
              <p:cNvPr id="641" name="Line 772"/>
              <p:cNvSpPr>
                <a:spLocks noChangeShapeType="1"/>
              </p:cNvSpPr>
              <p:nvPr/>
            </p:nvSpPr>
            <p:spPr bwMode="auto">
              <a:xfrm flipV="1">
                <a:off x="2838"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773"/>
              <p:cNvSpPr>
                <a:spLocks noChangeShapeType="1"/>
              </p:cNvSpPr>
              <p:nvPr/>
            </p:nvSpPr>
            <p:spPr bwMode="auto">
              <a:xfrm flipV="1">
                <a:off x="2861"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Rectangle 774"/>
              <p:cNvSpPr>
                <a:spLocks noChangeArrowheads="1"/>
              </p:cNvSpPr>
              <p:nvPr/>
            </p:nvSpPr>
            <p:spPr bwMode="auto">
              <a:xfrm>
                <a:off x="3085" y="2880"/>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Q</a:t>
                </a:r>
                <a:endParaRPr kumimoji="0" lang="en-US" sz="1800" b="0" i="0" u="none" strike="noStrike" cap="none" normalizeH="0" baseline="0" smtClean="0">
                  <a:ln>
                    <a:noFill/>
                  </a:ln>
                  <a:solidFill>
                    <a:schemeClr val="tx1"/>
                  </a:solidFill>
                  <a:effectLst/>
                  <a:latin typeface="Arial" pitchFamily="34" charset="0"/>
                </a:endParaRPr>
              </a:p>
            </p:txBody>
          </p:sp>
          <p:sp>
            <p:nvSpPr>
              <p:cNvPr id="644" name="Line 775"/>
              <p:cNvSpPr>
                <a:spLocks noChangeShapeType="1"/>
              </p:cNvSpPr>
              <p:nvPr/>
            </p:nvSpPr>
            <p:spPr bwMode="auto">
              <a:xfrm flipV="1">
                <a:off x="3381"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Rectangle 776"/>
              <p:cNvSpPr>
                <a:spLocks noChangeArrowheads="1"/>
              </p:cNvSpPr>
              <p:nvPr/>
            </p:nvSpPr>
            <p:spPr bwMode="auto">
              <a:xfrm>
                <a:off x="3494" y="288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81</a:t>
                </a:r>
                <a:endParaRPr kumimoji="0" lang="en-US" sz="1800" b="0" i="0" u="none" strike="noStrike" cap="none" normalizeH="0" baseline="0" smtClean="0">
                  <a:ln>
                    <a:noFill/>
                  </a:ln>
                  <a:solidFill>
                    <a:schemeClr val="tx1"/>
                  </a:solidFill>
                  <a:effectLst/>
                  <a:latin typeface="Arial" pitchFamily="34" charset="0"/>
                </a:endParaRPr>
              </a:p>
            </p:txBody>
          </p:sp>
          <p:sp>
            <p:nvSpPr>
              <p:cNvPr id="646" name="Line 777"/>
              <p:cNvSpPr>
                <a:spLocks noChangeShapeType="1"/>
              </p:cNvSpPr>
              <p:nvPr/>
            </p:nvSpPr>
            <p:spPr bwMode="auto">
              <a:xfrm flipV="1">
                <a:off x="3706"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778"/>
              <p:cNvSpPr>
                <a:spLocks noChangeShapeType="1"/>
              </p:cNvSpPr>
              <p:nvPr/>
            </p:nvSpPr>
            <p:spPr bwMode="auto">
              <a:xfrm flipV="1">
                <a:off x="3729"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Rectangle 779"/>
              <p:cNvSpPr>
                <a:spLocks noChangeArrowheads="1"/>
              </p:cNvSpPr>
              <p:nvPr/>
            </p:nvSpPr>
            <p:spPr bwMode="auto">
              <a:xfrm>
                <a:off x="3970" y="2880"/>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649" name="Line 780"/>
              <p:cNvSpPr>
                <a:spLocks noChangeShapeType="1"/>
              </p:cNvSpPr>
              <p:nvPr/>
            </p:nvSpPr>
            <p:spPr bwMode="auto">
              <a:xfrm flipV="1">
                <a:off x="4249"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Rectangle 781"/>
              <p:cNvSpPr>
                <a:spLocks noChangeArrowheads="1"/>
              </p:cNvSpPr>
              <p:nvPr/>
            </p:nvSpPr>
            <p:spPr bwMode="auto">
              <a:xfrm>
                <a:off x="4367" y="288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41</a:t>
                </a:r>
                <a:endParaRPr kumimoji="0" lang="en-US" sz="1800" b="0" i="0" u="none" strike="noStrike" cap="none" normalizeH="0" baseline="0" smtClean="0">
                  <a:ln>
                    <a:noFill/>
                  </a:ln>
                  <a:solidFill>
                    <a:schemeClr val="tx1"/>
                  </a:solidFill>
                  <a:effectLst/>
                  <a:latin typeface="Arial" pitchFamily="34" charset="0"/>
                </a:endParaRPr>
              </a:p>
            </p:txBody>
          </p:sp>
          <p:sp>
            <p:nvSpPr>
              <p:cNvPr id="651" name="Line 782"/>
              <p:cNvSpPr>
                <a:spLocks noChangeShapeType="1"/>
              </p:cNvSpPr>
              <p:nvPr/>
            </p:nvSpPr>
            <p:spPr bwMode="auto">
              <a:xfrm flipV="1">
                <a:off x="4575"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783"/>
              <p:cNvSpPr>
                <a:spLocks noChangeShapeType="1"/>
              </p:cNvSpPr>
              <p:nvPr/>
            </p:nvSpPr>
            <p:spPr bwMode="auto">
              <a:xfrm flipV="1">
                <a:off x="4597" y="288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784"/>
              <p:cNvSpPr>
                <a:spLocks noChangeShapeType="1"/>
              </p:cNvSpPr>
              <p:nvPr/>
            </p:nvSpPr>
            <p:spPr bwMode="auto">
              <a:xfrm flipV="1">
                <a:off x="1970"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785"/>
              <p:cNvSpPr>
                <a:spLocks noChangeShapeType="1"/>
              </p:cNvSpPr>
              <p:nvPr/>
            </p:nvSpPr>
            <p:spPr bwMode="auto">
              <a:xfrm flipV="1">
                <a:off x="1992"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Rectangle 786"/>
              <p:cNvSpPr>
                <a:spLocks noChangeArrowheads="1"/>
              </p:cNvSpPr>
              <p:nvPr/>
            </p:nvSpPr>
            <p:spPr bwMode="auto">
              <a:xfrm>
                <a:off x="2237" y="2996"/>
                <a:ext cx="67"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656" name="Line 787"/>
              <p:cNvSpPr>
                <a:spLocks noChangeShapeType="1"/>
              </p:cNvSpPr>
              <p:nvPr/>
            </p:nvSpPr>
            <p:spPr bwMode="auto">
              <a:xfrm flipV="1">
                <a:off x="2513"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Rectangle 788"/>
              <p:cNvSpPr>
                <a:spLocks noChangeArrowheads="1"/>
              </p:cNvSpPr>
              <p:nvPr/>
            </p:nvSpPr>
            <p:spPr bwMode="auto">
              <a:xfrm>
                <a:off x="2603" y="2996"/>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114</a:t>
                </a:r>
                <a:endParaRPr kumimoji="0" lang="en-US" sz="1800" b="0" i="0" u="none" strike="noStrike" cap="none" normalizeH="0" baseline="0" smtClean="0">
                  <a:ln>
                    <a:noFill/>
                  </a:ln>
                  <a:solidFill>
                    <a:schemeClr val="tx1"/>
                  </a:solidFill>
                  <a:effectLst/>
                  <a:latin typeface="Arial" pitchFamily="34" charset="0"/>
                </a:endParaRPr>
              </a:p>
            </p:txBody>
          </p:sp>
          <p:sp>
            <p:nvSpPr>
              <p:cNvPr id="658" name="Line 789"/>
              <p:cNvSpPr>
                <a:spLocks noChangeShapeType="1"/>
              </p:cNvSpPr>
              <p:nvPr/>
            </p:nvSpPr>
            <p:spPr bwMode="auto">
              <a:xfrm flipV="1">
                <a:off x="2838"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Line 790"/>
              <p:cNvSpPr>
                <a:spLocks noChangeShapeType="1"/>
              </p:cNvSpPr>
              <p:nvPr/>
            </p:nvSpPr>
            <p:spPr bwMode="auto">
              <a:xfrm flipV="1">
                <a:off x="2861"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Rectangle 791"/>
              <p:cNvSpPr>
                <a:spLocks noChangeArrowheads="1"/>
              </p:cNvSpPr>
              <p:nvPr/>
            </p:nvSpPr>
            <p:spPr bwMode="auto">
              <a:xfrm>
                <a:off x="3085" y="2996"/>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R</a:t>
                </a:r>
                <a:endParaRPr kumimoji="0" lang="en-US" sz="1800" b="0" i="0" u="none" strike="noStrike" cap="none" normalizeH="0" baseline="0" smtClean="0">
                  <a:ln>
                    <a:noFill/>
                  </a:ln>
                  <a:solidFill>
                    <a:schemeClr val="tx1"/>
                  </a:solidFill>
                  <a:effectLst/>
                  <a:latin typeface="Arial" pitchFamily="34" charset="0"/>
                </a:endParaRPr>
              </a:p>
            </p:txBody>
          </p:sp>
          <p:sp>
            <p:nvSpPr>
              <p:cNvPr id="661" name="Line 792"/>
              <p:cNvSpPr>
                <a:spLocks noChangeShapeType="1"/>
              </p:cNvSpPr>
              <p:nvPr/>
            </p:nvSpPr>
            <p:spPr bwMode="auto">
              <a:xfrm flipV="1">
                <a:off x="3381"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Rectangle 793"/>
              <p:cNvSpPr>
                <a:spLocks noChangeArrowheads="1"/>
              </p:cNvSpPr>
              <p:nvPr/>
            </p:nvSpPr>
            <p:spPr bwMode="auto">
              <a:xfrm>
                <a:off x="3494" y="299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82</a:t>
                </a:r>
                <a:endParaRPr kumimoji="0" lang="en-US" sz="1800" b="0" i="0" u="none" strike="noStrike" cap="none" normalizeH="0" baseline="0" smtClean="0">
                  <a:ln>
                    <a:noFill/>
                  </a:ln>
                  <a:solidFill>
                    <a:schemeClr val="tx1"/>
                  </a:solidFill>
                  <a:effectLst/>
                  <a:latin typeface="Arial" pitchFamily="34" charset="0"/>
                </a:endParaRPr>
              </a:p>
            </p:txBody>
          </p:sp>
          <p:sp>
            <p:nvSpPr>
              <p:cNvPr id="663" name="Line 794"/>
              <p:cNvSpPr>
                <a:spLocks noChangeShapeType="1"/>
              </p:cNvSpPr>
              <p:nvPr/>
            </p:nvSpPr>
            <p:spPr bwMode="auto">
              <a:xfrm flipV="1">
                <a:off x="3706"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795"/>
              <p:cNvSpPr>
                <a:spLocks noChangeShapeType="1"/>
              </p:cNvSpPr>
              <p:nvPr/>
            </p:nvSpPr>
            <p:spPr bwMode="auto">
              <a:xfrm flipV="1">
                <a:off x="3729"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Rectangle 796"/>
              <p:cNvSpPr>
                <a:spLocks noChangeArrowheads="1"/>
              </p:cNvSpPr>
              <p:nvPr/>
            </p:nvSpPr>
            <p:spPr bwMode="auto">
              <a:xfrm>
                <a:off x="3964" y="2996"/>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666" name="Line 797"/>
              <p:cNvSpPr>
                <a:spLocks noChangeShapeType="1"/>
              </p:cNvSpPr>
              <p:nvPr/>
            </p:nvSpPr>
            <p:spPr bwMode="auto">
              <a:xfrm flipV="1">
                <a:off x="4249"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Rectangle 798"/>
              <p:cNvSpPr>
                <a:spLocks noChangeArrowheads="1"/>
              </p:cNvSpPr>
              <p:nvPr/>
            </p:nvSpPr>
            <p:spPr bwMode="auto">
              <a:xfrm>
                <a:off x="4367" y="2996"/>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42</a:t>
                </a:r>
                <a:endParaRPr kumimoji="0" lang="en-US" sz="1800" b="0" i="0" u="none" strike="noStrike" cap="none" normalizeH="0" baseline="0" smtClean="0">
                  <a:ln>
                    <a:noFill/>
                  </a:ln>
                  <a:solidFill>
                    <a:schemeClr val="tx1"/>
                  </a:solidFill>
                  <a:effectLst/>
                  <a:latin typeface="Arial" pitchFamily="34" charset="0"/>
                </a:endParaRPr>
              </a:p>
            </p:txBody>
          </p:sp>
          <p:sp>
            <p:nvSpPr>
              <p:cNvPr id="668" name="Line 799"/>
              <p:cNvSpPr>
                <a:spLocks noChangeShapeType="1"/>
              </p:cNvSpPr>
              <p:nvPr/>
            </p:nvSpPr>
            <p:spPr bwMode="auto">
              <a:xfrm flipV="1">
                <a:off x="4575"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800"/>
              <p:cNvSpPr>
                <a:spLocks noChangeShapeType="1"/>
              </p:cNvSpPr>
              <p:nvPr/>
            </p:nvSpPr>
            <p:spPr bwMode="auto">
              <a:xfrm flipV="1">
                <a:off x="4597" y="299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801"/>
              <p:cNvSpPr>
                <a:spLocks noChangeShapeType="1"/>
              </p:cNvSpPr>
              <p:nvPr/>
            </p:nvSpPr>
            <p:spPr bwMode="auto">
              <a:xfrm flipV="1">
                <a:off x="1970"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802"/>
              <p:cNvSpPr>
                <a:spLocks noChangeShapeType="1"/>
              </p:cNvSpPr>
              <p:nvPr/>
            </p:nvSpPr>
            <p:spPr bwMode="auto">
              <a:xfrm flipV="1">
                <a:off x="1992"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Rectangle 803"/>
              <p:cNvSpPr>
                <a:spLocks noChangeArrowheads="1"/>
              </p:cNvSpPr>
              <p:nvPr/>
            </p:nvSpPr>
            <p:spPr bwMode="auto">
              <a:xfrm>
                <a:off x="2237" y="3105"/>
                <a:ext cx="7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673" name="Line 804"/>
              <p:cNvSpPr>
                <a:spLocks noChangeShapeType="1"/>
              </p:cNvSpPr>
              <p:nvPr/>
            </p:nvSpPr>
            <p:spPr bwMode="auto">
              <a:xfrm flipV="1">
                <a:off x="2513"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Rectangle 805"/>
              <p:cNvSpPr>
                <a:spLocks noChangeArrowheads="1"/>
              </p:cNvSpPr>
              <p:nvPr/>
            </p:nvSpPr>
            <p:spPr bwMode="auto">
              <a:xfrm>
                <a:off x="2603" y="3105"/>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115</a:t>
                </a:r>
                <a:endParaRPr kumimoji="0" lang="en-US" sz="1800" b="0" i="0" u="none" strike="noStrike" cap="none" normalizeH="0" baseline="0" smtClean="0">
                  <a:ln>
                    <a:noFill/>
                  </a:ln>
                  <a:solidFill>
                    <a:schemeClr val="tx1"/>
                  </a:solidFill>
                  <a:effectLst/>
                  <a:latin typeface="Arial" pitchFamily="34" charset="0"/>
                </a:endParaRPr>
              </a:p>
            </p:txBody>
          </p:sp>
          <p:sp>
            <p:nvSpPr>
              <p:cNvPr id="675" name="Line 806"/>
              <p:cNvSpPr>
                <a:spLocks noChangeShapeType="1"/>
              </p:cNvSpPr>
              <p:nvPr/>
            </p:nvSpPr>
            <p:spPr bwMode="auto">
              <a:xfrm flipV="1">
                <a:off x="2838"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807"/>
              <p:cNvSpPr>
                <a:spLocks noChangeShapeType="1"/>
              </p:cNvSpPr>
              <p:nvPr/>
            </p:nvSpPr>
            <p:spPr bwMode="auto">
              <a:xfrm flipV="1">
                <a:off x="2861"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808"/>
              <p:cNvSpPr>
                <a:spLocks noChangeArrowheads="1"/>
              </p:cNvSpPr>
              <p:nvPr/>
            </p:nvSpPr>
            <p:spPr bwMode="auto">
              <a:xfrm>
                <a:off x="3091" y="3105"/>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S</a:t>
                </a:r>
                <a:endParaRPr kumimoji="0" lang="en-US" sz="1800" b="0" i="0" u="none" strike="noStrike" cap="none" normalizeH="0" baseline="0" smtClean="0">
                  <a:ln>
                    <a:noFill/>
                  </a:ln>
                  <a:solidFill>
                    <a:schemeClr val="tx1"/>
                  </a:solidFill>
                  <a:effectLst/>
                  <a:latin typeface="Arial" pitchFamily="34" charset="0"/>
                </a:endParaRPr>
              </a:p>
            </p:txBody>
          </p:sp>
          <p:sp>
            <p:nvSpPr>
              <p:cNvPr id="678" name="Line 809"/>
              <p:cNvSpPr>
                <a:spLocks noChangeShapeType="1"/>
              </p:cNvSpPr>
              <p:nvPr/>
            </p:nvSpPr>
            <p:spPr bwMode="auto">
              <a:xfrm flipV="1">
                <a:off x="3381"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Rectangle 810"/>
              <p:cNvSpPr>
                <a:spLocks noChangeArrowheads="1"/>
              </p:cNvSpPr>
              <p:nvPr/>
            </p:nvSpPr>
            <p:spPr bwMode="auto">
              <a:xfrm>
                <a:off x="3494" y="310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83</a:t>
                </a:r>
                <a:endParaRPr kumimoji="0" lang="en-US" sz="1800" b="0" i="0" u="none" strike="noStrike" cap="none" normalizeH="0" baseline="0" smtClean="0">
                  <a:ln>
                    <a:noFill/>
                  </a:ln>
                  <a:solidFill>
                    <a:schemeClr val="tx1"/>
                  </a:solidFill>
                  <a:effectLst/>
                  <a:latin typeface="Arial" pitchFamily="34" charset="0"/>
                </a:endParaRPr>
              </a:p>
            </p:txBody>
          </p:sp>
          <p:sp>
            <p:nvSpPr>
              <p:cNvPr id="680" name="Line 811"/>
              <p:cNvSpPr>
                <a:spLocks noChangeShapeType="1"/>
              </p:cNvSpPr>
              <p:nvPr/>
            </p:nvSpPr>
            <p:spPr bwMode="auto">
              <a:xfrm flipV="1">
                <a:off x="3706"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812"/>
              <p:cNvSpPr>
                <a:spLocks noChangeShapeType="1"/>
              </p:cNvSpPr>
              <p:nvPr/>
            </p:nvSpPr>
            <p:spPr bwMode="auto">
              <a:xfrm flipV="1">
                <a:off x="3729"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Rectangle 813"/>
              <p:cNvSpPr>
                <a:spLocks noChangeArrowheads="1"/>
              </p:cNvSpPr>
              <p:nvPr/>
            </p:nvSpPr>
            <p:spPr bwMode="auto">
              <a:xfrm>
                <a:off x="3952" y="3105"/>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683" name="Line 814"/>
              <p:cNvSpPr>
                <a:spLocks noChangeShapeType="1"/>
              </p:cNvSpPr>
              <p:nvPr/>
            </p:nvSpPr>
            <p:spPr bwMode="auto">
              <a:xfrm flipV="1">
                <a:off x="4249"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Rectangle 815"/>
              <p:cNvSpPr>
                <a:spLocks noChangeArrowheads="1"/>
              </p:cNvSpPr>
              <p:nvPr/>
            </p:nvSpPr>
            <p:spPr bwMode="auto">
              <a:xfrm>
                <a:off x="4367" y="310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43</a:t>
                </a:r>
                <a:endParaRPr kumimoji="0" lang="en-US" sz="1800" b="0" i="0" u="none" strike="noStrike" cap="none" normalizeH="0" baseline="0" smtClean="0">
                  <a:ln>
                    <a:noFill/>
                  </a:ln>
                  <a:solidFill>
                    <a:schemeClr val="tx1"/>
                  </a:solidFill>
                  <a:effectLst/>
                  <a:latin typeface="Arial" pitchFamily="34" charset="0"/>
                </a:endParaRPr>
              </a:p>
            </p:txBody>
          </p:sp>
          <p:sp>
            <p:nvSpPr>
              <p:cNvPr id="685" name="Line 816"/>
              <p:cNvSpPr>
                <a:spLocks noChangeShapeType="1"/>
              </p:cNvSpPr>
              <p:nvPr/>
            </p:nvSpPr>
            <p:spPr bwMode="auto">
              <a:xfrm flipV="1">
                <a:off x="4575"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817"/>
              <p:cNvSpPr>
                <a:spLocks noChangeShapeType="1"/>
              </p:cNvSpPr>
              <p:nvPr/>
            </p:nvSpPr>
            <p:spPr bwMode="auto">
              <a:xfrm flipV="1">
                <a:off x="4597" y="310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818"/>
              <p:cNvSpPr>
                <a:spLocks noChangeShapeType="1"/>
              </p:cNvSpPr>
              <p:nvPr/>
            </p:nvSpPr>
            <p:spPr bwMode="auto">
              <a:xfrm flipV="1">
                <a:off x="1970" y="3219"/>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819"/>
              <p:cNvSpPr>
                <a:spLocks noChangeShapeType="1"/>
              </p:cNvSpPr>
              <p:nvPr/>
            </p:nvSpPr>
            <p:spPr bwMode="auto">
              <a:xfrm flipV="1">
                <a:off x="1992" y="3219"/>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Rectangle 820"/>
              <p:cNvSpPr>
                <a:spLocks noChangeArrowheads="1"/>
              </p:cNvSpPr>
              <p:nvPr/>
            </p:nvSpPr>
            <p:spPr bwMode="auto">
              <a:xfrm>
                <a:off x="2237" y="3215"/>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690" name="Line 821"/>
              <p:cNvSpPr>
                <a:spLocks noChangeShapeType="1"/>
              </p:cNvSpPr>
              <p:nvPr/>
            </p:nvSpPr>
            <p:spPr bwMode="auto">
              <a:xfrm flipV="1">
                <a:off x="2513"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Rectangle 822"/>
              <p:cNvSpPr>
                <a:spLocks noChangeArrowheads="1"/>
              </p:cNvSpPr>
              <p:nvPr/>
            </p:nvSpPr>
            <p:spPr bwMode="auto">
              <a:xfrm>
                <a:off x="2603" y="3215"/>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116</a:t>
                </a:r>
                <a:endParaRPr kumimoji="0" lang="en-US" sz="1800" b="0" i="0" u="none" strike="noStrike" cap="none" normalizeH="0" baseline="0" smtClean="0">
                  <a:ln>
                    <a:noFill/>
                  </a:ln>
                  <a:solidFill>
                    <a:schemeClr val="tx1"/>
                  </a:solidFill>
                  <a:effectLst/>
                  <a:latin typeface="Arial" pitchFamily="34" charset="0"/>
                </a:endParaRPr>
              </a:p>
            </p:txBody>
          </p:sp>
          <p:sp>
            <p:nvSpPr>
              <p:cNvPr id="692" name="Line 823"/>
              <p:cNvSpPr>
                <a:spLocks noChangeShapeType="1"/>
              </p:cNvSpPr>
              <p:nvPr/>
            </p:nvSpPr>
            <p:spPr bwMode="auto">
              <a:xfrm flipV="1">
                <a:off x="2838"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824"/>
              <p:cNvSpPr>
                <a:spLocks noChangeShapeType="1"/>
              </p:cNvSpPr>
              <p:nvPr/>
            </p:nvSpPr>
            <p:spPr bwMode="auto">
              <a:xfrm flipV="1">
                <a:off x="2861"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Rectangle 825"/>
              <p:cNvSpPr>
                <a:spLocks noChangeArrowheads="1"/>
              </p:cNvSpPr>
              <p:nvPr/>
            </p:nvSpPr>
            <p:spPr bwMode="auto">
              <a:xfrm>
                <a:off x="3085" y="3215"/>
                <a:ext cx="9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T</a:t>
                </a:r>
                <a:endParaRPr kumimoji="0" lang="en-US" sz="1800" b="0" i="0" u="none" strike="noStrike" cap="none" normalizeH="0" baseline="0" smtClean="0">
                  <a:ln>
                    <a:noFill/>
                  </a:ln>
                  <a:solidFill>
                    <a:schemeClr val="tx1"/>
                  </a:solidFill>
                  <a:effectLst/>
                  <a:latin typeface="Arial" pitchFamily="34" charset="0"/>
                </a:endParaRPr>
              </a:p>
            </p:txBody>
          </p:sp>
          <p:sp>
            <p:nvSpPr>
              <p:cNvPr id="695" name="Line 826"/>
              <p:cNvSpPr>
                <a:spLocks noChangeShapeType="1"/>
              </p:cNvSpPr>
              <p:nvPr/>
            </p:nvSpPr>
            <p:spPr bwMode="auto">
              <a:xfrm flipV="1">
                <a:off x="3381"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Rectangle 827"/>
              <p:cNvSpPr>
                <a:spLocks noChangeArrowheads="1"/>
              </p:cNvSpPr>
              <p:nvPr/>
            </p:nvSpPr>
            <p:spPr bwMode="auto">
              <a:xfrm>
                <a:off x="3494" y="321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84</a:t>
                </a:r>
                <a:endParaRPr kumimoji="0" lang="en-US" sz="1800" b="0" i="0" u="none" strike="noStrike" cap="none" normalizeH="0" baseline="0" smtClean="0">
                  <a:ln>
                    <a:noFill/>
                  </a:ln>
                  <a:solidFill>
                    <a:schemeClr val="tx1"/>
                  </a:solidFill>
                  <a:effectLst/>
                  <a:latin typeface="Arial" pitchFamily="34" charset="0"/>
                </a:endParaRPr>
              </a:p>
            </p:txBody>
          </p:sp>
          <p:sp>
            <p:nvSpPr>
              <p:cNvPr id="697" name="Line 828"/>
              <p:cNvSpPr>
                <a:spLocks noChangeShapeType="1"/>
              </p:cNvSpPr>
              <p:nvPr/>
            </p:nvSpPr>
            <p:spPr bwMode="auto">
              <a:xfrm flipV="1">
                <a:off x="3706"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8" name="Line 829"/>
              <p:cNvSpPr>
                <a:spLocks noChangeShapeType="1"/>
              </p:cNvSpPr>
              <p:nvPr/>
            </p:nvSpPr>
            <p:spPr bwMode="auto">
              <a:xfrm flipV="1">
                <a:off x="3729"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9" name="Rectangle 830"/>
              <p:cNvSpPr>
                <a:spLocks noChangeArrowheads="1"/>
              </p:cNvSpPr>
              <p:nvPr/>
            </p:nvSpPr>
            <p:spPr bwMode="auto">
              <a:xfrm>
                <a:off x="3976" y="3215"/>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700" name="Line 831"/>
              <p:cNvSpPr>
                <a:spLocks noChangeShapeType="1"/>
              </p:cNvSpPr>
              <p:nvPr/>
            </p:nvSpPr>
            <p:spPr bwMode="auto">
              <a:xfrm flipV="1">
                <a:off x="4249"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1" name="Rectangle 832"/>
              <p:cNvSpPr>
                <a:spLocks noChangeArrowheads="1"/>
              </p:cNvSpPr>
              <p:nvPr/>
            </p:nvSpPr>
            <p:spPr bwMode="auto">
              <a:xfrm>
                <a:off x="4367" y="3215"/>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44</a:t>
                </a:r>
                <a:endParaRPr kumimoji="0" lang="en-US" sz="1800" b="0" i="0" u="none" strike="noStrike" cap="none" normalizeH="0" baseline="0" smtClean="0">
                  <a:ln>
                    <a:noFill/>
                  </a:ln>
                  <a:solidFill>
                    <a:schemeClr val="tx1"/>
                  </a:solidFill>
                  <a:effectLst/>
                  <a:latin typeface="Arial" pitchFamily="34" charset="0"/>
                </a:endParaRPr>
              </a:p>
            </p:txBody>
          </p:sp>
          <p:sp>
            <p:nvSpPr>
              <p:cNvPr id="702" name="Line 833"/>
              <p:cNvSpPr>
                <a:spLocks noChangeShapeType="1"/>
              </p:cNvSpPr>
              <p:nvPr/>
            </p:nvSpPr>
            <p:spPr bwMode="auto">
              <a:xfrm flipV="1">
                <a:off x="4575"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3" name="Line 834"/>
              <p:cNvSpPr>
                <a:spLocks noChangeShapeType="1"/>
              </p:cNvSpPr>
              <p:nvPr/>
            </p:nvSpPr>
            <p:spPr bwMode="auto">
              <a:xfrm flipV="1">
                <a:off x="4597" y="3218"/>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4" name="Line 835"/>
              <p:cNvSpPr>
                <a:spLocks noChangeShapeType="1"/>
              </p:cNvSpPr>
              <p:nvPr/>
            </p:nvSpPr>
            <p:spPr bwMode="auto">
              <a:xfrm flipV="1">
                <a:off x="1970"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5" name="Line 836"/>
              <p:cNvSpPr>
                <a:spLocks noChangeShapeType="1"/>
              </p:cNvSpPr>
              <p:nvPr/>
            </p:nvSpPr>
            <p:spPr bwMode="auto">
              <a:xfrm flipV="1">
                <a:off x="1992"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6" name="Rectangle 837"/>
              <p:cNvSpPr>
                <a:spLocks noChangeArrowheads="1"/>
              </p:cNvSpPr>
              <p:nvPr/>
            </p:nvSpPr>
            <p:spPr bwMode="auto">
              <a:xfrm>
                <a:off x="2224" y="3330"/>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u</a:t>
                </a:r>
                <a:endParaRPr kumimoji="0" lang="en-US" sz="1800" b="0" i="0" u="none" strike="noStrike" cap="none" normalizeH="0" baseline="0" smtClean="0">
                  <a:ln>
                    <a:noFill/>
                  </a:ln>
                  <a:solidFill>
                    <a:schemeClr val="tx1"/>
                  </a:solidFill>
                  <a:effectLst/>
                  <a:latin typeface="Arial" pitchFamily="34" charset="0"/>
                </a:endParaRPr>
              </a:p>
            </p:txBody>
          </p:sp>
          <p:sp>
            <p:nvSpPr>
              <p:cNvPr id="707" name="Line 838"/>
              <p:cNvSpPr>
                <a:spLocks noChangeShapeType="1"/>
              </p:cNvSpPr>
              <p:nvPr/>
            </p:nvSpPr>
            <p:spPr bwMode="auto">
              <a:xfrm flipV="1">
                <a:off x="2513"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8" name="Rectangle 839"/>
              <p:cNvSpPr>
                <a:spLocks noChangeArrowheads="1"/>
              </p:cNvSpPr>
              <p:nvPr/>
            </p:nvSpPr>
            <p:spPr bwMode="auto">
              <a:xfrm>
                <a:off x="2603" y="3330"/>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117</a:t>
                </a:r>
                <a:endParaRPr kumimoji="0" lang="en-US" sz="1800" b="0" i="0" u="none" strike="noStrike" cap="none" normalizeH="0" baseline="0" smtClean="0">
                  <a:ln>
                    <a:noFill/>
                  </a:ln>
                  <a:solidFill>
                    <a:schemeClr val="tx1"/>
                  </a:solidFill>
                  <a:effectLst/>
                  <a:latin typeface="Arial" pitchFamily="34" charset="0"/>
                </a:endParaRPr>
              </a:p>
            </p:txBody>
          </p:sp>
          <p:sp>
            <p:nvSpPr>
              <p:cNvPr id="709" name="Line 840"/>
              <p:cNvSpPr>
                <a:spLocks noChangeShapeType="1"/>
              </p:cNvSpPr>
              <p:nvPr/>
            </p:nvSpPr>
            <p:spPr bwMode="auto">
              <a:xfrm flipV="1">
                <a:off x="2838"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0" name="Line 841"/>
              <p:cNvSpPr>
                <a:spLocks noChangeShapeType="1"/>
              </p:cNvSpPr>
              <p:nvPr/>
            </p:nvSpPr>
            <p:spPr bwMode="auto">
              <a:xfrm flipV="1">
                <a:off x="2861"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1" name="Rectangle 842"/>
              <p:cNvSpPr>
                <a:spLocks noChangeArrowheads="1"/>
              </p:cNvSpPr>
              <p:nvPr/>
            </p:nvSpPr>
            <p:spPr bwMode="auto">
              <a:xfrm>
                <a:off x="3085" y="3330"/>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U</a:t>
                </a:r>
                <a:endParaRPr kumimoji="0" lang="en-US" sz="1800" b="0" i="0" u="none" strike="noStrike" cap="none" normalizeH="0" baseline="0" smtClean="0">
                  <a:ln>
                    <a:noFill/>
                  </a:ln>
                  <a:solidFill>
                    <a:schemeClr val="tx1"/>
                  </a:solidFill>
                  <a:effectLst/>
                  <a:latin typeface="Arial" pitchFamily="34" charset="0"/>
                </a:endParaRPr>
              </a:p>
            </p:txBody>
          </p:sp>
          <p:sp>
            <p:nvSpPr>
              <p:cNvPr id="712" name="Line 843"/>
              <p:cNvSpPr>
                <a:spLocks noChangeShapeType="1"/>
              </p:cNvSpPr>
              <p:nvPr/>
            </p:nvSpPr>
            <p:spPr bwMode="auto">
              <a:xfrm flipV="1">
                <a:off x="3381"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3" name="Rectangle 844"/>
              <p:cNvSpPr>
                <a:spLocks noChangeArrowheads="1"/>
              </p:cNvSpPr>
              <p:nvPr/>
            </p:nvSpPr>
            <p:spPr bwMode="auto">
              <a:xfrm>
                <a:off x="3494" y="333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85</a:t>
                </a:r>
                <a:endParaRPr kumimoji="0" lang="en-US" sz="1800" b="0" i="0" u="none" strike="noStrike" cap="none" normalizeH="0" baseline="0" smtClean="0">
                  <a:ln>
                    <a:noFill/>
                  </a:ln>
                  <a:solidFill>
                    <a:schemeClr val="tx1"/>
                  </a:solidFill>
                  <a:effectLst/>
                  <a:latin typeface="Arial" pitchFamily="34" charset="0"/>
                </a:endParaRPr>
              </a:p>
            </p:txBody>
          </p:sp>
          <p:sp>
            <p:nvSpPr>
              <p:cNvPr id="714" name="Line 845"/>
              <p:cNvSpPr>
                <a:spLocks noChangeShapeType="1"/>
              </p:cNvSpPr>
              <p:nvPr/>
            </p:nvSpPr>
            <p:spPr bwMode="auto">
              <a:xfrm flipV="1">
                <a:off x="3706"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5" name="Line 846"/>
              <p:cNvSpPr>
                <a:spLocks noChangeShapeType="1"/>
              </p:cNvSpPr>
              <p:nvPr/>
            </p:nvSpPr>
            <p:spPr bwMode="auto">
              <a:xfrm flipV="1">
                <a:off x="3729"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Rectangle 847"/>
              <p:cNvSpPr>
                <a:spLocks noChangeArrowheads="1"/>
              </p:cNvSpPr>
              <p:nvPr/>
            </p:nvSpPr>
            <p:spPr bwMode="auto">
              <a:xfrm>
                <a:off x="3976" y="3330"/>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717" name="Line 848"/>
              <p:cNvSpPr>
                <a:spLocks noChangeShapeType="1"/>
              </p:cNvSpPr>
              <p:nvPr/>
            </p:nvSpPr>
            <p:spPr bwMode="auto">
              <a:xfrm flipV="1">
                <a:off x="4249"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Rectangle 849"/>
              <p:cNvSpPr>
                <a:spLocks noChangeArrowheads="1"/>
              </p:cNvSpPr>
              <p:nvPr/>
            </p:nvSpPr>
            <p:spPr bwMode="auto">
              <a:xfrm>
                <a:off x="4367" y="3330"/>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46</a:t>
                </a:r>
                <a:endParaRPr kumimoji="0" lang="en-US" sz="1800" b="0" i="0" u="none" strike="noStrike" cap="none" normalizeH="0" baseline="0" smtClean="0">
                  <a:ln>
                    <a:noFill/>
                  </a:ln>
                  <a:solidFill>
                    <a:schemeClr val="tx1"/>
                  </a:solidFill>
                  <a:effectLst/>
                  <a:latin typeface="Arial" pitchFamily="34" charset="0"/>
                </a:endParaRPr>
              </a:p>
            </p:txBody>
          </p:sp>
          <p:sp>
            <p:nvSpPr>
              <p:cNvPr id="719" name="Line 850"/>
              <p:cNvSpPr>
                <a:spLocks noChangeShapeType="1"/>
              </p:cNvSpPr>
              <p:nvPr/>
            </p:nvSpPr>
            <p:spPr bwMode="auto">
              <a:xfrm flipV="1">
                <a:off x="4575"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851"/>
              <p:cNvSpPr>
                <a:spLocks noChangeShapeType="1"/>
              </p:cNvSpPr>
              <p:nvPr/>
            </p:nvSpPr>
            <p:spPr bwMode="auto">
              <a:xfrm flipV="1">
                <a:off x="4597" y="3330"/>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852"/>
              <p:cNvSpPr>
                <a:spLocks noChangeShapeType="1"/>
              </p:cNvSpPr>
              <p:nvPr/>
            </p:nvSpPr>
            <p:spPr bwMode="auto">
              <a:xfrm flipV="1">
                <a:off x="1970"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853"/>
              <p:cNvSpPr>
                <a:spLocks noChangeShapeType="1"/>
              </p:cNvSpPr>
              <p:nvPr/>
            </p:nvSpPr>
            <p:spPr bwMode="auto">
              <a:xfrm flipV="1">
                <a:off x="1992"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Rectangle 854"/>
              <p:cNvSpPr>
                <a:spLocks noChangeArrowheads="1"/>
              </p:cNvSpPr>
              <p:nvPr/>
            </p:nvSpPr>
            <p:spPr bwMode="auto">
              <a:xfrm>
                <a:off x="2230" y="3439"/>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v</a:t>
                </a:r>
                <a:endParaRPr kumimoji="0" lang="en-US" sz="1800" b="0" i="0" u="none" strike="noStrike" cap="none" normalizeH="0" baseline="0" smtClean="0">
                  <a:ln>
                    <a:noFill/>
                  </a:ln>
                  <a:solidFill>
                    <a:schemeClr val="tx1"/>
                  </a:solidFill>
                  <a:effectLst/>
                  <a:latin typeface="Arial" pitchFamily="34" charset="0"/>
                </a:endParaRPr>
              </a:p>
            </p:txBody>
          </p:sp>
          <p:sp>
            <p:nvSpPr>
              <p:cNvPr id="724" name="Line 855"/>
              <p:cNvSpPr>
                <a:spLocks noChangeShapeType="1"/>
              </p:cNvSpPr>
              <p:nvPr/>
            </p:nvSpPr>
            <p:spPr bwMode="auto">
              <a:xfrm flipV="1">
                <a:off x="2513"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Rectangle 856"/>
              <p:cNvSpPr>
                <a:spLocks noChangeArrowheads="1"/>
              </p:cNvSpPr>
              <p:nvPr/>
            </p:nvSpPr>
            <p:spPr bwMode="auto">
              <a:xfrm>
                <a:off x="2603" y="3439"/>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118</a:t>
                </a:r>
                <a:endParaRPr kumimoji="0" lang="en-US" sz="1800" b="0" i="0" u="none" strike="noStrike" cap="none" normalizeH="0" baseline="0" smtClean="0">
                  <a:ln>
                    <a:noFill/>
                  </a:ln>
                  <a:solidFill>
                    <a:schemeClr val="tx1"/>
                  </a:solidFill>
                  <a:effectLst/>
                  <a:latin typeface="Arial" pitchFamily="34" charset="0"/>
                </a:endParaRPr>
              </a:p>
            </p:txBody>
          </p:sp>
          <p:sp>
            <p:nvSpPr>
              <p:cNvPr id="726" name="Line 857"/>
              <p:cNvSpPr>
                <a:spLocks noChangeShapeType="1"/>
              </p:cNvSpPr>
              <p:nvPr/>
            </p:nvSpPr>
            <p:spPr bwMode="auto">
              <a:xfrm flipV="1">
                <a:off x="2838"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858"/>
              <p:cNvSpPr>
                <a:spLocks noChangeShapeType="1"/>
              </p:cNvSpPr>
              <p:nvPr/>
            </p:nvSpPr>
            <p:spPr bwMode="auto">
              <a:xfrm flipV="1">
                <a:off x="2861"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Rectangle 859"/>
              <p:cNvSpPr>
                <a:spLocks noChangeArrowheads="1"/>
              </p:cNvSpPr>
              <p:nvPr/>
            </p:nvSpPr>
            <p:spPr bwMode="auto">
              <a:xfrm>
                <a:off x="3085" y="3439"/>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V</a:t>
                </a:r>
                <a:endParaRPr kumimoji="0" lang="en-US" sz="1800" b="0" i="0" u="none" strike="noStrike" cap="none" normalizeH="0" baseline="0" smtClean="0">
                  <a:ln>
                    <a:noFill/>
                  </a:ln>
                  <a:solidFill>
                    <a:schemeClr val="tx1"/>
                  </a:solidFill>
                  <a:effectLst/>
                  <a:latin typeface="Arial" pitchFamily="34" charset="0"/>
                </a:endParaRPr>
              </a:p>
            </p:txBody>
          </p:sp>
          <p:sp>
            <p:nvSpPr>
              <p:cNvPr id="729" name="Line 860"/>
              <p:cNvSpPr>
                <a:spLocks noChangeShapeType="1"/>
              </p:cNvSpPr>
              <p:nvPr/>
            </p:nvSpPr>
            <p:spPr bwMode="auto">
              <a:xfrm flipV="1">
                <a:off x="3381"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Rectangle 861"/>
              <p:cNvSpPr>
                <a:spLocks noChangeArrowheads="1"/>
              </p:cNvSpPr>
              <p:nvPr/>
            </p:nvSpPr>
            <p:spPr bwMode="auto">
              <a:xfrm>
                <a:off x="3494" y="343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86</a:t>
                </a:r>
                <a:endParaRPr kumimoji="0" lang="en-US" sz="1800" b="0" i="0" u="none" strike="noStrike" cap="none" normalizeH="0" baseline="0" smtClean="0">
                  <a:ln>
                    <a:noFill/>
                  </a:ln>
                  <a:solidFill>
                    <a:schemeClr val="tx1"/>
                  </a:solidFill>
                  <a:effectLst/>
                  <a:latin typeface="Arial" pitchFamily="34" charset="0"/>
                </a:endParaRPr>
              </a:p>
            </p:txBody>
          </p:sp>
          <p:sp>
            <p:nvSpPr>
              <p:cNvPr id="731" name="Line 862"/>
              <p:cNvSpPr>
                <a:spLocks noChangeShapeType="1"/>
              </p:cNvSpPr>
              <p:nvPr/>
            </p:nvSpPr>
            <p:spPr bwMode="auto">
              <a:xfrm flipV="1">
                <a:off x="3706"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863"/>
              <p:cNvSpPr>
                <a:spLocks noChangeShapeType="1"/>
              </p:cNvSpPr>
              <p:nvPr/>
            </p:nvSpPr>
            <p:spPr bwMode="auto">
              <a:xfrm flipV="1">
                <a:off x="3729"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864"/>
              <p:cNvSpPr>
                <a:spLocks noChangeArrowheads="1"/>
              </p:cNvSpPr>
              <p:nvPr/>
            </p:nvSpPr>
            <p:spPr bwMode="auto">
              <a:xfrm>
                <a:off x="3976" y="3439"/>
                <a:ext cx="61"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734" name="Line 865"/>
              <p:cNvSpPr>
                <a:spLocks noChangeShapeType="1"/>
              </p:cNvSpPr>
              <p:nvPr/>
            </p:nvSpPr>
            <p:spPr bwMode="auto">
              <a:xfrm flipV="1">
                <a:off x="4249"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Rectangle 866"/>
              <p:cNvSpPr>
                <a:spLocks noChangeArrowheads="1"/>
              </p:cNvSpPr>
              <p:nvPr/>
            </p:nvSpPr>
            <p:spPr bwMode="auto">
              <a:xfrm>
                <a:off x="4367" y="343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59</a:t>
                </a:r>
                <a:endParaRPr kumimoji="0" lang="en-US" sz="1800" b="0" i="0" u="none" strike="noStrike" cap="none" normalizeH="0" baseline="0" smtClean="0">
                  <a:ln>
                    <a:noFill/>
                  </a:ln>
                  <a:solidFill>
                    <a:schemeClr val="tx1"/>
                  </a:solidFill>
                  <a:effectLst/>
                  <a:latin typeface="Arial" pitchFamily="34" charset="0"/>
                </a:endParaRPr>
              </a:p>
            </p:txBody>
          </p:sp>
          <p:sp>
            <p:nvSpPr>
              <p:cNvPr id="736" name="Line 867"/>
              <p:cNvSpPr>
                <a:spLocks noChangeShapeType="1"/>
              </p:cNvSpPr>
              <p:nvPr/>
            </p:nvSpPr>
            <p:spPr bwMode="auto">
              <a:xfrm flipV="1">
                <a:off x="4575"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868"/>
              <p:cNvSpPr>
                <a:spLocks noChangeShapeType="1"/>
              </p:cNvSpPr>
              <p:nvPr/>
            </p:nvSpPr>
            <p:spPr bwMode="auto">
              <a:xfrm flipV="1">
                <a:off x="4597" y="3441"/>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Line 869"/>
              <p:cNvSpPr>
                <a:spLocks noChangeShapeType="1"/>
              </p:cNvSpPr>
              <p:nvPr/>
            </p:nvSpPr>
            <p:spPr bwMode="auto">
              <a:xfrm flipV="1">
                <a:off x="1970"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 name="Line 870"/>
              <p:cNvSpPr>
                <a:spLocks noChangeShapeType="1"/>
              </p:cNvSpPr>
              <p:nvPr/>
            </p:nvSpPr>
            <p:spPr bwMode="auto">
              <a:xfrm flipV="1">
                <a:off x="1992"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 name="Rectangle 871"/>
              <p:cNvSpPr>
                <a:spLocks noChangeArrowheads="1"/>
              </p:cNvSpPr>
              <p:nvPr/>
            </p:nvSpPr>
            <p:spPr bwMode="auto">
              <a:xfrm>
                <a:off x="2218" y="3549"/>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w</a:t>
                </a:r>
                <a:endParaRPr kumimoji="0" lang="en-US" sz="1800" b="0" i="0" u="none" strike="noStrike" cap="none" normalizeH="0" baseline="0" smtClean="0">
                  <a:ln>
                    <a:noFill/>
                  </a:ln>
                  <a:solidFill>
                    <a:schemeClr val="tx1"/>
                  </a:solidFill>
                  <a:effectLst/>
                  <a:latin typeface="Arial" pitchFamily="34" charset="0"/>
                </a:endParaRPr>
              </a:p>
            </p:txBody>
          </p:sp>
          <p:sp>
            <p:nvSpPr>
              <p:cNvPr id="741" name="Line 872"/>
              <p:cNvSpPr>
                <a:spLocks noChangeShapeType="1"/>
              </p:cNvSpPr>
              <p:nvPr/>
            </p:nvSpPr>
            <p:spPr bwMode="auto">
              <a:xfrm flipV="1">
                <a:off x="2513"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Rectangle 873"/>
              <p:cNvSpPr>
                <a:spLocks noChangeArrowheads="1"/>
              </p:cNvSpPr>
              <p:nvPr/>
            </p:nvSpPr>
            <p:spPr bwMode="auto">
              <a:xfrm>
                <a:off x="2603" y="3549"/>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119</a:t>
                </a:r>
                <a:endParaRPr kumimoji="0" lang="en-US" sz="1800" b="0" i="0" u="none" strike="noStrike" cap="none" normalizeH="0" baseline="0" smtClean="0">
                  <a:ln>
                    <a:noFill/>
                  </a:ln>
                  <a:solidFill>
                    <a:schemeClr val="tx1"/>
                  </a:solidFill>
                  <a:effectLst/>
                  <a:latin typeface="Arial" pitchFamily="34" charset="0"/>
                </a:endParaRPr>
              </a:p>
            </p:txBody>
          </p:sp>
          <p:sp>
            <p:nvSpPr>
              <p:cNvPr id="743" name="Line 874"/>
              <p:cNvSpPr>
                <a:spLocks noChangeShapeType="1"/>
              </p:cNvSpPr>
              <p:nvPr/>
            </p:nvSpPr>
            <p:spPr bwMode="auto">
              <a:xfrm flipV="1">
                <a:off x="2838"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80" name="Line 876"/>
            <p:cNvSpPr>
              <a:spLocks noChangeShapeType="1"/>
            </p:cNvSpPr>
            <p:nvPr/>
          </p:nvSpPr>
          <p:spPr bwMode="auto">
            <a:xfrm flipV="1">
              <a:off x="2861"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Rectangle 877"/>
            <p:cNvSpPr>
              <a:spLocks noChangeArrowheads="1"/>
            </p:cNvSpPr>
            <p:nvPr/>
          </p:nvSpPr>
          <p:spPr bwMode="auto">
            <a:xfrm>
              <a:off x="3073" y="3549"/>
              <a:ext cx="12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W</a:t>
              </a:r>
              <a:endParaRPr kumimoji="0" lang="en-US" sz="1800" b="0" i="0" u="none" strike="noStrike" cap="none" normalizeH="0" baseline="0" smtClean="0">
                <a:ln>
                  <a:noFill/>
                </a:ln>
                <a:solidFill>
                  <a:schemeClr val="tx1"/>
                </a:solidFill>
                <a:effectLst/>
                <a:latin typeface="Arial" pitchFamily="34" charset="0"/>
              </a:endParaRPr>
            </a:p>
          </p:txBody>
        </p:sp>
        <p:sp>
          <p:nvSpPr>
            <p:cNvPr id="482" name="Line 878"/>
            <p:cNvSpPr>
              <a:spLocks noChangeShapeType="1"/>
            </p:cNvSpPr>
            <p:nvPr/>
          </p:nvSpPr>
          <p:spPr bwMode="auto">
            <a:xfrm flipV="1">
              <a:off x="3381"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Rectangle 879"/>
            <p:cNvSpPr>
              <a:spLocks noChangeArrowheads="1"/>
            </p:cNvSpPr>
            <p:nvPr/>
          </p:nvSpPr>
          <p:spPr bwMode="auto">
            <a:xfrm>
              <a:off x="3494" y="354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87</a:t>
              </a:r>
              <a:endParaRPr kumimoji="0" lang="en-US" sz="1800" b="0" i="0" u="none" strike="noStrike" cap="none" normalizeH="0" baseline="0" smtClean="0">
                <a:ln>
                  <a:noFill/>
                </a:ln>
                <a:solidFill>
                  <a:schemeClr val="tx1"/>
                </a:solidFill>
                <a:effectLst/>
                <a:latin typeface="Arial" pitchFamily="34" charset="0"/>
              </a:endParaRPr>
            </a:p>
          </p:txBody>
        </p:sp>
        <p:sp>
          <p:nvSpPr>
            <p:cNvPr id="484" name="Line 880"/>
            <p:cNvSpPr>
              <a:spLocks noChangeShapeType="1"/>
            </p:cNvSpPr>
            <p:nvPr/>
          </p:nvSpPr>
          <p:spPr bwMode="auto">
            <a:xfrm flipV="1">
              <a:off x="3706"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881"/>
            <p:cNvSpPr>
              <a:spLocks noChangeShapeType="1"/>
            </p:cNvSpPr>
            <p:nvPr/>
          </p:nvSpPr>
          <p:spPr bwMode="auto">
            <a:xfrm flipV="1">
              <a:off x="3729"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Rectangle 882"/>
            <p:cNvSpPr>
              <a:spLocks noChangeArrowheads="1"/>
            </p:cNvSpPr>
            <p:nvPr/>
          </p:nvSpPr>
          <p:spPr bwMode="auto">
            <a:xfrm>
              <a:off x="3952" y="3549"/>
              <a:ext cx="92"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487" name="Line 883"/>
            <p:cNvSpPr>
              <a:spLocks noChangeShapeType="1"/>
            </p:cNvSpPr>
            <p:nvPr/>
          </p:nvSpPr>
          <p:spPr bwMode="auto">
            <a:xfrm flipV="1">
              <a:off x="4249"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Rectangle 884"/>
            <p:cNvSpPr>
              <a:spLocks noChangeArrowheads="1"/>
            </p:cNvSpPr>
            <p:nvPr/>
          </p:nvSpPr>
          <p:spPr bwMode="auto">
            <a:xfrm>
              <a:off x="4367" y="3549"/>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61</a:t>
              </a:r>
              <a:endParaRPr kumimoji="0" lang="en-US" sz="1800" b="0" i="0" u="none" strike="noStrike" cap="none" normalizeH="0" baseline="0" smtClean="0">
                <a:ln>
                  <a:noFill/>
                </a:ln>
                <a:solidFill>
                  <a:schemeClr val="tx1"/>
                </a:solidFill>
                <a:effectLst/>
                <a:latin typeface="Arial" pitchFamily="34" charset="0"/>
              </a:endParaRPr>
            </a:p>
          </p:txBody>
        </p:sp>
        <p:sp>
          <p:nvSpPr>
            <p:cNvPr id="489" name="Line 885"/>
            <p:cNvSpPr>
              <a:spLocks noChangeShapeType="1"/>
            </p:cNvSpPr>
            <p:nvPr/>
          </p:nvSpPr>
          <p:spPr bwMode="auto">
            <a:xfrm flipV="1">
              <a:off x="4575"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886"/>
            <p:cNvSpPr>
              <a:spLocks noChangeShapeType="1"/>
            </p:cNvSpPr>
            <p:nvPr/>
          </p:nvSpPr>
          <p:spPr bwMode="auto">
            <a:xfrm flipV="1">
              <a:off x="4597" y="3553"/>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887"/>
            <p:cNvSpPr>
              <a:spLocks noChangeShapeType="1"/>
            </p:cNvSpPr>
            <p:nvPr/>
          </p:nvSpPr>
          <p:spPr bwMode="auto">
            <a:xfrm flipV="1">
              <a:off x="1970"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888"/>
            <p:cNvSpPr>
              <a:spLocks noChangeShapeType="1"/>
            </p:cNvSpPr>
            <p:nvPr/>
          </p:nvSpPr>
          <p:spPr bwMode="auto">
            <a:xfrm flipV="1">
              <a:off x="1992"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889"/>
            <p:cNvSpPr>
              <a:spLocks noChangeArrowheads="1"/>
            </p:cNvSpPr>
            <p:nvPr/>
          </p:nvSpPr>
          <p:spPr bwMode="auto">
            <a:xfrm>
              <a:off x="2230" y="366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x</a:t>
              </a:r>
              <a:endParaRPr kumimoji="0" lang="en-US" sz="1800" b="0" i="0" u="none" strike="noStrike" cap="none" normalizeH="0" baseline="0" smtClean="0">
                <a:ln>
                  <a:noFill/>
                </a:ln>
                <a:solidFill>
                  <a:schemeClr val="tx1"/>
                </a:solidFill>
                <a:effectLst/>
                <a:latin typeface="Arial" pitchFamily="34" charset="0"/>
              </a:endParaRPr>
            </a:p>
          </p:txBody>
        </p:sp>
        <p:sp>
          <p:nvSpPr>
            <p:cNvPr id="494" name="Line 890"/>
            <p:cNvSpPr>
              <a:spLocks noChangeShapeType="1"/>
            </p:cNvSpPr>
            <p:nvPr/>
          </p:nvSpPr>
          <p:spPr bwMode="auto">
            <a:xfrm flipV="1">
              <a:off x="2513"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Rectangle 891"/>
            <p:cNvSpPr>
              <a:spLocks noChangeArrowheads="1"/>
            </p:cNvSpPr>
            <p:nvPr/>
          </p:nvSpPr>
          <p:spPr bwMode="auto">
            <a:xfrm>
              <a:off x="2603" y="3664"/>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120</a:t>
              </a:r>
              <a:endParaRPr kumimoji="0" lang="en-US" sz="1800" b="0" i="0" u="none" strike="noStrike" cap="none" normalizeH="0" baseline="0" smtClean="0">
                <a:ln>
                  <a:noFill/>
                </a:ln>
                <a:solidFill>
                  <a:schemeClr val="tx1"/>
                </a:solidFill>
                <a:effectLst/>
                <a:latin typeface="Arial" pitchFamily="34" charset="0"/>
              </a:endParaRPr>
            </a:p>
          </p:txBody>
        </p:sp>
        <p:sp>
          <p:nvSpPr>
            <p:cNvPr id="496" name="Line 892"/>
            <p:cNvSpPr>
              <a:spLocks noChangeShapeType="1"/>
            </p:cNvSpPr>
            <p:nvPr/>
          </p:nvSpPr>
          <p:spPr bwMode="auto">
            <a:xfrm flipV="1">
              <a:off x="2838"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893"/>
            <p:cNvSpPr>
              <a:spLocks noChangeShapeType="1"/>
            </p:cNvSpPr>
            <p:nvPr/>
          </p:nvSpPr>
          <p:spPr bwMode="auto">
            <a:xfrm flipV="1">
              <a:off x="2861"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Rectangle 894"/>
            <p:cNvSpPr>
              <a:spLocks noChangeArrowheads="1"/>
            </p:cNvSpPr>
            <p:nvPr/>
          </p:nvSpPr>
          <p:spPr bwMode="auto">
            <a:xfrm>
              <a:off x="3085" y="3664"/>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X</a:t>
              </a:r>
              <a:endParaRPr kumimoji="0" lang="en-US" sz="1800" b="0" i="0" u="none" strike="noStrike" cap="none" normalizeH="0" baseline="0" smtClean="0">
                <a:ln>
                  <a:noFill/>
                </a:ln>
                <a:solidFill>
                  <a:schemeClr val="tx1"/>
                </a:solidFill>
                <a:effectLst/>
                <a:latin typeface="Arial" pitchFamily="34" charset="0"/>
              </a:endParaRPr>
            </a:p>
          </p:txBody>
        </p:sp>
        <p:sp>
          <p:nvSpPr>
            <p:cNvPr id="499" name="Line 895"/>
            <p:cNvSpPr>
              <a:spLocks noChangeShapeType="1"/>
            </p:cNvSpPr>
            <p:nvPr/>
          </p:nvSpPr>
          <p:spPr bwMode="auto">
            <a:xfrm flipV="1">
              <a:off x="3381"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896"/>
            <p:cNvSpPr>
              <a:spLocks noChangeArrowheads="1"/>
            </p:cNvSpPr>
            <p:nvPr/>
          </p:nvSpPr>
          <p:spPr bwMode="auto">
            <a:xfrm>
              <a:off x="3494" y="366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88</a:t>
              </a:r>
              <a:endParaRPr kumimoji="0" lang="en-US" sz="1800" b="0" i="0" u="none" strike="noStrike" cap="none" normalizeH="0" baseline="0" smtClean="0">
                <a:ln>
                  <a:noFill/>
                </a:ln>
                <a:solidFill>
                  <a:schemeClr val="tx1"/>
                </a:solidFill>
                <a:effectLst/>
                <a:latin typeface="Arial" pitchFamily="34" charset="0"/>
              </a:endParaRPr>
            </a:p>
          </p:txBody>
        </p:sp>
        <p:sp>
          <p:nvSpPr>
            <p:cNvPr id="501" name="Line 897"/>
            <p:cNvSpPr>
              <a:spLocks noChangeShapeType="1"/>
            </p:cNvSpPr>
            <p:nvPr/>
          </p:nvSpPr>
          <p:spPr bwMode="auto">
            <a:xfrm flipV="1">
              <a:off x="3706"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898"/>
            <p:cNvSpPr>
              <a:spLocks noChangeShapeType="1"/>
            </p:cNvSpPr>
            <p:nvPr/>
          </p:nvSpPr>
          <p:spPr bwMode="auto">
            <a:xfrm flipV="1">
              <a:off x="3729"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Rectangle 899"/>
            <p:cNvSpPr>
              <a:spLocks noChangeArrowheads="1"/>
            </p:cNvSpPr>
            <p:nvPr/>
          </p:nvSpPr>
          <p:spPr bwMode="auto">
            <a:xfrm>
              <a:off x="3964" y="3664"/>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04" name="Line 900"/>
            <p:cNvSpPr>
              <a:spLocks noChangeShapeType="1"/>
            </p:cNvSpPr>
            <p:nvPr/>
          </p:nvSpPr>
          <p:spPr bwMode="auto">
            <a:xfrm flipV="1">
              <a:off x="4249"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Rectangle 901"/>
            <p:cNvSpPr>
              <a:spLocks noChangeArrowheads="1"/>
            </p:cNvSpPr>
            <p:nvPr/>
          </p:nvSpPr>
          <p:spPr bwMode="auto">
            <a:xfrm>
              <a:off x="4367" y="366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63</a:t>
              </a:r>
              <a:endParaRPr kumimoji="0" lang="en-US" sz="1800" b="0" i="0" u="none" strike="noStrike" cap="none" normalizeH="0" baseline="0" smtClean="0">
                <a:ln>
                  <a:noFill/>
                </a:ln>
                <a:solidFill>
                  <a:schemeClr val="tx1"/>
                </a:solidFill>
                <a:effectLst/>
                <a:latin typeface="Arial" pitchFamily="34" charset="0"/>
              </a:endParaRPr>
            </a:p>
          </p:txBody>
        </p:sp>
        <p:sp>
          <p:nvSpPr>
            <p:cNvPr id="506" name="Line 902"/>
            <p:cNvSpPr>
              <a:spLocks noChangeShapeType="1"/>
            </p:cNvSpPr>
            <p:nvPr/>
          </p:nvSpPr>
          <p:spPr bwMode="auto">
            <a:xfrm flipV="1">
              <a:off x="4575"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Line 903"/>
            <p:cNvSpPr>
              <a:spLocks noChangeShapeType="1"/>
            </p:cNvSpPr>
            <p:nvPr/>
          </p:nvSpPr>
          <p:spPr bwMode="auto">
            <a:xfrm flipV="1">
              <a:off x="4597" y="3664"/>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904"/>
            <p:cNvSpPr>
              <a:spLocks noChangeShapeType="1"/>
            </p:cNvSpPr>
            <p:nvPr/>
          </p:nvSpPr>
          <p:spPr bwMode="auto">
            <a:xfrm flipV="1">
              <a:off x="1970"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905"/>
            <p:cNvSpPr>
              <a:spLocks noChangeShapeType="1"/>
            </p:cNvSpPr>
            <p:nvPr/>
          </p:nvSpPr>
          <p:spPr bwMode="auto">
            <a:xfrm flipV="1">
              <a:off x="1992"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Rectangle 906"/>
            <p:cNvSpPr>
              <a:spLocks noChangeArrowheads="1"/>
            </p:cNvSpPr>
            <p:nvPr/>
          </p:nvSpPr>
          <p:spPr bwMode="auto">
            <a:xfrm>
              <a:off x="2230" y="3774"/>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y</a:t>
              </a:r>
              <a:endParaRPr kumimoji="0" lang="en-US" sz="1800" b="0" i="0" u="none" strike="noStrike" cap="none" normalizeH="0" baseline="0" smtClean="0">
                <a:ln>
                  <a:noFill/>
                </a:ln>
                <a:solidFill>
                  <a:schemeClr val="tx1"/>
                </a:solidFill>
                <a:effectLst/>
                <a:latin typeface="Arial" pitchFamily="34" charset="0"/>
              </a:endParaRPr>
            </a:p>
          </p:txBody>
        </p:sp>
        <p:sp>
          <p:nvSpPr>
            <p:cNvPr id="511" name="Line 907"/>
            <p:cNvSpPr>
              <a:spLocks noChangeShapeType="1"/>
            </p:cNvSpPr>
            <p:nvPr/>
          </p:nvSpPr>
          <p:spPr bwMode="auto">
            <a:xfrm flipV="1">
              <a:off x="2513"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Rectangle 908"/>
            <p:cNvSpPr>
              <a:spLocks noChangeArrowheads="1"/>
            </p:cNvSpPr>
            <p:nvPr/>
          </p:nvSpPr>
          <p:spPr bwMode="auto">
            <a:xfrm>
              <a:off x="2603" y="3774"/>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121</a:t>
              </a:r>
              <a:endParaRPr kumimoji="0" lang="en-US" sz="1800" b="0" i="0" u="none" strike="noStrike" cap="none" normalizeH="0" baseline="0" smtClean="0">
                <a:ln>
                  <a:noFill/>
                </a:ln>
                <a:solidFill>
                  <a:schemeClr val="tx1"/>
                </a:solidFill>
                <a:effectLst/>
                <a:latin typeface="Arial" pitchFamily="34" charset="0"/>
              </a:endParaRPr>
            </a:p>
          </p:txBody>
        </p:sp>
        <p:sp>
          <p:nvSpPr>
            <p:cNvPr id="513" name="Line 909"/>
            <p:cNvSpPr>
              <a:spLocks noChangeShapeType="1"/>
            </p:cNvSpPr>
            <p:nvPr/>
          </p:nvSpPr>
          <p:spPr bwMode="auto">
            <a:xfrm flipV="1">
              <a:off x="2838"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910"/>
            <p:cNvSpPr>
              <a:spLocks noChangeShapeType="1"/>
            </p:cNvSpPr>
            <p:nvPr/>
          </p:nvSpPr>
          <p:spPr bwMode="auto">
            <a:xfrm flipV="1">
              <a:off x="2861"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Rectangle 911"/>
            <p:cNvSpPr>
              <a:spLocks noChangeArrowheads="1"/>
            </p:cNvSpPr>
            <p:nvPr/>
          </p:nvSpPr>
          <p:spPr bwMode="auto">
            <a:xfrm>
              <a:off x="3085" y="3774"/>
              <a:ext cx="10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Y</a:t>
              </a:r>
              <a:endParaRPr kumimoji="0" lang="en-US" sz="1800" b="0" i="0" u="none" strike="noStrike" cap="none" normalizeH="0" baseline="0" smtClean="0">
                <a:ln>
                  <a:noFill/>
                </a:ln>
                <a:solidFill>
                  <a:schemeClr val="tx1"/>
                </a:solidFill>
                <a:effectLst/>
                <a:latin typeface="Arial" pitchFamily="34" charset="0"/>
              </a:endParaRPr>
            </a:p>
          </p:txBody>
        </p:sp>
        <p:sp>
          <p:nvSpPr>
            <p:cNvPr id="516" name="Line 912"/>
            <p:cNvSpPr>
              <a:spLocks noChangeShapeType="1"/>
            </p:cNvSpPr>
            <p:nvPr/>
          </p:nvSpPr>
          <p:spPr bwMode="auto">
            <a:xfrm flipV="1">
              <a:off x="3381"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913"/>
            <p:cNvSpPr>
              <a:spLocks noChangeArrowheads="1"/>
            </p:cNvSpPr>
            <p:nvPr/>
          </p:nvSpPr>
          <p:spPr bwMode="auto">
            <a:xfrm>
              <a:off x="3494" y="377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89</a:t>
              </a:r>
              <a:endParaRPr kumimoji="0" lang="en-US" sz="1800" b="0" i="0" u="none" strike="noStrike" cap="none" normalizeH="0" baseline="0" smtClean="0">
                <a:ln>
                  <a:noFill/>
                </a:ln>
                <a:solidFill>
                  <a:schemeClr val="tx1"/>
                </a:solidFill>
                <a:effectLst/>
                <a:latin typeface="Arial" pitchFamily="34" charset="0"/>
              </a:endParaRPr>
            </a:p>
          </p:txBody>
        </p:sp>
        <p:sp>
          <p:nvSpPr>
            <p:cNvPr id="518" name="Line 914"/>
            <p:cNvSpPr>
              <a:spLocks noChangeShapeType="1"/>
            </p:cNvSpPr>
            <p:nvPr/>
          </p:nvSpPr>
          <p:spPr bwMode="auto">
            <a:xfrm flipV="1">
              <a:off x="3706"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915"/>
            <p:cNvSpPr>
              <a:spLocks noChangeShapeType="1"/>
            </p:cNvSpPr>
            <p:nvPr/>
          </p:nvSpPr>
          <p:spPr bwMode="auto">
            <a:xfrm flipV="1">
              <a:off x="3729"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Rectangle 916"/>
            <p:cNvSpPr>
              <a:spLocks noChangeArrowheads="1"/>
            </p:cNvSpPr>
            <p:nvPr/>
          </p:nvSpPr>
          <p:spPr bwMode="auto">
            <a:xfrm>
              <a:off x="3952" y="3774"/>
              <a:ext cx="12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21" name="Line 917"/>
            <p:cNvSpPr>
              <a:spLocks noChangeShapeType="1"/>
            </p:cNvSpPr>
            <p:nvPr/>
          </p:nvSpPr>
          <p:spPr bwMode="auto">
            <a:xfrm flipV="1">
              <a:off x="4249"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Rectangle 918"/>
            <p:cNvSpPr>
              <a:spLocks noChangeArrowheads="1"/>
            </p:cNvSpPr>
            <p:nvPr/>
          </p:nvSpPr>
          <p:spPr bwMode="auto">
            <a:xfrm>
              <a:off x="4367" y="3774"/>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64</a:t>
              </a:r>
              <a:endParaRPr kumimoji="0" lang="en-US" sz="1800" b="0" i="0" u="none" strike="noStrike" cap="none" normalizeH="0" baseline="0" smtClean="0">
                <a:ln>
                  <a:noFill/>
                </a:ln>
                <a:solidFill>
                  <a:schemeClr val="tx1"/>
                </a:solidFill>
                <a:effectLst/>
                <a:latin typeface="Arial" pitchFamily="34" charset="0"/>
              </a:endParaRPr>
            </a:p>
          </p:txBody>
        </p:sp>
        <p:sp>
          <p:nvSpPr>
            <p:cNvPr id="523" name="Line 919"/>
            <p:cNvSpPr>
              <a:spLocks noChangeShapeType="1"/>
            </p:cNvSpPr>
            <p:nvPr/>
          </p:nvSpPr>
          <p:spPr bwMode="auto">
            <a:xfrm flipV="1">
              <a:off x="4575"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920"/>
            <p:cNvSpPr>
              <a:spLocks noChangeShapeType="1"/>
            </p:cNvSpPr>
            <p:nvPr/>
          </p:nvSpPr>
          <p:spPr bwMode="auto">
            <a:xfrm flipV="1">
              <a:off x="4597" y="3776"/>
              <a:ext cx="0" cy="111"/>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921"/>
            <p:cNvSpPr>
              <a:spLocks noChangeShapeType="1"/>
            </p:cNvSpPr>
            <p:nvPr/>
          </p:nvSpPr>
          <p:spPr bwMode="auto">
            <a:xfrm flipV="1">
              <a:off x="1970"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922"/>
            <p:cNvSpPr>
              <a:spLocks noChangeShapeType="1"/>
            </p:cNvSpPr>
            <p:nvPr/>
          </p:nvSpPr>
          <p:spPr bwMode="auto">
            <a:xfrm flipV="1">
              <a:off x="1992"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923"/>
            <p:cNvSpPr>
              <a:spLocks noChangeArrowheads="1"/>
            </p:cNvSpPr>
            <p:nvPr/>
          </p:nvSpPr>
          <p:spPr bwMode="auto">
            <a:xfrm>
              <a:off x="2230" y="3883"/>
              <a:ext cx="79"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z</a:t>
              </a:r>
              <a:endParaRPr kumimoji="0" lang="en-US" sz="1800" b="0" i="0" u="none" strike="noStrike" cap="none" normalizeH="0" baseline="0" smtClean="0">
                <a:ln>
                  <a:noFill/>
                </a:ln>
                <a:solidFill>
                  <a:schemeClr val="tx1"/>
                </a:solidFill>
                <a:effectLst/>
                <a:latin typeface="Arial" pitchFamily="34" charset="0"/>
              </a:endParaRPr>
            </a:p>
          </p:txBody>
        </p:sp>
        <p:sp>
          <p:nvSpPr>
            <p:cNvPr id="528" name="Line 924"/>
            <p:cNvSpPr>
              <a:spLocks noChangeShapeType="1"/>
            </p:cNvSpPr>
            <p:nvPr/>
          </p:nvSpPr>
          <p:spPr bwMode="auto">
            <a:xfrm flipV="1">
              <a:off x="2513"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Rectangle 925"/>
            <p:cNvSpPr>
              <a:spLocks noChangeArrowheads="1"/>
            </p:cNvSpPr>
            <p:nvPr/>
          </p:nvSpPr>
          <p:spPr bwMode="auto">
            <a:xfrm>
              <a:off x="2603" y="3883"/>
              <a:ext cx="183"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122</a:t>
              </a:r>
              <a:endParaRPr kumimoji="0" lang="en-US" sz="1800" b="0" i="0" u="none" strike="noStrike" cap="none" normalizeH="0" baseline="0" smtClean="0">
                <a:ln>
                  <a:noFill/>
                </a:ln>
                <a:solidFill>
                  <a:schemeClr val="tx1"/>
                </a:solidFill>
                <a:effectLst/>
                <a:latin typeface="Arial" pitchFamily="34" charset="0"/>
              </a:endParaRPr>
            </a:p>
          </p:txBody>
        </p:sp>
        <p:sp>
          <p:nvSpPr>
            <p:cNvPr id="530" name="Line 926"/>
            <p:cNvSpPr>
              <a:spLocks noChangeShapeType="1"/>
            </p:cNvSpPr>
            <p:nvPr/>
          </p:nvSpPr>
          <p:spPr bwMode="auto">
            <a:xfrm flipV="1">
              <a:off x="2838"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927"/>
            <p:cNvSpPr>
              <a:spLocks noChangeShapeType="1"/>
            </p:cNvSpPr>
            <p:nvPr/>
          </p:nvSpPr>
          <p:spPr bwMode="auto">
            <a:xfrm flipV="1">
              <a:off x="2861"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Rectangle 928"/>
            <p:cNvSpPr>
              <a:spLocks noChangeArrowheads="1"/>
            </p:cNvSpPr>
            <p:nvPr/>
          </p:nvSpPr>
          <p:spPr bwMode="auto">
            <a:xfrm>
              <a:off x="3091" y="3883"/>
              <a:ext cx="98"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Z</a:t>
              </a:r>
              <a:endParaRPr kumimoji="0" lang="en-US" sz="1800" b="0" i="0" u="none" strike="noStrike" cap="none" normalizeH="0" baseline="0" smtClean="0">
                <a:ln>
                  <a:noFill/>
                </a:ln>
                <a:solidFill>
                  <a:schemeClr val="tx1"/>
                </a:solidFill>
                <a:effectLst/>
                <a:latin typeface="Arial" pitchFamily="34" charset="0"/>
              </a:endParaRPr>
            </a:p>
          </p:txBody>
        </p:sp>
        <p:sp>
          <p:nvSpPr>
            <p:cNvPr id="533" name="Line 929"/>
            <p:cNvSpPr>
              <a:spLocks noChangeShapeType="1"/>
            </p:cNvSpPr>
            <p:nvPr/>
          </p:nvSpPr>
          <p:spPr bwMode="auto">
            <a:xfrm flipV="1">
              <a:off x="3381"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930"/>
            <p:cNvSpPr>
              <a:spLocks noChangeArrowheads="1"/>
            </p:cNvSpPr>
            <p:nvPr/>
          </p:nvSpPr>
          <p:spPr bwMode="auto">
            <a:xfrm>
              <a:off x="3494" y="388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90</a:t>
              </a:r>
              <a:endParaRPr kumimoji="0" lang="en-US" sz="1800" b="0" i="0" u="none" strike="noStrike" cap="none" normalizeH="0" baseline="0" smtClean="0">
                <a:ln>
                  <a:noFill/>
                </a:ln>
                <a:solidFill>
                  <a:schemeClr val="tx1"/>
                </a:solidFill>
                <a:effectLst/>
                <a:latin typeface="Arial" pitchFamily="34" charset="0"/>
              </a:endParaRPr>
            </a:p>
          </p:txBody>
        </p:sp>
        <p:sp>
          <p:nvSpPr>
            <p:cNvPr id="535" name="Line 931"/>
            <p:cNvSpPr>
              <a:spLocks noChangeShapeType="1"/>
            </p:cNvSpPr>
            <p:nvPr/>
          </p:nvSpPr>
          <p:spPr bwMode="auto">
            <a:xfrm flipV="1">
              <a:off x="3706"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932"/>
            <p:cNvSpPr>
              <a:spLocks noChangeShapeType="1"/>
            </p:cNvSpPr>
            <p:nvPr/>
          </p:nvSpPr>
          <p:spPr bwMode="auto">
            <a:xfrm flipV="1">
              <a:off x="3729"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Rectangle 933"/>
            <p:cNvSpPr>
              <a:spLocks noChangeArrowheads="1"/>
            </p:cNvSpPr>
            <p:nvPr/>
          </p:nvSpPr>
          <p:spPr bwMode="auto">
            <a:xfrm>
              <a:off x="3964" y="3895"/>
              <a:ext cx="85"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a:t>
              </a:r>
              <a:endParaRPr kumimoji="0" lang="en-US" sz="1800" b="0" i="0" u="none" strike="noStrike" cap="none" normalizeH="0" baseline="0" smtClean="0">
                <a:ln>
                  <a:noFill/>
                </a:ln>
                <a:solidFill>
                  <a:schemeClr val="tx1"/>
                </a:solidFill>
                <a:effectLst/>
                <a:latin typeface="Arial" pitchFamily="34" charset="0"/>
              </a:endParaRPr>
            </a:p>
          </p:txBody>
        </p:sp>
        <p:sp>
          <p:nvSpPr>
            <p:cNvPr id="538" name="Line 934"/>
            <p:cNvSpPr>
              <a:spLocks noChangeShapeType="1"/>
            </p:cNvSpPr>
            <p:nvPr/>
          </p:nvSpPr>
          <p:spPr bwMode="auto">
            <a:xfrm flipV="1">
              <a:off x="4249"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Rectangle 935"/>
            <p:cNvSpPr>
              <a:spLocks noChangeArrowheads="1"/>
            </p:cNvSpPr>
            <p:nvPr/>
          </p:nvSpPr>
          <p:spPr bwMode="auto">
            <a:xfrm>
              <a:off x="4367" y="3883"/>
              <a:ext cx="134" cy="1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1A1B1C"/>
                  </a:solidFill>
                  <a:effectLst/>
                  <a:latin typeface="Times New Roman" pitchFamily="18" charset="0"/>
                </a:rPr>
                <a:t>94</a:t>
              </a:r>
              <a:endParaRPr kumimoji="0" lang="en-US" sz="1800" b="0" i="0" u="none" strike="noStrike" cap="none" normalizeH="0" baseline="0" smtClean="0">
                <a:ln>
                  <a:noFill/>
                </a:ln>
                <a:solidFill>
                  <a:schemeClr val="tx1"/>
                </a:solidFill>
                <a:effectLst/>
                <a:latin typeface="Arial" pitchFamily="34" charset="0"/>
              </a:endParaRPr>
            </a:p>
          </p:txBody>
        </p:sp>
        <p:sp>
          <p:nvSpPr>
            <p:cNvPr id="540" name="Line 936"/>
            <p:cNvSpPr>
              <a:spLocks noChangeShapeType="1"/>
            </p:cNvSpPr>
            <p:nvPr/>
          </p:nvSpPr>
          <p:spPr bwMode="auto">
            <a:xfrm flipV="1">
              <a:off x="4575"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937"/>
            <p:cNvSpPr>
              <a:spLocks noChangeShapeType="1"/>
            </p:cNvSpPr>
            <p:nvPr/>
          </p:nvSpPr>
          <p:spPr bwMode="auto">
            <a:xfrm flipV="1">
              <a:off x="4597" y="3887"/>
              <a:ext cx="0" cy="112"/>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938"/>
            <p:cNvSpPr>
              <a:spLocks noChangeShapeType="1"/>
            </p:cNvSpPr>
            <p:nvPr/>
          </p:nvSpPr>
          <p:spPr bwMode="auto">
            <a:xfrm>
              <a:off x="1968" y="4000"/>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939"/>
            <p:cNvSpPr>
              <a:spLocks noChangeShapeType="1"/>
            </p:cNvSpPr>
            <p:nvPr/>
          </p:nvSpPr>
          <p:spPr bwMode="auto">
            <a:xfrm>
              <a:off x="1968" y="4023"/>
              <a:ext cx="2631" cy="0"/>
            </a:xfrm>
            <a:prstGeom prst="line">
              <a:avLst/>
            </a:prstGeom>
            <a:noFill/>
            <a:ln w="4"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7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69</a:t>
            </a:fld>
            <a:endParaRPr lang="en-US" sz="1000" dirty="0">
              <a:latin typeface="Calibri" panose="020F0502020204030204" pitchFamily="34" charset="0"/>
            </a:endParaRPr>
          </a:p>
        </p:txBody>
      </p:sp>
      <p:pic>
        <p:nvPicPr>
          <p:cNvPr id="47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XOR Operation : (</a:t>
            </a:r>
            <a:r>
              <a:rPr lang="en-US" dirty="0" smtClean="0">
                <a:latin typeface="Calibri" panose="020F0502020204030204" pitchFamily="34" charset="0"/>
              </a:rPr>
              <a:t>A   </a:t>
            </a:r>
            <a:r>
              <a:rPr lang="en-US" dirty="0">
                <a:latin typeface="Calibri" panose="020F0502020204030204" pitchFamily="34" charset="0"/>
              </a:rPr>
              <a:t>B)</a:t>
            </a:r>
          </a:p>
        </p:txBody>
      </p:sp>
      <p:grpSp>
        <p:nvGrpSpPr>
          <p:cNvPr id="5" name="Group 4"/>
          <p:cNvGrpSpPr/>
          <p:nvPr/>
        </p:nvGrpSpPr>
        <p:grpSpPr>
          <a:xfrm>
            <a:off x="4419600" y="1802640"/>
            <a:ext cx="178560" cy="178560"/>
            <a:chOff x="5635800" y="1745999"/>
            <a:chExt cx="178560" cy="178560"/>
          </a:xfrm>
        </p:grpSpPr>
        <p:sp>
          <p:nvSpPr>
            <p:cNvPr id="6" name="Straight Connector 5"/>
            <p:cNvSpPr/>
            <p:nvPr/>
          </p:nvSpPr>
          <p:spPr>
            <a:xfrm>
              <a:off x="5635800" y="1825560"/>
              <a:ext cx="16848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Straight Connector 6"/>
            <p:cNvSpPr/>
            <p:nvPr/>
          </p:nvSpPr>
          <p:spPr>
            <a:xfrm>
              <a:off x="5715000" y="1756080"/>
              <a:ext cx="10080" cy="1587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5635800" y="1745999"/>
              <a:ext cx="178560" cy="178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a:t>
            </a:fld>
            <a:endParaRPr lang="en-US" sz="1000" dirty="0">
              <a:latin typeface="Calibri" panose="020F0502020204030204" pitchFamily="34" charset="0"/>
            </a:endParaRPr>
          </a:p>
        </p:txBody>
      </p:sp>
      <p:pic>
        <p:nvPicPr>
          <p:cNvPr id="1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3" name="Table 12"/>
          <p:cNvGraphicFramePr>
            <a:graphicFrameLocks noGrp="1"/>
          </p:cNvGraphicFramePr>
          <p:nvPr>
            <p:extLst>
              <p:ext uri="{D42A27DB-BD31-4B8C-83A1-F6EECF244321}">
                <p14:modId xmlns:p14="http://schemas.microsoft.com/office/powerpoint/2010/main" val="938338320"/>
              </p:ext>
            </p:extLst>
          </p:nvPr>
        </p:nvGraphicFramePr>
        <p:xfrm>
          <a:off x="2590800" y="2438400"/>
          <a:ext cx="3886200" cy="2057400"/>
        </p:xfrm>
        <a:graphic>
          <a:graphicData uri="http://schemas.openxmlformats.org/drawingml/2006/table">
            <a:tbl>
              <a:tblPr firstRow="1" bandRow="1">
                <a:tableStyleId>{3B4B98B0-60AC-42C2-AFA5-B58CD77FA1E5}</a:tableStyleId>
              </a:tblPr>
              <a:tblGrid>
                <a:gridCol w="1295400"/>
                <a:gridCol w="1295400"/>
                <a:gridCol w="1295400"/>
              </a:tblGrid>
              <a:tr h="533400">
                <a:tc>
                  <a:txBody>
                    <a:bodyPr/>
                    <a:lstStyle/>
                    <a:p>
                      <a:pPr algn="ctr"/>
                      <a:r>
                        <a:rPr lang="en-US" dirty="0" smtClean="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smtClean="0"/>
                        <a:t>B</a:t>
                      </a:r>
                      <a:endParaRPr lang="en-US" dirty="0"/>
                    </a:p>
                  </a:txBody>
                  <a:tcPr>
                    <a:lnT w="12700" cap="flat" cmpd="sng" algn="ctr">
                      <a:solidFill>
                        <a:scrgbClr r="0" g="0" b="0"/>
                      </a:solidFill>
                      <a:prstDash val="solid"/>
                      <a:round/>
                      <a:headEnd type="none" w="med" len="med"/>
                      <a:tailEnd type="none" w="med" len="med"/>
                    </a:lnT>
                  </a:tcPr>
                </a:tc>
                <a:tc>
                  <a:txBody>
                    <a:bodyPr/>
                    <a:lstStyle/>
                    <a:p>
                      <a:pPr algn="ctr"/>
                      <a:r>
                        <a:rPr lang="en-US" dirty="0" smtClean="0"/>
                        <a:t>A XOR B</a:t>
                      </a:r>
                      <a:endParaRPr lang="en-US" dirty="0"/>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0</a:t>
                      </a:r>
                      <a:endParaRPr lang="en-US" dirty="0"/>
                    </a:p>
                  </a:txBody>
                  <a:tcPr>
                    <a:lnL w="12700" cap="flat" cmpd="sng" algn="ctr">
                      <a:solidFill>
                        <a:scrgbClr r="0" g="0" b="0"/>
                      </a:solidFill>
                      <a:prstDash val="solid"/>
                      <a:round/>
                      <a:headEnd type="none" w="med" len="med"/>
                      <a:tailEnd type="none" w="med" len="med"/>
                    </a:lnL>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lnR w="12700" cap="flat" cmpd="sng" algn="ctr">
                      <a:solidFill>
                        <a:scrgbClr r="0" g="0" b="0"/>
                      </a:solidFill>
                      <a:prstDash val="solid"/>
                      <a:round/>
                      <a:headEnd type="none" w="med" len="med"/>
                      <a:tailEnd type="none" w="med" len="med"/>
                    </a:lnR>
                  </a:tcPr>
                </a:tc>
              </a:tr>
              <a:tr h="381000">
                <a:tc>
                  <a:txBody>
                    <a:bodyPr/>
                    <a:lstStyle/>
                    <a:p>
                      <a:pPr algn="ctr"/>
                      <a:r>
                        <a:rPr lang="en-US" dirty="0" smtClean="0"/>
                        <a:t>1</a:t>
                      </a:r>
                      <a:endParaRPr lang="en-US" dirty="0"/>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smtClean="0"/>
                        <a:t>1</a:t>
                      </a:r>
                      <a:endParaRPr lang="en-US" dirty="0"/>
                    </a:p>
                  </a:txBody>
                  <a:tcPr>
                    <a:lnB w="12700" cap="flat" cmpd="sng" algn="ctr">
                      <a:solidFill>
                        <a:scrgbClr r="0" g="0" b="0"/>
                      </a:solidFill>
                      <a:prstDash val="solid"/>
                      <a:round/>
                      <a:headEnd type="none" w="med" len="med"/>
                      <a:tailEnd type="none" w="med" len="med"/>
                    </a:lnB>
                  </a:tcPr>
                </a:tc>
                <a:tc>
                  <a:txBody>
                    <a:bodyPr/>
                    <a:lstStyle/>
                    <a:p>
                      <a:pPr algn="ctr"/>
                      <a:r>
                        <a:rPr lang="en-US" dirty="0" smtClean="0"/>
                        <a:t>0</a:t>
                      </a:r>
                      <a:endParaRPr 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Unicode Format</a:t>
            </a:r>
          </a:p>
        </p:txBody>
      </p:sp>
      <p:sp>
        <p:nvSpPr>
          <p:cNvPr id="3" name="Text Placeholder 2"/>
          <p:cNvSpPr txBox="1">
            <a:spLocks noGrp="1"/>
          </p:cNvSpPr>
          <p:nvPr>
            <p:ph type="body" idx="4294967295"/>
          </p:nvPr>
        </p:nvSpPr>
        <p:spPr>
          <a:xfrm>
            <a:off x="609600" y="1371600"/>
            <a:ext cx="7920037" cy="5108574"/>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UTF-8 (</a:t>
            </a:r>
            <a:r>
              <a:rPr lang="en-US" sz="2400" dirty="0">
                <a:latin typeface="Calibri" panose="020F0502020204030204" pitchFamily="34" charset="0"/>
              </a:rPr>
              <a:t>Universal character set Transformation Format)</a:t>
            </a:r>
          </a:p>
          <a:p>
            <a:pPr lvl="1">
              <a:buSzPct val="100000"/>
              <a:buFont typeface="Symbol" panose="05050102010706020507" pitchFamily="18" charset="2"/>
              <a:buChar char="*"/>
            </a:pPr>
            <a:r>
              <a:rPr lang="en-US" dirty="0" smtClean="0">
                <a:solidFill>
                  <a:srgbClr val="0084D1"/>
                </a:solidFill>
                <a:latin typeface="Calibri" panose="020F0502020204030204" pitchFamily="34" charset="0"/>
              </a:rPr>
              <a:t>UTF-8 encodes 1,112,064 characters</a:t>
            </a:r>
            <a:r>
              <a:rPr lang="en-US" dirty="0" smtClean="0">
                <a:latin typeface="Calibri" panose="020F0502020204030204" pitchFamily="34" charset="0"/>
              </a:rPr>
              <a:t> defined in the Unicode character set. It uses 1-6 bytes for this purpose. E.g.</a:t>
            </a:r>
            <a:r>
              <a:rPr lang="x-none" dirty="0" smtClean="0">
                <a:latin typeface="Calibri" panose="020F0502020204030204" pitchFamily="34" charset="0"/>
              </a:rPr>
              <a:t>अ आ क ख, </a:t>
            </a:r>
            <a:r>
              <a:rPr lang="ta-IN" dirty="0" smtClean="0">
                <a:latin typeface="Calibri" panose="020F0502020204030204" pitchFamily="34" charset="0"/>
              </a:rPr>
              <a:t>௹</a:t>
            </a:r>
            <a:r>
              <a:rPr lang="en-US" altLang="ko-KR" dirty="0" err="1" smtClean="0">
                <a:latin typeface="Calibri" panose="020F0502020204030204" pitchFamily="34" charset="0"/>
              </a:rPr>
              <a:t>ᇜ</a:t>
            </a:r>
            <a:r>
              <a:rPr lang="kn-IN" dirty="0" smtClean="0">
                <a:latin typeface="Calibri" panose="020F0502020204030204" pitchFamily="34" charset="0"/>
              </a:rPr>
              <a:t>ಞ</a:t>
            </a:r>
            <a:r>
              <a:rPr lang="ta-IN" dirty="0" smtClean="0">
                <a:latin typeface="Calibri" panose="020F0502020204030204" pitchFamily="34" charset="0"/>
              </a:rPr>
              <a:t>ஸ</a:t>
            </a:r>
          </a:p>
          <a:p>
            <a:pPr lvl="1">
              <a:buSzPct val="100000"/>
              <a:buFont typeface="Symbol" panose="05050102010706020507" pitchFamily="18" charset="2"/>
              <a:buChar char="*"/>
            </a:pPr>
            <a:r>
              <a:rPr lang="en-US" dirty="0" smtClean="0">
                <a:latin typeface="Calibri" panose="020F0502020204030204" pitchFamily="34" charset="0"/>
              </a:rPr>
              <a:t>UTF-8 is </a:t>
            </a:r>
            <a:r>
              <a:rPr lang="en-US" dirty="0" smtClean="0">
                <a:solidFill>
                  <a:srgbClr val="EB613D"/>
                </a:solidFill>
                <a:latin typeface="Calibri" panose="020F0502020204030204" pitchFamily="34" charset="0"/>
              </a:rPr>
              <a:t>compatible</a:t>
            </a:r>
            <a:r>
              <a:rPr lang="en-US" dirty="0" smtClean="0">
                <a:latin typeface="Calibri" panose="020F0502020204030204" pitchFamily="34" charset="0"/>
              </a:rPr>
              <a:t> with ASCII. The first 128 characters in UTF-8 correspond to the ASCII characters. When using ASCII characters, UTF-8 requires just one byte. It has a leading 0.</a:t>
            </a:r>
          </a:p>
          <a:p>
            <a:pPr lvl="1">
              <a:buSzPct val="100000"/>
              <a:buFont typeface="Symbol" panose="05050102010706020507" pitchFamily="18" charset="2"/>
              <a:buChar char="*"/>
            </a:pPr>
            <a:r>
              <a:rPr lang="en-US" dirty="0" smtClean="0">
                <a:latin typeface="Calibri" panose="020F0502020204030204" pitchFamily="34" charset="0"/>
              </a:rPr>
              <a:t>Most </a:t>
            </a:r>
            <a:r>
              <a:rPr lang="en-US" dirty="0">
                <a:latin typeface="Calibri" panose="020F0502020204030204" pitchFamily="34" charset="0"/>
              </a:rPr>
              <a:t>of the languages that use variants of the Roman script such as French, German, and Spanish require 2 bytes in UTF-8. Greek, Russian (Cyrillic), Hebrew, and Arabic, also require 2 bytes.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70</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UTF-16 and 32</a:t>
            </a:r>
          </a:p>
        </p:txBody>
      </p:sp>
      <p:sp>
        <p:nvSpPr>
          <p:cNvPr id="3" name="Text Placeholder 2"/>
          <p:cNvSpPr txBox="1">
            <a:spLocks noGrp="1"/>
          </p:cNvSpPr>
          <p:nvPr>
            <p:ph type="body" idx="4294967295"/>
          </p:nvPr>
        </p:nvSpPr>
        <p:spPr>
          <a:xfrm>
            <a:off x="762000" y="1676399"/>
            <a:ext cx="7848600" cy="4194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3000"/>
              </a:spcBef>
              <a:buSzPct val="100000"/>
              <a:buFont typeface="Symbol" panose="05050102010706020507" pitchFamily="18" charset="2"/>
              <a:buChar char="*"/>
            </a:pPr>
            <a:r>
              <a:rPr lang="en-US" sz="2400" dirty="0">
                <a:solidFill>
                  <a:srgbClr val="B80047"/>
                </a:solidFill>
                <a:latin typeface="" pitchFamily="18"/>
              </a:rPr>
              <a:t>Unicode</a:t>
            </a:r>
            <a:r>
              <a:rPr lang="en-US" sz="2400" dirty="0">
                <a:latin typeface="" pitchFamily="18"/>
              </a:rPr>
              <a:t> is a standard across all browsers and operating systems</a:t>
            </a:r>
          </a:p>
          <a:p>
            <a:pPr lvl="0">
              <a:spcBef>
                <a:spcPts val="3000"/>
              </a:spcBef>
              <a:buSzPct val="100000"/>
              <a:buFont typeface="Symbol" panose="05050102010706020507" pitchFamily="18" charset="2"/>
              <a:buChar char="*"/>
            </a:pPr>
            <a:r>
              <a:rPr lang="en-US" sz="2400" dirty="0">
                <a:solidFill>
                  <a:srgbClr val="B80047"/>
                </a:solidFill>
                <a:latin typeface="" pitchFamily="18"/>
              </a:rPr>
              <a:t>UTF-8</a:t>
            </a:r>
            <a:r>
              <a:rPr lang="en-US" sz="2400" dirty="0">
                <a:latin typeface="" pitchFamily="18"/>
              </a:rPr>
              <a:t> has been superseded by UTF-16, and UTF-32</a:t>
            </a:r>
          </a:p>
          <a:p>
            <a:pPr lvl="0">
              <a:spcBef>
                <a:spcPts val="3000"/>
              </a:spcBef>
              <a:buSzPct val="100000"/>
              <a:buFont typeface="Symbol" panose="05050102010706020507" pitchFamily="18" charset="2"/>
              <a:buChar char="*"/>
            </a:pPr>
            <a:r>
              <a:rPr lang="en-US" sz="2400" dirty="0">
                <a:solidFill>
                  <a:srgbClr val="00AE00"/>
                </a:solidFill>
                <a:latin typeface="" pitchFamily="18"/>
              </a:rPr>
              <a:t>UTF-16</a:t>
            </a:r>
            <a:r>
              <a:rPr lang="en-US" sz="2400" dirty="0">
                <a:latin typeface="" pitchFamily="18"/>
              </a:rPr>
              <a:t> uses 2 byte or 4 byte encodings (Java and Windows)</a:t>
            </a:r>
          </a:p>
          <a:p>
            <a:pPr lvl="0">
              <a:spcBef>
                <a:spcPts val="3000"/>
              </a:spcBef>
              <a:buSzPct val="100000"/>
              <a:buFont typeface="Symbol" panose="05050102010706020507" pitchFamily="18" charset="2"/>
              <a:buChar char="*"/>
            </a:pPr>
            <a:r>
              <a:rPr lang="en-US" sz="2400" dirty="0">
                <a:solidFill>
                  <a:srgbClr val="2323DC"/>
                </a:solidFill>
                <a:latin typeface="" pitchFamily="18"/>
              </a:rPr>
              <a:t>UTF-32</a:t>
            </a:r>
            <a:r>
              <a:rPr lang="en-US" sz="2400" dirty="0">
                <a:latin typeface="" pitchFamily="18"/>
              </a:rPr>
              <a:t> uses 4 bytes for every character (rarely used)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71</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72</a:t>
            </a:fld>
            <a:endParaRPr lang="en-US" sz="1000" dirty="0">
              <a:latin typeface="Calibri" panose="020F0502020204030204" pitchFamily="34" charset="0"/>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ubtitle 1"/>
          <p:cNvSpPr txBox="1">
            <a:spLocks/>
          </p:cNvSpPr>
          <p:nvPr/>
        </p:nvSpPr>
        <p:spPr bwMode="auto">
          <a:xfrm>
            <a:off x="1524000" y="1828800"/>
            <a:ext cx="6096000" cy="3535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smtClean="0">
                <a:latin typeface="Times New Roman" panose="02020603050405020304" pitchFamily="18" charset="0"/>
                <a:ea typeface="Microsoft YaHei"/>
                <a:cs typeface="Times New Roman" panose="02020603050405020304" pitchFamily="18" charset="0"/>
              </a:rPr>
              <a:t>THE END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smtClean="0">
                <a:latin typeface="Calibri" panose="020F0502020204030204" pitchFamily="34" charset="0"/>
              </a:rPr>
              <a:t>NOT operator</a:t>
            </a:r>
          </a:p>
          <a:p>
            <a:pPr lvl="1">
              <a:buSzPct val="100000"/>
              <a:buFont typeface="Symbol" panose="05050102010706020507" pitchFamily="18" charset="2"/>
              <a:buChar char="*"/>
            </a:pPr>
            <a:r>
              <a:rPr lang="en-US" dirty="0" smtClean="0">
                <a:latin typeface="Calibri" panose="020F0502020204030204" pitchFamily="34" charset="0"/>
              </a:rPr>
              <a:t>Definition: 0 = 1, and 1 = 0</a:t>
            </a:r>
          </a:p>
          <a:p>
            <a:pPr lvl="1">
              <a:buSzPct val="100000"/>
              <a:buFont typeface="Symbol" panose="05050102010706020507" pitchFamily="18" charset="2"/>
              <a:buChar char="*"/>
            </a:pPr>
            <a:r>
              <a:rPr lang="en-US" dirty="0" smtClean="0">
                <a:latin typeface="Calibri" panose="020F0502020204030204" pitchFamily="34" charset="0"/>
              </a:rPr>
              <a:t>Double negation: A = A, NOT of (NOT of A) is equal to A itself </a:t>
            </a:r>
          </a:p>
          <a:p>
            <a:pPr>
              <a:buSzPct val="100000"/>
              <a:buFont typeface="Symbol" panose="05050102010706020507" pitchFamily="18" charset="2"/>
              <a:buChar char="*"/>
            </a:pPr>
            <a:r>
              <a:rPr lang="en-US" dirty="0" smtClean="0">
                <a:latin typeface="Calibri" panose="020F0502020204030204" pitchFamily="34" charset="0"/>
              </a:rPr>
              <a:t>OR and AND operators</a:t>
            </a:r>
          </a:p>
          <a:p>
            <a:pPr lvl="1">
              <a:buSzPct val="100000"/>
              <a:buFont typeface="Symbol" panose="05050102010706020507" pitchFamily="18" charset="2"/>
              <a:buChar char="*"/>
            </a:pPr>
            <a:r>
              <a:rPr lang="en-US" dirty="0" smtClean="0">
                <a:latin typeface="Calibri" panose="020F0502020204030204" pitchFamily="34" charset="0"/>
              </a:rPr>
              <a:t>Identity: A + 0 = A, and A.1 = A</a:t>
            </a:r>
          </a:p>
          <a:p>
            <a:pPr lvl="1">
              <a:buSzPct val="100000"/>
              <a:buFont typeface="Symbol" panose="05050102010706020507" pitchFamily="18" charset="2"/>
              <a:buChar char="*"/>
            </a:pPr>
            <a:r>
              <a:rPr lang="en-US" dirty="0" smtClean="0">
                <a:latin typeface="Calibri" panose="020F0502020204030204" pitchFamily="34" charset="0"/>
              </a:rPr>
              <a:t>Annulment: A + 1 = 1, A.0 = 0</a:t>
            </a:r>
          </a:p>
          <a:p>
            <a:pPr lvl="1">
              <a:buSzPct val="100000"/>
              <a:buFont typeface="Symbol" panose="05050102010706020507" pitchFamily="18" charset="2"/>
              <a:buChar char="*"/>
            </a:pPr>
            <a:endParaRPr lang="en-US" dirty="0" smtClean="0">
              <a:latin typeface="Calibri" panose="020F0502020204030204" pitchFamily="34" charset="0"/>
            </a:endParaRPr>
          </a:p>
          <a:p>
            <a:pPr lvl="1">
              <a:buSzPct val="100000"/>
              <a:buFont typeface="Symbol" panose="05050102010706020507" pitchFamily="18" charset="2"/>
              <a:buChar char="*"/>
            </a:pPr>
            <a:endParaRPr lang="en-US" dirty="0" smtClean="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8</a:t>
            </a:fld>
            <a:endParaRPr lang="en-US" sz="1000" dirty="0">
              <a:latin typeface="Calibri" panose="020F0502020204030204" pitchFamily="34" charset="0"/>
            </a:endParaRPr>
          </a:p>
        </p:txBody>
      </p:sp>
      <p:pic>
        <p:nvPicPr>
          <p:cNvPr id="1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 name="Straight Connector 8"/>
          <p:cNvCxnSpPr/>
          <p:nvPr/>
        </p:nvCxnSpPr>
        <p:spPr>
          <a:xfrm>
            <a:off x="29718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2672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810000" y="28194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810000" y="2743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06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38200" y="1600200"/>
            <a:ext cx="7416800" cy="452596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err="1" smtClean="0">
                <a:solidFill>
                  <a:schemeClr val="accent3">
                    <a:lumMod val="75000"/>
                  </a:schemeClr>
                </a:solidFill>
                <a:latin typeface="Calibri" panose="020F0502020204030204" pitchFamily="34" charset="0"/>
              </a:rPr>
              <a:t>Idempotence</a:t>
            </a:r>
            <a:r>
              <a:rPr lang="en-US" dirty="0" smtClean="0">
                <a:latin typeface="Calibri" panose="020F0502020204030204" pitchFamily="34" charset="0"/>
              </a:rPr>
              <a:t>: A + A = A, A.A = A, The result of computing the OR and AND of A with itself is A.</a:t>
            </a:r>
          </a:p>
          <a:p>
            <a:pPr>
              <a:buSzPct val="100000"/>
              <a:buFont typeface="Symbol" panose="05050102010706020507" pitchFamily="18" charset="2"/>
              <a:buChar char="*"/>
            </a:pPr>
            <a:r>
              <a:rPr lang="en-US" dirty="0" smtClean="0">
                <a:solidFill>
                  <a:srgbClr val="FF6600"/>
                </a:solidFill>
                <a:latin typeface="Calibri" panose="020F0502020204030204" pitchFamily="34" charset="0"/>
              </a:rPr>
              <a:t>Complementarity</a:t>
            </a:r>
            <a:r>
              <a:rPr lang="en-US" dirty="0" smtClean="0">
                <a:latin typeface="Calibri" panose="020F0502020204030204" pitchFamily="34" charset="0"/>
              </a:rPr>
              <a:t>: A + A = 1, A.A = 0</a:t>
            </a:r>
          </a:p>
          <a:p>
            <a:pPr>
              <a:buSzPct val="100000"/>
              <a:buFont typeface="Symbol" panose="05050102010706020507" pitchFamily="18" charset="2"/>
              <a:buChar char="*"/>
            </a:pPr>
            <a:r>
              <a:rPr lang="en-US" dirty="0" err="1" smtClean="0">
                <a:solidFill>
                  <a:srgbClr val="3366FF"/>
                </a:solidFill>
                <a:latin typeface="Calibri" panose="020F0502020204030204" pitchFamily="34" charset="0"/>
              </a:rPr>
              <a:t>Commutativity</a:t>
            </a:r>
            <a:r>
              <a:rPr lang="en-US" dirty="0" smtClean="0">
                <a:latin typeface="Calibri" panose="020F0502020204030204" pitchFamily="34" charset="0"/>
              </a:rPr>
              <a:t>: A + B = B + A, A.B = B.A, the order of Boolean variables does not matter</a:t>
            </a:r>
          </a:p>
          <a:p>
            <a:pPr>
              <a:buSzPct val="100000"/>
              <a:buFont typeface="Symbol" panose="05050102010706020507" pitchFamily="18" charset="2"/>
              <a:buChar char="*"/>
            </a:pPr>
            <a:r>
              <a:rPr lang="en-US" dirty="0" smtClean="0">
                <a:solidFill>
                  <a:schemeClr val="accent3">
                    <a:lumMod val="75000"/>
                  </a:schemeClr>
                </a:solidFill>
                <a:latin typeface="Calibri" panose="020F0502020204030204" pitchFamily="34" charset="0"/>
              </a:rPr>
              <a:t>Associativity</a:t>
            </a:r>
            <a:r>
              <a:rPr lang="en-US" dirty="0" smtClean="0">
                <a:latin typeface="Calibri" panose="020F0502020204030204" pitchFamily="34" charset="0"/>
              </a:rPr>
              <a:t>: A+(B+C) = (A+B)+C, A.(B.C) = (A.B).C, similar to addition and multiplication.</a:t>
            </a:r>
          </a:p>
          <a:p>
            <a:pPr>
              <a:buSzPct val="100000"/>
              <a:buFont typeface="Symbol" panose="05050102010706020507" pitchFamily="18" charset="2"/>
              <a:buChar char="*"/>
            </a:pPr>
            <a:r>
              <a:rPr lang="en-US" dirty="0" err="1" smtClean="0">
                <a:solidFill>
                  <a:schemeClr val="accent5">
                    <a:lumMod val="50000"/>
                  </a:schemeClr>
                </a:solidFill>
                <a:latin typeface="Calibri" panose="020F0502020204030204" pitchFamily="34" charset="0"/>
              </a:rPr>
              <a:t>Distributivity</a:t>
            </a:r>
            <a:r>
              <a:rPr lang="en-US" dirty="0" smtClean="0">
                <a:latin typeface="Calibri" panose="020F0502020204030204" pitchFamily="34" charset="0"/>
              </a:rPr>
              <a:t>: A.(B + C) = A.B + A.C, A+ (B.C) = (A+B). (A+C) </a:t>
            </a:r>
            <a:r>
              <a:rPr lang="en-US" dirty="0" smtClean="0">
                <a:latin typeface="Calibri" panose="020F0502020204030204" pitchFamily="34" charset="0"/>
                <a:sym typeface="Wingdings"/>
              </a:rPr>
              <a:t> Use this law to open up </a:t>
            </a:r>
            <a:r>
              <a:rPr lang="en-US" dirty="0" err="1" smtClean="0">
                <a:latin typeface="Calibri" panose="020F0502020204030204" pitchFamily="34" charset="0"/>
                <a:sym typeface="Wingdings"/>
              </a:rPr>
              <a:t>parantheses</a:t>
            </a:r>
            <a:r>
              <a:rPr lang="en-US" dirty="0" smtClean="0">
                <a:latin typeface="Calibri" panose="020F0502020204030204" pitchFamily="34" charset="0"/>
                <a:sym typeface="Wingdings"/>
              </a:rPr>
              <a:t> and simplify expressions</a:t>
            </a:r>
            <a:endParaRPr lang="en-US" dirty="0" smtClean="0">
              <a:latin typeface="Calibri" panose="020F0502020204030204" pitchFamily="34" charset="0"/>
            </a:endParaRPr>
          </a:p>
          <a:p>
            <a:pPr>
              <a:buSzPct val="100000"/>
              <a:buFont typeface="Symbol" panose="05050102010706020507" pitchFamily="18" charset="2"/>
              <a:buChar char="*"/>
            </a:pPr>
            <a:endParaRPr lang="en-US" dirty="0" smtClean="0">
              <a:latin typeface="Calibri" panose="020F0502020204030204" pitchFamily="34" charset="0"/>
            </a:endParaRPr>
          </a:p>
          <a:p>
            <a:pPr>
              <a:buSzPct val="100000"/>
              <a:buFont typeface="Symbol" panose="05050102010706020507" pitchFamily="18" charset="2"/>
              <a:buChar char="*"/>
            </a:pPr>
            <a:endParaRPr lang="en-US" dirty="0" smtClean="0">
              <a:latin typeface="Calibri" panose="020F0502020204030204" pitchFamily="34" charset="0"/>
            </a:endParaRPr>
          </a:p>
          <a:p>
            <a:pPr lvl="1">
              <a:buSzPct val="100000"/>
              <a:buFont typeface="Symbol" panose="05050102010706020507" pitchFamily="18" charset="2"/>
              <a:buChar char="*"/>
            </a:pPr>
            <a:endParaRPr lang="en-US" dirty="0" smtClean="0">
              <a:latin typeface="Calibri" panose="020F0502020204030204" pitchFamily="34" charset="0"/>
            </a:endParaRPr>
          </a:p>
          <a:p>
            <a:pPr lvl="1">
              <a:buSzPct val="100000"/>
              <a:buFont typeface="Symbol" panose="05050102010706020507" pitchFamily="18" charset="2"/>
              <a:buChar char="*"/>
            </a:pPr>
            <a:endParaRPr lang="en-US" dirty="0" smtClean="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cxnSp>
        <p:nvCxnSpPr>
          <p:cNvPr id="4" name="Straight Connector 3"/>
          <p:cNvCxnSpPr/>
          <p:nvPr/>
        </p:nvCxnSpPr>
        <p:spPr>
          <a:xfrm>
            <a:off x="4343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5486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029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2197</TotalTime>
  <Words>2816</Words>
  <Application>Microsoft Office PowerPoint</Application>
  <PresentationFormat>On-screen Show (4:3)</PresentationFormat>
  <Paragraphs>904</Paragraphs>
  <Slides>72</Slides>
  <Notes>70</Notes>
  <HiddenSlides>0</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94" baseType="lpstr">
      <vt:lpstr>Arial Unicode MS</vt:lpstr>
      <vt:lpstr>Microsoft YaHei</vt:lpstr>
      <vt:lpstr>ＭＳ ゴシック</vt:lpstr>
      <vt:lpstr>Arial</vt:lpstr>
      <vt:lpstr>Bitstream Vera Sans</vt:lpstr>
      <vt:lpstr>Calibri</vt:lpstr>
      <vt:lpstr>Cambria Math</vt:lpstr>
      <vt:lpstr>Candara</vt:lpstr>
      <vt:lpstr>Courier New</vt:lpstr>
      <vt:lpstr>DejaVu Sans</vt:lpstr>
      <vt:lpstr>Helvetica</vt:lpstr>
      <vt:lpstr>Mangal</vt:lpstr>
      <vt:lpstr>Sans</vt:lpstr>
      <vt:lpstr>StarSymbol</vt:lpstr>
      <vt:lpstr>Symbol</vt:lpstr>
      <vt:lpstr>Tahoma</vt:lpstr>
      <vt:lpstr>Times New Roman</vt:lpstr>
      <vt:lpstr>TimesNewRoman</vt:lpstr>
      <vt:lpstr>TimesNewRoman,Bold</vt:lpstr>
      <vt:lpstr>Wingdings</vt:lpstr>
      <vt:lpstr>Waveform</vt:lpstr>
      <vt:lpstr>Equation</vt:lpstr>
      <vt:lpstr>The Language of Bits</vt:lpstr>
      <vt:lpstr>PowerPoint Presentation</vt:lpstr>
      <vt:lpstr>Outline</vt:lpstr>
      <vt:lpstr>What does a Computer Understand ?</vt:lpstr>
      <vt:lpstr>Review of Logical Operations</vt:lpstr>
      <vt:lpstr>Review of Logical Operations - II</vt:lpstr>
      <vt:lpstr>Review of Logical Operations</vt:lpstr>
      <vt:lpstr>Review of Logical Operations</vt:lpstr>
      <vt:lpstr>PowerPoint Presentation</vt:lpstr>
      <vt:lpstr>De Morgan's Laws</vt:lpstr>
      <vt:lpstr>Consensus Theorem</vt:lpstr>
      <vt:lpstr>Outline</vt:lpstr>
      <vt:lpstr>Representing Positive Integers</vt:lpstr>
      <vt:lpstr>Indian System</vt:lpstr>
      <vt:lpstr>Number Systems in Other Bases</vt:lpstr>
      <vt:lpstr>What if we had a world in which ...</vt:lpstr>
      <vt:lpstr>Binary Number System</vt:lpstr>
      <vt:lpstr>MSB and LSB</vt:lpstr>
      <vt:lpstr>Hexadecimal and Octal Numbers</vt:lpstr>
      <vt:lpstr>PowerPoint Presentation</vt:lpstr>
      <vt:lpstr>Outline</vt:lpstr>
      <vt:lpstr>Representing Negative Integers</vt:lpstr>
      <vt:lpstr>PowerPoint Presentation</vt:lpstr>
      <vt:lpstr>Properties of the Mapping Function</vt:lpstr>
      <vt:lpstr>Sign-Magnitude Base Representation</vt:lpstr>
      <vt:lpstr>Problems</vt:lpstr>
      <vt:lpstr>1's Complement Representation</vt:lpstr>
      <vt:lpstr>Problems</vt:lpstr>
      <vt:lpstr>Bias Based Approach</vt:lpstr>
      <vt:lpstr>The Number Circle</vt:lpstr>
      <vt:lpstr>Number Circle with Negative Numbers</vt:lpstr>
      <vt:lpstr>Using the Number Circle</vt:lpstr>
      <vt:lpstr>2's Complement Notation</vt:lpstr>
      <vt:lpstr>Properties of the 2's Complement Notation</vt:lpstr>
      <vt:lpstr>Properties - II</vt:lpstr>
      <vt:lpstr>Prove : F(u+v) ≡ F(u) + F(v)</vt:lpstr>
      <vt:lpstr>Prove : F(u+v) ≡ F(u) + F(v)</vt:lpstr>
      <vt:lpstr>Subtraction</vt:lpstr>
      <vt:lpstr>Prove  that :</vt:lpstr>
      <vt:lpstr>Computing the 2's Complement</vt:lpstr>
      <vt:lpstr>Sign Extension</vt:lpstr>
      <vt:lpstr>Sign Extension - II</vt:lpstr>
      <vt:lpstr>Sign Extension - III</vt:lpstr>
      <vt:lpstr>The Overflow Theorem</vt:lpstr>
      <vt:lpstr>Number Circle: uv &lt; 0</vt:lpstr>
      <vt:lpstr>Number Circle: uv &gt; 0</vt:lpstr>
      <vt:lpstr>Conditions for an Overflow</vt:lpstr>
      <vt:lpstr>Outline</vt:lpstr>
      <vt:lpstr>Floating-Point Numbers</vt:lpstr>
      <vt:lpstr>Generic Form for Positive Numbers</vt:lpstr>
      <vt:lpstr>Generic Form in Base 2</vt:lpstr>
      <vt:lpstr>Binary Representation</vt:lpstr>
      <vt:lpstr>Normalized Form</vt:lpstr>
      <vt:lpstr>Examples (in decimal)</vt:lpstr>
      <vt:lpstr>IEEE 754 Format</vt:lpstr>
      <vt:lpstr>IEEE 754 Format - II</vt:lpstr>
      <vt:lpstr>Representation of the Exponent</vt:lpstr>
      <vt:lpstr>Normal FP Numbers</vt:lpstr>
      <vt:lpstr>PowerPoint Presentation</vt:lpstr>
      <vt:lpstr>Special Floating Point Numbers</vt:lpstr>
      <vt:lpstr>Denormal Numbers</vt:lpstr>
      <vt:lpstr>Denormal Numbers - II</vt:lpstr>
      <vt:lpstr>PowerPoint Presentation</vt:lpstr>
      <vt:lpstr>Denormal Numbers in the Number Line</vt:lpstr>
      <vt:lpstr>Double Precision Numbers</vt:lpstr>
      <vt:lpstr>Floating Point Mathematics</vt:lpstr>
      <vt:lpstr>Outline</vt:lpstr>
      <vt:lpstr>ASCII Character Set</vt:lpstr>
      <vt:lpstr>ASCII Character Set</vt:lpstr>
      <vt:lpstr>Unicode Format</vt:lpstr>
      <vt:lpstr>UTF-16 and 32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Sarangi</cp:lastModifiedBy>
  <cp:revision>165</cp:revision>
  <dcterms:created xsi:type="dcterms:W3CDTF">2013-07-05T14:39:01Z</dcterms:created>
  <dcterms:modified xsi:type="dcterms:W3CDTF">2017-11-09T08:07:07Z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