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98"/>
  </p:notesMasterIdLst>
  <p:handoutMasterIdLst>
    <p:handoutMasterId r:id="rId99"/>
  </p:handoutMasterIdLst>
  <p:sldIdLst>
    <p:sldId id="351" r:id="rId2"/>
    <p:sldId id="357" r:id="rId3"/>
    <p:sldId id="257" r:id="rId4"/>
    <p:sldId id="352" r:id="rId5"/>
    <p:sldId id="259" r:id="rId6"/>
    <p:sldId id="260" r:id="rId7"/>
    <p:sldId id="261" r:id="rId8"/>
    <p:sldId id="262" r:id="rId9"/>
    <p:sldId id="263" r:id="rId10"/>
    <p:sldId id="264" r:id="rId11"/>
    <p:sldId id="265" r:id="rId12"/>
    <p:sldId id="266" r:id="rId13"/>
    <p:sldId id="267" r:id="rId14"/>
    <p:sldId id="268" r:id="rId15"/>
    <p:sldId id="353"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5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55"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5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521415D9-36F7-43E2-AB2F-B90AF26B5E84}">
      <p14:sectionLst xmlns:p14="http://schemas.microsoft.com/office/powerpoint/2010/main">
        <p14:section name="Default Section" id="{DDC93B8E-A422-4E18-8D9B-FB43FA5E0965}">
          <p14:sldIdLst>
            <p14:sldId id="351"/>
            <p14:sldId id="357"/>
            <p14:sldId id="257"/>
            <p14:sldId id="352"/>
            <p14:sldId id="259"/>
            <p14:sldId id="260"/>
            <p14:sldId id="261"/>
            <p14:sldId id="262"/>
            <p14:sldId id="263"/>
            <p14:sldId id="264"/>
            <p14:sldId id="265"/>
            <p14:sldId id="266"/>
            <p14:sldId id="267"/>
            <p14:sldId id="268"/>
            <p14:sldId id="353"/>
            <p14:sldId id="270"/>
            <p14:sldId id="271"/>
            <p14:sldId id="272"/>
            <p14:sldId id="273"/>
            <p14:sldId id="274"/>
            <p14:sldId id="275"/>
            <p14:sldId id="276"/>
            <p14:sldId id="277"/>
            <p14:sldId id="278"/>
            <p14:sldId id="279"/>
            <p14:sldId id="280"/>
            <p14:sldId id="281"/>
            <p14:sldId id="282"/>
            <p14:sldId id="283"/>
            <p14:sldId id="35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55"/>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Lst>
        </p14:section>
        <p14:section name="Untitled Section" id="{22111916-1BBC-4320-A5C2-61EA1FF7D68F}">
          <p14:sldIdLst>
            <p14:sldId id="334"/>
            <p14:sldId id="335"/>
            <p14:sldId id="356"/>
            <p14:sldId id="337"/>
            <p14:sldId id="338"/>
            <p14:sldId id="339"/>
            <p14:sldId id="340"/>
            <p14:sldId id="341"/>
            <p14:sldId id="342"/>
            <p14:sldId id="343"/>
            <p14:sldId id="344"/>
            <p14:sldId id="345"/>
            <p14:sldId id="346"/>
            <p14:sldId id="347"/>
            <p14:sldId id="348"/>
            <p14:sldId id="349"/>
            <p14:sldId id="350"/>
          </p14:sldIdLst>
        </p14:section>
      </p14:sectionLst>
    </p:ext>
    <p:ext uri="{EFAFB233-063F-42B5-8137-9DF3F51BA10A}">
      <p15:sldGuideLst xmlns:p15="http://schemas.microsoft.com/office/powerpoint/2012/main">
        <p15:guide id="1" orient="horz" pos="355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73" autoAdjust="0"/>
  </p:normalViewPr>
  <p:slideViewPr>
    <p:cSldViewPr>
      <p:cViewPr varScale="1">
        <p:scale>
          <a:sx n="107" d="100"/>
          <a:sy n="107" d="100"/>
        </p:scale>
        <p:origin x="1626" y="78"/>
      </p:cViewPr>
      <p:guideLst>
        <p:guide orient="horz" pos="3552"/>
        <p:guide pos="2880"/>
      </p:guideLst>
    </p:cSldViewPr>
  </p:slideViewPr>
  <p:notesTextViewPr>
    <p:cViewPr>
      <p:scale>
        <a:sx n="1" d="1"/>
        <a:sy n="1" d="1"/>
      </p:scale>
      <p:origin x="0" y="0"/>
    </p:cViewPr>
  </p:notesTextViewPr>
  <p:notesViewPr>
    <p:cSldViewPr>
      <p:cViewPr varScale="1">
        <p:scale>
          <a:sx n="59" d="100"/>
          <a:sy n="59" d="100"/>
        </p:scale>
        <p:origin x="-24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563" cy="457200"/>
          </a:xfrm>
          <a:prstGeom prst="rect">
            <a:avLst/>
          </a:prstGeom>
          <a:noFill/>
          <a:ln>
            <a:noFill/>
          </a:ln>
        </p:spPr>
        <p:txBody>
          <a:bodyPr vert="horz" wrap="none" lIns="78903" tIns="39452" rIns="78903" bIns="39452" compatLnSpc="0"/>
          <a:lstStyle>
            <a:lvl1pP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3" name="Date Placeholder 2"/>
          <p:cNvSpPr txBox="1">
            <a:spLocks noGrp="1"/>
          </p:cNvSpPr>
          <p:nvPr>
            <p:ph type="dt" sz="quarter" idx="1"/>
          </p:nvPr>
        </p:nvSpPr>
        <p:spPr>
          <a:xfrm>
            <a:off x="3881438" y="0"/>
            <a:ext cx="2976562" cy="457200"/>
          </a:xfrm>
          <a:prstGeom prst="rect">
            <a:avLst/>
          </a:prstGeom>
          <a:noFill/>
          <a:ln>
            <a:noFill/>
          </a:ln>
        </p:spPr>
        <p:txBody>
          <a:bodyPr vert="horz" wrap="none" lIns="78903" tIns="39452" rIns="78903" bIns="39452" compatLnSpc="0"/>
          <a:lstStyle>
            <a:lvl1pPr algn="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4" name="Footer Placeholder 3"/>
          <p:cNvSpPr txBox="1">
            <a:spLocks noGrp="1"/>
          </p:cNvSpPr>
          <p:nvPr>
            <p:ph type="ftr" sz="quarter" idx="2"/>
          </p:nvPr>
        </p:nvSpPr>
        <p:spPr>
          <a:xfrm>
            <a:off x="0" y="8686800"/>
            <a:ext cx="2976563" cy="457200"/>
          </a:xfrm>
          <a:prstGeom prst="rect">
            <a:avLst/>
          </a:prstGeom>
          <a:noFill/>
          <a:ln>
            <a:noFill/>
          </a:ln>
        </p:spPr>
        <p:txBody>
          <a:bodyPr vert="horz" wrap="none" lIns="78903" tIns="39452" rIns="78903" bIns="39452" anchor="b" compatLnSpc="0"/>
          <a:lstStyle>
            <a:lvl1pP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5" name="Slide Number Placeholder 4"/>
          <p:cNvSpPr txBox="1">
            <a:spLocks noGrp="1"/>
          </p:cNvSpPr>
          <p:nvPr>
            <p:ph type="sldNum" sz="quarter" idx="3"/>
          </p:nvPr>
        </p:nvSpPr>
        <p:spPr>
          <a:xfrm>
            <a:off x="3881438" y="8686800"/>
            <a:ext cx="2976562" cy="457200"/>
          </a:xfrm>
          <a:prstGeom prst="rect">
            <a:avLst/>
          </a:prstGeom>
          <a:noFill/>
          <a:ln>
            <a:noFill/>
          </a:ln>
        </p:spPr>
        <p:txBody>
          <a:bodyPr vert="horz" wrap="none" lIns="78903" tIns="39452" rIns="78903" bIns="39452" anchor="b" compatLnSpc="0"/>
          <a:lstStyle>
            <a:lvl1pPr algn="r" fontAlgn="auto" hangingPunct="0">
              <a:spcBef>
                <a:spcPts val="0"/>
              </a:spcBef>
              <a:spcAft>
                <a:spcPts val="0"/>
              </a:spcAft>
              <a:defRPr sz="1400">
                <a:latin typeface="+mn-lt"/>
              </a:defRPr>
            </a:lvl1pPr>
          </a:lstStyle>
          <a:p>
            <a:pPr>
              <a:defRPr sz="1400"/>
            </a:pPr>
            <a:fld id="{662E337B-8806-4282-8C39-1976FE8DA616}" type="slidenum">
              <a:rPr/>
              <a:pPr>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4085080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882" name="Slide Image Placeholder 1"/>
          <p:cNvSpPr>
            <a:spLocks noGrp="1" noRot="1" noChangeAspect="1"/>
          </p:cNvSpPr>
          <p:nvPr>
            <p:ph type="sldImg" idx="2"/>
          </p:nvPr>
        </p:nvSpPr>
        <p:spPr bwMode="auto">
          <a:xfrm>
            <a:off x="1106488" y="812800"/>
            <a:ext cx="5345112" cy="400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3" name="Notes Placeholder 2"/>
          <p:cNvSpPr txBox="1">
            <a:spLocks noGrp="1"/>
          </p:cNvSpPr>
          <p:nvPr>
            <p:ph type="body" sz="quarter" idx="3"/>
          </p:nvPr>
        </p:nvSpPr>
        <p:spPr>
          <a:xfrm>
            <a:off x="755650" y="5078413"/>
            <a:ext cx="6048375" cy="4811712"/>
          </a:xfrm>
          <a:prstGeom prst="rect">
            <a:avLst/>
          </a:prstGeom>
          <a:noFill/>
          <a:ln>
            <a:noFill/>
          </a:ln>
        </p:spPr>
        <p:txBody>
          <a:bodyPr lIns="0" tIns="0" rIns="0" bIns="0"/>
          <a:lstStyle/>
          <a:p>
            <a:pPr lvl="0"/>
            <a:endParaRPr lang="en-IN" noProof="0"/>
          </a:p>
        </p:txBody>
      </p:sp>
      <p:sp>
        <p:nvSpPr>
          <p:cNvPr id="4" name="Header Placeholder 3"/>
          <p:cNvSpPr txBox="1">
            <a:spLocks noGrp="1"/>
          </p:cNvSpPr>
          <p:nvPr>
            <p:ph type="hdr" sz="quarter"/>
          </p:nvPr>
        </p:nvSpPr>
        <p:spPr>
          <a:xfrm>
            <a:off x="0" y="0"/>
            <a:ext cx="3281363" cy="534988"/>
          </a:xfrm>
          <a:prstGeom prst="rect">
            <a:avLst/>
          </a:prstGeom>
          <a:noFill/>
          <a:ln>
            <a:noFill/>
          </a:ln>
        </p:spPr>
        <p:txBody>
          <a:bodyPr lIns="0" tIns="0" rIns="0" bIns="0"/>
          <a:lstStyle>
            <a:lvl1pPr lvl="0" rtl="0" fontAlgn="auto" hangingPunct="0">
              <a:spcBef>
                <a:spcPts val="0"/>
              </a:spcBef>
              <a:spcAft>
                <a:spcPts val="0"/>
              </a:spcAft>
              <a:buNone/>
              <a:tabLst/>
              <a:defRPr lang="en-IN" sz="1400" kern="1200">
                <a:latin typeface="Times New Roman" pitchFamily="18"/>
                <a:ea typeface="Arial Unicode MS" pitchFamily="2"/>
                <a:cs typeface="Tahoma" pitchFamily="2"/>
              </a:defRPr>
            </a:lvl1pPr>
          </a:lstStyle>
          <a:p>
            <a:pPr>
              <a:defRPr/>
            </a:pPr>
            <a:endParaRPr/>
          </a:p>
        </p:txBody>
      </p:sp>
      <p:sp>
        <p:nvSpPr>
          <p:cNvPr id="5" name="Date Placeholder 4"/>
          <p:cNvSpPr txBox="1">
            <a:spLocks noGrp="1"/>
          </p:cNvSpPr>
          <p:nvPr>
            <p:ph type="dt" idx="1"/>
          </p:nvPr>
        </p:nvSpPr>
        <p:spPr>
          <a:xfrm>
            <a:off x="4278313" y="0"/>
            <a:ext cx="3281362" cy="534988"/>
          </a:xfrm>
          <a:prstGeom prst="rect">
            <a:avLst/>
          </a:prstGeom>
          <a:noFill/>
          <a:ln>
            <a:noFill/>
          </a:ln>
        </p:spPr>
        <p:txBody>
          <a:bodyPr lIns="0" tIns="0" rIns="0" bIns="0"/>
          <a:lstStyle>
            <a:lvl1pPr lvl="0" algn="r" rtl="0" fontAlgn="auto" hangingPunct="0">
              <a:spcBef>
                <a:spcPts val="0"/>
              </a:spcBef>
              <a:spcAft>
                <a:spcPts val="0"/>
              </a:spcAft>
              <a:buNone/>
              <a:tabLst/>
              <a:defRPr lang="en-IN" sz="1400" kern="1200">
                <a:latin typeface="Times New Roman" pitchFamily="18"/>
                <a:ea typeface="Arial Unicode MS" pitchFamily="2"/>
                <a:cs typeface="Tahoma" pitchFamily="2"/>
              </a:defRPr>
            </a:lvl1pPr>
          </a:lstStyle>
          <a:p>
            <a:pPr>
              <a:defRPr/>
            </a:pPr>
            <a:endParaRPr/>
          </a:p>
        </p:txBody>
      </p:sp>
      <p:sp>
        <p:nvSpPr>
          <p:cNvPr id="6" name="Footer Placeholder 5"/>
          <p:cNvSpPr txBox="1">
            <a:spLocks noGrp="1"/>
          </p:cNvSpPr>
          <p:nvPr>
            <p:ph type="ftr" sz="quarter" idx="4"/>
          </p:nvPr>
        </p:nvSpPr>
        <p:spPr>
          <a:xfrm>
            <a:off x="0" y="10156825"/>
            <a:ext cx="3281363" cy="534988"/>
          </a:xfrm>
          <a:prstGeom prst="rect">
            <a:avLst/>
          </a:prstGeom>
          <a:noFill/>
          <a:ln>
            <a:noFill/>
          </a:ln>
        </p:spPr>
        <p:txBody>
          <a:bodyPr lIns="0" tIns="0" rIns="0" bIns="0" anchor="b"/>
          <a:lstStyle>
            <a:lvl1pPr lvl="0" rtl="0" fontAlgn="auto" hangingPunct="0">
              <a:spcBef>
                <a:spcPts val="0"/>
              </a:spcBef>
              <a:spcAft>
                <a:spcPts val="0"/>
              </a:spcAft>
              <a:buNone/>
              <a:tabLst/>
              <a:defRPr lang="en-IN" sz="1400" kern="1200">
                <a:latin typeface="Times New Roman" pitchFamily="18"/>
                <a:ea typeface="Arial Unicode MS" pitchFamily="2"/>
                <a:cs typeface="Tahoma" pitchFamily="2"/>
              </a:defRPr>
            </a:lvl1pPr>
          </a:lstStyle>
          <a:p>
            <a:pPr>
              <a:defRPr/>
            </a:pPr>
            <a:endParaRPr/>
          </a:p>
        </p:txBody>
      </p:sp>
      <p:sp>
        <p:nvSpPr>
          <p:cNvPr id="7" name="Slide Number Placeholder 6"/>
          <p:cNvSpPr txBox="1">
            <a:spLocks noGrp="1"/>
          </p:cNvSpPr>
          <p:nvPr>
            <p:ph type="sldNum" sz="quarter" idx="5"/>
          </p:nvPr>
        </p:nvSpPr>
        <p:spPr>
          <a:xfrm>
            <a:off x="4278313" y="10156825"/>
            <a:ext cx="3281362" cy="534988"/>
          </a:xfrm>
          <a:prstGeom prst="rect">
            <a:avLst/>
          </a:prstGeom>
          <a:noFill/>
          <a:ln>
            <a:noFill/>
          </a:ln>
        </p:spPr>
        <p:txBody>
          <a:bodyPr lIns="0" tIns="0" rIns="0" bIns="0" anchor="b"/>
          <a:lstStyle>
            <a:lvl1pPr lvl="0" algn="r" rtl="0" fontAlgn="auto" hangingPunct="0">
              <a:spcBef>
                <a:spcPts val="0"/>
              </a:spcBef>
              <a:spcAft>
                <a:spcPts val="0"/>
              </a:spcAft>
              <a:buNone/>
              <a:tabLst/>
              <a:defRPr lang="en-IN" sz="1400" kern="1200">
                <a:latin typeface="Times New Roman" pitchFamily="18"/>
                <a:ea typeface="Arial Unicode MS" pitchFamily="2"/>
                <a:cs typeface="Tahoma" pitchFamily="2"/>
              </a:defRPr>
            </a:lvl1pPr>
          </a:lstStyle>
          <a:p>
            <a:pPr>
              <a:defRPr/>
            </a:pPr>
            <a:fld id="{5BDBF390-CAD2-416B-8656-70EEF93318B6}" type="slidenum">
              <a:rPr/>
              <a:pPr>
                <a:defRPr/>
              </a:pPr>
              <a:t>‹#›</a:t>
            </a:fld>
            <a:endParaRPr/>
          </a:p>
        </p:txBody>
      </p:sp>
    </p:spTree>
    <p:extLst>
      <p:ext uri="{BB962C8B-B14F-4D97-AF65-F5344CB8AC3E}">
        <p14:creationId xmlns:p14="http://schemas.microsoft.com/office/powerpoint/2010/main" val="1948477920"/>
      </p:ext>
    </p:extLst>
  </p:cSld>
  <p:clrMap bg1="lt1" tx1="dk1" bg2="lt2" tx2="dk2" accent1="accent1" accent2="accent2" accent3="accent3" accent4="accent4" accent5="accent5" accent6="accent6" hlink="hlink" folHlink="folHlink"/>
  <p:notesStyle>
    <a:lvl1pPr marL="215900" indent="-215900" algn="l" rtl="0" eaLnBrk="0" fontAlgn="base" hangingPunct="0">
      <a:spcBef>
        <a:spcPct val="30000"/>
      </a:spcBef>
      <a:spcAft>
        <a:spcPct val="0"/>
      </a:spcAft>
      <a:defRPr lang="en-IN" sz="2000" kern="1200">
        <a:solidFill>
          <a:schemeClr val="tx1"/>
        </a:solidFill>
        <a:latin typeface="Arial" pitchFamily="18"/>
        <a:ea typeface="Microsoft YaHei" pitchFamily="2"/>
        <a:cs typeface="Mangal" pitchFamily="2"/>
      </a:defRPr>
    </a:lvl1pPr>
    <a:lvl2pPr marL="742950" indent="-285750" algn="l" rtl="0" fontAlgn="base">
      <a:spcBef>
        <a:spcPct val="30000"/>
      </a:spcBef>
      <a:spcAft>
        <a:spcPct val="0"/>
      </a:spcAft>
      <a:defRPr sz="1200" kern="1200">
        <a:solidFill>
          <a:schemeClr val="tx1"/>
        </a:solidFill>
        <a:latin typeface="+mn-lt"/>
        <a:ea typeface="Microsoft YaHei"/>
        <a:cs typeface="Microsoft YaHei"/>
      </a:defRPr>
    </a:lvl2pPr>
    <a:lvl3pPr marL="1143000" indent="-228600" algn="l" rtl="0" fontAlgn="base">
      <a:spcBef>
        <a:spcPct val="30000"/>
      </a:spcBef>
      <a:spcAft>
        <a:spcPct val="0"/>
      </a:spcAft>
      <a:defRPr sz="1200" kern="1200">
        <a:solidFill>
          <a:schemeClr val="tx1"/>
        </a:solidFill>
        <a:latin typeface="+mn-lt"/>
        <a:ea typeface="Microsoft YaHei"/>
        <a:cs typeface="Microsoft YaHei"/>
      </a:defRPr>
    </a:lvl3pPr>
    <a:lvl4pPr marL="1600200" indent="-228600" algn="l" rtl="0" fontAlgn="base">
      <a:spcBef>
        <a:spcPct val="30000"/>
      </a:spcBef>
      <a:spcAft>
        <a:spcPct val="0"/>
      </a:spcAft>
      <a:defRPr sz="1200" kern="1200">
        <a:solidFill>
          <a:schemeClr val="tx1"/>
        </a:solidFill>
        <a:latin typeface="+mn-lt"/>
        <a:ea typeface="Microsoft YaHei"/>
        <a:cs typeface="Microsoft YaHei"/>
      </a:defRPr>
    </a:lvl4pPr>
    <a:lvl5pPr marL="2057400" indent="-228600" algn="l" rtl="0" fontAlgn="base">
      <a:spcBef>
        <a:spcPct val="30000"/>
      </a:spcBef>
      <a:spcAft>
        <a:spcPct val="0"/>
      </a:spcAft>
      <a:defRPr sz="1200" kern="1200">
        <a:solidFill>
          <a:schemeClr val="tx1"/>
        </a:solidFill>
        <a:latin typeface="+mn-lt"/>
        <a:ea typeface="Microsoft YaHei"/>
        <a:cs typeface="Microsoft YaHe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dirty="0"/>
          </a:p>
        </p:txBody>
      </p:sp>
    </p:spTree>
    <p:extLst>
      <p:ext uri="{BB962C8B-B14F-4D97-AF65-F5344CB8AC3E}">
        <p14:creationId xmlns:p14="http://schemas.microsoft.com/office/powerpoint/2010/main" val="143623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209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7761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312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96258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414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4258048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517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884601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619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812234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692827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824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812232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926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312387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029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968771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131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763118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BDBF390-CAD2-416B-8656-70EEF93318B6}" type="slidenum">
              <a:rPr lang="en-US" smtClean="0"/>
              <a:pPr>
                <a:defRPr/>
              </a:pPr>
              <a:t>2</a:t>
            </a:fld>
            <a:endParaRPr lang="en-US"/>
          </a:p>
        </p:txBody>
      </p:sp>
    </p:spTree>
    <p:extLst>
      <p:ext uri="{BB962C8B-B14F-4D97-AF65-F5344CB8AC3E}">
        <p14:creationId xmlns:p14="http://schemas.microsoft.com/office/powerpoint/2010/main" val="1610783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233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58472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336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42057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438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909015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541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797153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643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8638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745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34938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848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853778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950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986641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053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619854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155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072706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4574467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278272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360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102343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462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449396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565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117582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667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859636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769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191879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872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946725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974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006547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077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979466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179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614438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595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739689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281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783508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384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415211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486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681972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589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8592843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691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153586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793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807123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896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2556555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998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682308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101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5377529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203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29145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697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3639170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305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619348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408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9978120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510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41322270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613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5883869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715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7195242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817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7593556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920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2465521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022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42621040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125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5474698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227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359003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800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4489616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8862754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432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3387316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534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8890030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637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0197840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739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387777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841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520864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8944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1798732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046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5559899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149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9097913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251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79282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902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42063378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353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1111498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456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758888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558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1907212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661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4755100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763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2186260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865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3490731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9968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65666132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070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6831301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173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5266012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275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427009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005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42309841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377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0286152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480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41099974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xfrm>
            <a:off x="755650" y="5078413"/>
            <a:ext cx="604837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9095237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685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764522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787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9680427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889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6128608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0992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6574724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094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5875319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197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108470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299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05852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107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8664702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401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29851220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504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dirty="0"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8495110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6067"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12017032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7091"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42686599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8115"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59698295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19139"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5744975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220163" name="Notes Placeholder 2"/>
          <p:cNvSpPr txBox="1">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smtClean="0">
              <a:solidFill>
                <a:srgbClr val="000000"/>
              </a:solidFill>
              <a:latin typeface="Arial" pitchFamily="34" charset="0"/>
              <a:ea typeface="Microsoft YaHei"/>
            </a:endParaRPr>
          </a:p>
        </p:txBody>
      </p:sp>
    </p:spTree>
    <p:extLst>
      <p:ext uri="{BB962C8B-B14F-4D97-AF65-F5344CB8AC3E}">
        <p14:creationId xmlns:p14="http://schemas.microsoft.com/office/powerpoint/2010/main" val="354412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smtClean="0"/>
              <a:t>21st July 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81A1525-4231-4AB7-BAF5-643944C4AE7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EEBB32A1-C630-4040-90C7-F5B3246273B4}"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7D28D35-93BC-4720-8A82-603D61F338D5}" type="slidenum">
              <a:rPr lang="en-US" smtClean="0"/>
              <a:pPr>
                <a:defRPr/>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21st July 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738A5B-EB95-4347-8FA8-03F524CD3271}" type="slidenum">
              <a:rPr lang="en-US" smtClean="0"/>
              <a:pPr>
                <a:defRPr/>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21st July 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9AF135-F23D-483A-B7C1-EE414AAD0B7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a:defRPr/>
            </a:pPr>
            <a:r>
              <a:rPr lang="en-US" smtClean="0"/>
              <a:t>21st July 2013</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D885D11-E74F-41DC-BBF8-0A3E7F4CF129}"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21st July 2013</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500B749-A40A-4B15-9FB7-96CD3977815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21st July 2013</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217BD15-181C-4B94-839B-2C7FA4B4C4C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BA6CF2BB-E8E3-4E53-8DCB-1C605E07F7CA}" type="slidenum">
              <a:rPr lang="en-US" smtClean="0"/>
              <a:pPr>
                <a:defRPr/>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93837DA-AC2D-479F-8946-658BF5543C09}" type="slidenum">
              <a:rPr lang="en-US" smtClean="0"/>
              <a:pPr>
                <a:defRPr/>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r>
              <a:rPr lang="en-US" smtClean="0"/>
              <a:t>21st July 2013</a:t>
            </a:r>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C444CE7F-1404-48D7-B682-9883B272FEB5}"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3.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4.png"/><Relationship Id="rId4" Type="http://schemas.openxmlformats.org/officeDocument/2006/relationships/image" Target="../media/image13.png"/></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10" name="Title 1"/>
          <p:cNvSpPr txBox="1">
            <a:spLocks/>
          </p:cNvSpPr>
          <p:nvPr/>
        </p:nvSpPr>
        <p:spPr>
          <a:xfrm>
            <a:off x="304800" y="4308157"/>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3- </a:t>
            </a:r>
            <a:r>
              <a:rPr lang="en-US" dirty="0">
                <a:solidFill>
                  <a:schemeClr val="tx1"/>
                </a:solidFill>
                <a:effectLst/>
                <a:latin typeface="Arial" panose="020B0604020202020204" pitchFamily="34" charset="0"/>
                <a:cs typeface="Arial" panose="020B0604020202020204" pitchFamily="34" charset="0"/>
              </a:rPr>
              <a:t>Assembly Language  </a:t>
            </a:r>
          </a:p>
        </p:txBody>
      </p:sp>
      <p:sp>
        <p:nvSpPr>
          <p:cNvPr id="11"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2" name="Rectangle 11"/>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578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17" name="Slide Number Placeholder 1"/>
          <p:cNvSpPr>
            <a:spLocks noGrp="1"/>
          </p:cNvSpPr>
          <p:nvPr>
            <p:ph type="sldNum" sz="quarter" idx="12"/>
          </p:nvPr>
        </p:nvSpPr>
        <p:spPr>
          <a:xfrm>
            <a:off x="8543278" y="6356350"/>
            <a:ext cx="561975" cy="365125"/>
          </a:xfrm>
        </p:spPr>
        <p:txBody>
          <a:bodyPr/>
          <a:lstStyle/>
          <a:p>
            <a:pPr>
              <a:defRPr/>
            </a:pPr>
            <a:fld id="{83A1E51C-63DD-4081-9A7F-5DB0DA7C231F}" type="slidenum">
              <a:rPr/>
              <a:pPr>
                <a:defRPr/>
              </a:pPr>
              <a:t>10</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View</a:t>
            </a:r>
            <a:r>
              <a:rPr lang="fr-FR" dirty="0">
                <a:solidFill>
                  <a:schemeClr val="tx1"/>
                </a:solidFill>
              </a:rPr>
              <a:t> of Memory</a:t>
            </a:r>
          </a:p>
        </p:txBody>
      </p:sp>
      <p:sp>
        <p:nvSpPr>
          <p:cNvPr id="33797" name="Text Placeholder 2"/>
          <p:cNvSpPr txBox="1">
            <a:spLocks noGrp="1"/>
          </p:cNvSpPr>
          <p:nvPr>
            <p:ph type="body" idx="4294967295"/>
          </p:nvPr>
        </p:nvSpPr>
        <p:spPr bwMode="auto">
          <a:xfrm>
            <a:off x="304800" y="2117725"/>
            <a:ext cx="8534400" cy="38227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Memory</a:t>
            </a:r>
          </a:p>
          <a:p>
            <a:pPr lvl="1" eaLnBrk="1">
              <a:spcBef>
                <a:spcPct val="0"/>
              </a:spcBef>
              <a:spcAft>
                <a:spcPts val="1138"/>
              </a:spcAft>
            </a:pPr>
            <a:r>
              <a:rPr lang="en-US" sz="2000" dirty="0" smtClean="0">
                <a:ea typeface="Microsoft YaHei"/>
              </a:rPr>
              <a:t>One large array of bytes</a:t>
            </a:r>
          </a:p>
          <a:p>
            <a:pPr lvl="1" eaLnBrk="1">
              <a:spcBef>
                <a:spcPct val="0"/>
              </a:spcBef>
              <a:spcAft>
                <a:spcPts val="1138"/>
              </a:spcAft>
            </a:pPr>
            <a:r>
              <a:rPr lang="en-US" sz="2000" dirty="0" smtClean="0">
                <a:ea typeface="Microsoft YaHei"/>
              </a:rPr>
              <a:t>Each location has an </a:t>
            </a:r>
            <a:r>
              <a:rPr lang="en-US" sz="2000" dirty="0" smtClean="0">
                <a:solidFill>
                  <a:srgbClr val="2323DC"/>
                </a:solidFill>
                <a:ea typeface="Microsoft YaHei"/>
              </a:rPr>
              <a:t>address</a:t>
            </a:r>
          </a:p>
          <a:p>
            <a:pPr lvl="1" eaLnBrk="1">
              <a:spcBef>
                <a:spcPct val="0"/>
              </a:spcBef>
              <a:spcAft>
                <a:spcPts val="1138"/>
              </a:spcAft>
            </a:pPr>
            <a:r>
              <a:rPr lang="en-US" sz="2000" dirty="0" smtClean="0">
                <a:ea typeface="Microsoft YaHei"/>
              </a:rPr>
              <a:t>The address of the first location is 0, and increases by 1 for each subsequent location</a:t>
            </a:r>
          </a:p>
          <a:p>
            <a:pPr eaLnBrk="1">
              <a:spcBef>
                <a:spcPct val="0"/>
              </a:spcBef>
              <a:spcAft>
                <a:spcPts val="1413"/>
              </a:spcAft>
            </a:pPr>
            <a:r>
              <a:rPr lang="en-US" sz="2600" dirty="0" smtClean="0">
                <a:ea typeface="Microsoft YaHei"/>
              </a:rPr>
              <a:t>The program is stored in a part of the memory</a:t>
            </a:r>
          </a:p>
          <a:p>
            <a:pPr eaLnBrk="1">
              <a:spcBef>
                <a:spcPct val="0"/>
              </a:spcBef>
              <a:spcAft>
                <a:spcPts val="1413"/>
              </a:spcAft>
            </a:pPr>
            <a:r>
              <a:rPr lang="en-US" sz="2600" dirty="0" smtClean="0">
                <a:ea typeface="Microsoft YaHei"/>
              </a:rPr>
              <a:t>The </a:t>
            </a:r>
            <a:r>
              <a:rPr lang="en-US" sz="2600" dirty="0" smtClean="0">
                <a:solidFill>
                  <a:srgbClr val="DC2300"/>
                </a:solidFill>
                <a:ea typeface="Microsoft YaHei"/>
              </a:rPr>
              <a:t>program counter</a:t>
            </a:r>
            <a:r>
              <a:rPr lang="en-US" sz="2600" dirty="0" smtClean="0">
                <a:ea typeface="Microsoft YaHei"/>
              </a:rPr>
              <a:t> contains the </a:t>
            </a:r>
            <a:r>
              <a:rPr lang="en-US" sz="2600" dirty="0" smtClean="0">
                <a:solidFill>
                  <a:srgbClr val="2323DC"/>
                </a:solidFill>
                <a:ea typeface="Microsoft YaHei"/>
              </a:rPr>
              <a:t>address</a:t>
            </a:r>
            <a:r>
              <a:rPr lang="en-US" sz="2600" dirty="0" smtClean="0">
                <a:ea typeface="Microsoft YaHei"/>
              </a:rPr>
              <a:t> of the current instruction</a:t>
            </a:r>
          </a:p>
        </p:txBody>
      </p:sp>
      <p:sp>
        <p:nvSpPr>
          <p:cNvPr id="4" name="Freeform 3"/>
          <p:cNvSpPr/>
          <p:nvPr/>
        </p:nvSpPr>
        <p:spPr>
          <a:xfrm>
            <a:off x="960437" y="1600200"/>
            <a:ext cx="7345363"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1536700"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1536700"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617787" y="1600200"/>
            <a:ext cx="574675"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617787" y="1600200"/>
            <a:ext cx="574675"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Freeform 8"/>
          <p:cNvSpPr/>
          <p:nvPr/>
        </p:nvSpPr>
        <p:spPr>
          <a:xfrm>
            <a:off x="376872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Freeform 9"/>
          <p:cNvSpPr/>
          <p:nvPr/>
        </p:nvSpPr>
        <p:spPr>
          <a:xfrm>
            <a:off x="376872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1" name="Freeform 10"/>
          <p:cNvSpPr/>
          <p:nvPr/>
        </p:nvSpPr>
        <p:spPr>
          <a:xfrm>
            <a:off x="4849812" y="1600200"/>
            <a:ext cx="574675"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4849812" y="1600200"/>
            <a:ext cx="574675"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6000750"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715327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376872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3768725" y="1600200"/>
            <a:ext cx="576262"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1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DBEAE45B-6CB2-45E3-9782-1CB6CA86B14D}" type="slidenum">
              <a:rPr/>
              <a:pPr>
                <a:defRPr/>
              </a:pPr>
              <a:t>11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Storage of Data in Memory</a:t>
            </a:r>
          </a:p>
        </p:txBody>
      </p:sp>
      <p:sp>
        <p:nvSpPr>
          <p:cNvPr id="34821" name="Text Placeholder 2"/>
          <p:cNvSpPr txBox="1">
            <a:spLocks noGrp="1"/>
          </p:cNvSpPr>
          <p:nvPr>
            <p:ph type="body" idx="4294967295"/>
          </p:nvPr>
        </p:nvSpPr>
        <p:spPr bwMode="auto">
          <a:xfrm>
            <a:off x="304800" y="1600200"/>
            <a:ext cx="8610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Data Types</a:t>
            </a:r>
          </a:p>
          <a:p>
            <a:pPr lvl="1" eaLnBrk="1">
              <a:spcBef>
                <a:spcPct val="0"/>
              </a:spcBef>
              <a:spcAft>
                <a:spcPts val="1138"/>
              </a:spcAft>
            </a:pPr>
            <a:r>
              <a:rPr lang="en-US" sz="2000" dirty="0" smtClean="0">
                <a:solidFill>
                  <a:srgbClr val="0000FF"/>
                </a:solidFill>
                <a:ea typeface="Microsoft YaHei"/>
              </a:rPr>
              <a:t>char</a:t>
            </a:r>
            <a:r>
              <a:rPr lang="en-US" sz="2000" dirty="0" smtClean="0">
                <a:ea typeface="Microsoft YaHei"/>
              </a:rPr>
              <a:t> (1 byte), </a:t>
            </a:r>
            <a:r>
              <a:rPr lang="en-US" sz="2000" dirty="0" smtClean="0">
                <a:solidFill>
                  <a:srgbClr val="FF0000"/>
                </a:solidFill>
                <a:ea typeface="Microsoft YaHei"/>
              </a:rPr>
              <a:t>short</a:t>
            </a:r>
            <a:r>
              <a:rPr lang="en-US" sz="2000" dirty="0" smtClean="0">
                <a:ea typeface="Microsoft YaHei"/>
              </a:rPr>
              <a:t> (2 bytes), </a:t>
            </a:r>
            <a:r>
              <a:rPr lang="en-US" sz="2000" dirty="0" err="1" smtClean="0">
                <a:solidFill>
                  <a:srgbClr val="2323DC"/>
                </a:solidFill>
                <a:ea typeface="Microsoft YaHei"/>
              </a:rPr>
              <a:t>int</a:t>
            </a:r>
            <a:r>
              <a:rPr lang="en-US" sz="2000" dirty="0" smtClean="0">
                <a:solidFill>
                  <a:srgbClr val="2323DC"/>
                </a:solidFill>
                <a:ea typeface="Microsoft YaHei"/>
              </a:rPr>
              <a:t> </a:t>
            </a:r>
            <a:r>
              <a:rPr lang="en-US" sz="2000" dirty="0" smtClean="0">
                <a:ea typeface="Microsoft YaHei"/>
              </a:rPr>
              <a:t>(4 bytes), </a:t>
            </a:r>
            <a:r>
              <a:rPr lang="en-US" sz="2000" dirty="0" smtClean="0">
                <a:solidFill>
                  <a:srgbClr val="996633"/>
                </a:solidFill>
                <a:ea typeface="Microsoft YaHei"/>
              </a:rPr>
              <a:t>long </a:t>
            </a:r>
            <a:r>
              <a:rPr lang="en-US" sz="2000" dirty="0" err="1" smtClean="0">
                <a:solidFill>
                  <a:srgbClr val="996633"/>
                </a:solidFill>
                <a:ea typeface="Microsoft YaHei"/>
              </a:rPr>
              <a:t>int</a:t>
            </a:r>
            <a:r>
              <a:rPr lang="en-US" sz="2000" dirty="0" smtClean="0">
                <a:ea typeface="Microsoft YaHei"/>
              </a:rPr>
              <a:t> (8 bytes)</a:t>
            </a:r>
          </a:p>
          <a:p>
            <a:pPr eaLnBrk="1">
              <a:spcBef>
                <a:spcPct val="0"/>
              </a:spcBef>
              <a:spcAft>
                <a:spcPts val="1413"/>
              </a:spcAft>
            </a:pPr>
            <a:r>
              <a:rPr lang="en-US" sz="2600" dirty="0" smtClean="0">
                <a:ea typeface="Microsoft YaHei"/>
              </a:rPr>
              <a:t>How are </a:t>
            </a:r>
            <a:r>
              <a:rPr lang="en-US" sz="2600" dirty="0" err="1" smtClean="0">
                <a:ea typeface="Microsoft YaHei"/>
              </a:rPr>
              <a:t>multibyte</a:t>
            </a:r>
            <a:r>
              <a:rPr lang="en-US" sz="2600" dirty="0" smtClean="0">
                <a:ea typeface="Microsoft YaHei"/>
              </a:rPr>
              <a:t> variables stored in memory ?</a:t>
            </a:r>
          </a:p>
          <a:p>
            <a:pPr lvl="1" eaLnBrk="1">
              <a:spcBef>
                <a:spcPct val="0"/>
              </a:spcBef>
              <a:spcAft>
                <a:spcPts val="1138"/>
              </a:spcAft>
            </a:pPr>
            <a:r>
              <a:rPr lang="en-US" sz="2000" dirty="0" smtClean="0">
                <a:ea typeface="Microsoft YaHei"/>
              </a:rPr>
              <a:t>Example : How is a 4 byte integer stored ?</a:t>
            </a:r>
          </a:p>
          <a:p>
            <a:pPr lvl="1" eaLnBrk="1">
              <a:spcBef>
                <a:spcPct val="0"/>
              </a:spcBef>
              <a:spcAft>
                <a:spcPts val="1138"/>
              </a:spcAft>
            </a:pPr>
            <a:r>
              <a:rPr lang="en-US" sz="2000" dirty="0" smtClean="0">
                <a:ea typeface="Microsoft YaHei"/>
              </a:rPr>
              <a:t>Save the 4 bytes in consecutive locations</a:t>
            </a:r>
          </a:p>
          <a:p>
            <a:pPr lvl="1" eaLnBrk="1">
              <a:spcBef>
                <a:spcPct val="0"/>
              </a:spcBef>
              <a:spcAft>
                <a:spcPts val="1138"/>
              </a:spcAft>
            </a:pPr>
            <a:r>
              <a:rPr lang="en-US" sz="2000" dirty="0" smtClean="0">
                <a:solidFill>
                  <a:srgbClr val="2323DC"/>
                </a:solidFill>
                <a:ea typeface="Microsoft YaHei"/>
              </a:rPr>
              <a:t>Little endian representation</a:t>
            </a:r>
            <a:r>
              <a:rPr lang="en-US" sz="2000" dirty="0" smtClean="0">
                <a:ea typeface="Microsoft YaHei"/>
              </a:rPr>
              <a:t> (used in ARM and x86) → The LSB is stored in the lowest location</a:t>
            </a:r>
          </a:p>
          <a:p>
            <a:pPr lvl="1" eaLnBrk="1">
              <a:spcBef>
                <a:spcPct val="0"/>
              </a:spcBef>
              <a:spcAft>
                <a:spcPts val="1138"/>
              </a:spcAft>
            </a:pPr>
            <a:r>
              <a:rPr lang="en-US" sz="2000" dirty="0" smtClean="0">
                <a:solidFill>
                  <a:srgbClr val="006B6B"/>
                </a:solidFill>
                <a:ea typeface="Microsoft YaHei"/>
              </a:rPr>
              <a:t>Big endian representation</a:t>
            </a:r>
            <a:r>
              <a:rPr lang="en-US" sz="2000" dirty="0" smtClean="0">
                <a:ea typeface="Microsoft YaHei"/>
              </a:rPr>
              <a:t> (Sun </a:t>
            </a:r>
            <a:r>
              <a:rPr lang="en-US" sz="2000" dirty="0" err="1" smtClean="0">
                <a:ea typeface="Microsoft YaHei"/>
              </a:rPr>
              <a:t>Sparc</a:t>
            </a:r>
            <a:r>
              <a:rPr lang="en-US" sz="2000" dirty="0" smtClean="0">
                <a:ea typeface="Microsoft YaHei"/>
              </a:rPr>
              <a:t>, IBM PPC) → The MSB is stored in the lowest location</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D3BEC5B8-B169-46EA-B681-E314FB7C4EE3}" type="slidenum">
              <a:rPr/>
              <a:pPr>
                <a:defRPr/>
              </a:pPr>
              <a:t>12</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Little</a:t>
            </a:r>
            <a:r>
              <a:rPr lang="fr-FR" dirty="0">
                <a:solidFill>
                  <a:schemeClr val="tx1"/>
                </a:solidFill>
              </a:rPr>
              <a:t> </a:t>
            </a:r>
            <a:r>
              <a:rPr lang="fr-FR" dirty="0" err="1">
                <a:solidFill>
                  <a:schemeClr val="tx1"/>
                </a:solidFill>
              </a:rPr>
              <a:t>Endian</a:t>
            </a:r>
            <a:r>
              <a:rPr lang="fr-FR" dirty="0">
                <a:solidFill>
                  <a:schemeClr val="tx1"/>
                </a:solidFill>
              </a:rPr>
              <a:t> vs </a:t>
            </a:r>
            <a:r>
              <a:rPr lang="fr-FR" dirty="0" err="1">
                <a:solidFill>
                  <a:schemeClr val="tx1"/>
                </a:solidFill>
              </a:rPr>
              <a:t>Big</a:t>
            </a:r>
            <a:r>
              <a:rPr lang="fr-FR" dirty="0">
                <a:solidFill>
                  <a:schemeClr val="tx1"/>
                </a:solidFill>
              </a:rPr>
              <a:t> </a:t>
            </a:r>
            <a:r>
              <a:rPr lang="fr-FR" dirty="0" err="1">
                <a:solidFill>
                  <a:schemeClr val="tx1"/>
                </a:solidFill>
              </a:rPr>
              <a:t>Endian</a:t>
            </a:r>
            <a:endParaRPr lang="fr-FR" dirty="0">
              <a:solidFill>
                <a:schemeClr val="tx1"/>
              </a:solidFill>
            </a:endParaRPr>
          </a:p>
        </p:txBody>
      </p:sp>
      <p:sp>
        <p:nvSpPr>
          <p:cNvPr id="35845" name="Text Placeholder 2"/>
          <p:cNvSpPr txBox="1">
            <a:spLocks noGrp="1"/>
          </p:cNvSpPr>
          <p:nvPr>
            <p:ph type="body" idx="4294967295"/>
          </p:nvPr>
        </p:nvSpPr>
        <p:spPr bwMode="auto">
          <a:xfrm>
            <a:off x="381000" y="4608513"/>
            <a:ext cx="8382000" cy="151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Note the order of the storage of bytes</a:t>
            </a:r>
          </a:p>
        </p:txBody>
      </p:sp>
      <p:grpSp>
        <p:nvGrpSpPr>
          <p:cNvPr id="35846" name="Group 5"/>
          <p:cNvGrpSpPr>
            <a:grpSpLocks noChangeAspect="1"/>
          </p:cNvGrpSpPr>
          <p:nvPr/>
        </p:nvGrpSpPr>
        <p:grpSpPr bwMode="auto">
          <a:xfrm>
            <a:off x="1701800" y="1898650"/>
            <a:ext cx="5362575" cy="2347913"/>
            <a:chOff x="1680" y="1196"/>
            <a:chExt cx="3378" cy="1479"/>
          </a:xfrm>
        </p:grpSpPr>
        <p:sp>
          <p:nvSpPr>
            <p:cNvPr id="35847" name="AutoShape 4"/>
            <p:cNvSpPr>
              <a:spLocks noChangeAspect="1" noChangeArrowheads="1" noTextEdit="1"/>
            </p:cNvSpPr>
            <p:nvPr/>
          </p:nvSpPr>
          <p:spPr bwMode="auto">
            <a:xfrm>
              <a:off x="1680" y="1209"/>
              <a:ext cx="3378" cy="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5848" name="Rectangle 6"/>
            <p:cNvSpPr>
              <a:spLocks noChangeArrowheads="1"/>
            </p:cNvSpPr>
            <p:nvPr/>
          </p:nvSpPr>
          <p:spPr bwMode="auto">
            <a:xfrm>
              <a:off x="3665" y="1387"/>
              <a:ext cx="1361" cy="293"/>
            </a:xfrm>
            <a:prstGeom prst="rect">
              <a:avLst/>
            </a:prstGeom>
            <a:solidFill>
              <a:srgbClr val="94C8D2"/>
            </a:solidFill>
            <a:ln w="13">
              <a:solidFill>
                <a:srgbClr val="323141"/>
              </a:solidFill>
              <a:round/>
              <a:headEnd/>
              <a:tailEnd/>
            </a:ln>
          </p:spPr>
          <p:txBody>
            <a:bodyPr/>
            <a:lstStyle/>
            <a:p>
              <a:endParaRPr lang="en-US"/>
            </a:p>
          </p:txBody>
        </p:sp>
        <p:sp>
          <p:nvSpPr>
            <p:cNvPr id="35849" name="Line 7"/>
            <p:cNvSpPr>
              <a:spLocks noChangeShapeType="1"/>
            </p:cNvSpPr>
            <p:nvPr/>
          </p:nvSpPr>
          <p:spPr bwMode="auto">
            <a:xfrm>
              <a:off x="4034" y="1387"/>
              <a:ext cx="0" cy="293"/>
            </a:xfrm>
            <a:prstGeom prst="line">
              <a:avLst/>
            </a:prstGeom>
            <a:noFill/>
            <a:ln w="13">
              <a:solidFill>
                <a:srgbClr val="24282B"/>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5850" name="Line 8"/>
            <p:cNvSpPr>
              <a:spLocks noChangeShapeType="1"/>
            </p:cNvSpPr>
            <p:nvPr/>
          </p:nvSpPr>
          <p:spPr bwMode="auto">
            <a:xfrm>
              <a:off x="4390" y="1387"/>
              <a:ext cx="0" cy="306"/>
            </a:xfrm>
            <a:prstGeom prst="line">
              <a:avLst/>
            </a:prstGeom>
            <a:noFill/>
            <a:ln w="13">
              <a:solidFill>
                <a:srgbClr val="24282B"/>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5851" name="Line 9"/>
            <p:cNvSpPr>
              <a:spLocks noChangeShapeType="1"/>
            </p:cNvSpPr>
            <p:nvPr/>
          </p:nvSpPr>
          <p:spPr bwMode="auto">
            <a:xfrm>
              <a:off x="4708" y="1387"/>
              <a:ext cx="0" cy="306"/>
            </a:xfrm>
            <a:prstGeom prst="line">
              <a:avLst/>
            </a:prstGeom>
            <a:noFill/>
            <a:ln w="13">
              <a:solidFill>
                <a:srgbClr val="24282B"/>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5852" name="Rectangle 10"/>
            <p:cNvSpPr>
              <a:spLocks noChangeArrowheads="1"/>
            </p:cNvSpPr>
            <p:nvPr/>
          </p:nvSpPr>
          <p:spPr bwMode="auto">
            <a:xfrm>
              <a:off x="3741" y="1451"/>
              <a:ext cx="12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8</a:t>
              </a:r>
              <a:endParaRPr lang="en-US">
                <a:latin typeface="Arial" pitchFamily="34" charset="0"/>
              </a:endParaRPr>
            </a:p>
          </p:txBody>
        </p:sp>
        <p:sp>
          <p:nvSpPr>
            <p:cNvPr id="35853" name="Rectangle 11"/>
            <p:cNvSpPr>
              <a:spLocks noChangeArrowheads="1"/>
            </p:cNvSpPr>
            <p:nvPr/>
          </p:nvSpPr>
          <p:spPr bwMode="auto">
            <a:xfrm>
              <a:off x="3830" y="1451"/>
              <a:ext cx="12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7</a:t>
              </a:r>
              <a:endParaRPr lang="en-US">
                <a:latin typeface="Arial" pitchFamily="34" charset="0"/>
              </a:endParaRPr>
            </a:p>
          </p:txBody>
        </p:sp>
        <p:sp>
          <p:nvSpPr>
            <p:cNvPr id="35854" name="Rectangle 12"/>
            <p:cNvSpPr>
              <a:spLocks noChangeArrowheads="1"/>
            </p:cNvSpPr>
            <p:nvPr/>
          </p:nvSpPr>
          <p:spPr bwMode="auto">
            <a:xfrm>
              <a:off x="4128" y="1451"/>
              <a:ext cx="12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6</a:t>
              </a:r>
              <a:endParaRPr lang="en-US">
                <a:latin typeface="Arial" pitchFamily="34" charset="0"/>
              </a:endParaRPr>
            </a:p>
          </p:txBody>
        </p:sp>
        <p:sp>
          <p:nvSpPr>
            <p:cNvPr id="35855" name="Rectangle 13"/>
            <p:cNvSpPr>
              <a:spLocks noChangeArrowheads="1"/>
            </p:cNvSpPr>
            <p:nvPr/>
          </p:nvSpPr>
          <p:spPr bwMode="auto">
            <a:xfrm>
              <a:off x="4217" y="1451"/>
              <a:ext cx="12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5</a:t>
              </a:r>
              <a:endParaRPr lang="en-US">
                <a:latin typeface="Arial" pitchFamily="34" charset="0"/>
              </a:endParaRPr>
            </a:p>
          </p:txBody>
        </p:sp>
        <p:sp>
          <p:nvSpPr>
            <p:cNvPr id="35856" name="Rectangle 14"/>
            <p:cNvSpPr>
              <a:spLocks noChangeArrowheads="1"/>
            </p:cNvSpPr>
            <p:nvPr/>
          </p:nvSpPr>
          <p:spPr bwMode="auto">
            <a:xfrm>
              <a:off x="4453" y="1451"/>
              <a:ext cx="12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4</a:t>
              </a:r>
              <a:endParaRPr lang="en-US">
                <a:latin typeface="Arial" pitchFamily="34" charset="0"/>
              </a:endParaRPr>
            </a:p>
          </p:txBody>
        </p:sp>
        <p:sp>
          <p:nvSpPr>
            <p:cNvPr id="35857" name="Rectangle 15"/>
            <p:cNvSpPr>
              <a:spLocks noChangeArrowheads="1"/>
            </p:cNvSpPr>
            <p:nvPr/>
          </p:nvSpPr>
          <p:spPr bwMode="auto">
            <a:xfrm>
              <a:off x="4543" y="1451"/>
              <a:ext cx="12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3</a:t>
              </a:r>
              <a:endParaRPr lang="en-US">
                <a:latin typeface="Arial" pitchFamily="34" charset="0"/>
              </a:endParaRPr>
            </a:p>
          </p:txBody>
        </p:sp>
        <p:sp>
          <p:nvSpPr>
            <p:cNvPr id="35858" name="Rectangle 16"/>
            <p:cNvSpPr>
              <a:spLocks noChangeArrowheads="1"/>
            </p:cNvSpPr>
            <p:nvPr/>
          </p:nvSpPr>
          <p:spPr bwMode="auto">
            <a:xfrm>
              <a:off x="4799" y="1451"/>
              <a:ext cx="145"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21</a:t>
              </a:r>
              <a:endParaRPr lang="en-US">
                <a:latin typeface="Arial" pitchFamily="34" charset="0"/>
              </a:endParaRPr>
            </a:p>
          </p:txBody>
        </p:sp>
        <p:sp>
          <p:nvSpPr>
            <p:cNvPr id="35859" name="Rectangle 18"/>
            <p:cNvSpPr>
              <a:spLocks noChangeArrowheads="1"/>
            </p:cNvSpPr>
            <p:nvPr/>
          </p:nvSpPr>
          <p:spPr bwMode="auto">
            <a:xfrm>
              <a:off x="3677" y="2189"/>
              <a:ext cx="1349" cy="293"/>
            </a:xfrm>
            <a:prstGeom prst="rect">
              <a:avLst/>
            </a:prstGeom>
            <a:solidFill>
              <a:srgbClr val="94C8D2"/>
            </a:solidFill>
            <a:ln w="13">
              <a:solidFill>
                <a:srgbClr val="323141"/>
              </a:solidFill>
              <a:round/>
              <a:headEnd/>
              <a:tailEnd/>
            </a:ln>
          </p:spPr>
          <p:txBody>
            <a:bodyPr/>
            <a:lstStyle/>
            <a:p>
              <a:endParaRPr lang="en-US"/>
            </a:p>
          </p:txBody>
        </p:sp>
        <p:sp>
          <p:nvSpPr>
            <p:cNvPr id="35860" name="Line 19"/>
            <p:cNvSpPr>
              <a:spLocks noChangeShapeType="1"/>
            </p:cNvSpPr>
            <p:nvPr/>
          </p:nvSpPr>
          <p:spPr bwMode="auto">
            <a:xfrm>
              <a:off x="4046" y="2189"/>
              <a:ext cx="0" cy="293"/>
            </a:xfrm>
            <a:prstGeom prst="line">
              <a:avLst/>
            </a:prstGeom>
            <a:noFill/>
            <a:ln w="13">
              <a:solidFill>
                <a:srgbClr val="24282B"/>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5861" name="Line 20"/>
            <p:cNvSpPr>
              <a:spLocks noChangeShapeType="1"/>
            </p:cNvSpPr>
            <p:nvPr/>
          </p:nvSpPr>
          <p:spPr bwMode="auto">
            <a:xfrm>
              <a:off x="4390" y="2189"/>
              <a:ext cx="0" cy="306"/>
            </a:xfrm>
            <a:prstGeom prst="line">
              <a:avLst/>
            </a:prstGeom>
            <a:noFill/>
            <a:ln w="13">
              <a:solidFill>
                <a:srgbClr val="24282B"/>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5862" name="Line 21"/>
            <p:cNvSpPr>
              <a:spLocks noChangeShapeType="1"/>
            </p:cNvSpPr>
            <p:nvPr/>
          </p:nvSpPr>
          <p:spPr bwMode="auto">
            <a:xfrm>
              <a:off x="4708" y="2189"/>
              <a:ext cx="0" cy="306"/>
            </a:xfrm>
            <a:prstGeom prst="line">
              <a:avLst/>
            </a:prstGeom>
            <a:noFill/>
            <a:ln w="13">
              <a:solidFill>
                <a:srgbClr val="24282B"/>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5863" name="Rectangle 22"/>
            <p:cNvSpPr>
              <a:spLocks noChangeArrowheads="1"/>
            </p:cNvSpPr>
            <p:nvPr/>
          </p:nvSpPr>
          <p:spPr bwMode="auto">
            <a:xfrm>
              <a:off x="3754" y="2253"/>
              <a:ext cx="120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21       43     65     87</a:t>
              </a:r>
              <a:endParaRPr lang="en-US">
                <a:latin typeface="Arial" pitchFamily="34" charset="0"/>
              </a:endParaRPr>
            </a:p>
          </p:txBody>
        </p:sp>
        <p:sp>
          <p:nvSpPr>
            <p:cNvPr id="35864" name="Rectangle 23"/>
            <p:cNvSpPr>
              <a:spLocks noChangeArrowheads="1"/>
            </p:cNvSpPr>
            <p:nvPr/>
          </p:nvSpPr>
          <p:spPr bwMode="auto">
            <a:xfrm>
              <a:off x="1693" y="1769"/>
              <a:ext cx="1094"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24282B"/>
                  </a:solidFill>
                  <a:latin typeface="Times New Roman" pitchFamily="18" charset="0"/>
                </a:rPr>
                <a:t>0x87654321</a:t>
              </a:r>
              <a:endParaRPr lang="en-US">
                <a:latin typeface="Arial" pitchFamily="34" charset="0"/>
              </a:endParaRPr>
            </a:p>
          </p:txBody>
        </p:sp>
        <p:sp>
          <p:nvSpPr>
            <p:cNvPr id="35865" name="Line 24"/>
            <p:cNvSpPr>
              <a:spLocks noChangeShapeType="1"/>
            </p:cNvSpPr>
            <p:nvPr/>
          </p:nvSpPr>
          <p:spPr bwMode="auto">
            <a:xfrm flipV="1">
              <a:off x="2914" y="1540"/>
              <a:ext cx="751" cy="229"/>
            </a:xfrm>
            <a:prstGeom prst="line">
              <a:avLst/>
            </a:prstGeom>
            <a:noFill/>
            <a:ln w="13">
              <a:solidFill>
                <a:srgbClr val="24282B"/>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5866" name="Freeform 25"/>
            <p:cNvSpPr>
              <a:spLocks/>
            </p:cNvSpPr>
            <p:nvPr/>
          </p:nvSpPr>
          <p:spPr bwMode="auto">
            <a:xfrm>
              <a:off x="3576" y="1540"/>
              <a:ext cx="89" cy="51"/>
            </a:xfrm>
            <a:custGeom>
              <a:avLst/>
              <a:gdLst>
                <a:gd name="T0" fmla="*/ 25 w 7"/>
                <a:gd name="T1" fmla="*/ 26 h 4"/>
                <a:gd name="T2" fmla="*/ 13 w 7"/>
                <a:gd name="T3" fmla="*/ 51 h 4"/>
                <a:gd name="T4" fmla="*/ 89 w 7"/>
                <a:gd name="T5" fmla="*/ 0 h 4"/>
                <a:gd name="T6" fmla="*/ 0 w 7"/>
                <a:gd name="T7" fmla="*/ 0 h 4"/>
                <a:gd name="T8" fmla="*/ 25 w 7"/>
                <a:gd name="T9" fmla="*/ 26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4">
                  <a:moveTo>
                    <a:pt x="2" y="2"/>
                  </a:moveTo>
                  <a:lnTo>
                    <a:pt x="1" y="4"/>
                  </a:lnTo>
                  <a:lnTo>
                    <a:pt x="7" y="0"/>
                  </a:lnTo>
                  <a:lnTo>
                    <a:pt x="0" y="0"/>
                  </a:lnTo>
                  <a:lnTo>
                    <a:pt x="2" y="2"/>
                  </a:lnTo>
                  <a:close/>
                </a:path>
              </a:pathLst>
            </a:custGeom>
            <a:solidFill>
              <a:srgbClr val="24282B"/>
            </a:solidFill>
            <a:ln w="13" cap="flat">
              <a:solidFill>
                <a:srgbClr val="24282B"/>
              </a:solidFill>
              <a:prstDash val="solid"/>
              <a:miter lim="800000"/>
              <a:headEnd/>
              <a:tailEnd/>
            </a:ln>
          </p:spPr>
          <p:txBody>
            <a:bodyPr/>
            <a:lstStyle/>
            <a:p>
              <a:endParaRPr lang="en-US"/>
            </a:p>
          </p:txBody>
        </p:sp>
        <p:sp>
          <p:nvSpPr>
            <p:cNvPr id="35867" name="Line 26"/>
            <p:cNvSpPr>
              <a:spLocks noChangeShapeType="1"/>
            </p:cNvSpPr>
            <p:nvPr/>
          </p:nvSpPr>
          <p:spPr bwMode="auto">
            <a:xfrm>
              <a:off x="2952" y="1935"/>
              <a:ext cx="700" cy="420"/>
            </a:xfrm>
            <a:prstGeom prst="line">
              <a:avLst/>
            </a:prstGeom>
            <a:noFill/>
            <a:ln w="13">
              <a:solidFill>
                <a:srgbClr val="24282B"/>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Freeform 27"/>
            <p:cNvSpPr>
              <a:spLocks/>
            </p:cNvSpPr>
            <p:nvPr/>
          </p:nvSpPr>
          <p:spPr bwMode="auto">
            <a:xfrm>
              <a:off x="3563" y="2291"/>
              <a:ext cx="89" cy="64"/>
            </a:xfrm>
            <a:custGeom>
              <a:avLst/>
              <a:gdLst>
                <a:gd name="T0" fmla="*/ 38 w 7"/>
                <a:gd name="T1" fmla="*/ 38 h 5"/>
                <a:gd name="T2" fmla="*/ 0 w 7"/>
                <a:gd name="T3" fmla="*/ 38 h 5"/>
                <a:gd name="T4" fmla="*/ 89 w 7"/>
                <a:gd name="T5" fmla="*/ 64 h 5"/>
                <a:gd name="T6" fmla="*/ 25 w 7"/>
                <a:gd name="T7" fmla="*/ 0 h 5"/>
                <a:gd name="T8" fmla="*/ 38 w 7"/>
                <a:gd name="T9" fmla="*/ 38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5">
                  <a:moveTo>
                    <a:pt x="3" y="3"/>
                  </a:moveTo>
                  <a:lnTo>
                    <a:pt x="0" y="3"/>
                  </a:lnTo>
                  <a:lnTo>
                    <a:pt x="7" y="5"/>
                  </a:lnTo>
                  <a:lnTo>
                    <a:pt x="2" y="0"/>
                  </a:lnTo>
                  <a:lnTo>
                    <a:pt x="3" y="3"/>
                  </a:lnTo>
                  <a:close/>
                </a:path>
              </a:pathLst>
            </a:custGeom>
            <a:solidFill>
              <a:srgbClr val="24282B"/>
            </a:solidFill>
            <a:ln w="13" cap="flat">
              <a:solidFill>
                <a:srgbClr val="24282B"/>
              </a:solidFill>
              <a:prstDash val="solid"/>
              <a:miter lim="800000"/>
              <a:headEnd/>
              <a:tailEnd/>
            </a:ln>
          </p:spPr>
          <p:txBody>
            <a:bodyPr/>
            <a:lstStyle/>
            <a:p>
              <a:endParaRPr lang="en-US"/>
            </a:p>
          </p:txBody>
        </p:sp>
        <p:sp>
          <p:nvSpPr>
            <p:cNvPr id="35869" name="Rectangle 28"/>
            <p:cNvSpPr>
              <a:spLocks noChangeArrowheads="1"/>
            </p:cNvSpPr>
            <p:nvPr/>
          </p:nvSpPr>
          <p:spPr bwMode="auto">
            <a:xfrm>
              <a:off x="4011" y="1196"/>
              <a:ext cx="789"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dirty="0">
                  <a:solidFill>
                    <a:srgbClr val="24282B"/>
                  </a:solidFill>
                  <a:latin typeface="Times New Roman" pitchFamily="18" charset="0"/>
                </a:rPr>
                <a:t>Big endian</a:t>
              </a:r>
              <a:endParaRPr lang="en-US" dirty="0">
                <a:latin typeface="Arial" pitchFamily="34" charset="0"/>
              </a:endParaRPr>
            </a:p>
          </p:txBody>
        </p:sp>
        <p:sp>
          <p:nvSpPr>
            <p:cNvPr id="35870" name="Rectangle 29"/>
            <p:cNvSpPr>
              <a:spLocks noChangeArrowheads="1"/>
            </p:cNvSpPr>
            <p:nvPr/>
          </p:nvSpPr>
          <p:spPr bwMode="auto">
            <a:xfrm>
              <a:off x="3897" y="2011"/>
              <a:ext cx="903"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a:solidFill>
                    <a:srgbClr val="24282B"/>
                  </a:solidFill>
                  <a:latin typeface="Times New Roman" pitchFamily="18" charset="0"/>
                </a:rPr>
                <a:t>Little endian</a:t>
              </a:r>
              <a:endParaRPr lang="en-US">
                <a:latin typeface="Arial" pitchFamily="34" charset="0"/>
              </a:endParaRPr>
            </a:p>
          </p:txBody>
        </p:sp>
        <p:sp>
          <p:nvSpPr>
            <p:cNvPr id="35871" name="Rectangle 30"/>
            <p:cNvSpPr>
              <a:spLocks noChangeArrowheads="1"/>
            </p:cNvSpPr>
            <p:nvPr/>
          </p:nvSpPr>
          <p:spPr bwMode="auto">
            <a:xfrm>
              <a:off x="3792" y="1693"/>
              <a:ext cx="1127"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0         1        2      3</a:t>
              </a:r>
              <a:endParaRPr lang="en-US">
                <a:latin typeface="Arial" pitchFamily="34" charset="0"/>
              </a:endParaRPr>
            </a:p>
          </p:txBody>
        </p:sp>
        <p:sp>
          <p:nvSpPr>
            <p:cNvPr id="35872" name="Rectangle 30"/>
            <p:cNvSpPr>
              <a:spLocks noChangeArrowheads="1"/>
            </p:cNvSpPr>
            <p:nvPr/>
          </p:nvSpPr>
          <p:spPr bwMode="auto">
            <a:xfrm>
              <a:off x="3792" y="2501"/>
              <a:ext cx="1127"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24282B"/>
                  </a:solidFill>
                  <a:latin typeface="Times New Roman" pitchFamily="18" charset="0"/>
                </a:rPr>
                <a:t>0         1        2      3</a:t>
              </a:r>
              <a:endParaRPr lang="en-US">
                <a:latin typeface="Arial" pitchFamily="34" charset="0"/>
              </a:endParaRPr>
            </a:p>
          </p:txBody>
        </p:sp>
      </p:grpSp>
      <p:pic>
        <p:nvPicPr>
          <p:cNvPr id="3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0" name="Slide Number Placeholder 1"/>
          <p:cNvSpPr>
            <a:spLocks noGrp="1"/>
          </p:cNvSpPr>
          <p:nvPr>
            <p:ph type="sldNum" sz="quarter" idx="12"/>
          </p:nvPr>
        </p:nvSpPr>
        <p:spPr>
          <a:xfrm>
            <a:off x="8543278" y="6356350"/>
            <a:ext cx="561975" cy="365125"/>
          </a:xfrm>
        </p:spPr>
        <p:txBody>
          <a:bodyPr/>
          <a:lstStyle/>
          <a:p>
            <a:pPr>
              <a:defRPr/>
            </a:pPr>
            <a:fld id="{C6835E4F-3478-4811-8770-28314BE290C2}" type="slidenum">
              <a:rPr/>
              <a:pPr>
                <a:defRPr/>
              </a:pPr>
              <a:t>13</a:t>
            </a:fld>
            <a:endParaRPr/>
          </a:p>
        </p:txBody>
      </p:sp>
      <p:sp>
        <p:nvSpPr>
          <p:cNvPr id="2" name="Title 1"/>
          <p:cNvSpPr txBox="1">
            <a:spLocks noGrp="1"/>
          </p:cNvSpPr>
          <p:nvPr>
            <p:ph type="title" idx="4294967295"/>
          </p:nvPr>
        </p:nvSpPr>
        <p:spPr>
          <a:xfrm>
            <a:off x="266700" y="206375"/>
            <a:ext cx="8572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Storage of </a:t>
            </a:r>
            <a:r>
              <a:rPr lang="fr-FR" dirty="0" err="1">
                <a:solidFill>
                  <a:schemeClr val="tx1"/>
                </a:solidFill>
              </a:rPr>
              <a:t>Arrays</a:t>
            </a:r>
            <a:r>
              <a:rPr lang="fr-FR" dirty="0">
                <a:solidFill>
                  <a:schemeClr val="tx1"/>
                </a:solidFill>
              </a:rPr>
              <a:t> in Memory</a:t>
            </a:r>
          </a:p>
        </p:txBody>
      </p:sp>
      <p:sp>
        <p:nvSpPr>
          <p:cNvPr id="36869" name="Text Placeholder 2"/>
          <p:cNvSpPr txBox="1">
            <a:spLocks noGrp="1"/>
          </p:cNvSpPr>
          <p:nvPr>
            <p:ph type="body" idx="4294967295"/>
          </p:nvPr>
        </p:nvSpPr>
        <p:spPr bwMode="auto">
          <a:xfrm>
            <a:off x="304800" y="1600200"/>
            <a:ext cx="8610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smtClean="0">
                <a:ea typeface="Microsoft YaHei"/>
              </a:rPr>
              <a:t>Single dimensional arrays. Consider an array of integers : a[100]</a:t>
            </a:r>
          </a:p>
          <a:p>
            <a:pPr eaLnBrk="1">
              <a:spcBef>
                <a:spcPct val="0"/>
              </a:spcBef>
              <a:spcAft>
                <a:spcPts val="1413"/>
              </a:spcAft>
            </a:pPr>
            <a:endParaRPr lang="en-US" sz="2600" dirty="0" smtClean="0">
              <a:ea typeface="Microsoft YaHei"/>
            </a:endParaRPr>
          </a:p>
          <a:p>
            <a:pPr eaLnBrk="1">
              <a:spcBef>
                <a:spcPct val="0"/>
              </a:spcBef>
              <a:spcAft>
                <a:spcPts val="1413"/>
              </a:spcAft>
            </a:pPr>
            <a:endParaRPr lang="en-US" sz="2600" dirty="0" smtClean="0">
              <a:ea typeface="Microsoft YaHei"/>
            </a:endParaRPr>
          </a:p>
          <a:p>
            <a:pPr eaLnBrk="1">
              <a:spcBef>
                <a:spcPct val="0"/>
              </a:spcBef>
              <a:spcAft>
                <a:spcPts val="1413"/>
              </a:spcAft>
            </a:pPr>
            <a:r>
              <a:rPr lang="en-US" sz="2400" dirty="0" smtClean="0">
                <a:ea typeface="Microsoft YaHei"/>
              </a:rPr>
              <a:t>Each integer is stored in either a little endian or big endian format</a:t>
            </a:r>
          </a:p>
          <a:p>
            <a:pPr eaLnBrk="1">
              <a:spcBef>
                <a:spcPct val="0"/>
              </a:spcBef>
              <a:spcAft>
                <a:spcPts val="1413"/>
              </a:spcAft>
            </a:pPr>
            <a:r>
              <a:rPr lang="en-US" sz="2400" dirty="0" smtClean="0">
                <a:ea typeface="Microsoft YaHei"/>
              </a:rPr>
              <a:t>2 dimensional arrays :</a:t>
            </a:r>
          </a:p>
          <a:p>
            <a:pPr lvl="1" eaLnBrk="1">
              <a:spcBef>
                <a:spcPct val="0"/>
              </a:spcBef>
              <a:spcAft>
                <a:spcPts val="1138"/>
              </a:spcAft>
            </a:pPr>
            <a:r>
              <a:rPr lang="en-US" sz="2400" dirty="0" err="1" smtClean="0">
                <a:ea typeface="Microsoft YaHei"/>
              </a:rPr>
              <a:t>int</a:t>
            </a:r>
            <a:r>
              <a:rPr lang="en-US" sz="2400" dirty="0" smtClean="0">
                <a:ea typeface="Microsoft YaHei"/>
              </a:rPr>
              <a:t> a[100][100]</a:t>
            </a:r>
          </a:p>
          <a:p>
            <a:pPr lvl="1" eaLnBrk="1">
              <a:spcBef>
                <a:spcPct val="0"/>
              </a:spcBef>
              <a:spcAft>
                <a:spcPts val="1138"/>
              </a:spcAft>
            </a:pPr>
            <a:r>
              <a:rPr lang="en-US" sz="2400" dirty="0" smtClean="0">
                <a:ea typeface="Microsoft YaHei"/>
              </a:rPr>
              <a:t>float b[100][100]</a:t>
            </a:r>
          </a:p>
          <a:p>
            <a:pPr lvl="1" eaLnBrk="1">
              <a:spcBef>
                <a:spcPct val="0"/>
              </a:spcBef>
              <a:spcAft>
                <a:spcPts val="1138"/>
              </a:spcAft>
            </a:pPr>
            <a:r>
              <a:rPr lang="en-US" sz="2400" dirty="0" smtClean="0">
                <a:ea typeface="Microsoft YaHei"/>
              </a:rPr>
              <a:t>Two methods : </a:t>
            </a:r>
            <a:r>
              <a:rPr lang="en-US" sz="2400" dirty="0" smtClean="0">
                <a:solidFill>
                  <a:srgbClr val="2300DC"/>
                </a:solidFill>
                <a:ea typeface="Microsoft YaHei"/>
              </a:rPr>
              <a:t>row major</a:t>
            </a:r>
            <a:r>
              <a:rPr lang="en-US" sz="2400" dirty="0" smtClean="0">
                <a:ea typeface="Microsoft YaHei"/>
              </a:rPr>
              <a:t> and </a:t>
            </a:r>
            <a:r>
              <a:rPr lang="en-US" sz="2400" dirty="0" smtClean="0">
                <a:solidFill>
                  <a:srgbClr val="FF3333"/>
                </a:solidFill>
                <a:ea typeface="Microsoft YaHei"/>
              </a:rPr>
              <a:t>column major</a:t>
            </a:r>
          </a:p>
        </p:txBody>
      </p:sp>
      <p:sp>
        <p:nvSpPr>
          <p:cNvPr id="4" name="Freeform 3"/>
          <p:cNvSpPr/>
          <p:nvPr/>
        </p:nvSpPr>
        <p:spPr>
          <a:xfrm>
            <a:off x="1038225" y="2376488"/>
            <a:ext cx="7343775"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161448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161448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69398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69398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Freeform 8"/>
          <p:cNvSpPr/>
          <p:nvPr/>
        </p:nvSpPr>
        <p:spPr>
          <a:xfrm>
            <a:off x="38465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Freeform 9"/>
          <p:cNvSpPr/>
          <p:nvPr/>
        </p:nvSpPr>
        <p:spPr>
          <a:xfrm>
            <a:off x="38465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1" name="Freeform 10"/>
          <p:cNvSpPr/>
          <p:nvPr/>
        </p:nvSpPr>
        <p:spPr>
          <a:xfrm>
            <a:off x="49260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49260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6078537"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7231062" y="2376488"/>
            <a:ext cx="574675"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38465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3846512" y="2376488"/>
            <a:ext cx="576263"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1614487" y="2519363"/>
            <a:ext cx="2232025" cy="215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66"/>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a[0]</a:t>
            </a:r>
          </a:p>
        </p:txBody>
      </p:sp>
      <p:sp>
        <p:nvSpPr>
          <p:cNvPr id="18" name="Freeform 17"/>
          <p:cNvSpPr/>
          <p:nvPr/>
        </p:nvSpPr>
        <p:spPr>
          <a:xfrm>
            <a:off x="3846512" y="2519363"/>
            <a:ext cx="2232025" cy="215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66"/>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a[1]</a:t>
            </a:r>
          </a:p>
        </p:txBody>
      </p:sp>
      <p:sp>
        <p:nvSpPr>
          <p:cNvPr id="19" name="Freeform 18"/>
          <p:cNvSpPr/>
          <p:nvPr/>
        </p:nvSpPr>
        <p:spPr>
          <a:xfrm>
            <a:off x="6078537" y="2519363"/>
            <a:ext cx="2232025" cy="215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66"/>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a[2]</a:t>
            </a:r>
          </a:p>
        </p:txBody>
      </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2B11F48C-49CA-4049-ADB5-0420F443D9F7}" type="slidenum">
              <a:rPr/>
              <a:pPr>
                <a:defRPr/>
              </a:pPr>
              <a:t>14</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Row</a:t>
            </a:r>
            <a:r>
              <a:rPr lang="fr-FR" dirty="0">
                <a:solidFill>
                  <a:schemeClr val="tx1"/>
                </a:solidFill>
              </a:rPr>
              <a:t> Major vs </a:t>
            </a:r>
            <a:r>
              <a:rPr lang="fr-FR" dirty="0" err="1">
                <a:solidFill>
                  <a:schemeClr val="tx1"/>
                </a:solidFill>
              </a:rPr>
              <a:t>Column</a:t>
            </a:r>
            <a:r>
              <a:rPr lang="fr-FR" dirty="0">
                <a:solidFill>
                  <a:schemeClr val="tx1"/>
                </a:solidFill>
              </a:rPr>
              <a:t> Major</a:t>
            </a:r>
          </a:p>
        </p:txBody>
      </p:sp>
      <p:sp>
        <p:nvSpPr>
          <p:cNvPr id="37893" name="Text Placeholder 2"/>
          <p:cNvSpPr txBox="1">
            <a:spLocks noGrp="1"/>
          </p:cNvSpPr>
          <p:nvPr>
            <p:ph type="body" idx="4294967295"/>
          </p:nvPr>
        </p:nvSpPr>
        <p:spPr bwMode="auto">
          <a:xfrm>
            <a:off x="304800" y="1447800"/>
            <a:ext cx="8610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smtClean="0">
                <a:solidFill>
                  <a:srgbClr val="FF3366"/>
                </a:solidFill>
                <a:ea typeface="Microsoft YaHei"/>
              </a:rPr>
              <a:t>Row Major </a:t>
            </a:r>
            <a:r>
              <a:rPr lang="en-US" sz="2800" dirty="0" smtClean="0">
                <a:ea typeface="Microsoft YaHei"/>
              </a:rPr>
              <a:t>(C, Python)</a:t>
            </a:r>
          </a:p>
          <a:p>
            <a:pPr lvl="1" eaLnBrk="1">
              <a:spcBef>
                <a:spcPct val="0"/>
              </a:spcBef>
              <a:spcAft>
                <a:spcPts val="1138"/>
              </a:spcAft>
            </a:pPr>
            <a:r>
              <a:rPr lang="en-US" sz="2400" dirty="0" smtClean="0">
                <a:ea typeface="Microsoft YaHei"/>
              </a:rPr>
              <a:t>Store the first row as an 1D array</a:t>
            </a:r>
          </a:p>
          <a:p>
            <a:pPr lvl="1" eaLnBrk="1">
              <a:spcBef>
                <a:spcPct val="0"/>
              </a:spcBef>
              <a:spcAft>
                <a:spcPts val="1138"/>
              </a:spcAft>
            </a:pPr>
            <a:r>
              <a:rPr lang="en-US" sz="2400" dirty="0" smtClean="0">
                <a:ea typeface="Microsoft YaHei"/>
              </a:rPr>
              <a:t>Then store the second row, and so on...</a:t>
            </a:r>
          </a:p>
          <a:p>
            <a:pPr eaLnBrk="1">
              <a:spcBef>
                <a:spcPct val="0"/>
              </a:spcBef>
              <a:spcAft>
                <a:spcPts val="1413"/>
              </a:spcAft>
            </a:pPr>
            <a:r>
              <a:rPr lang="en-US" sz="2800" dirty="0" smtClean="0">
                <a:solidFill>
                  <a:srgbClr val="33CC66"/>
                </a:solidFill>
                <a:ea typeface="Microsoft YaHei"/>
              </a:rPr>
              <a:t>Column Major </a:t>
            </a:r>
            <a:r>
              <a:rPr lang="en-US" sz="2800" dirty="0" smtClean="0">
                <a:ea typeface="Microsoft YaHei"/>
              </a:rPr>
              <a:t>(Fortran, </a:t>
            </a:r>
            <a:r>
              <a:rPr lang="en-US" sz="2800" dirty="0" err="1" smtClean="0">
                <a:ea typeface="Microsoft YaHei"/>
              </a:rPr>
              <a:t>Matlab</a:t>
            </a:r>
            <a:r>
              <a:rPr lang="en-US" sz="2800" dirty="0" smtClean="0">
                <a:ea typeface="Microsoft YaHei"/>
              </a:rPr>
              <a:t>)</a:t>
            </a:r>
          </a:p>
          <a:p>
            <a:pPr lvl="1" eaLnBrk="1">
              <a:spcBef>
                <a:spcPct val="0"/>
              </a:spcBef>
              <a:spcAft>
                <a:spcPts val="1138"/>
              </a:spcAft>
            </a:pPr>
            <a:r>
              <a:rPr lang="en-US" sz="2400" dirty="0" smtClean="0">
                <a:ea typeface="Microsoft YaHei"/>
              </a:rPr>
              <a:t>Store the first column as an 1D array</a:t>
            </a:r>
          </a:p>
          <a:p>
            <a:pPr lvl="1" eaLnBrk="1">
              <a:spcBef>
                <a:spcPct val="0"/>
              </a:spcBef>
              <a:spcAft>
                <a:spcPts val="1138"/>
              </a:spcAft>
            </a:pPr>
            <a:r>
              <a:rPr lang="en-US" sz="2400" dirty="0" smtClean="0">
                <a:ea typeface="Microsoft YaHei"/>
              </a:rPr>
              <a:t>Then store the second column, and so on</a:t>
            </a:r>
          </a:p>
          <a:p>
            <a:pPr eaLnBrk="1">
              <a:spcBef>
                <a:spcPct val="0"/>
              </a:spcBef>
              <a:spcAft>
                <a:spcPts val="1413"/>
              </a:spcAft>
            </a:pPr>
            <a:r>
              <a:rPr lang="en-US" sz="2800" dirty="0" smtClean="0">
                <a:ea typeface="Microsoft YaHei"/>
              </a:rPr>
              <a:t>Multidimensional arrays</a:t>
            </a:r>
          </a:p>
          <a:p>
            <a:pPr lvl="1" eaLnBrk="1">
              <a:spcBef>
                <a:spcPct val="0"/>
              </a:spcBef>
              <a:spcAft>
                <a:spcPts val="1138"/>
              </a:spcAft>
            </a:pPr>
            <a:r>
              <a:rPr lang="en-US" sz="2400" dirty="0" smtClean="0">
                <a:ea typeface="Microsoft YaHei"/>
              </a:rPr>
              <a:t>Store the entire array as a sequence of 1D arrays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15</a:t>
            </a:fld>
            <a:endParaRPr/>
          </a:p>
        </p:txBody>
      </p:sp>
      <p:sp>
        <p:nvSpPr>
          <p:cNvPr id="2" name="Title 1"/>
          <p:cNvSpPr txBox="1">
            <a:spLocks noGrp="1"/>
          </p:cNvSpPr>
          <p:nvPr>
            <p:ph type="title" idx="4294967295"/>
          </p:nvPr>
        </p:nvSpPr>
        <p:spPr>
          <a:xfrm>
            <a:off x="228600" y="3810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1828800"/>
            <a:ext cx="8534400" cy="35639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Overview of Assembly</a:t>
            </a:r>
            <a:r>
              <a:rPr lang="en-US" dirty="0">
                <a:ea typeface="Microsoft YaHei"/>
              </a:rPr>
              <a:t> </a:t>
            </a:r>
            <a:r>
              <a:rPr lang="en-US" dirty="0" smtClean="0">
                <a:ea typeface="Microsoft YaHei"/>
              </a:rPr>
              <a:t>Language</a:t>
            </a:r>
          </a:p>
          <a:p>
            <a:pPr eaLnBrk="1">
              <a:spcBef>
                <a:spcPct val="0"/>
              </a:spcBef>
              <a:spcAft>
                <a:spcPts val="1413"/>
              </a:spcAft>
            </a:pPr>
            <a:r>
              <a:rPr lang="en-US" dirty="0" smtClean="0">
                <a:ea typeface="Microsoft YaHei"/>
              </a:rPr>
              <a:t>Assembly Language Syntax</a:t>
            </a:r>
          </a:p>
          <a:p>
            <a:pPr eaLnBrk="1">
              <a:spcBef>
                <a:spcPct val="0"/>
              </a:spcBef>
              <a:spcAft>
                <a:spcPts val="1413"/>
              </a:spcAft>
            </a:pPr>
            <a:r>
              <a:rPr lang="en-US" dirty="0" err="1" smtClean="0">
                <a:ea typeface="Microsoft YaHei"/>
              </a:rPr>
              <a:t>SimpleRisc</a:t>
            </a:r>
            <a:r>
              <a:rPr lang="en-US" dirty="0" smtClean="0">
                <a:ea typeface="Microsoft YaHei"/>
              </a:rPr>
              <a:t> ISA</a:t>
            </a:r>
          </a:p>
          <a:p>
            <a:pPr eaLnBrk="1">
              <a:spcBef>
                <a:spcPct val="0"/>
              </a:spcBef>
              <a:spcAft>
                <a:spcPts val="1413"/>
              </a:spcAft>
            </a:pPr>
            <a:r>
              <a:rPr lang="en-US" dirty="0" smtClean="0">
                <a:ea typeface="Microsoft YaHei"/>
              </a:rPr>
              <a:t>Functions and Stacks</a:t>
            </a:r>
          </a:p>
          <a:p>
            <a:pPr eaLnBrk="1">
              <a:spcBef>
                <a:spcPct val="0"/>
              </a:spcBef>
              <a:spcAft>
                <a:spcPts val="1413"/>
              </a:spcAft>
            </a:pPr>
            <a:r>
              <a:rPr lang="en-US" dirty="0" err="1" smtClean="0">
                <a:ea typeface="Microsoft YaHei"/>
              </a:rPr>
              <a:t>SimpleRisc</a:t>
            </a:r>
            <a:r>
              <a:rPr lang="en-US" dirty="0" smtClean="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5638800" y="2370138"/>
            <a:ext cx="1397000" cy="98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649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4563B815-77F2-4236-AE25-BCE14E0A39E3}" type="slidenum">
              <a:rPr/>
              <a:pPr>
                <a:defRPr/>
              </a:pPr>
              <a:t>16</a:t>
            </a:fld>
            <a:endParaRPr/>
          </a:p>
        </p:txBody>
      </p:sp>
      <p:sp>
        <p:nvSpPr>
          <p:cNvPr id="2" name="Title 1"/>
          <p:cNvSpPr txBox="1">
            <a:spLocks noGrp="1"/>
          </p:cNvSpPr>
          <p:nvPr>
            <p:ph type="title" idx="4294967295"/>
          </p:nvPr>
        </p:nvSpPr>
        <p:spPr>
          <a:xfrm>
            <a:off x="228600" y="95250"/>
            <a:ext cx="8572500" cy="1047750"/>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z="3600" dirty="0" err="1">
                <a:solidFill>
                  <a:schemeClr val="tx1"/>
                </a:solidFill>
              </a:rPr>
              <a:t>Assembly</a:t>
            </a:r>
            <a:r>
              <a:rPr lang="fr-FR" sz="3600" dirty="0">
                <a:solidFill>
                  <a:schemeClr val="tx1"/>
                </a:solidFill>
              </a:rPr>
              <a:t> File Structure : GNU Assembler</a:t>
            </a:r>
          </a:p>
        </p:txBody>
      </p:sp>
      <p:sp>
        <p:nvSpPr>
          <p:cNvPr id="39941" name="Text Placeholder 2"/>
          <p:cNvSpPr txBox="1">
            <a:spLocks noGrp="1"/>
          </p:cNvSpPr>
          <p:nvPr>
            <p:ph type="body" idx="4294967295"/>
          </p:nvPr>
        </p:nvSpPr>
        <p:spPr bwMode="auto">
          <a:xfrm>
            <a:off x="381000" y="4495800"/>
            <a:ext cx="8534400" cy="15890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Divided into different </a:t>
            </a:r>
            <a:r>
              <a:rPr lang="en-US" sz="2600" dirty="0" smtClean="0">
                <a:solidFill>
                  <a:srgbClr val="0000FF"/>
                </a:solidFill>
                <a:ea typeface="Microsoft YaHei"/>
              </a:rPr>
              <a:t>sections</a:t>
            </a:r>
          </a:p>
          <a:p>
            <a:pPr eaLnBrk="1">
              <a:spcBef>
                <a:spcPct val="0"/>
              </a:spcBef>
              <a:spcAft>
                <a:spcPts val="1413"/>
              </a:spcAft>
            </a:pPr>
            <a:r>
              <a:rPr lang="en-US" sz="2600" dirty="0" smtClean="0">
                <a:ea typeface="Microsoft YaHei"/>
              </a:rPr>
              <a:t>Each section contains some data, or assembly instructions</a:t>
            </a:r>
          </a:p>
        </p:txBody>
      </p:sp>
      <p:grpSp>
        <p:nvGrpSpPr>
          <p:cNvPr id="39942" name="Group 6"/>
          <p:cNvGrpSpPr>
            <a:grpSpLocks noChangeAspect="1"/>
          </p:cNvGrpSpPr>
          <p:nvPr/>
        </p:nvGrpSpPr>
        <p:grpSpPr bwMode="auto">
          <a:xfrm>
            <a:off x="3400425" y="1671638"/>
            <a:ext cx="2314575" cy="2501900"/>
            <a:chOff x="4032" y="1208"/>
            <a:chExt cx="1458" cy="1576"/>
          </a:xfrm>
        </p:grpSpPr>
        <p:sp>
          <p:nvSpPr>
            <p:cNvPr id="39943" name="AutoShape 5"/>
            <p:cNvSpPr>
              <a:spLocks noChangeAspect="1" noChangeArrowheads="1" noTextEdit="1"/>
            </p:cNvSpPr>
            <p:nvPr/>
          </p:nvSpPr>
          <p:spPr bwMode="auto">
            <a:xfrm>
              <a:off x="4032" y="1222"/>
              <a:ext cx="1458" cy="1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9944" name="Freeform 7"/>
            <p:cNvSpPr>
              <a:spLocks/>
            </p:cNvSpPr>
            <p:nvPr/>
          </p:nvSpPr>
          <p:spPr bwMode="auto">
            <a:xfrm>
              <a:off x="4181" y="1421"/>
              <a:ext cx="1175" cy="185"/>
            </a:xfrm>
            <a:custGeom>
              <a:avLst/>
              <a:gdLst>
                <a:gd name="T0" fmla="*/ 85 w 165"/>
                <a:gd name="T1" fmla="*/ 0 h 26"/>
                <a:gd name="T2" fmla="*/ 1097 w 165"/>
                <a:gd name="T3" fmla="*/ 0 h 26"/>
                <a:gd name="T4" fmla="*/ 1175 w 165"/>
                <a:gd name="T5" fmla="*/ 78 h 26"/>
                <a:gd name="T6" fmla="*/ 1175 w 165"/>
                <a:gd name="T7" fmla="*/ 100 h 26"/>
                <a:gd name="T8" fmla="*/ 1097 w 165"/>
                <a:gd name="T9" fmla="*/ 185 h 26"/>
                <a:gd name="T10" fmla="*/ 85 w 165"/>
                <a:gd name="T11" fmla="*/ 185 h 26"/>
                <a:gd name="T12" fmla="*/ 0 w 165"/>
                <a:gd name="T13" fmla="*/ 100 h 26"/>
                <a:gd name="T14" fmla="*/ 0 w 165"/>
                <a:gd name="T15" fmla="*/ 78 h 26"/>
                <a:gd name="T16" fmla="*/ 85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2" y="0"/>
                  </a:moveTo>
                  <a:lnTo>
                    <a:pt x="154" y="0"/>
                  </a:lnTo>
                  <a:cubicBezTo>
                    <a:pt x="160" y="0"/>
                    <a:pt x="165" y="5"/>
                    <a:pt x="165" y="11"/>
                  </a:cubicBezTo>
                  <a:lnTo>
                    <a:pt x="165" y="14"/>
                  </a:lnTo>
                  <a:cubicBezTo>
                    <a:pt x="165" y="20"/>
                    <a:pt x="160" y="26"/>
                    <a:pt x="154" y="26"/>
                  </a:cubicBezTo>
                  <a:lnTo>
                    <a:pt x="12" y="26"/>
                  </a:lnTo>
                  <a:cubicBezTo>
                    <a:pt x="5" y="26"/>
                    <a:pt x="0" y="20"/>
                    <a:pt x="0" y="14"/>
                  </a:cubicBezTo>
                  <a:lnTo>
                    <a:pt x="0" y="11"/>
                  </a:lnTo>
                  <a:cubicBezTo>
                    <a:pt x="0" y="5"/>
                    <a:pt x="5" y="0"/>
                    <a:pt x="12"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45" name="Rectangle 8"/>
            <p:cNvSpPr>
              <a:spLocks noChangeArrowheads="1"/>
            </p:cNvSpPr>
            <p:nvPr/>
          </p:nvSpPr>
          <p:spPr bwMode="auto">
            <a:xfrm>
              <a:off x="4046" y="1364"/>
              <a:ext cx="1424" cy="1403"/>
            </a:xfrm>
            <a:prstGeom prst="rect">
              <a:avLst/>
            </a:prstGeom>
            <a:noFill/>
            <a:ln w="14">
              <a:solidFill>
                <a:srgbClr val="24282B"/>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9946" name="Rectangle 9"/>
            <p:cNvSpPr>
              <a:spLocks noChangeArrowheads="1"/>
            </p:cNvSpPr>
            <p:nvPr/>
          </p:nvSpPr>
          <p:spPr bwMode="auto">
            <a:xfrm>
              <a:off x="4623" y="1449"/>
              <a:ext cx="167"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24282B"/>
                  </a:solidFill>
                  <a:latin typeface="Times New Roman" pitchFamily="18" charset="0"/>
                </a:rPr>
                <a:t>.file</a:t>
              </a:r>
              <a:endParaRPr lang="en-US" dirty="0">
                <a:latin typeface="Arial" pitchFamily="34" charset="0"/>
              </a:endParaRPr>
            </a:p>
          </p:txBody>
        </p:sp>
        <p:sp>
          <p:nvSpPr>
            <p:cNvPr id="39947" name="Freeform 10"/>
            <p:cNvSpPr>
              <a:spLocks/>
            </p:cNvSpPr>
            <p:nvPr/>
          </p:nvSpPr>
          <p:spPr bwMode="auto">
            <a:xfrm>
              <a:off x="4181" y="1663"/>
              <a:ext cx="1175" cy="185"/>
            </a:xfrm>
            <a:custGeom>
              <a:avLst/>
              <a:gdLst>
                <a:gd name="T0" fmla="*/ 78 w 165"/>
                <a:gd name="T1" fmla="*/ 0 h 26"/>
                <a:gd name="T2" fmla="*/ 1090 w 165"/>
                <a:gd name="T3" fmla="*/ 0 h 26"/>
                <a:gd name="T4" fmla="*/ 1175 w 165"/>
                <a:gd name="T5" fmla="*/ 78 h 26"/>
                <a:gd name="T6" fmla="*/ 1175 w 165"/>
                <a:gd name="T7" fmla="*/ 100 h 26"/>
                <a:gd name="T8" fmla="*/ 1090 w 165"/>
                <a:gd name="T9" fmla="*/ 185 h 26"/>
                <a:gd name="T10" fmla="*/ 78 w 165"/>
                <a:gd name="T11" fmla="*/ 185 h 26"/>
                <a:gd name="T12" fmla="*/ 0 w 165"/>
                <a:gd name="T13" fmla="*/ 100 h 26"/>
                <a:gd name="T14" fmla="*/ 0 w 165"/>
                <a:gd name="T15" fmla="*/ 78 h 26"/>
                <a:gd name="T16" fmla="*/ 78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1" y="0"/>
                  </a:moveTo>
                  <a:lnTo>
                    <a:pt x="153" y="0"/>
                  </a:lnTo>
                  <a:cubicBezTo>
                    <a:pt x="160" y="0"/>
                    <a:pt x="165" y="5"/>
                    <a:pt x="165" y="11"/>
                  </a:cubicBezTo>
                  <a:lnTo>
                    <a:pt x="165" y="14"/>
                  </a:lnTo>
                  <a:cubicBezTo>
                    <a:pt x="165" y="21"/>
                    <a:pt x="160" y="26"/>
                    <a:pt x="153" y="26"/>
                  </a:cubicBezTo>
                  <a:lnTo>
                    <a:pt x="11" y="26"/>
                  </a:lnTo>
                  <a:cubicBezTo>
                    <a:pt x="5" y="26"/>
                    <a:pt x="0" y="21"/>
                    <a:pt x="0" y="14"/>
                  </a:cubicBezTo>
                  <a:lnTo>
                    <a:pt x="0" y="11"/>
                  </a:lnTo>
                  <a:cubicBezTo>
                    <a:pt x="0" y="5"/>
                    <a:pt x="5" y="0"/>
                    <a:pt x="11"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48" name="Rectangle 11"/>
            <p:cNvSpPr>
              <a:spLocks noChangeArrowheads="1"/>
            </p:cNvSpPr>
            <p:nvPr/>
          </p:nvSpPr>
          <p:spPr bwMode="auto">
            <a:xfrm>
              <a:off x="4616" y="1691"/>
              <a:ext cx="242"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24282B"/>
                  </a:solidFill>
                  <a:latin typeface="Times New Roman" pitchFamily="18" charset="0"/>
                </a:rPr>
                <a:t>.text</a:t>
              </a:r>
              <a:endParaRPr lang="en-US" dirty="0">
                <a:latin typeface="Arial" pitchFamily="34" charset="0"/>
              </a:endParaRPr>
            </a:p>
          </p:txBody>
        </p:sp>
        <p:sp>
          <p:nvSpPr>
            <p:cNvPr id="39949" name="Freeform 12"/>
            <p:cNvSpPr>
              <a:spLocks/>
            </p:cNvSpPr>
            <p:nvPr/>
          </p:nvSpPr>
          <p:spPr bwMode="auto">
            <a:xfrm>
              <a:off x="4189" y="1913"/>
              <a:ext cx="1174" cy="185"/>
            </a:xfrm>
            <a:custGeom>
              <a:avLst/>
              <a:gdLst>
                <a:gd name="T0" fmla="*/ 85 w 165"/>
                <a:gd name="T1" fmla="*/ 0 h 26"/>
                <a:gd name="T2" fmla="*/ 1096 w 165"/>
                <a:gd name="T3" fmla="*/ 0 h 26"/>
                <a:gd name="T4" fmla="*/ 1174 w 165"/>
                <a:gd name="T5" fmla="*/ 85 h 26"/>
                <a:gd name="T6" fmla="*/ 1174 w 165"/>
                <a:gd name="T7" fmla="*/ 100 h 26"/>
                <a:gd name="T8" fmla="*/ 1096 w 165"/>
                <a:gd name="T9" fmla="*/ 185 h 26"/>
                <a:gd name="T10" fmla="*/ 85 w 165"/>
                <a:gd name="T11" fmla="*/ 185 h 26"/>
                <a:gd name="T12" fmla="*/ 0 w 165"/>
                <a:gd name="T13" fmla="*/ 100 h 26"/>
                <a:gd name="T14" fmla="*/ 0 w 165"/>
                <a:gd name="T15" fmla="*/ 85 h 26"/>
                <a:gd name="T16" fmla="*/ 85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2" y="0"/>
                  </a:moveTo>
                  <a:lnTo>
                    <a:pt x="154" y="0"/>
                  </a:lnTo>
                  <a:cubicBezTo>
                    <a:pt x="160" y="0"/>
                    <a:pt x="165" y="5"/>
                    <a:pt x="165" y="12"/>
                  </a:cubicBezTo>
                  <a:lnTo>
                    <a:pt x="165" y="14"/>
                  </a:lnTo>
                  <a:cubicBezTo>
                    <a:pt x="165" y="21"/>
                    <a:pt x="160" y="26"/>
                    <a:pt x="154" y="26"/>
                  </a:cubicBezTo>
                  <a:lnTo>
                    <a:pt x="12" y="26"/>
                  </a:lnTo>
                  <a:cubicBezTo>
                    <a:pt x="5" y="26"/>
                    <a:pt x="0" y="21"/>
                    <a:pt x="0" y="14"/>
                  </a:cubicBezTo>
                  <a:lnTo>
                    <a:pt x="0" y="12"/>
                  </a:lnTo>
                  <a:cubicBezTo>
                    <a:pt x="0" y="5"/>
                    <a:pt x="5" y="0"/>
                    <a:pt x="12"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50" name="Rectangle 13"/>
            <p:cNvSpPr>
              <a:spLocks noChangeArrowheads="1"/>
            </p:cNvSpPr>
            <p:nvPr/>
          </p:nvSpPr>
          <p:spPr bwMode="auto">
            <a:xfrm>
              <a:off x="4623" y="1941"/>
              <a:ext cx="263"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24282B"/>
                  </a:solidFill>
                  <a:latin typeface="Times New Roman" pitchFamily="18" charset="0"/>
                </a:rPr>
                <a:t>.data</a:t>
              </a:r>
              <a:endParaRPr lang="en-US" dirty="0">
                <a:latin typeface="Arial" pitchFamily="34" charset="0"/>
              </a:endParaRPr>
            </a:p>
          </p:txBody>
        </p:sp>
        <p:sp>
          <p:nvSpPr>
            <p:cNvPr id="39951" name="Oval 14"/>
            <p:cNvSpPr>
              <a:spLocks noChangeArrowheads="1"/>
            </p:cNvSpPr>
            <p:nvPr/>
          </p:nvSpPr>
          <p:spPr bwMode="auto">
            <a:xfrm>
              <a:off x="4573" y="2190"/>
              <a:ext cx="28" cy="29"/>
            </a:xfrm>
            <a:prstGeom prst="ellipse">
              <a:avLst/>
            </a:prstGeom>
            <a:solidFill>
              <a:srgbClr val="544F4A"/>
            </a:solidFill>
            <a:ln w="14">
              <a:solidFill>
                <a:srgbClr val="24282B"/>
              </a:solidFill>
              <a:miter lim="800000"/>
              <a:headEnd/>
              <a:tailEnd/>
            </a:ln>
          </p:spPr>
          <p:txBody>
            <a:bodyPr/>
            <a:lstStyle/>
            <a:p>
              <a:endParaRPr lang="en-US"/>
            </a:p>
          </p:txBody>
        </p:sp>
        <p:sp>
          <p:nvSpPr>
            <p:cNvPr id="39952" name="Oval 15"/>
            <p:cNvSpPr>
              <a:spLocks noChangeArrowheads="1"/>
            </p:cNvSpPr>
            <p:nvPr/>
          </p:nvSpPr>
          <p:spPr bwMode="auto">
            <a:xfrm>
              <a:off x="4758" y="2190"/>
              <a:ext cx="28" cy="29"/>
            </a:xfrm>
            <a:prstGeom prst="ellipse">
              <a:avLst/>
            </a:prstGeom>
            <a:solidFill>
              <a:srgbClr val="544F4A"/>
            </a:solidFill>
            <a:ln w="14">
              <a:solidFill>
                <a:srgbClr val="24282B"/>
              </a:solidFill>
              <a:miter lim="800000"/>
              <a:headEnd/>
              <a:tailEnd/>
            </a:ln>
          </p:spPr>
          <p:txBody>
            <a:bodyPr/>
            <a:lstStyle/>
            <a:p>
              <a:endParaRPr lang="en-US"/>
            </a:p>
          </p:txBody>
        </p:sp>
        <p:sp>
          <p:nvSpPr>
            <p:cNvPr id="39953" name="Oval 16"/>
            <p:cNvSpPr>
              <a:spLocks noChangeArrowheads="1"/>
            </p:cNvSpPr>
            <p:nvPr/>
          </p:nvSpPr>
          <p:spPr bwMode="auto">
            <a:xfrm>
              <a:off x="4936" y="2190"/>
              <a:ext cx="28" cy="29"/>
            </a:xfrm>
            <a:prstGeom prst="ellipse">
              <a:avLst/>
            </a:prstGeom>
            <a:solidFill>
              <a:srgbClr val="544F4A"/>
            </a:solidFill>
            <a:ln w="14">
              <a:solidFill>
                <a:srgbClr val="24282B"/>
              </a:solidFill>
              <a:miter lim="800000"/>
              <a:headEnd/>
              <a:tailEnd/>
            </a:ln>
          </p:spPr>
          <p:txBody>
            <a:bodyPr/>
            <a:lstStyle/>
            <a:p>
              <a:endParaRPr lang="en-US"/>
            </a:p>
          </p:txBody>
        </p:sp>
        <p:sp>
          <p:nvSpPr>
            <p:cNvPr id="39954" name="Freeform 17"/>
            <p:cNvSpPr>
              <a:spLocks/>
            </p:cNvSpPr>
            <p:nvPr/>
          </p:nvSpPr>
          <p:spPr bwMode="auto">
            <a:xfrm>
              <a:off x="4196" y="2532"/>
              <a:ext cx="1174" cy="185"/>
            </a:xfrm>
            <a:custGeom>
              <a:avLst/>
              <a:gdLst>
                <a:gd name="T0" fmla="*/ 85 w 165"/>
                <a:gd name="T1" fmla="*/ 0 h 26"/>
                <a:gd name="T2" fmla="*/ 1096 w 165"/>
                <a:gd name="T3" fmla="*/ 0 h 26"/>
                <a:gd name="T4" fmla="*/ 1174 w 165"/>
                <a:gd name="T5" fmla="*/ 85 h 26"/>
                <a:gd name="T6" fmla="*/ 1174 w 165"/>
                <a:gd name="T7" fmla="*/ 107 h 26"/>
                <a:gd name="T8" fmla="*/ 1096 w 165"/>
                <a:gd name="T9" fmla="*/ 185 h 26"/>
                <a:gd name="T10" fmla="*/ 85 w 165"/>
                <a:gd name="T11" fmla="*/ 185 h 26"/>
                <a:gd name="T12" fmla="*/ 0 w 165"/>
                <a:gd name="T13" fmla="*/ 107 h 26"/>
                <a:gd name="T14" fmla="*/ 0 w 165"/>
                <a:gd name="T15" fmla="*/ 85 h 26"/>
                <a:gd name="T16" fmla="*/ 85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2" y="0"/>
                  </a:moveTo>
                  <a:lnTo>
                    <a:pt x="154" y="0"/>
                  </a:lnTo>
                  <a:cubicBezTo>
                    <a:pt x="160" y="0"/>
                    <a:pt x="165" y="6"/>
                    <a:pt x="165" y="12"/>
                  </a:cubicBezTo>
                  <a:lnTo>
                    <a:pt x="165" y="15"/>
                  </a:lnTo>
                  <a:cubicBezTo>
                    <a:pt x="165" y="21"/>
                    <a:pt x="160" y="26"/>
                    <a:pt x="154" y="26"/>
                  </a:cubicBezTo>
                  <a:lnTo>
                    <a:pt x="12" y="26"/>
                  </a:lnTo>
                  <a:cubicBezTo>
                    <a:pt x="5" y="26"/>
                    <a:pt x="0" y="21"/>
                    <a:pt x="0" y="15"/>
                  </a:cubicBezTo>
                  <a:lnTo>
                    <a:pt x="0" y="12"/>
                  </a:lnTo>
                  <a:cubicBezTo>
                    <a:pt x="0" y="6"/>
                    <a:pt x="5" y="0"/>
                    <a:pt x="12"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55" name="Freeform 18"/>
            <p:cNvSpPr>
              <a:spLocks/>
            </p:cNvSpPr>
            <p:nvPr/>
          </p:nvSpPr>
          <p:spPr bwMode="auto">
            <a:xfrm>
              <a:off x="4203" y="2297"/>
              <a:ext cx="1174" cy="185"/>
            </a:xfrm>
            <a:custGeom>
              <a:avLst/>
              <a:gdLst>
                <a:gd name="T0" fmla="*/ 78 w 165"/>
                <a:gd name="T1" fmla="*/ 0 h 26"/>
                <a:gd name="T2" fmla="*/ 1089 w 165"/>
                <a:gd name="T3" fmla="*/ 0 h 26"/>
                <a:gd name="T4" fmla="*/ 1174 w 165"/>
                <a:gd name="T5" fmla="*/ 78 h 26"/>
                <a:gd name="T6" fmla="*/ 1174 w 165"/>
                <a:gd name="T7" fmla="*/ 100 h 26"/>
                <a:gd name="T8" fmla="*/ 1089 w 165"/>
                <a:gd name="T9" fmla="*/ 185 h 26"/>
                <a:gd name="T10" fmla="*/ 78 w 165"/>
                <a:gd name="T11" fmla="*/ 185 h 26"/>
                <a:gd name="T12" fmla="*/ 0 w 165"/>
                <a:gd name="T13" fmla="*/ 100 h 26"/>
                <a:gd name="T14" fmla="*/ 0 w 165"/>
                <a:gd name="T15" fmla="*/ 78 h 26"/>
                <a:gd name="T16" fmla="*/ 78 w 165"/>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26">
                  <a:moveTo>
                    <a:pt x="11" y="0"/>
                  </a:moveTo>
                  <a:lnTo>
                    <a:pt x="153" y="0"/>
                  </a:lnTo>
                  <a:cubicBezTo>
                    <a:pt x="160" y="0"/>
                    <a:pt x="165" y="5"/>
                    <a:pt x="165" y="11"/>
                  </a:cubicBezTo>
                  <a:lnTo>
                    <a:pt x="165" y="14"/>
                  </a:lnTo>
                  <a:cubicBezTo>
                    <a:pt x="165" y="21"/>
                    <a:pt x="160" y="26"/>
                    <a:pt x="153" y="26"/>
                  </a:cubicBezTo>
                  <a:lnTo>
                    <a:pt x="11" y="26"/>
                  </a:lnTo>
                  <a:cubicBezTo>
                    <a:pt x="5" y="26"/>
                    <a:pt x="0" y="21"/>
                    <a:pt x="0" y="14"/>
                  </a:cubicBezTo>
                  <a:lnTo>
                    <a:pt x="0" y="11"/>
                  </a:lnTo>
                  <a:cubicBezTo>
                    <a:pt x="0" y="5"/>
                    <a:pt x="5" y="0"/>
                    <a:pt x="11" y="0"/>
                  </a:cubicBezTo>
                  <a:close/>
                </a:path>
              </a:pathLst>
            </a:custGeom>
            <a:solidFill>
              <a:srgbClr val="F0D8C2"/>
            </a:solidFill>
            <a:ln w="7" cap="flat">
              <a:solidFill>
                <a:srgbClr val="323141"/>
              </a:solidFill>
              <a:prstDash val="solid"/>
              <a:round/>
              <a:headEnd/>
              <a:tailEnd/>
            </a:ln>
          </p:spPr>
          <p:txBody>
            <a:bodyPr/>
            <a:lstStyle/>
            <a:p>
              <a:endParaRPr lang="en-US"/>
            </a:p>
          </p:txBody>
        </p:sp>
        <p:sp>
          <p:nvSpPr>
            <p:cNvPr id="39956" name="Rectangle 19"/>
            <p:cNvSpPr>
              <a:spLocks noChangeArrowheads="1"/>
            </p:cNvSpPr>
            <p:nvPr/>
          </p:nvSpPr>
          <p:spPr bwMode="auto">
            <a:xfrm>
              <a:off x="4480" y="1208"/>
              <a:ext cx="733"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24282B"/>
                  </a:solidFill>
                  <a:latin typeface="Times New Roman" pitchFamily="18" charset="0"/>
                </a:rPr>
                <a:t>Assembly  File</a:t>
              </a:r>
              <a:endParaRPr lang="en-US" dirty="0">
                <a:latin typeface="Arial" pitchFamily="34" charset="0"/>
              </a:endParaRPr>
            </a:p>
          </p:txBody>
        </p:sp>
      </p:grpSp>
      <p:pic>
        <p:nvPicPr>
          <p:cNvPr id="2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4E337745-72B6-4D47-A8D1-620CAF73AF09}" type="slidenum">
              <a:rPr/>
              <a:pPr>
                <a:defRPr/>
              </a:pPr>
              <a:t>17</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Meaning</a:t>
            </a:r>
            <a:r>
              <a:rPr lang="fr-FR" dirty="0">
                <a:solidFill>
                  <a:schemeClr val="tx1"/>
                </a:solidFill>
              </a:rPr>
              <a:t> of </a:t>
            </a:r>
            <a:r>
              <a:rPr lang="fr-FR" dirty="0" err="1">
                <a:solidFill>
                  <a:schemeClr val="tx1"/>
                </a:solidFill>
              </a:rPr>
              <a:t>Different</a:t>
            </a:r>
            <a:r>
              <a:rPr lang="fr-FR" dirty="0">
                <a:solidFill>
                  <a:schemeClr val="tx1"/>
                </a:solidFill>
              </a:rPr>
              <a:t> Sections</a:t>
            </a:r>
          </a:p>
        </p:txBody>
      </p:sp>
      <p:sp>
        <p:nvSpPr>
          <p:cNvPr id="40965" name="Text Placeholder 2"/>
          <p:cNvSpPr txBox="1">
            <a:spLocks noGrp="1"/>
          </p:cNvSpPr>
          <p:nvPr>
            <p:ph type="body" idx="4294967295"/>
          </p:nvPr>
        </p:nvSpPr>
        <p:spPr bwMode="auto">
          <a:xfrm>
            <a:off x="304800" y="1600200"/>
            <a:ext cx="8610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.file</a:t>
            </a:r>
          </a:p>
          <a:p>
            <a:pPr lvl="1" eaLnBrk="1">
              <a:spcBef>
                <a:spcPct val="0"/>
              </a:spcBef>
              <a:spcAft>
                <a:spcPts val="1138"/>
              </a:spcAft>
            </a:pPr>
            <a:r>
              <a:rPr lang="en-US" sz="2400" dirty="0" smtClean="0">
                <a:ea typeface="Microsoft YaHei"/>
              </a:rPr>
              <a:t>name of the source file</a:t>
            </a:r>
          </a:p>
          <a:p>
            <a:pPr eaLnBrk="1">
              <a:spcBef>
                <a:spcPct val="0"/>
              </a:spcBef>
              <a:spcAft>
                <a:spcPts val="1413"/>
              </a:spcAft>
            </a:pPr>
            <a:r>
              <a:rPr lang="en-US" dirty="0" smtClean="0">
                <a:ea typeface="Microsoft YaHei"/>
              </a:rPr>
              <a:t>.text</a:t>
            </a:r>
          </a:p>
          <a:p>
            <a:pPr lvl="1" eaLnBrk="1">
              <a:spcBef>
                <a:spcPct val="0"/>
              </a:spcBef>
              <a:spcAft>
                <a:spcPts val="1138"/>
              </a:spcAft>
            </a:pPr>
            <a:r>
              <a:rPr lang="en-US" sz="2400" dirty="0" smtClean="0">
                <a:ea typeface="Microsoft YaHei"/>
              </a:rPr>
              <a:t>contains the list of instructions</a:t>
            </a:r>
          </a:p>
          <a:p>
            <a:pPr eaLnBrk="1">
              <a:spcBef>
                <a:spcPct val="0"/>
              </a:spcBef>
              <a:spcAft>
                <a:spcPts val="1413"/>
              </a:spcAft>
            </a:pPr>
            <a:r>
              <a:rPr lang="en-US" dirty="0" smtClean="0">
                <a:ea typeface="Microsoft YaHei"/>
              </a:rPr>
              <a:t>.data</a:t>
            </a:r>
          </a:p>
          <a:p>
            <a:pPr lvl="1" eaLnBrk="1">
              <a:spcBef>
                <a:spcPct val="0"/>
              </a:spcBef>
              <a:spcAft>
                <a:spcPts val="1138"/>
              </a:spcAft>
            </a:pPr>
            <a:r>
              <a:rPr lang="en-US" sz="2400" dirty="0" smtClean="0">
                <a:ea typeface="Microsoft YaHei"/>
              </a:rPr>
              <a:t>data used by the program in terms of read only variables, and constants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B637D044-4008-4B57-8FE7-E0FD5114D28A}" type="slidenum">
              <a:rPr/>
              <a:pPr>
                <a:defRPr/>
              </a:pPr>
              <a:t>18</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Structure of a </a:t>
            </a:r>
            <a:r>
              <a:rPr lang="fr-FR" dirty="0" err="1">
                <a:solidFill>
                  <a:schemeClr val="tx1"/>
                </a:solidFill>
              </a:rPr>
              <a:t>Statement</a:t>
            </a:r>
            <a:endParaRPr lang="fr-FR" dirty="0">
              <a:solidFill>
                <a:schemeClr val="tx1"/>
              </a:solidFill>
            </a:endParaRPr>
          </a:p>
        </p:txBody>
      </p:sp>
      <p:sp>
        <p:nvSpPr>
          <p:cNvPr id="41989" name="Text Placeholder 2"/>
          <p:cNvSpPr txBox="1">
            <a:spLocks noGrp="1"/>
          </p:cNvSpPr>
          <p:nvPr>
            <p:ph type="body" idx="4294967295"/>
          </p:nvPr>
        </p:nvSpPr>
        <p:spPr bwMode="auto">
          <a:xfrm>
            <a:off x="381000" y="2519363"/>
            <a:ext cx="8534400" cy="3606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instruction</a:t>
            </a:r>
          </a:p>
          <a:p>
            <a:pPr lvl="1" eaLnBrk="1">
              <a:spcBef>
                <a:spcPct val="0"/>
              </a:spcBef>
              <a:spcAft>
                <a:spcPts val="1138"/>
              </a:spcAft>
            </a:pPr>
            <a:r>
              <a:rPr lang="en-US" sz="2400" dirty="0" smtClean="0">
                <a:ea typeface="Microsoft YaHei"/>
              </a:rPr>
              <a:t>textual identifier of a machine instruction</a:t>
            </a:r>
          </a:p>
          <a:p>
            <a:pPr eaLnBrk="1">
              <a:spcBef>
                <a:spcPct val="0"/>
              </a:spcBef>
              <a:spcAft>
                <a:spcPts val="1413"/>
              </a:spcAft>
            </a:pPr>
            <a:r>
              <a:rPr lang="en-US" dirty="0" smtClean="0">
                <a:ea typeface="Microsoft YaHei"/>
              </a:rPr>
              <a:t>operand</a:t>
            </a:r>
          </a:p>
          <a:p>
            <a:pPr lvl="1" eaLnBrk="1">
              <a:spcBef>
                <a:spcPct val="0"/>
              </a:spcBef>
              <a:spcAft>
                <a:spcPts val="1138"/>
              </a:spcAft>
            </a:pPr>
            <a:r>
              <a:rPr lang="en-US" sz="2400" dirty="0" smtClean="0">
                <a:solidFill>
                  <a:srgbClr val="B84700"/>
                </a:solidFill>
                <a:ea typeface="Microsoft YaHei"/>
              </a:rPr>
              <a:t>constant</a:t>
            </a:r>
            <a:r>
              <a:rPr lang="en-US" sz="2400" dirty="0" smtClean="0">
                <a:ea typeface="Microsoft YaHei"/>
              </a:rPr>
              <a:t> (also known as an </a:t>
            </a:r>
            <a:r>
              <a:rPr lang="en-US" sz="2400" dirty="0" smtClean="0">
                <a:solidFill>
                  <a:srgbClr val="FF3366"/>
                </a:solidFill>
                <a:ea typeface="Microsoft YaHei"/>
              </a:rPr>
              <a:t>immediate</a:t>
            </a:r>
            <a:r>
              <a:rPr lang="en-US" sz="2400" dirty="0" smtClean="0">
                <a:ea typeface="Microsoft YaHei"/>
              </a:rPr>
              <a:t>)</a:t>
            </a:r>
          </a:p>
          <a:p>
            <a:pPr lvl="1" eaLnBrk="1">
              <a:spcBef>
                <a:spcPct val="0"/>
              </a:spcBef>
              <a:spcAft>
                <a:spcPts val="1138"/>
              </a:spcAft>
            </a:pPr>
            <a:r>
              <a:rPr lang="en-US" sz="2400" dirty="0" smtClean="0">
                <a:solidFill>
                  <a:srgbClr val="0000FF"/>
                </a:solidFill>
                <a:ea typeface="Microsoft YaHei"/>
              </a:rPr>
              <a:t>register</a:t>
            </a:r>
          </a:p>
          <a:p>
            <a:pPr lvl="1" eaLnBrk="1">
              <a:spcBef>
                <a:spcPct val="0"/>
              </a:spcBef>
              <a:spcAft>
                <a:spcPts val="1138"/>
              </a:spcAft>
            </a:pPr>
            <a:r>
              <a:rPr lang="en-US" sz="2400" dirty="0" smtClean="0">
                <a:solidFill>
                  <a:srgbClr val="33CC66"/>
                </a:solidFill>
                <a:ea typeface="Microsoft YaHei"/>
              </a:rPr>
              <a:t>memory location</a:t>
            </a:r>
          </a:p>
        </p:txBody>
      </p:sp>
      <p:grpSp>
        <p:nvGrpSpPr>
          <p:cNvPr id="41990" name="Group 5"/>
          <p:cNvGrpSpPr>
            <a:grpSpLocks noChangeAspect="1"/>
          </p:cNvGrpSpPr>
          <p:nvPr/>
        </p:nvGrpSpPr>
        <p:grpSpPr bwMode="auto">
          <a:xfrm>
            <a:off x="1676400" y="1828800"/>
            <a:ext cx="5537200" cy="457200"/>
            <a:chOff x="1200" y="1152"/>
            <a:chExt cx="3488" cy="288"/>
          </a:xfrm>
        </p:grpSpPr>
        <p:sp>
          <p:nvSpPr>
            <p:cNvPr id="41991" name="AutoShape 4"/>
            <p:cNvSpPr>
              <a:spLocks noChangeAspect="1" noChangeArrowheads="1" noTextEdit="1"/>
            </p:cNvSpPr>
            <p:nvPr/>
          </p:nvSpPr>
          <p:spPr bwMode="auto">
            <a:xfrm>
              <a:off x="1200" y="1152"/>
              <a:ext cx="34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1992" name="Rectangle 6"/>
            <p:cNvSpPr>
              <a:spLocks noChangeArrowheads="1"/>
            </p:cNvSpPr>
            <p:nvPr/>
          </p:nvSpPr>
          <p:spPr bwMode="auto">
            <a:xfrm>
              <a:off x="2081" y="1175"/>
              <a:ext cx="675" cy="241"/>
            </a:xfrm>
            <a:prstGeom prst="rect">
              <a:avLst/>
            </a:prstGeom>
            <a:solidFill>
              <a:srgbClr val="82C1CE"/>
            </a:solidFill>
            <a:ln w="11">
              <a:solidFill>
                <a:srgbClr val="323141"/>
              </a:solidFill>
              <a:round/>
              <a:headEnd/>
              <a:tailEnd/>
            </a:ln>
          </p:spPr>
          <p:txBody>
            <a:bodyPr/>
            <a:lstStyle/>
            <a:p>
              <a:endParaRPr lang="en-US"/>
            </a:p>
          </p:txBody>
        </p:sp>
        <p:sp>
          <p:nvSpPr>
            <p:cNvPr id="41993" name="Rectangle 7"/>
            <p:cNvSpPr>
              <a:spLocks noChangeArrowheads="1"/>
            </p:cNvSpPr>
            <p:nvPr/>
          </p:nvSpPr>
          <p:spPr bwMode="auto">
            <a:xfrm>
              <a:off x="1223" y="1175"/>
              <a:ext cx="732" cy="241"/>
            </a:xfrm>
            <a:prstGeom prst="rect">
              <a:avLst/>
            </a:prstGeom>
            <a:solidFill>
              <a:schemeClr val="tx2">
                <a:lumMod val="20000"/>
                <a:lumOff val="80000"/>
              </a:schemeClr>
            </a:solidFill>
            <a:ln w="11">
              <a:solidFill>
                <a:srgbClr val="323141"/>
              </a:solidFill>
              <a:round/>
              <a:headEnd/>
              <a:tailEnd/>
            </a:ln>
          </p:spPr>
          <p:txBody>
            <a:bodyPr/>
            <a:lstStyle/>
            <a:p>
              <a:endParaRPr lang="en-US"/>
            </a:p>
          </p:txBody>
        </p:sp>
        <p:sp>
          <p:nvSpPr>
            <p:cNvPr id="41994" name="Rectangle 8"/>
            <p:cNvSpPr>
              <a:spLocks noChangeArrowheads="1"/>
            </p:cNvSpPr>
            <p:nvPr/>
          </p:nvSpPr>
          <p:spPr bwMode="auto">
            <a:xfrm>
              <a:off x="1269" y="1221"/>
              <a:ext cx="709"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dirty="0">
                  <a:solidFill>
                    <a:srgbClr val="24282B"/>
                  </a:solidFill>
                  <a:latin typeface="Times New Roman" pitchFamily="18" charset="0"/>
                </a:rPr>
                <a:t>Instruction</a:t>
              </a:r>
              <a:endParaRPr lang="en-US" dirty="0">
                <a:latin typeface="Arial" pitchFamily="34" charset="0"/>
              </a:endParaRPr>
            </a:p>
          </p:txBody>
        </p:sp>
        <p:sp>
          <p:nvSpPr>
            <p:cNvPr id="41995" name="Rectangle 9"/>
            <p:cNvSpPr>
              <a:spLocks noChangeArrowheads="1"/>
            </p:cNvSpPr>
            <p:nvPr/>
          </p:nvSpPr>
          <p:spPr bwMode="auto">
            <a:xfrm>
              <a:off x="2104" y="1210"/>
              <a:ext cx="652"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dirty="0">
                  <a:solidFill>
                    <a:srgbClr val="24282B"/>
                  </a:solidFill>
                  <a:latin typeface="Times New Roman" pitchFamily="18" charset="0"/>
                </a:rPr>
                <a:t>operand 1</a:t>
              </a:r>
              <a:endParaRPr lang="en-US" dirty="0">
                <a:latin typeface="Arial" pitchFamily="34" charset="0"/>
              </a:endParaRPr>
            </a:p>
          </p:txBody>
        </p:sp>
        <p:sp>
          <p:nvSpPr>
            <p:cNvPr id="41996" name="Rectangle 10"/>
            <p:cNvSpPr>
              <a:spLocks noChangeArrowheads="1"/>
            </p:cNvSpPr>
            <p:nvPr/>
          </p:nvSpPr>
          <p:spPr bwMode="auto">
            <a:xfrm>
              <a:off x="3980" y="1175"/>
              <a:ext cx="675" cy="229"/>
            </a:xfrm>
            <a:prstGeom prst="rect">
              <a:avLst/>
            </a:prstGeom>
            <a:solidFill>
              <a:srgbClr val="82C1CE"/>
            </a:solidFill>
            <a:ln w="11">
              <a:solidFill>
                <a:srgbClr val="323141"/>
              </a:solidFill>
              <a:round/>
              <a:headEnd/>
              <a:tailEnd/>
            </a:ln>
          </p:spPr>
          <p:txBody>
            <a:bodyPr/>
            <a:lstStyle/>
            <a:p>
              <a:endParaRPr lang="en-US"/>
            </a:p>
          </p:txBody>
        </p:sp>
        <p:sp>
          <p:nvSpPr>
            <p:cNvPr id="41997" name="Rectangle 11"/>
            <p:cNvSpPr>
              <a:spLocks noChangeArrowheads="1"/>
            </p:cNvSpPr>
            <p:nvPr/>
          </p:nvSpPr>
          <p:spPr bwMode="auto">
            <a:xfrm>
              <a:off x="4003" y="1210"/>
              <a:ext cx="652"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dirty="0">
                  <a:solidFill>
                    <a:srgbClr val="24282B"/>
                  </a:solidFill>
                  <a:latin typeface="Times New Roman" pitchFamily="18" charset="0"/>
                </a:rPr>
                <a:t>operand n</a:t>
              </a:r>
              <a:endParaRPr lang="en-US" dirty="0">
                <a:latin typeface="Arial" pitchFamily="34" charset="0"/>
              </a:endParaRPr>
            </a:p>
          </p:txBody>
        </p:sp>
        <p:sp>
          <p:nvSpPr>
            <p:cNvPr id="41998" name="Rectangle 12"/>
            <p:cNvSpPr>
              <a:spLocks noChangeArrowheads="1"/>
            </p:cNvSpPr>
            <p:nvPr/>
          </p:nvSpPr>
          <p:spPr bwMode="auto">
            <a:xfrm>
              <a:off x="2802" y="1186"/>
              <a:ext cx="686" cy="230"/>
            </a:xfrm>
            <a:prstGeom prst="rect">
              <a:avLst/>
            </a:prstGeom>
            <a:solidFill>
              <a:srgbClr val="82C1CE"/>
            </a:solidFill>
            <a:ln w="11">
              <a:solidFill>
                <a:srgbClr val="323141"/>
              </a:solidFill>
              <a:round/>
              <a:headEnd/>
              <a:tailEnd/>
            </a:ln>
          </p:spPr>
          <p:txBody>
            <a:bodyPr/>
            <a:lstStyle/>
            <a:p>
              <a:endParaRPr lang="en-US"/>
            </a:p>
          </p:txBody>
        </p:sp>
        <p:sp>
          <p:nvSpPr>
            <p:cNvPr id="41999" name="Rectangle 13"/>
            <p:cNvSpPr>
              <a:spLocks noChangeArrowheads="1"/>
            </p:cNvSpPr>
            <p:nvPr/>
          </p:nvSpPr>
          <p:spPr bwMode="auto">
            <a:xfrm>
              <a:off x="2825" y="1221"/>
              <a:ext cx="652"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dirty="0">
                  <a:solidFill>
                    <a:srgbClr val="24282B"/>
                  </a:solidFill>
                  <a:latin typeface="Times New Roman" pitchFamily="18" charset="0"/>
                </a:rPr>
                <a:t>operand 2</a:t>
              </a:r>
              <a:endParaRPr lang="en-US" dirty="0">
                <a:latin typeface="Arial" pitchFamily="34" charset="0"/>
              </a:endParaRPr>
            </a:p>
          </p:txBody>
        </p:sp>
        <p:sp>
          <p:nvSpPr>
            <p:cNvPr id="42000" name="Oval 14"/>
            <p:cNvSpPr>
              <a:spLocks noChangeArrowheads="1"/>
            </p:cNvSpPr>
            <p:nvPr/>
          </p:nvSpPr>
          <p:spPr bwMode="auto">
            <a:xfrm>
              <a:off x="3603" y="1278"/>
              <a:ext cx="45" cy="35"/>
            </a:xfrm>
            <a:prstGeom prst="ellipse">
              <a:avLst/>
            </a:prstGeom>
            <a:solidFill>
              <a:srgbClr val="544F4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001" name="Oval 15"/>
            <p:cNvSpPr>
              <a:spLocks noChangeArrowheads="1"/>
            </p:cNvSpPr>
            <p:nvPr/>
          </p:nvSpPr>
          <p:spPr bwMode="auto">
            <a:xfrm>
              <a:off x="3603" y="1278"/>
              <a:ext cx="45" cy="35"/>
            </a:xfrm>
            <a:prstGeom prst="ellipse">
              <a:avLst/>
            </a:prstGeom>
            <a:noFill/>
            <a:ln w="0">
              <a:solidFill>
                <a:srgbClr val="24282B"/>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2002" name="Oval 16"/>
            <p:cNvSpPr>
              <a:spLocks noChangeArrowheads="1"/>
            </p:cNvSpPr>
            <p:nvPr/>
          </p:nvSpPr>
          <p:spPr bwMode="auto">
            <a:xfrm>
              <a:off x="3706" y="1278"/>
              <a:ext cx="45" cy="35"/>
            </a:xfrm>
            <a:prstGeom prst="ellipse">
              <a:avLst/>
            </a:prstGeom>
            <a:solidFill>
              <a:srgbClr val="544F4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003" name="Oval 17"/>
            <p:cNvSpPr>
              <a:spLocks noChangeArrowheads="1"/>
            </p:cNvSpPr>
            <p:nvPr/>
          </p:nvSpPr>
          <p:spPr bwMode="auto">
            <a:xfrm>
              <a:off x="3706" y="1278"/>
              <a:ext cx="45" cy="35"/>
            </a:xfrm>
            <a:prstGeom prst="ellipse">
              <a:avLst/>
            </a:prstGeom>
            <a:noFill/>
            <a:ln w="0">
              <a:solidFill>
                <a:srgbClr val="24282B"/>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2004" name="Oval 18"/>
            <p:cNvSpPr>
              <a:spLocks noChangeArrowheads="1"/>
            </p:cNvSpPr>
            <p:nvPr/>
          </p:nvSpPr>
          <p:spPr bwMode="auto">
            <a:xfrm>
              <a:off x="3820" y="1278"/>
              <a:ext cx="46" cy="35"/>
            </a:xfrm>
            <a:prstGeom prst="ellipse">
              <a:avLst/>
            </a:prstGeom>
            <a:solidFill>
              <a:srgbClr val="544F4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005" name="Oval 19"/>
            <p:cNvSpPr>
              <a:spLocks noChangeArrowheads="1"/>
            </p:cNvSpPr>
            <p:nvPr/>
          </p:nvSpPr>
          <p:spPr bwMode="auto">
            <a:xfrm>
              <a:off x="3820" y="1278"/>
              <a:ext cx="46" cy="35"/>
            </a:xfrm>
            <a:prstGeom prst="ellipse">
              <a:avLst/>
            </a:prstGeom>
            <a:noFill/>
            <a:ln w="0">
              <a:solidFill>
                <a:srgbClr val="24282B"/>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A53AEAE3-F0F7-4301-A71B-B245B329A8D8}" type="slidenum">
              <a:rPr/>
              <a:pPr>
                <a:defRPr/>
              </a:pPr>
              <a:t>19</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 of Instructions</a:t>
            </a:r>
          </a:p>
        </p:txBody>
      </p:sp>
      <p:sp>
        <p:nvSpPr>
          <p:cNvPr id="43013" name="Text Placeholder 2"/>
          <p:cNvSpPr txBox="1">
            <a:spLocks noGrp="1"/>
          </p:cNvSpPr>
          <p:nvPr>
            <p:ph type="body" idx="4294967295"/>
          </p:nvPr>
        </p:nvSpPr>
        <p:spPr bwMode="auto">
          <a:xfrm>
            <a:off x="304800" y="2952750"/>
            <a:ext cx="8534400" cy="31734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solidFill>
                  <a:srgbClr val="FF0000"/>
                </a:solidFill>
                <a:ea typeface="Microsoft YaHei"/>
              </a:rPr>
              <a:t>subtract</a:t>
            </a:r>
            <a:r>
              <a:rPr lang="en-US" dirty="0" smtClean="0">
                <a:ea typeface="Microsoft YaHei"/>
              </a:rPr>
              <a:t> the contents of </a:t>
            </a:r>
            <a:r>
              <a:rPr lang="en-US" i="1" dirty="0" smtClean="0">
                <a:ea typeface="Microsoft YaHei"/>
              </a:rPr>
              <a:t>r2</a:t>
            </a:r>
            <a:r>
              <a:rPr lang="en-US" dirty="0" smtClean="0">
                <a:ea typeface="Microsoft YaHei"/>
              </a:rPr>
              <a:t> from the contents of </a:t>
            </a:r>
            <a:r>
              <a:rPr lang="en-US" i="1" dirty="0" smtClean="0">
                <a:ea typeface="Microsoft YaHei"/>
              </a:rPr>
              <a:t>r1</a:t>
            </a:r>
            <a:r>
              <a:rPr lang="en-US" dirty="0" smtClean="0">
                <a:ea typeface="Microsoft YaHei"/>
              </a:rPr>
              <a:t>, and save the result in </a:t>
            </a:r>
            <a:r>
              <a:rPr lang="en-US" i="1" dirty="0" smtClean="0">
                <a:ea typeface="Microsoft YaHei"/>
              </a:rPr>
              <a:t>r3</a:t>
            </a:r>
          </a:p>
          <a:p>
            <a:pPr eaLnBrk="1">
              <a:spcBef>
                <a:spcPct val="0"/>
              </a:spcBef>
              <a:spcAft>
                <a:spcPts val="1413"/>
              </a:spcAft>
            </a:pPr>
            <a:r>
              <a:rPr lang="en-US" dirty="0" smtClean="0">
                <a:solidFill>
                  <a:srgbClr val="33CC66"/>
                </a:solidFill>
                <a:ea typeface="Microsoft YaHei"/>
              </a:rPr>
              <a:t>multiply</a:t>
            </a:r>
            <a:r>
              <a:rPr lang="en-US" dirty="0" smtClean="0">
                <a:ea typeface="Microsoft YaHei"/>
              </a:rPr>
              <a:t> the contents of </a:t>
            </a:r>
            <a:r>
              <a:rPr lang="en-US" i="1" dirty="0" smtClean="0">
                <a:ea typeface="Microsoft YaHei"/>
              </a:rPr>
              <a:t>r2</a:t>
            </a:r>
            <a:r>
              <a:rPr lang="en-US" dirty="0" smtClean="0">
                <a:ea typeface="Microsoft YaHei"/>
              </a:rPr>
              <a:t> with the contents of </a:t>
            </a:r>
            <a:r>
              <a:rPr lang="en-US" i="1" dirty="0" smtClean="0">
                <a:ea typeface="Microsoft YaHei"/>
              </a:rPr>
              <a:t>r1</a:t>
            </a:r>
            <a:r>
              <a:rPr lang="en-US" dirty="0" smtClean="0">
                <a:ea typeface="Microsoft YaHei"/>
              </a:rPr>
              <a:t>, and save the results in </a:t>
            </a:r>
            <a:r>
              <a:rPr lang="en-US" i="1" dirty="0" smtClean="0">
                <a:ea typeface="Microsoft YaHei"/>
              </a:rPr>
              <a:t>r3</a:t>
            </a:r>
          </a:p>
        </p:txBody>
      </p:sp>
      <p:sp>
        <p:nvSpPr>
          <p:cNvPr id="43014" name="Rectangle 6"/>
          <p:cNvSpPr>
            <a:spLocks noChangeArrowheads="1"/>
          </p:cNvSpPr>
          <p:nvPr/>
        </p:nvSpPr>
        <p:spPr bwMode="auto">
          <a:xfrm>
            <a:off x="3124200" y="1756060"/>
            <a:ext cx="27432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i="1" dirty="0">
                <a:latin typeface="Courier New" pitchFamily="49" charset="0"/>
                <a:cs typeface="Courier New" pitchFamily="49" charset="0"/>
              </a:rPr>
              <a:t>sub r3, r1, r2</a:t>
            </a:r>
          </a:p>
          <a:p>
            <a:r>
              <a:rPr lang="en-US" sz="2000" i="1" dirty="0" err="1">
                <a:latin typeface="Courier New" pitchFamily="49" charset="0"/>
                <a:cs typeface="Courier New" pitchFamily="49" charset="0"/>
              </a:rPr>
              <a:t>mul</a:t>
            </a:r>
            <a:r>
              <a:rPr lang="en-US" sz="2000" i="1" dirty="0">
                <a:latin typeface="Courier New" pitchFamily="49" charset="0"/>
                <a:cs typeface="Courier New" pitchFamily="49" charset="0"/>
              </a:rPr>
              <a:t> r3, r1, r2</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922390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FB038421-26B1-4BAE-B329-7A3471600B66}" type="slidenum">
              <a:rPr/>
              <a:pPr>
                <a:defRPr/>
              </a:pPr>
              <a:t>20</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Generic</a:t>
            </a:r>
            <a:r>
              <a:rPr lang="fr-FR" dirty="0">
                <a:solidFill>
                  <a:schemeClr val="tx1"/>
                </a:solidFill>
              </a:rPr>
              <a:t> </a:t>
            </a:r>
            <a:r>
              <a:rPr lang="fr-FR" dirty="0" err="1">
                <a:solidFill>
                  <a:schemeClr val="tx1"/>
                </a:solidFill>
              </a:rPr>
              <a:t>Statement</a:t>
            </a:r>
            <a:r>
              <a:rPr lang="fr-FR" dirty="0">
                <a:solidFill>
                  <a:schemeClr val="tx1"/>
                </a:solidFill>
              </a:rPr>
              <a:t> Structure</a:t>
            </a:r>
          </a:p>
        </p:txBody>
      </p:sp>
      <p:sp>
        <p:nvSpPr>
          <p:cNvPr id="44037" name="Text Placeholder 2"/>
          <p:cNvSpPr txBox="1">
            <a:spLocks noGrp="1"/>
          </p:cNvSpPr>
          <p:nvPr>
            <p:ph type="body" idx="4294967295"/>
          </p:nvPr>
        </p:nvSpPr>
        <p:spPr bwMode="auto">
          <a:xfrm>
            <a:off x="381000" y="4114800"/>
            <a:ext cx="8534400" cy="18970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DC2300"/>
                </a:solidFill>
                <a:ea typeface="Microsoft YaHei"/>
              </a:rPr>
              <a:t>label</a:t>
            </a:r>
            <a:r>
              <a:rPr lang="en-US" sz="2600" dirty="0" smtClean="0">
                <a:ea typeface="Microsoft YaHei"/>
              </a:rPr>
              <a:t> → identifier of a statement</a:t>
            </a:r>
          </a:p>
          <a:p>
            <a:pPr eaLnBrk="1">
              <a:spcBef>
                <a:spcPct val="0"/>
              </a:spcBef>
              <a:spcAft>
                <a:spcPts val="1413"/>
              </a:spcAft>
            </a:pPr>
            <a:r>
              <a:rPr lang="en-US" sz="2600" dirty="0" smtClean="0">
                <a:solidFill>
                  <a:srgbClr val="0066CC"/>
                </a:solidFill>
                <a:ea typeface="Microsoft YaHei"/>
              </a:rPr>
              <a:t>directive</a:t>
            </a:r>
            <a:r>
              <a:rPr lang="en-US" sz="2600" dirty="0" smtClean="0">
                <a:ea typeface="Microsoft YaHei"/>
              </a:rPr>
              <a:t> → tells the assembler to do something like declare a function</a:t>
            </a:r>
          </a:p>
          <a:p>
            <a:pPr eaLnBrk="1">
              <a:spcBef>
                <a:spcPct val="0"/>
              </a:spcBef>
              <a:spcAft>
                <a:spcPts val="1413"/>
              </a:spcAft>
            </a:pPr>
            <a:r>
              <a:rPr lang="en-US" sz="2600" dirty="0" smtClean="0">
                <a:solidFill>
                  <a:srgbClr val="00AE00"/>
                </a:solidFill>
                <a:ea typeface="Microsoft YaHei"/>
              </a:rPr>
              <a:t>constant</a:t>
            </a:r>
            <a:r>
              <a:rPr lang="en-US" sz="2600" dirty="0" smtClean="0">
                <a:ea typeface="Microsoft YaHei"/>
              </a:rPr>
              <a:t> → declares a constant</a:t>
            </a:r>
          </a:p>
        </p:txBody>
      </p:sp>
      <p:grpSp>
        <p:nvGrpSpPr>
          <p:cNvPr id="44038" name="Group 5"/>
          <p:cNvGrpSpPr>
            <a:grpSpLocks noChangeAspect="1"/>
          </p:cNvGrpSpPr>
          <p:nvPr/>
        </p:nvGrpSpPr>
        <p:grpSpPr bwMode="auto">
          <a:xfrm>
            <a:off x="1371600" y="1447800"/>
            <a:ext cx="6280150" cy="2514600"/>
            <a:chOff x="1152" y="1104"/>
            <a:chExt cx="3956" cy="1584"/>
          </a:xfrm>
        </p:grpSpPr>
        <p:sp>
          <p:nvSpPr>
            <p:cNvPr id="44039" name="AutoShape 4"/>
            <p:cNvSpPr>
              <a:spLocks noChangeAspect="1" noChangeArrowheads="1" noTextEdit="1"/>
            </p:cNvSpPr>
            <p:nvPr/>
          </p:nvSpPr>
          <p:spPr bwMode="auto">
            <a:xfrm>
              <a:off x="1152" y="1104"/>
              <a:ext cx="3956" cy="1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4040" name="Rectangle 6"/>
            <p:cNvSpPr>
              <a:spLocks noChangeArrowheads="1"/>
            </p:cNvSpPr>
            <p:nvPr/>
          </p:nvSpPr>
          <p:spPr bwMode="auto">
            <a:xfrm>
              <a:off x="1169" y="1224"/>
              <a:ext cx="670" cy="301"/>
            </a:xfrm>
            <a:prstGeom prst="rect">
              <a:avLst/>
            </a:prstGeom>
            <a:solidFill>
              <a:srgbClr val="97B6D4"/>
            </a:solidFill>
            <a:ln w="9">
              <a:solidFill>
                <a:srgbClr val="0060A5"/>
              </a:solidFill>
              <a:round/>
              <a:headEnd/>
              <a:tailEnd/>
            </a:ln>
          </p:spPr>
          <p:txBody>
            <a:bodyPr/>
            <a:lstStyle/>
            <a:p>
              <a:endParaRPr lang="en-US"/>
            </a:p>
          </p:txBody>
        </p:sp>
        <p:sp>
          <p:nvSpPr>
            <p:cNvPr id="44041" name="Rectangle 7"/>
            <p:cNvSpPr>
              <a:spLocks noChangeArrowheads="1"/>
            </p:cNvSpPr>
            <p:nvPr/>
          </p:nvSpPr>
          <p:spPr bwMode="auto">
            <a:xfrm>
              <a:off x="1229" y="1241"/>
              <a:ext cx="575"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Label</a:t>
              </a:r>
              <a:endParaRPr lang="en-US">
                <a:latin typeface="Arial" pitchFamily="34" charset="0"/>
              </a:endParaRPr>
            </a:p>
          </p:txBody>
        </p:sp>
        <p:sp>
          <p:nvSpPr>
            <p:cNvPr id="44042" name="Rectangle 8"/>
            <p:cNvSpPr>
              <a:spLocks noChangeArrowheads="1"/>
            </p:cNvSpPr>
            <p:nvPr/>
          </p:nvSpPr>
          <p:spPr bwMode="auto">
            <a:xfrm>
              <a:off x="1882" y="1224"/>
              <a:ext cx="146"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sp>
          <p:nvSpPr>
            <p:cNvPr id="44043" name="Rectangle 9"/>
            <p:cNvSpPr>
              <a:spLocks noChangeArrowheads="1"/>
            </p:cNvSpPr>
            <p:nvPr/>
          </p:nvSpPr>
          <p:spPr bwMode="auto">
            <a:xfrm>
              <a:off x="1968" y="1121"/>
              <a:ext cx="1322" cy="1545"/>
            </a:xfrm>
            <a:prstGeom prst="rect">
              <a:avLst/>
            </a:prstGeom>
            <a:noFill/>
            <a:ln w="9">
              <a:solidFill>
                <a:srgbClr val="32314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4044" name="Rectangle 10"/>
            <p:cNvSpPr>
              <a:spLocks noChangeArrowheads="1"/>
            </p:cNvSpPr>
            <p:nvPr/>
          </p:nvSpPr>
          <p:spPr bwMode="auto">
            <a:xfrm>
              <a:off x="2122" y="1207"/>
              <a:ext cx="945" cy="292"/>
            </a:xfrm>
            <a:prstGeom prst="rect">
              <a:avLst/>
            </a:prstGeom>
            <a:solidFill>
              <a:srgbClr val="97B6D4"/>
            </a:solidFill>
            <a:ln w="9">
              <a:solidFill>
                <a:srgbClr val="0060A5"/>
              </a:solidFill>
              <a:round/>
              <a:headEnd/>
              <a:tailEnd/>
            </a:ln>
          </p:spPr>
          <p:txBody>
            <a:bodyPr/>
            <a:lstStyle/>
            <a:p>
              <a:endParaRPr lang="en-US"/>
            </a:p>
          </p:txBody>
        </p:sp>
        <p:sp>
          <p:nvSpPr>
            <p:cNvPr id="44045" name="Rectangle 11"/>
            <p:cNvSpPr>
              <a:spLocks noChangeArrowheads="1"/>
            </p:cNvSpPr>
            <p:nvPr/>
          </p:nvSpPr>
          <p:spPr bwMode="auto">
            <a:xfrm>
              <a:off x="2148" y="1233"/>
              <a:ext cx="884"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Directive</a:t>
              </a:r>
              <a:endParaRPr lang="en-US" dirty="0">
                <a:latin typeface="Arial" pitchFamily="34" charset="0"/>
              </a:endParaRPr>
            </a:p>
          </p:txBody>
        </p:sp>
        <p:sp>
          <p:nvSpPr>
            <p:cNvPr id="44046" name="Rectangle 12"/>
            <p:cNvSpPr>
              <a:spLocks noChangeArrowheads="1"/>
            </p:cNvSpPr>
            <p:nvPr/>
          </p:nvSpPr>
          <p:spPr bwMode="auto">
            <a:xfrm>
              <a:off x="2114" y="1628"/>
              <a:ext cx="953" cy="291"/>
            </a:xfrm>
            <a:prstGeom prst="rect">
              <a:avLst/>
            </a:prstGeom>
            <a:solidFill>
              <a:srgbClr val="97B6D4"/>
            </a:solidFill>
            <a:ln w="9">
              <a:solidFill>
                <a:srgbClr val="0060A5"/>
              </a:solidFill>
              <a:round/>
              <a:headEnd/>
              <a:tailEnd/>
            </a:ln>
          </p:spPr>
          <p:txBody>
            <a:bodyPr/>
            <a:lstStyle/>
            <a:p>
              <a:endParaRPr lang="en-US"/>
            </a:p>
          </p:txBody>
        </p:sp>
        <p:sp>
          <p:nvSpPr>
            <p:cNvPr id="44047" name="Rectangle 13"/>
            <p:cNvSpPr>
              <a:spLocks noChangeArrowheads="1"/>
            </p:cNvSpPr>
            <p:nvPr/>
          </p:nvSpPr>
          <p:spPr bwMode="auto">
            <a:xfrm>
              <a:off x="2148" y="1653"/>
              <a:ext cx="85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Constant</a:t>
              </a:r>
              <a:endParaRPr lang="en-US">
                <a:latin typeface="Arial" pitchFamily="34" charset="0"/>
              </a:endParaRPr>
            </a:p>
          </p:txBody>
        </p:sp>
        <p:sp>
          <p:nvSpPr>
            <p:cNvPr id="44048" name="Rectangle 14"/>
            <p:cNvSpPr>
              <a:spLocks noChangeArrowheads="1"/>
            </p:cNvSpPr>
            <p:nvPr/>
          </p:nvSpPr>
          <p:spPr bwMode="auto">
            <a:xfrm>
              <a:off x="2019" y="2014"/>
              <a:ext cx="1202" cy="575"/>
            </a:xfrm>
            <a:prstGeom prst="rect">
              <a:avLst/>
            </a:prstGeom>
            <a:solidFill>
              <a:srgbClr val="97B6D4"/>
            </a:solidFill>
            <a:ln w="9">
              <a:solidFill>
                <a:srgbClr val="0060A5"/>
              </a:solidFill>
              <a:round/>
              <a:headEnd/>
              <a:tailEnd/>
            </a:ln>
          </p:spPr>
          <p:txBody>
            <a:bodyPr/>
            <a:lstStyle/>
            <a:p>
              <a:endParaRPr lang="en-US"/>
            </a:p>
          </p:txBody>
        </p:sp>
        <p:sp>
          <p:nvSpPr>
            <p:cNvPr id="44049" name="Rectangle 15"/>
            <p:cNvSpPr>
              <a:spLocks noChangeArrowheads="1"/>
            </p:cNvSpPr>
            <p:nvPr/>
          </p:nvSpPr>
          <p:spPr bwMode="auto">
            <a:xfrm>
              <a:off x="2105" y="2048"/>
              <a:ext cx="996"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Assembly </a:t>
              </a:r>
              <a:endParaRPr lang="en-US" dirty="0">
                <a:latin typeface="Arial" pitchFamily="34" charset="0"/>
              </a:endParaRPr>
            </a:p>
          </p:txBody>
        </p:sp>
        <p:sp>
          <p:nvSpPr>
            <p:cNvPr id="44050" name="Rectangle 16"/>
            <p:cNvSpPr>
              <a:spLocks noChangeArrowheads="1"/>
            </p:cNvSpPr>
            <p:nvPr/>
          </p:nvSpPr>
          <p:spPr bwMode="auto">
            <a:xfrm>
              <a:off x="2105" y="2314"/>
              <a:ext cx="1013"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instruction</a:t>
              </a:r>
              <a:endParaRPr lang="en-US">
                <a:latin typeface="Arial" pitchFamily="34" charset="0"/>
              </a:endParaRPr>
            </a:p>
          </p:txBody>
        </p:sp>
        <p:sp>
          <p:nvSpPr>
            <p:cNvPr id="44051" name="Oval 17"/>
            <p:cNvSpPr>
              <a:spLocks noChangeArrowheads="1"/>
            </p:cNvSpPr>
            <p:nvPr/>
          </p:nvSpPr>
          <p:spPr bwMode="auto">
            <a:xfrm>
              <a:off x="2002" y="1447"/>
              <a:ext cx="77" cy="69"/>
            </a:xfrm>
            <a:prstGeom prst="ellipse">
              <a:avLst/>
            </a:prstGeom>
            <a:solidFill>
              <a:srgbClr val="2428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052" name="Oval 18"/>
            <p:cNvSpPr>
              <a:spLocks noChangeArrowheads="1"/>
            </p:cNvSpPr>
            <p:nvPr/>
          </p:nvSpPr>
          <p:spPr bwMode="auto">
            <a:xfrm>
              <a:off x="2002" y="1447"/>
              <a:ext cx="77" cy="69"/>
            </a:xfrm>
            <a:prstGeom prst="ellipse">
              <a:avLst/>
            </a:prstGeom>
            <a:noFill/>
            <a:ln w="0">
              <a:solidFill>
                <a:srgbClr val="32314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4053" name="Oval 19"/>
            <p:cNvSpPr>
              <a:spLocks noChangeArrowheads="1"/>
            </p:cNvSpPr>
            <p:nvPr/>
          </p:nvSpPr>
          <p:spPr bwMode="auto">
            <a:xfrm>
              <a:off x="2002" y="1834"/>
              <a:ext cx="77" cy="68"/>
            </a:xfrm>
            <a:prstGeom prst="ellipse">
              <a:avLst/>
            </a:prstGeom>
            <a:solidFill>
              <a:srgbClr val="2428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054" name="Oval 20"/>
            <p:cNvSpPr>
              <a:spLocks noChangeArrowheads="1"/>
            </p:cNvSpPr>
            <p:nvPr/>
          </p:nvSpPr>
          <p:spPr bwMode="auto">
            <a:xfrm>
              <a:off x="2002" y="1834"/>
              <a:ext cx="77" cy="68"/>
            </a:xfrm>
            <a:prstGeom prst="ellipse">
              <a:avLst/>
            </a:prstGeom>
            <a:noFill/>
            <a:ln w="0">
              <a:solidFill>
                <a:srgbClr val="32314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4055" name="Rectangle 21"/>
            <p:cNvSpPr>
              <a:spLocks noChangeArrowheads="1"/>
            </p:cNvSpPr>
            <p:nvPr/>
          </p:nvSpPr>
          <p:spPr bwMode="auto">
            <a:xfrm>
              <a:off x="3444" y="1121"/>
              <a:ext cx="1640" cy="884"/>
            </a:xfrm>
            <a:prstGeom prst="rect">
              <a:avLst/>
            </a:prstGeom>
            <a:noFill/>
            <a:ln w="9">
              <a:solidFill>
                <a:srgbClr val="32314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4056" name="Rectangle 22"/>
            <p:cNvSpPr>
              <a:spLocks noChangeArrowheads="1"/>
            </p:cNvSpPr>
            <p:nvPr/>
          </p:nvSpPr>
          <p:spPr bwMode="auto">
            <a:xfrm>
              <a:off x="3736" y="1207"/>
              <a:ext cx="1039" cy="300"/>
            </a:xfrm>
            <a:prstGeom prst="rect">
              <a:avLst/>
            </a:prstGeom>
            <a:solidFill>
              <a:srgbClr val="97B6D4"/>
            </a:solidFill>
            <a:ln w="9">
              <a:solidFill>
                <a:srgbClr val="0060A5"/>
              </a:solidFill>
              <a:round/>
              <a:headEnd/>
              <a:tailEnd/>
            </a:ln>
          </p:spPr>
          <p:txBody>
            <a:bodyPr/>
            <a:lstStyle/>
            <a:p>
              <a:endParaRPr lang="en-US"/>
            </a:p>
          </p:txBody>
        </p:sp>
        <p:sp>
          <p:nvSpPr>
            <p:cNvPr id="44057" name="Rectangle 23"/>
            <p:cNvSpPr>
              <a:spLocks noChangeArrowheads="1"/>
            </p:cNvSpPr>
            <p:nvPr/>
          </p:nvSpPr>
          <p:spPr bwMode="auto">
            <a:xfrm>
              <a:off x="3771" y="1241"/>
              <a:ext cx="92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Comment</a:t>
              </a:r>
              <a:endParaRPr lang="en-US" dirty="0">
                <a:latin typeface="Arial" pitchFamily="34" charset="0"/>
              </a:endParaRPr>
            </a:p>
          </p:txBody>
        </p:sp>
        <p:sp>
          <p:nvSpPr>
            <p:cNvPr id="44058" name="Rectangle 24"/>
            <p:cNvSpPr>
              <a:spLocks noChangeArrowheads="1"/>
            </p:cNvSpPr>
            <p:nvPr/>
          </p:nvSpPr>
          <p:spPr bwMode="auto">
            <a:xfrm>
              <a:off x="3504" y="1250"/>
              <a:ext cx="283"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a:t>
              </a:r>
              <a:endParaRPr lang="en-US" dirty="0">
                <a:latin typeface="Arial" pitchFamily="34" charset="0"/>
              </a:endParaRPr>
            </a:p>
          </p:txBody>
        </p:sp>
        <p:sp>
          <p:nvSpPr>
            <p:cNvPr id="44059" name="Rectangle 25"/>
            <p:cNvSpPr>
              <a:spLocks noChangeArrowheads="1"/>
            </p:cNvSpPr>
            <p:nvPr/>
          </p:nvSpPr>
          <p:spPr bwMode="auto">
            <a:xfrm>
              <a:off x="3736" y="1645"/>
              <a:ext cx="1039" cy="292"/>
            </a:xfrm>
            <a:prstGeom prst="rect">
              <a:avLst/>
            </a:prstGeom>
            <a:solidFill>
              <a:srgbClr val="97B6D4"/>
            </a:solidFill>
            <a:ln w="9">
              <a:solidFill>
                <a:srgbClr val="0060A5"/>
              </a:solidFill>
              <a:round/>
              <a:headEnd/>
              <a:tailEnd/>
            </a:ln>
          </p:spPr>
          <p:txBody>
            <a:bodyPr/>
            <a:lstStyle/>
            <a:p>
              <a:endParaRPr lang="en-US"/>
            </a:p>
          </p:txBody>
        </p:sp>
        <p:sp>
          <p:nvSpPr>
            <p:cNvPr id="44060" name="Rectangle 26"/>
            <p:cNvSpPr>
              <a:spLocks noChangeArrowheads="1"/>
            </p:cNvSpPr>
            <p:nvPr/>
          </p:nvSpPr>
          <p:spPr bwMode="auto">
            <a:xfrm>
              <a:off x="3771" y="1670"/>
              <a:ext cx="92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Comment</a:t>
              </a:r>
              <a:endParaRPr lang="en-US" dirty="0">
                <a:latin typeface="Arial" pitchFamily="34" charset="0"/>
              </a:endParaRPr>
            </a:p>
          </p:txBody>
        </p:sp>
        <p:sp>
          <p:nvSpPr>
            <p:cNvPr id="44061" name="Rectangle 27"/>
            <p:cNvSpPr>
              <a:spLocks noChangeArrowheads="1"/>
            </p:cNvSpPr>
            <p:nvPr/>
          </p:nvSpPr>
          <p:spPr bwMode="auto">
            <a:xfrm>
              <a:off x="3547" y="1653"/>
              <a:ext cx="258"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a:t>
              </a:r>
              <a:endParaRPr lang="en-US" dirty="0">
                <a:latin typeface="Arial" pitchFamily="34" charset="0"/>
              </a:endParaRPr>
            </a:p>
          </p:txBody>
        </p:sp>
        <p:sp>
          <p:nvSpPr>
            <p:cNvPr id="44062" name="Rectangle 28"/>
            <p:cNvSpPr>
              <a:spLocks noChangeArrowheads="1"/>
            </p:cNvSpPr>
            <p:nvPr/>
          </p:nvSpPr>
          <p:spPr bwMode="auto">
            <a:xfrm>
              <a:off x="4852" y="1679"/>
              <a:ext cx="258"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grpSp>
      <p:pic>
        <p:nvPicPr>
          <p:cNvPr id="3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B02CB27B-8E36-4093-8A35-EA310C6AF64B}" type="slidenum">
              <a:rPr/>
              <a:pPr>
                <a:defRPr/>
              </a:pPr>
              <a:t>21</a:t>
            </a:fld>
            <a:endParaRPr/>
          </a:p>
        </p:txBody>
      </p:sp>
      <p:sp>
        <p:nvSpPr>
          <p:cNvPr id="2" name="Title 1"/>
          <p:cNvSpPr txBox="1">
            <a:spLocks noGrp="1"/>
          </p:cNvSpPr>
          <p:nvPr>
            <p:ph type="title" idx="4294967295"/>
          </p:nvPr>
        </p:nvSpPr>
        <p:spPr>
          <a:xfrm>
            <a:off x="285750" y="152400"/>
            <a:ext cx="855345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Generic</a:t>
            </a:r>
            <a:r>
              <a:rPr lang="fr-FR" dirty="0">
                <a:solidFill>
                  <a:schemeClr val="tx1"/>
                </a:solidFill>
              </a:rPr>
              <a:t> </a:t>
            </a:r>
            <a:r>
              <a:rPr lang="fr-FR" dirty="0" err="1">
                <a:solidFill>
                  <a:schemeClr val="tx1"/>
                </a:solidFill>
              </a:rPr>
              <a:t>Statement</a:t>
            </a:r>
            <a:r>
              <a:rPr lang="fr-FR" dirty="0">
                <a:solidFill>
                  <a:schemeClr val="tx1"/>
                </a:solidFill>
              </a:rPr>
              <a:t> Structure - II</a:t>
            </a:r>
          </a:p>
        </p:txBody>
      </p:sp>
      <p:sp>
        <p:nvSpPr>
          <p:cNvPr id="45061" name="Text Placeholder 2"/>
          <p:cNvSpPr txBox="1">
            <a:spLocks noGrp="1"/>
          </p:cNvSpPr>
          <p:nvPr>
            <p:ph type="body" idx="4294967295"/>
          </p:nvPr>
        </p:nvSpPr>
        <p:spPr bwMode="auto">
          <a:xfrm>
            <a:off x="152400" y="4319588"/>
            <a:ext cx="8686800" cy="18065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DC2300"/>
                </a:solidFill>
                <a:ea typeface="Microsoft YaHei"/>
              </a:rPr>
              <a:t>assembly statement </a:t>
            </a:r>
            <a:r>
              <a:rPr lang="en-US" sz="2600" dirty="0" smtClean="0">
                <a:ea typeface="Microsoft YaHei"/>
              </a:rPr>
              <a:t>→ contains the assembly instruction, and operands</a:t>
            </a:r>
          </a:p>
          <a:p>
            <a:pPr eaLnBrk="1">
              <a:spcBef>
                <a:spcPct val="0"/>
              </a:spcBef>
              <a:spcAft>
                <a:spcPts val="1413"/>
              </a:spcAft>
            </a:pPr>
            <a:r>
              <a:rPr lang="en-US" sz="2600" dirty="0" smtClean="0">
                <a:solidFill>
                  <a:srgbClr val="FF00FF"/>
                </a:solidFill>
                <a:ea typeface="Microsoft YaHei"/>
              </a:rPr>
              <a:t>comment</a:t>
            </a:r>
            <a:r>
              <a:rPr lang="en-US" sz="2600" dirty="0" smtClean="0">
                <a:ea typeface="Microsoft YaHei"/>
              </a:rPr>
              <a:t> → textual annotations ignored by the assembler</a:t>
            </a:r>
          </a:p>
        </p:txBody>
      </p:sp>
      <p:grpSp>
        <p:nvGrpSpPr>
          <p:cNvPr id="45062" name="Group 5"/>
          <p:cNvGrpSpPr>
            <a:grpSpLocks noChangeAspect="1"/>
          </p:cNvGrpSpPr>
          <p:nvPr/>
        </p:nvGrpSpPr>
        <p:grpSpPr bwMode="auto">
          <a:xfrm>
            <a:off x="1600200" y="1752600"/>
            <a:ext cx="6280150" cy="2514600"/>
            <a:chOff x="1152" y="1104"/>
            <a:chExt cx="3956" cy="1584"/>
          </a:xfrm>
        </p:grpSpPr>
        <p:sp>
          <p:nvSpPr>
            <p:cNvPr id="45063" name="AutoShape 4"/>
            <p:cNvSpPr>
              <a:spLocks noChangeAspect="1" noChangeArrowheads="1" noTextEdit="1"/>
            </p:cNvSpPr>
            <p:nvPr/>
          </p:nvSpPr>
          <p:spPr bwMode="auto">
            <a:xfrm>
              <a:off x="1152" y="1104"/>
              <a:ext cx="3956" cy="1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5064" name="Rectangle 6"/>
            <p:cNvSpPr>
              <a:spLocks noChangeArrowheads="1"/>
            </p:cNvSpPr>
            <p:nvPr/>
          </p:nvSpPr>
          <p:spPr bwMode="auto">
            <a:xfrm>
              <a:off x="1169" y="1224"/>
              <a:ext cx="670" cy="301"/>
            </a:xfrm>
            <a:prstGeom prst="rect">
              <a:avLst/>
            </a:prstGeom>
            <a:solidFill>
              <a:srgbClr val="97B6D4"/>
            </a:solidFill>
            <a:ln w="9">
              <a:solidFill>
                <a:srgbClr val="0060A5"/>
              </a:solidFill>
              <a:round/>
              <a:headEnd/>
              <a:tailEnd/>
            </a:ln>
          </p:spPr>
          <p:txBody>
            <a:bodyPr/>
            <a:lstStyle/>
            <a:p>
              <a:endParaRPr lang="en-US"/>
            </a:p>
          </p:txBody>
        </p:sp>
        <p:sp>
          <p:nvSpPr>
            <p:cNvPr id="45065" name="Rectangle 7"/>
            <p:cNvSpPr>
              <a:spLocks noChangeArrowheads="1"/>
            </p:cNvSpPr>
            <p:nvPr/>
          </p:nvSpPr>
          <p:spPr bwMode="auto">
            <a:xfrm>
              <a:off x="1229" y="1241"/>
              <a:ext cx="575"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Label</a:t>
              </a:r>
              <a:endParaRPr lang="en-US">
                <a:latin typeface="Arial" pitchFamily="34" charset="0"/>
              </a:endParaRPr>
            </a:p>
          </p:txBody>
        </p:sp>
        <p:sp>
          <p:nvSpPr>
            <p:cNvPr id="45066" name="Rectangle 8"/>
            <p:cNvSpPr>
              <a:spLocks noChangeArrowheads="1"/>
            </p:cNvSpPr>
            <p:nvPr/>
          </p:nvSpPr>
          <p:spPr bwMode="auto">
            <a:xfrm>
              <a:off x="1882" y="1224"/>
              <a:ext cx="146"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sp>
          <p:nvSpPr>
            <p:cNvPr id="45067" name="Rectangle 9"/>
            <p:cNvSpPr>
              <a:spLocks noChangeArrowheads="1"/>
            </p:cNvSpPr>
            <p:nvPr/>
          </p:nvSpPr>
          <p:spPr bwMode="auto">
            <a:xfrm>
              <a:off x="1968" y="1121"/>
              <a:ext cx="1322" cy="1545"/>
            </a:xfrm>
            <a:prstGeom prst="rect">
              <a:avLst/>
            </a:prstGeom>
            <a:noFill/>
            <a:ln w="9">
              <a:solidFill>
                <a:srgbClr val="32314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68" name="Rectangle 10"/>
            <p:cNvSpPr>
              <a:spLocks noChangeArrowheads="1"/>
            </p:cNvSpPr>
            <p:nvPr/>
          </p:nvSpPr>
          <p:spPr bwMode="auto">
            <a:xfrm>
              <a:off x="2122" y="1207"/>
              <a:ext cx="945" cy="292"/>
            </a:xfrm>
            <a:prstGeom prst="rect">
              <a:avLst/>
            </a:prstGeom>
            <a:solidFill>
              <a:srgbClr val="97B6D4"/>
            </a:solidFill>
            <a:ln w="9">
              <a:solidFill>
                <a:srgbClr val="0060A5"/>
              </a:solidFill>
              <a:round/>
              <a:headEnd/>
              <a:tailEnd/>
            </a:ln>
          </p:spPr>
          <p:txBody>
            <a:bodyPr/>
            <a:lstStyle/>
            <a:p>
              <a:endParaRPr lang="en-US"/>
            </a:p>
          </p:txBody>
        </p:sp>
        <p:sp>
          <p:nvSpPr>
            <p:cNvPr id="45069" name="Rectangle 11"/>
            <p:cNvSpPr>
              <a:spLocks noChangeArrowheads="1"/>
            </p:cNvSpPr>
            <p:nvPr/>
          </p:nvSpPr>
          <p:spPr bwMode="auto">
            <a:xfrm>
              <a:off x="2148" y="1233"/>
              <a:ext cx="884"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Directive</a:t>
              </a:r>
              <a:endParaRPr lang="en-US">
                <a:latin typeface="Arial" pitchFamily="34" charset="0"/>
              </a:endParaRPr>
            </a:p>
          </p:txBody>
        </p:sp>
        <p:sp>
          <p:nvSpPr>
            <p:cNvPr id="45070" name="Rectangle 12"/>
            <p:cNvSpPr>
              <a:spLocks noChangeArrowheads="1"/>
            </p:cNvSpPr>
            <p:nvPr/>
          </p:nvSpPr>
          <p:spPr bwMode="auto">
            <a:xfrm>
              <a:off x="2114" y="1628"/>
              <a:ext cx="953" cy="291"/>
            </a:xfrm>
            <a:prstGeom prst="rect">
              <a:avLst/>
            </a:prstGeom>
            <a:solidFill>
              <a:srgbClr val="97B6D4"/>
            </a:solidFill>
            <a:ln w="9">
              <a:solidFill>
                <a:srgbClr val="0060A5"/>
              </a:solidFill>
              <a:round/>
              <a:headEnd/>
              <a:tailEnd/>
            </a:ln>
          </p:spPr>
          <p:txBody>
            <a:bodyPr/>
            <a:lstStyle/>
            <a:p>
              <a:endParaRPr lang="en-US"/>
            </a:p>
          </p:txBody>
        </p:sp>
        <p:sp>
          <p:nvSpPr>
            <p:cNvPr id="45071" name="Rectangle 13"/>
            <p:cNvSpPr>
              <a:spLocks noChangeArrowheads="1"/>
            </p:cNvSpPr>
            <p:nvPr/>
          </p:nvSpPr>
          <p:spPr bwMode="auto">
            <a:xfrm>
              <a:off x="2148" y="1653"/>
              <a:ext cx="85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Constant</a:t>
              </a:r>
              <a:endParaRPr lang="en-US">
                <a:latin typeface="Arial" pitchFamily="34" charset="0"/>
              </a:endParaRPr>
            </a:p>
          </p:txBody>
        </p:sp>
        <p:sp>
          <p:nvSpPr>
            <p:cNvPr id="45072" name="Rectangle 14"/>
            <p:cNvSpPr>
              <a:spLocks noChangeArrowheads="1"/>
            </p:cNvSpPr>
            <p:nvPr/>
          </p:nvSpPr>
          <p:spPr bwMode="auto">
            <a:xfrm>
              <a:off x="2019" y="2014"/>
              <a:ext cx="1202" cy="575"/>
            </a:xfrm>
            <a:prstGeom prst="rect">
              <a:avLst/>
            </a:prstGeom>
            <a:solidFill>
              <a:srgbClr val="97B6D4"/>
            </a:solidFill>
            <a:ln w="9">
              <a:solidFill>
                <a:srgbClr val="0060A5"/>
              </a:solidFill>
              <a:round/>
              <a:headEnd/>
              <a:tailEnd/>
            </a:ln>
          </p:spPr>
          <p:txBody>
            <a:bodyPr/>
            <a:lstStyle/>
            <a:p>
              <a:endParaRPr lang="en-US"/>
            </a:p>
          </p:txBody>
        </p:sp>
        <p:sp>
          <p:nvSpPr>
            <p:cNvPr id="45073" name="Rectangle 15"/>
            <p:cNvSpPr>
              <a:spLocks noChangeArrowheads="1"/>
            </p:cNvSpPr>
            <p:nvPr/>
          </p:nvSpPr>
          <p:spPr bwMode="auto">
            <a:xfrm>
              <a:off x="2105" y="2048"/>
              <a:ext cx="996"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Assembly </a:t>
              </a:r>
              <a:endParaRPr lang="en-US">
                <a:latin typeface="Arial" pitchFamily="34" charset="0"/>
              </a:endParaRPr>
            </a:p>
          </p:txBody>
        </p:sp>
        <p:sp>
          <p:nvSpPr>
            <p:cNvPr id="45074" name="Rectangle 16"/>
            <p:cNvSpPr>
              <a:spLocks noChangeArrowheads="1"/>
            </p:cNvSpPr>
            <p:nvPr/>
          </p:nvSpPr>
          <p:spPr bwMode="auto">
            <a:xfrm>
              <a:off x="2105" y="2314"/>
              <a:ext cx="1013"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dirty="0">
                  <a:solidFill>
                    <a:srgbClr val="24282B"/>
                  </a:solidFill>
                  <a:latin typeface="Times New Roman" pitchFamily="18" charset="0"/>
                </a:rPr>
                <a:t>instruction</a:t>
              </a:r>
              <a:endParaRPr lang="en-US" dirty="0">
                <a:latin typeface="Arial" pitchFamily="34" charset="0"/>
              </a:endParaRPr>
            </a:p>
          </p:txBody>
        </p:sp>
        <p:sp>
          <p:nvSpPr>
            <p:cNvPr id="45075" name="Oval 17"/>
            <p:cNvSpPr>
              <a:spLocks noChangeArrowheads="1"/>
            </p:cNvSpPr>
            <p:nvPr/>
          </p:nvSpPr>
          <p:spPr bwMode="auto">
            <a:xfrm>
              <a:off x="2002" y="1447"/>
              <a:ext cx="77" cy="69"/>
            </a:xfrm>
            <a:prstGeom prst="ellipse">
              <a:avLst/>
            </a:prstGeom>
            <a:solidFill>
              <a:srgbClr val="2428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076" name="Oval 18"/>
            <p:cNvSpPr>
              <a:spLocks noChangeArrowheads="1"/>
            </p:cNvSpPr>
            <p:nvPr/>
          </p:nvSpPr>
          <p:spPr bwMode="auto">
            <a:xfrm>
              <a:off x="2002" y="1447"/>
              <a:ext cx="77" cy="69"/>
            </a:xfrm>
            <a:prstGeom prst="ellipse">
              <a:avLst/>
            </a:prstGeom>
            <a:noFill/>
            <a:ln w="0">
              <a:solidFill>
                <a:srgbClr val="32314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77" name="Oval 19"/>
            <p:cNvSpPr>
              <a:spLocks noChangeArrowheads="1"/>
            </p:cNvSpPr>
            <p:nvPr/>
          </p:nvSpPr>
          <p:spPr bwMode="auto">
            <a:xfrm>
              <a:off x="2002" y="1834"/>
              <a:ext cx="77" cy="68"/>
            </a:xfrm>
            <a:prstGeom prst="ellipse">
              <a:avLst/>
            </a:prstGeom>
            <a:solidFill>
              <a:srgbClr val="2428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078" name="Oval 20"/>
            <p:cNvSpPr>
              <a:spLocks noChangeArrowheads="1"/>
            </p:cNvSpPr>
            <p:nvPr/>
          </p:nvSpPr>
          <p:spPr bwMode="auto">
            <a:xfrm>
              <a:off x="2002" y="1834"/>
              <a:ext cx="77" cy="68"/>
            </a:xfrm>
            <a:prstGeom prst="ellipse">
              <a:avLst/>
            </a:prstGeom>
            <a:noFill/>
            <a:ln w="0">
              <a:solidFill>
                <a:srgbClr val="32314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79" name="Rectangle 21"/>
            <p:cNvSpPr>
              <a:spLocks noChangeArrowheads="1"/>
            </p:cNvSpPr>
            <p:nvPr/>
          </p:nvSpPr>
          <p:spPr bwMode="auto">
            <a:xfrm>
              <a:off x="3444" y="1121"/>
              <a:ext cx="1640" cy="884"/>
            </a:xfrm>
            <a:prstGeom prst="rect">
              <a:avLst/>
            </a:prstGeom>
            <a:noFill/>
            <a:ln w="9">
              <a:solidFill>
                <a:srgbClr val="32314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80" name="Rectangle 22"/>
            <p:cNvSpPr>
              <a:spLocks noChangeArrowheads="1"/>
            </p:cNvSpPr>
            <p:nvPr/>
          </p:nvSpPr>
          <p:spPr bwMode="auto">
            <a:xfrm>
              <a:off x="3736" y="1207"/>
              <a:ext cx="1039" cy="300"/>
            </a:xfrm>
            <a:prstGeom prst="rect">
              <a:avLst/>
            </a:prstGeom>
            <a:solidFill>
              <a:srgbClr val="97B6D4"/>
            </a:solidFill>
            <a:ln w="9">
              <a:solidFill>
                <a:srgbClr val="0060A5"/>
              </a:solidFill>
              <a:round/>
              <a:headEnd/>
              <a:tailEnd/>
            </a:ln>
          </p:spPr>
          <p:txBody>
            <a:bodyPr/>
            <a:lstStyle/>
            <a:p>
              <a:endParaRPr lang="en-US"/>
            </a:p>
          </p:txBody>
        </p:sp>
        <p:sp>
          <p:nvSpPr>
            <p:cNvPr id="45081" name="Rectangle 23"/>
            <p:cNvSpPr>
              <a:spLocks noChangeArrowheads="1"/>
            </p:cNvSpPr>
            <p:nvPr/>
          </p:nvSpPr>
          <p:spPr bwMode="auto">
            <a:xfrm>
              <a:off x="3771" y="1241"/>
              <a:ext cx="92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Comment</a:t>
              </a:r>
              <a:endParaRPr lang="en-US">
                <a:latin typeface="Arial" pitchFamily="34" charset="0"/>
              </a:endParaRPr>
            </a:p>
          </p:txBody>
        </p:sp>
        <p:sp>
          <p:nvSpPr>
            <p:cNvPr id="45082" name="Rectangle 24"/>
            <p:cNvSpPr>
              <a:spLocks noChangeArrowheads="1"/>
            </p:cNvSpPr>
            <p:nvPr/>
          </p:nvSpPr>
          <p:spPr bwMode="auto">
            <a:xfrm>
              <a:off x="3504" y="1250"/>
              <a:ext cx="283"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sp>
          <p:nvSpPr>
            <p:cNvPr id="45083" name="Rectangle 25"/>
            <p:cNvSpPr>
              <a:spLocks noChangeArrowheads="1"/>
            </p:cNvSpPr>
            <p:nvPr/>
          </p:nvSpPr>
          <p:spPr bwMode="auto">
            <a:xfrm>
              <a:off x="3736" y="1645"/>
              <a:ext cx="1039" cy="292"/>
            </a:xfrm>
            <a:prstGeom prst="rect">
              <a:avLst/>
            </a:prstGeom>
            <a:solidFill>
              <a:srgbClr val="97B6D4"/>
            </a:solidFill>
            <a:ln w="9">
              <a:solidFill>
                <a:srgbClr val="0060A5"/>
              </a:solidFill>
              <a:round/>
              <a:headEnd/>
              <a:tailEnd/>
            </a:ln>
          </p:spPr>
          <p:txBody>
            <a:bodyPr/>
            <a:lstStyle/>
            <a:p>
              <a:endParaRPr lang="en-US"/>
            </a:p>
          </p:txBody>
        </p:sp>
        <p:sp>
          <p:nvSpPr>
            <p:cNvPr id="45084" name="Rectangle 26"/>
            <p:cNvSpPr>
              <a:spLocks noChangeArrowheads="1"/>
            </p:cNvSpPr>
            <p:nvPr/>
          </p:nvSpPr>
          <p:spPr bwMode="auto">
            <a:xfrm>
              <a:off x="3771" y="1670"/>
              <a:ext cx="92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Comment</a:t>
              </a:r>
              <a:endParaRPr lang="en-US">
                <a:latin typeface="Arial" pitchFamily="34" charset="0"/>
              </a:endParaRPr>
            </a:p>
          </p:txBody>
        </p:sp>
        <p:sp>
          <p:nvSpPr>
            <p:cNvPr id="45085" name="Rectangle 27"/>
            <p:cNvSpPr>
              <a:spLocks noChangeArrowheads="1"/>
            </p:cNvSpPr>
            <p:nvPr/>
          </p:nvSpPr>
          <p:spPr bwMode="auto">
            <a:xfrm>
              <a:off x="3547" y="1653"/>
              <a:ext cx="258"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sp>
          <p:nvSpPr>
            <p:cNvPr id="45086" name="Rectangle 28"/>
            <p:cNvSpPr>
              <a:spLocks noChangeArrowheads="1"/>
            </p:cNvSpPr>
            <p:nvPr/>
          </p:nvSpPr>
          <p:spPr bwMode="auto">
            <a:xfrm>
              <a:off x="4852" y="1679"/>
              <a:ext cx="258"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700">
                  <a:solidFill>
                    <a:srgbClr val="24282B"/>
                  </a:solidFill>
                  <a:latin typeface="Times New Roman" pitchFamily="18" charset="0"/>
                </a:rPr>
                <a:t>*/</a:t>
              </a:r>
              <a:endParaRPr lang="en-US">
                <a:latin typeface="Arial" pitchFamily="34" charset="0"/>
              </a:endParaRPr>
            </a:p>
          </p:txBody>
        </p:sp>
      </p:grpSp>
      <p:pic>
        <p:nvPicPr>
          <p:cNvPr id="3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9FD68550-A6CD-4BE5-AC9A-D4495742AE75}" type="slidenum">
              <a:rPr/>
              <a:pPr>
                <a:defRPr/>
              </a:pPr>
              <a:t>22</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Types of Instructions</a:t>
            </a:r>
          </a:p>
        </p:txBody>
      </p:sp>
      <p:sp>
        <p:nvSpPr>
          <p:cNvPr id="46085" name="Text Placeholder 2"/>
          <p:cNvSpPr txBox="1">
            <a:spLocks noGrp="1"/>
          </p:cNvSpPr>
          <p:nvPr>
            <p:ph type="body" idx="4294967295"/>
          </p:nvPr>
        </p:nvSpPr>
        <p:spPr bwMode="auto">
          <a:xfrm>
            <a:off x="304800" y="1600200"/>
            <a:ext cx="8610600" cy="47561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FF0000"/>
                </a:solidFill>
                <a:ea typeface="Microsoft YaHei"/>
              </a:rPr>
              <a:t>Data Processing</a:t>
            </a:r>
            <a:r>
              <a:rPr lang="en-US" sz="2600" dirty="0" smtClean="0">
                <a:ea typeface="Microsoft YaHei"/>
              </a:rPr>
              <a:t> Instructions</a:t>
            </a:r>
          </a:p>
          <a:p>
            <a:pPr lvl="1" eaLnBrk="1">
              <a:spcBef>
                <a:spcPct val="0"/>
              </a:spcBef>
              <a:spcAft>
                <a:spcPts val="1138"/>
              </a:spcAft>
            </a:pPr>
            <a:r>
              <a:rPr lang="en-US" sz="2000" dirty="0" smtClean="0">
                <a:ea typeface="Microsoft YaHei"/>
              </a:rPr>
              <a:t>add, subtract, multiply, divide, compare, logical or, logical and</a:t>
            </a:r>
          </a:p>
          <a:p>
            <a:pPr eaLnBrk="1">
              <a:spcBef>
                <a:spcPct val="0"/>
              </a:spcBef>
              <a:spcAft>
                <a:spcPts val="1413"/>
              </a:spcAft>
            </a:pPr>
            <a:r>
              <a:rPr lang="en-US" sz="2600" dirty="0" smtClean="0">
                <a:solidFill>
                  <a:srgbClr val="FF00FF"/>
                </a:solidFill>
                <a:ea typeface="Microsoft YaHei"/>
              </a:rPr>
              <a:t>Data Transfer</a:t>
            </a:r>
            <a:r>
              <a:rPr lang="en-US" sz="2600" dirty="0" smtClean="0">
                <a:ea typeface="Microsoft YaHei"/>
              </a:rPr>
              <a:t> Instructions</a:t>
            </a:r>
          </a:p>
          <a:p>
            <a:pPr lvl="1" eaLnBrk="1">
              <a:spcBef>
                <a:spcPct val="0"/>
              </a:spcBef>
              <a:spcAft>
                <a:spcPts val="1138"/>
              </a:spcAft>
            </a:pPr>
            <a:r>
              <a:rPr lang="en-US" sz="2000" dirty="0" smtClean="0">
                <a:ea typeface="Microsoft YaHei"/>
              </a:rPr>
              <a:t>transfer values between registers, and memory locations</a:t>
            </a:r>
          </a:p>
          <a:p>
            <a:pPr eaLnBrk="1">
              <a:spcBef>
                <a:spcPct val="0"/>
              </a:spcBef>
              <a:spcAft>
                <a:spcPts val="1413"/>
              </a:spcAft>
            </a:pPr>
            <a:r>
              <a:rPr lang="en-US" sz="2600" dirty="0" smtClean="0">
                <a:solidFill>
                  <a:srgbClr val="0000FF"/>
                </a:solidFill>
                <a:ea typeface="Microsoft YaHei"/>
              </a:rPr>
              <a:t>Branch</a:t>
            </a:r>
            <a:r>
              <a:rPr lang="en-US" sz="2600" dirty="0" smtClean="0">
                <a:ea typeface="Microsoft YaHei"/>
              </a:rPr>
              <a:t> instructions</a:t>
            </a:r>
          </a:p>
          <a:p>
            <a:pPr lvl="1" eaLnBrk="1">
              <a:spcBef>
                <a:spcPct val="0"/>
              </a:spcBef>
              <a:spcAft>
                <a:spcPts val="1138"/>
              </a:spcAft>
            </a:pPr>
            <a:r>
              <a:rPr lang="en-US" sz="2000" dirty="0" smtClean="0">
                <a:ea typeface="Microsoft YaHei"/>
              </a:rPr>
              <a:t>branch to a given label</a:t>
            </a:r>
          </a:p>
          <a:p>
            <a:pPr eaLnBrk="1">
              <a:spcBef>
                <a:spcPct val="0"/>
              </a:spcBef>
              <a:spcAft>
                <a:spcPts val="1413"/>
              </a:spcAft>
            </a:pPr>
            <a:r>
              <a:rPr lang="en-US" sz="2600" dirty="0" smtClean="0">
                <a:solidFill>
                  <a:srgbClr val="00AE00"/>
                </a:solidFill>
                <a:ea typeface="Microsoft YaHei"/>
              </a:rPr>
              <a:t>Special</a:t>
            </a:r>
            <a:r>
              <a:rPr lang="en-US" sz="2600" dirty="0" smtClean="0">
                <a:ea typeface="Microsoft YaHei"/>
              </a:rPr>
              <a:t> instructions</a:t>
            </a:r>
          </a:p>
          <a:p>
            <a:pPr lvl="1" eaLnBrk="1">
              <a:spcBef>
                <a:spcPct val="0"/>
              </a:spcBef>
              <a:spcAft>
                <a:spcPts val="1138"/>
              </a:spcAft>
            </a:pPr>
            <a:r>
              <a:rPr lang="en-US" sz="2000" dirty="0" smtClean="0">
                <a:ea typeface="Microsoft YaHei"/>
              </a:rPr>
              <a:t> interact with peripheral devices, and other programs, set machine specific parameters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99DE4D7E-9F1A-4E9F-819D-5591BEC1B6B2}" type="slidenum">
              <a:rPr/>
              <a:pPr>
                <a:defRPr/>
              </a:pPr>
              <a:t>23</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Nature of </a:t>
            </a:r>
            <a:r>
              <a:rPr lang="fr-FR" dirty="0" err="1">
                <a:solidFill>
                  <a:schemeClr val="tx1"/>
                </a:solidFill>
              </a:rPr>
              <a:t>Operands</a:t>
            </a:r>
            <a:endParaRPr lang="fr-FR" dirty="0">
              <a:solidFill>
                <a:schemeClr val="tx1"/>
              </a:solidFill>
            </a:endParaRPr>
          </a:p>
        </p:txBody>
      </p:sp>
      <p:sp>
        <p:nvSpPr>
          <p:cNvPr id="47109" name="Text Placeholder 2"/>
          <p:cNvSpPr txBox="1">
            <a:spLocks noGrp="1"/>
          </p:cNvSpPr>
          <p:nvPr>
            <p:ph type="body" idx="4294967295"/>
          </p:nvPr>
        </p:nvSpPr>
        <p:spPr bwMode="auto">
          <a:xfrm>
            <a:off x="304800" y="1828800"/>
            <a:ext cx="8610600" cy="3429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Classification of instructions</a:t>
            </a:r>
          </a:p>
          <a:p>
            <a:pPr lvl="1" eaLnBrk="1">
              <a:spcBef>
                <a:spcPct val="0"/>
              </a:spcBef>
              <a:spcAft>
                <a:spcPts val="1138"/>
              </a:spcAft>
            </a:pPr>
            <a:r>
              <a:rPr lang="en-US" sz="2000" dirty="0" smtClean="0">
                <a:ea typeface="Microsoft YaHei"/>
              </a:rPr>
              <a:t>If an instruction takes </a:t>
            </a:r>
            <a:r>
              <a:rPr lang="en-US" sz="2000" dirty="0" smtClean="0">
                <a:solidFill>
                  <a:srgbClr val="FF0000"/>
                </a:solidFill>
                <a:ea typeface="Microsoft YaHei"/>
              </a:rPr>
              <a:t>n</a:t>
            </a:r>
            <a:r>
              <a:rPr lang="en-US" sz="2000" dirty="0" smtClean="0">
                <a:ea typeface="Microsoft YaHei"/>
              </a:rPr>
              <a:t> operands, then it is said to be in the </a:t>
            </a:r>
            <a:r>
              <a:rPr lang="en-US" sz="2000" dirty="0" smtClean="0">
                <a:solidFill>
                  <a:srgbClr val="FF0000"/>
                </a:solidFill>
                <a:ea typeface="Microsoft YaHei"/>
              </a:rPr>
              <a:t>n-address</a:t>
            </a:r>
            <a:r>
              <a:rPr lang="en-US" sz="2000" dirty="0" smtClean="0">
                <a:ea typeface="Microsoft YaHei"/>
              </a:rPr>
              <a:t> format</a:t>
            </a:r>
          </a:p>
          <a:p>
            <a:pPr lvl="1" eaLnBrk="1">
              <a:spcBef>
                <a:spcPct val="0"/>
              </a:spcBef>
              <a:spcAft>
                <a:spcPts val="1138"/>
              </a:spcAft>
            </a:pPr>
            <a:r>
              <a:rPr lang="en-US" sz="2000" dirty="0" smtClean="0">
                <a:ea typeface="Microsoft YaHei"/>
              </a:rPr>
              <a:t>Example : add r1, r2, r3 (3 address format)</a:t>
            </a:r>
          </a:p>
          <a:p>
            <a:pPr eaLnBrk="1">
              <a:spcBef>
                <a:spcPct val="0"/>
              </a:spcBef>
              <a:spcAft>
                <a:spcPts val="1413"/>
              </a:spcAft>
            </a:pPr>
            <a:r>
              <a:rPr lang="en-US" sz="2600" dirty="0" smtClean="0">
                <a:solidFill>
                  <a:srgbClr val="00AE00"/>
                </a:solidFill>
                <a:ea typeface="Microsoft YaHei"/>
              </a:rPr>
              <a:t>Addressing Mode</a:t>
            </a:r>
          </a:p>
          <a:p>
            <a:pPr lvl="1" eaLnBrk="1">
              <a:spcBef>
                <a:spcPct val="0"/>
              </a:spcBef>
              <a:spcAft>
                <a:spcPts val="1138"/>
              </a:spcAft>
            </a:pPr>
            <a:r>
              <a:rPr lang="en-US" sz="2000" dirty="0" smtClean="0">
                <a:ea typeface="Microsoft YaHei"/>
              </a:rPr>
              <a:t>The method of specifying and accessing an operand in an assembly statement is known as the</a:t>
            </a:r>
            <a:r>
              <a:rPr lang="en-US" sz="2000" dirty="0" smtClean="0">
                <a:solidFill>
                  <a:srgbClr val="00AE00"/>
                </a:solidFill>
                <a:ea typeface="Microsoft YaHei"/>
              </a:rPr>
              <a:t> addressing mode</a:t>
            </a:r>
            <a:r>
              <a:rPr lang="en-US" sz="2000" dirty="0" smtClean="0">
                <a:ea typeface="Microsoft YaHei"/>
              </a:rPr>
              <a:t>.</a:t>
            </a:r>
          </a:p>
          <a:p>
            <a:pPr lvl="1" eaLnBrk="1">
              <a:spcBef>
                <a:spcPct val="0"/>
              </a:spcBef>
              <a:spcAft>
                <a:spcPts val="1138"/>
              </a:spcAft>
            </a:pPr>
            <a:endParaRPr lang="en-US" sz="2000" dirty="0" smtClean="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BF49383A-60FE-4BDB-8B4B-38D63D0E0181}" type="slidenum">
              <a:rPr/>
              <a:pPr>
                <a:defRPr/>
              </a:pPr>
              <a:t>24</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Register Transfer Notation</a:t>
            </a:r>
          </a:p>
        </p:txBody>
      </p:sp>
      <p:sp>
        <p:nvSpPr>
          <p:cNvPr id="48133" name="Text Placeholder 2"/>
          <p:cNvSpPr txBox="1">
            <a:spLocks noGrp="1"/>
          </p:cNvSpPr>
          <p:nvPr>
            <p:ph type="body" idx="4294967295"/>
          </p:nvPr>
        </p:nvSpPr>
        <p:spPr bwMode="auto">
          <a:xfrm>
            <a:off x="304800" y="1600200"/>
            <a:ext cx="8610600" cy="48450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This notation allows us to specify the semantics of instructions</a:t>
            </a:r>
          </a:p>
          <a:p>
            <a:pPr eaLnBrk="1">
              <a:spcBef>
                <a:spcPct val="0"/>
              </a:spcBef>
              <a:spcAft>
                <a:spcPts val="1413"/>
              </a:spcAft>
            </a:pPr>
            <a:r>
              <a:rPr lang="en-US" sz="2600" dirty="0" smtClean="0">
                <a:ea typeface="Microsoft YaHei"/>
              </a:rPr>
              <a:t>r1 ← r2</a:t>
            </a:r>
          </a:p>
          <a:p>
            <a:pPr lvl="1" eaLnBrk="1">
              <a:spcBef>
                <a:spcPct val="0"/>
              </a:spcBef>
              <a:spcAft>
                <a:spcPts val="1138"/>
              </a:spcAft>
            </a:pPr>
            <a:r>
              <a:rPr lang="en-US" sz="2000" dirty="0" smtClean="0">
                <a:solidFill>
                  <a:srgbClr val="FF0000"/>
                </a:solidFill>
                <a:ea typeface="Microsoft YaHei"/>
              </a:rPr>
              <a:t>transfer</a:t>
            </a:r>
            <a:r>
              <a:rPr lang="en-US" sz="2000" dirty="0" smtClean="0">
                <a:ea typeface="Microsoft YaHei"/>
              </a:rPr>
              <a:t> the contents of register r2 to register r1</a:t>
            </a:r>
          </a:p>
          <a:p>
            <a:pPr eaLnBrk="1">
              <a:spcBef>
                <a:spcPct val="0"/>
              </a:spcBef>
              <a:spcAft>
                <a:spcPts val="1413"/>
              </a:spcAft>
            </a:pPr>
            <a:r>
              <a:rPr lang="en-US" sz="2600" dirty="0" smtClean="0">
                <a:ea typeface="Microsoft YaHei"/>
              </a:rPr>
              <a:t>r1 ← r2 + 4</a:t>
            </a:r>
          </a:p>
          <a:p>
            <a:pPr lvl="1" eaLnBrk="1">
              <a:spcBef>
                <a:spcPct val="0"/>
              </a:spcBef>
              <a:spcAft>
                <a:spcPts val="1138"/>
              </a:spcAft>
            </a:pPr>
            <a:r>
              <a:rPr lang="en-US" sz="2000" dirty="0" smtClean="0">
                <a:solidFill>
                  <a:srgbClr val="33CC66"/>
                </a:solidFill>
                <a:ea typeface="Microsoft YaHei"/>
              </a:rPr>
              <a:t>add</a:t>
            </a:r>
            <a:r>
              <a:rPr lang="en-US" sz="2000" dirty="0" smtClean="0">
                <a:ea typeface="Microsoft YaHei"/>
              </a:rPr>
              <a:t> 4 to the contents of register r2, and transfer the contents to register r1</a:t>
            </a:r>
          </a:p>
          <a:p>
            <a:pPr eaLnBrk="1">
              <a:spcBef>
                <a:spcPct val="0"/>
              </a:spcBef>
              <a:spcAft>
                <a:spcPts val="1413"/>
              </a:spcAft>
            </a:pPr>
            <a:r>
              <a:rPr lang="en-US" sz="2600" dirty="0" smtClean="0">
                <a:ea typeface="Microsoft YaHei"/>
              </a:rPr>
              <a:t>r1 ← [r2]</a:t>
            </a:r>
          </a:p>
          <a:p>
            <a:pPr lvl="1" eaLnBrk="1">
              <a:spcBef>
                <a:spcPct val="0"/>
              </a:spcBef>
              <a:spcAft>
                <a:spcPts val="1138"/>
              </a:spcAft>
            </a:pPr>
            <a:r>
              <a:rPr lang="en-US" sz="2000" dirty="0" smtClean="0">
                <a:solidFill>
                  <a:srgbClr val="2323DC"/>
                </a:solidFill>
                <a:ea typeface="Microsoft YaHei"/>
              </a:rPr>
              <a:t>access</a:t>
            </a:r>
            <a:r>
              <a:rPr lang="en-US" sz="2000" dirty="0" smtClean="0">
                <a:ea typeface="Microsoft YaHei"/>
              </a:rPr>
              <a:t> the memory location that matches the contents of r2, and store the data in register r1</a:t>
            </a:r>
          </a:p>
          <a:p>
            <a:pPr eaLnBrk="1">
              <a:spcBef>
                <a:spcPct val="0"/>
              </a:spcBef>
              <a:spcAft>
                <a:spcPts val="1413"/>
              </a:spcAft>
            </a:pPr>
            <a:endParaRPr lang="en-US" sz="2000" dirty="0" smtClean="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7645F43E-6FF1-403F-A630-6382FFFA5A2B}" type="slidenum">
              <a:rPr/>
              <a:pPr>
                <a:defRPr/>
              </a:pPr>
              <a:t>25</a:t>
            </a:fld>
            <a:endParaRPr/>
          </a:p>
        </p:txBody>
      </p:sp>
      <p:sp>
        <p:nvSpPr>
          <p:cNvPr id="2" name="Title 1"/>
          <p:cNvSpPr txBox="1">
            <a:spLocks noGrp="1"/>
          </p:cNvSpPr>
          <p:nvPr>
            <p:ph type="title" idx="4294967295"/>
          </p:nvPr>
        </p:nvSpPr>
        <p:spPr>
          <a:xfrm>
            <a:off x="228600" y="152400"/>
            <a:ext cx="8572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Addressing</a:t>
            </a:r>
            <a:r>
              <a:rPr lang="fr-FR" dirty="0">
                <a:solidFill>
                  <a:schemeClr val="tx1"/>
                </a:solidFill>
              </a:rPr>
              <a:t> Modes</a:t>
            </a:r>
          </a:p>
        </p:txBody>
      </p:sp>
      <p:sp>
        <p:nvSpPr>
          <p:cNvPr id="49157" name="Text Placeholder 2"/>
          <p:cNvSpPr txBox="1">
            <a:spLocks noGrp="1"/>
          </p:cNvSpPr>
          <p:nvPr>
            <p:ph type="body" idx="4294967295"/>
          </p:nvPr>
        </p:nvSpPr>
        <p:spPr bwMode="auto">
          <a:xfrm>
            <a:off x="304800" y="1439863"/>
            <a:ext cx="8610600" cy="45259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smtClean="0">
                <a:ea typeface="Microsoft YaHei"/>
              </a:rPr>
              <a:t>Let </a:t>
            </a:r>
            <a:r>
              <a:rPr lang="en-US" sz="2400" i="1" dirty="0" smtClean="0">
                <a:ea typeface="Microsoft YaHei"/>
              </a:rPr>
              <a:t>V</a:t>
            </a:r>
            <a:r>
              <a:rPr lang="en-US" sz="2400" dirty="0" smtClean="0">
                <a:ea typeface="Microsoft YaHei"/>
              </a:rPr>
              <a:t> be the value of an operand, and let r1, r2 specify registers</a:t>
            </a:r>
          </a:p>
          <a:p>
            <a:pPr eaLnBrk="1">
              <a:spcBef>
                <a:spcPct val="0"/>
              </a:spcBef>
              <a:spcAft>
                <a:spcPts val="1413"/>
              </a:spcAft>
            </a:pPr>
            <a:r>
              <a:rPr lang="en-US" sz="2400" dirty="0" smtClean="0">
                <a:solidFill>
                  <a:srgbClr val="FF0000"/>
                </a:solidFill>
                <a:ea typeface="Microsoft YaHei"/>
              </a:rPr>
              <a:t>Immediate</a:t>
            </a:r>
            <a:r>
              <a:rPr lang="en-US" sz="2400" dirty="0" smtClean="0">
                <a:ea typeface="Microsoft YaHei"/>
              </a:rPr>
              <a:t> addressing mode</a:t>
            </a:r>
          </a:p>
          <a:p>
            <a:pPr lvl="1" eaLnBrk="1">
              <a:spcBef>
                <a:spcPct val="0"/>
              </a:spcBef>
              <a:spcAft>
                <a:spcPts val="1138"/>
              </a:spcAft>
            </a:pPr>
            <a:r>
              <a:rPr lang="en-US" sz="1800" dirty="0" smtClean="0">
                <a:ea typeface="Microsoft YaHei"/>
              </a:rPr>
              <a:t>V ← </a:t>
            </a:r>
            <a:r>
              <a:rPr lang="en-US" sz="1800" dirty="0" err="1" smtClean="0">
                <a:ea typeface="Microsoft YaHei"/>
              </a:rPr>
              <a:t>imm</a:t>
            </a:r>
            <a:r>
              <a:rPr lang="en-US" sz="1800" dirty="0" smtClean="0">
                <a:ea typeface="Microsoft YaHei"/>
              </a:rPr>
              <a:t> , e.g. 4, 8, 0x13, -3</a:t>
            </a:r>
          </a:p>
          <a:p>
            <a:pPr eaLnBrk="1">
              <a:spcBef>
                <a:spcPct val="0"/>
              </a:spcBef>
              <a:spcAft>
                <a:spcPts val="1413"/>
              </a:spcAft>
            </a:pPr>
            <a:r>
              <a:rPr lang="en-US" sz="2400" dirty="0" smtClean="0">
                <a:solidFill>
                  <a:srgbClr val="0000FF"/>
                </a:solidFill>
                <a:ea typeface="Microsoft YaHei"/>
              </a:rPr>
              <a:t>Register</a:t>
            </a:r>
            <a:r>
              <a:rPr lang="en-US" sz="2400" dirty="0" smtClean="0">
                <a:ea typeface="Microsoft YaHei"/>
              </a:rPr>
              <a:t> direct addressing mode</a:t>
            </a:r>
          </a:p>
          <a:p>
            <a:pPr lvl="1" eaLnBrk="1">
              <a:spcBef>
                <a:spcPct val="0"/>
              </a:spcBef>
              <a:spcAft>
                <a:spcPts val="1138"/>
              </a:spcAft>
            </a:pPr>
            <a:r>
              <a:rPr lang="en-US" sz="1800" dirty="0" smtClean="0">
                <a:ea typeface="Microsoft YaHei"/>
              </a:rPr>
              <a:t>V ← r1</a:t>
            </a:r>
          </a:p>
          <a:p>
            <a:pPr lvl="1" eaLnBrk="1">
              <a:spcBef>
                <a:spcPct val="0"/>
              </a:spcBef>
              <a:spcAft>
                <a:spcPts val="1138"/>
              </a:spcAft>
            </a:pPr>
            <a:r>
              <a:rPr lang="en-US" sz="1800" dirty="0" smtClean="0">
                <a:ea typeface="Microsoft YaHei"/>
              </a:rPr>
              <a:t>e.g. r1, r2, r3 …</a:t>
            </a:r>
          </a:p>
          <a:p>
            <a:pPr eaLnBrk="1">
              <a:spcBef>
                <a:spcPct val="0"/>
              </a:spcBef>
              <a:spcAft>
                <a:spcPts val="1413"/>
              </a:spcAft>
            </a:pPr>
            <a:r>
              <a:rPr lang="en-US" sz="2400" dirty="0" smtClean="0">
                <a:solidFill>
                  <a:srgbClr val="00AE00"/>
                </a:solidFill>
                <a:ea typeface="Microsoft YaHei"/>
              </a:rPr>
              <a:t>Register indirect</a:t>
            </a:r>
          </a:p>
          <a:p>
            <a:pPr lvl="1" eaLnBrk="1">
              <a:spcBef>
                <a:spcPct val="0"/>
              </a:spcBef>
              <a:spcAft>
                <a:spcPts val="1138"/>
              </a:spcAft>
            </a:pPr>
            <a:r>
              <a:rPr lang="en-US" sz="1800" dirty="0" smtClean="0">
                <a:ea typeface="Microsoft YaHei"/>
              </a:rPr>
              <a:t>V ← [r1]</a:t>
            </a:r>
          </a:p>
          <a:p>
            <a:pPr eaLnBrk="1">
              <a:spcBef>
                <a:spcPct val="0"/>
              </a:spcBef>
              <a:spcAft>
                <a:spcPts val="1413"/>
              </a:spcAft>
            </a:pPr>
            <a:r>
              <a:rPr lang="en-US" sz="2400" dirty="0" smtClean="0">
                <a:solidFill>
                  <a:srgbClr val="2323DC"/>
                </a:solidFill>
                <a:ea typeface="Microsoft YaHei"/>
              </a:rPr>
              <a:t>Base-offset : </a:t>
            </a:r>
            <a:r>
              <a:rPr lang="en-US" sz="1800" dirty="0" smtClean="0">
                <a:ea typeface="Microsoft YaHei"/>
              </a:rPr>
              <a:t>V ← [r1 + offset], e.g. 20[r1] (V ← [20+r1])</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8" name="Slide Number Placeholder 1"/>
          <p:cNvSpPr>
            <a:spLocks noGrp="1"/>
          </p:cNvSpPr>
          <p:nvPr>
            <p:ph type="sldNum" sz="quarter" idx="12"/>
          </p:nvPr>
        </p:nvSpPr>
        <p:spPr>
          <a:xfrm>
            <a:off x="8543278" y="6356350"/>
            <a:ext cx="561975" cy="365125"/>
          </a:xfrm>
        </p:spPr>
        <p:txBody>
          <a:bodyPr/>
          <a:lstStyle/>
          <a:p>
            <a:pPr>
              <a:defRPr/>
            </a:pPr>
            <a:fld id="{0BB7986B-3EF0-4A0A-A576-DDE7EBF84C51}" type="slidenum">
              <a:rPr/>
              <a:pPr>
                <a:defRPr/>
              </a:pPr>
              <a:t>26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Register Indirect Mode</a:t>
            </a:r>
          </a:p>
        </p:txBody>
      </p:sp>
      <p:sp>
        <p:nvSpPr>
          <p:cNvPr id="50181" name="Text Placeholder 2"/>
          <p:cNvSpPr txBox="1">
            <a:spLocks noGrp="1"/>
          </p:cNvSpPr>
          <p:nvPr>
            <p:ph type="body" idx="4294967295"/>
          </p:nvPr>
        </p:nvSpPr>
        <p:spPr bwMode="auto">
          <a:xfrm>
            <a:off x="279400" y="1600200"/>
            <a:ext cx="7416800" cy="7032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V ← [r1]</a:t>
            </a:r>
          </a:p>
        </p:txBody>
      </p:sp>
      <p:sp>
        <p:nvSpPr>
          <p:cNvPr id="4" name="Freeform 3"/>
          <p:cNvSpPr/>
          <p:nvPr/>
        </p:nvSpPr>
        <p:spPr>
          <a:xfrm>
            <a:off x="2662237" y="273526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2662237" y="309562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2662237" y="34559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662237" y="38163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662237" y="4176713"/>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Straight Connector 8"/>
          <p:cNvSpPr/>
          <p:nvPr/>
        </p:nvSpPr>
        <p:spPr>
          <a:xfrm>
            <a:off x="1295400" y="3384550"/>
            <a:ext cx="12954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0188" name="TextBox 9"/>
          <p:cNvSpPr txBox="1">
            <a:spLocks noChangeArrowheads="1"/>
          </p:cNvSpPr>
          <p:nvPr/>
        </p:nvSpPr>
        <p:spPr bwMode="auto">
          <a:xfrm>
            <a:off x="1414462" y="2808288"/>
            <a:ext cx="960438"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dirty="0">
                <a:solidFill>
                  <a:srgbClr val="000000"/>
                </a:solidFill>
                <a:cs typeface="Calibri" pitchFamily="34" charset="0"/>
              </a:rPr>
              <a:t>r1</a:t>
            </a:r>
          </a:p>
        </p:txBody>
      </p:sp>
      <p:sp>
        <p:nvSpPr>
          <p:cNvPr id="11" name="Freeform 10"/>
          <p:cNvSpPr/>
          <p:nvPr/>
        </p:nvSpPr>
        <p:spPr>
          <a:xfrm>
            <a:off x="4640262" y="208756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4640262" y="28082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4640262" y="3168650"/>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4640262" y="352742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4640262" y="244792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4640262" y="38877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4640262" y="4608513"/>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8" name="Freeform 17"/>
          <p:cNvSpPr/>
          <p:nvPr/>
        </p:nvSpPr>
        <p:spPr>
          <a:xfrm>
            <a:off x="4640262" y="49672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9" name="Freeform 18"/>
          <p:cNvSpPr/>
          <p:nvPr/>
        </p:nvSpPr>
        <p:spPr>
          <a:xfrm>
            <a:off x="4640262" y="53276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0" name="Freeform 19"/>
          <p:cNvSpPr/>
          <p:nvPr/>
        </p:nvSpPr>
        <p:spPr>
          <a:xfrm>
            <a:off x="4640262" y="42481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1" name="TextBox 20"/>
          <p:cNvSpPr txBox="1"/>
          <p:nvPr/>
        </p:nvSpPr>
        <p:spPr>
          <a:xfrm>
            <a:off x="2374900" y="4679950"/>
            <a:ext cx="1295400"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register file</a:t>
            </a:r>
          </a:p>
        </p:txBody>
      </p:sp>
      <p:sp>
        <p:nvSpPr>
          <p:cNvPr id="22" name="TextBox 21"/>
          <p:cNvSpPr txBox="1"/>
          <p:nvPr/>
        </p:nvSpPr>
        <p:spPr>
          <a:xfrm>
            <a:off x="4535487" y="5773738"/>
            <a:ext cx="1006475"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memory</a:t>
            </a:r>
          </a:p>
        </p:txBody>
      </p:sp>
      <p:sp>
        <p:nvSpPr>
          <p:cNvPr id="23" name="Straight Connector 22"/>
          <p:cNvSpPr/>
          <p:nvPr/>
        </p:nvSpPr>
        <p:spPr>
          <a:xfrm>
            <a:off x="3454400" y="3240088"/>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4" name="Straight Connector 23"/>
          <p:cNvSpPr/>
          <p:nvPr/>
        </p:nvSpPr>
        <p:spPr>
          <a:xfrm>
            <a:off x="3814762" y="3240088"/>
            <a:ext cx="0" cy="151130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5" name="Straight Connector 24"/>
          <p:cNvSpPr/>
          <p:nvPr/>
        </p:nvSpPr>
        <p:spPr>
          <a:xfrm>
            <a:off x="3814762" y="4751388"/>
            <a:ext cx="8636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6" name="Straight Connector 25"/>
          <p:cNvSpPr/>
          <p:nvPr/>
        </p:nvSpPr>
        <p:spPr>
          <a:xfrm>
            <a:off x="5432425" y="4751388"/>
            <a:ext cx="1838325"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7" name="Freeform 26"/>
          <p:cNvSpPr/>
          <p:nvPr/>
        </p:nvSpPr>
        <p:spPr>
          <a:xfrm>
            <a:off x="7342187" y="4535488"/>
            <a:ext cx="1081088" cy="360362"/>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value</a:t>
            </a:r>
          </a:p>
        </p:txBody>
      </p:sp>
      <p:pic>
        <p:nvPicPr>
          <p:cNvPr id="3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34" name="Slide Number Placeholder 1"/>
          <p:cNvSpPr>
            <a:spLocks noGrp="1"/>
          </p:cNvSpPr>
          <p:nvPr>
            <p:ph type="sldNum" sz="quarter" idx="12"/>
          </p:nvPr>
        </p:nvSpPr>
        <p:spPr>
          <a:xfrm>
            <a:off x="8543278" y="6356350"/>
            <a:ext cx="561975" cy="365125"/>
          </a:xfrm>
        </p:spPr>
        <p:txBody>
          <a:bodyPr/>
          <a:lstStyle/>
          <a:p>
            <a:pPr>
              <a:defRPr/>
            </a:pPr>
            <a:fld id="{0A07C6DC-49AD-4252-867F-09C463B9E21B}" type="slidenum">
              <a:rPr/>
              <a:pPr>
                <a:defRPr/>
              </a:pPr>
              <a:t>27</a:t>
            </a:fld>
            <a:endParaRPr/>
          </a:p>
        </p:txBody>
      </p:sp>
      <p:sp>
        <p:nvSpPr>
          <p:cNvPr id="2" name="Title 1"/>
          <p:cNvSpPr txBox="1">
            <a:spLocks noGrp="1"/>
          </p:cNvSpPr>
          <p:nvPr>
            <p:ph type="title" idx="4294967295"/>
          </p:nvPr>
        </p:nvSpPr>
        <p:spPr>
          <a:xfrm>
            <a:off x="228600" y="130175"/>
            <a:ext cx="8699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Base-offset </a:t>
            </a:r>
            <a:r>
              <a:rPr lang="fr-FR" dirty="0" err="1" smtClean="0">
                <a:solidFill>
                  <a:schemeClr val="tx1"/>
                </a:solidFill>
              </a:rPr>
              <a:t>Addressing</a:t>
            </a:r>
            <a:r>
              <a:rPr lang="fr-FR" dirty="0" smtClean="0">
                <a:solidFill>
                  <a:schemeClr val="tx1"/>
                </a:solidFill>
              </a:rPr>
              <a:t> Mode</a:t>
            </a:r>
            <a:endParaRPr lang="fr-FR" dirty="0">
              <a:solidFill>
                <a:schemeClr val="tx1"/>
              </a:solidFill>
            </a:endParaRPr>
          </a:p>
        </p:txBody>
      </p:sp>
      <p:sp>
        <p:nvSpPr>
          <p:cNvPr id="51205" name="Text Placeholder 2"/>
          <p:cNvSpPr txBox="1">
            <a:spLocks noGrp="1"/>
          </p:cNvSpPr>
          <p:nvPr>
            <p:ph type="body" idx="4294967295"/>
          </p:nvPr>
        </p:nvSpPr>
        <p:spPr bwMode="auto">
          <a:xfrm>
            <a:off x="304800" y="1600200"/>
            <a:ext cx="7416800" cy="7032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V ← [r1+offset]</a:t>
            </a:r>
          </a:p>
        </p:txBody>
      </p:sp>
      <p:sp>
        <p:nvSpPr>
          <p:cNvPr id="4" name="Freeform 3"/>
          <p:cNvSpPr/>
          <p:nvPr/>
        </p:nvSpPr>
        <p:spPr>
          <a:xfrm>
            <a:off x="2509837" y="27828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2509837" y="31432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2509837" y="35036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509837" y="38639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509837" y="4224338"/>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Straight Connector 8"/>
          <p:cNvSpPr/>
          <p:nvPr/>
        </p:nvSpPr>
        <p:spPr>
          <a:xfrm>
            <a:off x="1143000" y="3432175"/>
            <a:ext cx="12954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1212" name="TextBox 9"/>
          <p:cNvSpPr txBox="1">
            <a:spLocks noChangeArrowheads="1"/>
          </p:cNvSpPr>
          <p:nvPr/>
        </p:nvSpPr>
        <p:spPr bwMode="auto">
          <a:xfrm>
            <a:off x="1262062" y="2855913"/>
            <a:ext cx="960438"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a:solidFill>
                  <a:srgbClr val="000000"/>
                </a:solidFill>
                <a:cs typeface="Calibri" pitchFamily="34" charset="0"/>
              </a:rPr>
              <a:t>r1</a:t>
            </a:r>
          </a:p>
        </p:txBody>
      </p:sp>
      <p:sp>
        <p:nvSpPr>
          <p:cNvPr id="11" name="Freeform 10"/>
          <p:cNvSpPr/>
          <p:nvPr/>
        </p:nvSpPr>
        <p:spPr>
          <a:xfrm>
            <a:off x="5351462" y="20637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5351462" y="27828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5351462" y="31432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5351462" y="35036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5351462" y="2424113"/>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5351462" y="38639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5351462" y="45831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8" name="Freeform 17"/>
          <p:cNvSpPr/>
          <p:nvPr/>
        </p:nvSpPr>
        <p:spPr>
          <a:xfrm>
            <a:off x="5351462" y="49434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9" name="Freeform 18"/>
          <p:cNvSpPr/>
          <p:nvPr/>
        </p:nvSpPr>
        <p:spPr>
          <a:xfrm>
            <a:off x="5351462" y="530383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0" name="Freeform 19"/>
          <p:cNvSpPr/>
          <p:nvPr/>
        </p:nvSpPr>
        <p:spPr>
          <a:xfrm>
            <a:off x="5351462" y="4224338"/>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1" name="TextBox 20"/>
          <p:cNvSpPr txBox="1"/>
          <p:nvPr/>
        </p:nvSpPr>
        <p:spPr>
          <a:xfrm>
            <a:off x="2222500" y="4727575"/>
            <a:ext cx="1295400"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register file</a:t>
            </a:r>
          </a:p>
        </p:txBody>
      </p:sp>
      <p:sp>
        <p:nvSpPr>
          <p:cNvPr id="22" name="TextBox 21"/>
          <p:cNvSpPr txBox="1"/>
          <p:nvPr/>
        </p:nvSpPr>
        <p:spPr>
          <a:xfrm>
            <a:off x="5248275" y="5749925"/>
            <a:ext cx="1004887"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a:latin typeface="Arial" pitchFamily="18"/>
                <a:ea typeface="Microsoft YaHei" pitchFamily="2"/>
                <a:cs typeface="Mangal" pitchFamily="2"/>
              </a:rPr>
              <a:t>memory</a:t>
            </a:r>
          </a:p>
        </p:txBody>
      </p:sp>
      <p:sp>
        <p:nvSpPr>
          <p:cNvPr id="23" name="Straight Connector 22"/>
          <p:cNvSpPr/>
          <p:nvPr/>
        </p:nvSpPr>
        <p:spPr>
          <a:xfrm>
            <a:off x="3302000" y="3287713"/>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4" name="Straight Connector 23"/>
          <p:cNvSpPr/>
          <p:nvPr/>
        </p:nvSpPr>
        <p:spPr>
          <a:xfrm>
            <a:off x="3662362" y="3287713"/>
            <a:ext cx="0" cy="151130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5" name="Straight Connector 24"/>
          <p:cNvSpPr/>
          <p:nvPr/>
        </p:nvSpPr>
        <p:spPr>
          <a:xfrm>
            <a:off x="3662362" y="4799013"/>
            <a:ext cx="503238"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6" name="Straight Connector 25"/>
          <p:cNvSpPr/>
          <p:nvPr/>
        </p:nvSpPr>
        <p:spPr>
          <a:xfrm>
            <a:off x="6143625" y="4727575"/>
            <a:ext cx="111918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7" name="Freeform 26"/>
          <p:cNvSpPr/>
          <p:nvPr/>
        </p:nvSpPr>
        <p:spPr>
          <a:xfrm>
            <a:off x="7262812" y="4511675"/>
            <a:ext cx="1079500" cy="3603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value</a:t>
            </a:r>
          </a:p>
        </p:txBody>
      </p:sp>
      <p:sp>
        <p:nvSpPr>
          <p:cNvPr id="28" name="Straight Connector 27"/>
          <p:cNvSpPr/>
          <p:nvPr/>
        </p:nvSpPr>
        <p:spPr>
          <a:xfrm>
            <a:off x="4670425" y="4799013"/>
            <a:ext cx="68103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9" name="Freeform 28"/>
          <p:cNvSpPr/>
          <p:nvPr/>
        </p:nvSpPr>
        <p:spPr>
          <a:xfrm>
            <a:off x="4165600" y="4511675"/>
            <a:ext cx="504825" cy="50323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0" name="Straight Connector 29"/>
          <p:cNvSpPr/>
          <p:nvPr/>
        </p:nvSpPr>
        <p:spPr>
          <a:xfrm>
            <a:off x="4238625" y="4799013"/>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1" name="Straight Connector 30"/>
          <p:cNvSpPr/>
          <p:nvPr/>
        </p:nvSpPr>
        <p:spPr>
          <a:xfrm>
            <a:off x="4418012" y="4583113"/>
            <a:ext cx="0" cy="360362"/>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2" name="Straight Connector 31"/>
          <p:cNvSpPr/>
          <p:nvPr/>
        </p:nvSpPr>
        <p:spPr>
          <a:xfrm>
            <a:off x="4454525" y="3863975"/>
            <a:ext cx="0" cy="64770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1235" name="TextBox 32"/>
          <p:cNvSpPr txBox="1">
            <a:spLocks noChangeArrowheads="1"/>
          </p:cNvSpPr>
          <p:nvPr/>
        </p:nvSpPr>
        <p:spPr bwMode="auto">
          <a:xfrm>
            <a:off x="3581400" y="3365500"/>
            <a:ext cx="1665287"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dirty="0">
                <a:solidFill>
                  <a:srgbClr val="000000"/>
                </a:solidFill>
                <a:cs typeface="Calibri" pitchFamily="34" charset="0"/>
              </a:rPr>
              <a:t>offset</a:t>
            </a:r>
          </a:p>
        </p:txBody>
      </p:sp>
      <p:pic>
        <p:nvPicPr>
          <p:cNvPr id="3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11E86E2D-83CC-4D17-9460-5D5262EAB220}" type="slidenum">
              <a:rPr/>
              <a:pPr>
                <a:defRPr/>
              </a:pPr>
              <a:t>28</a:t>
            </a:fld>
            <a:endParaRPr/>
          </a:p>
        </p:txBody>
      </p:sp>
      <p:sp>
        <p:nvSpPr>
          <p:cNvPr id="2" name="Title 1"/>
          <p:cNvSpPr txBox="1">
            <a:spLocks noGrp="1"/>
          </p:cNvSpPr>
          <p:nvPr>
            <p:ph type="title" idx="4294967295"/>
          </p:nvPr>
        </p:nvSpPr>
        <p:spPr>
          <a:xfrm>
            <a:off x="228600" y="130175"/>
            <a:ext cx="86106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Addressing</a:t>
            </a:r>
            <a:r>
              <a:rPr lang="fr-FR" dirty="0">
                <a:solidFill>
                  <a:schemeClr val="tx1"/>
                </a:solidFill>
              </a:rPr>
              <a:t> Modes - II</a:t>
            </a:r>
          </a:p>
        </p:txBody>
      </p:sp>
      <p:sp>
        <p:nvSpPr>
          <p:cNvPr id="52229" name="Text Placeholder 2"/>
          <p:cNvSpPr txBox="1">
            <a:spLocks noGrp="1"/>
          </p:cNvSpPr>
          <p:nvPr>
            <p:ph type="body" idx="4294967295"/>
          </p:nvPr>
        </p:nvSpPr>
        <p:spPr bwMode="auto">
          <a:xfrm>
            <a:off x="304800" y="1600200"/>
            <a:ext cx="8610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FF3333"/>
                </a:solidFill>
                <a:ea typeface="Microsoft YaHei"/>
              </a:rPr>
              <a:t>Base-index-offset</a:t>
            </a:r>
          </a:p>
          <a:p>
            <a:pPr lvl="1" eaLnBrk="1">
              <a:spcBef>
                <a:spcPct val="0"/>
              </a:spcBef>
              <a:spcAft>
                <a:spcPts val="1138"/>
              </a:spcAft>
            </a:pPr>
            <a:r>
              <a:rPr lang="en-US" sz="2000" dirty="0" smtClean="0">
                <a:ea typeface="Microsoft YaHei"/>
              </a:rPr>
              <a:t>V ← [r1 + r2 + offset]</a:t>
            </a:r>
          </a:p>
          <a:p>
            <a:pPr lvl="1" eaLnBrk="1">
              <a:spcBef>
                <a:spcPct val="0"/>
              </a:spcBef>
              <a:spcAft>
                <a:spcPts val="1138"/>
              </a:spcAft>
            </a:pPr>
            <a:r>
              <a:rPr lang="en-US" sz="2000" dirty="0" smtClean="0">
                <a:ea typeface="Microsoft YaHei"/>
              </a:rPr>
              <a:t>example: 100[r1,r2] (V ← [r1 + r2 + 100])</a:t>
            </a:r>
          </a:p>
          <a:p>
            <a:pPr eaLnBrk="1">
              <a:spcBef>
                <a:spcPct val="0"/>
              </a:spcBef>
              <a:spcAft>
                <a:spcPts val="1413"/>
              </a:spcAft>
            </a:pPr>
            <a:r>
              <a:rPr lang="en-US" sz="2600" dirty="0" smtClean="0">
                <a:solidFill>
                  <a:srgbClr val="2323DC"/>
                </a:solidFill>
                <a:ea typeface="Microsoft YaHei"/>
              </a:rPr>
              <a:t>Memory Direct</a:t>
            </a:r>
          </a:p>
          <a:p>
            <a:pPr lvl="1" eaLnBrk="1">
              <a:spcBef>
                <a:spcPct val="0"/>
              </a:spcBef>
              <a:spcAft>
                <a:spcPts val="1138"/>
              </a:spcAft>
            </a:pPr>
            <a:r>
              <a:rPr lang="en-US" sz="2000" dirty="0" smtClean="0">
                <a:ea typeface="Microsoft YaHei"/>
              </a:rPr>
              <a:t>V ← [</a:t>
            </a:r>
            <a:r>
              <a:rPr lang="en-US" sz="2000" dirty="0" err="1" smtClean="0">
                <a:ea typeface="Microsoft YaHei"/>
              </a:rPr>
              <a:t>addr</a:t>
            </a:r>
            <a:r>
              <a:rPr lang="en-US" sz="2000" dirty="0" smtClean="0">
                <a:ea typeface="Microsoft YaHei"/>
              </a:rPr>
              <a:t>]</a:t>
            </a:r>
          </a:p>
          <a:p>
            <a:pPr lvl="1" eaLnBrk="1">
              <a:spcBef>
                <a:spcPct val="0"/>
              </a:spcBef>
              <a:spcAft>
                <a:spcPts val="1138"/>
              </a:spcAft>
            </a:pPr>
            <a:r>
              <a:rPr lang="en-US" sz="2000" dirty="0" smtClean="0">
                <a:ea typeface="Microsoft YaHei"/>
              </a:rPr>
              <a:t>example </a:t>
            </a:r>
            <a:r>
              <a:rPr lang="en-US" sz="2000" smtClean="0">
                <a:ea typeface="Microsoft YaHei"/>
              </a:rPr>
              <a:t>: [0x12ABCD03]</a:t>
            </a:r>
            <a:endParaRPr lang="en-US" sz="2000" dirty="0" smtClean="0">
              <a:ea typeface="Microsoft YaHei"/>
            </a:endParaRPr>
          </a:p>
          <a:p>
            <a:pPr eaLnBrk="1">
              <a:spcBef>
                <a:spcPct val="0"/>
              </a:spcBef>
              <a:spcAft>
                <a:spcPts val="1413"/>
              </a:spcAft>
            </a:pPr>
            <a:r>
              <a:rPr lang="en-US" sz="2600" dirty="0" smtClean="0">
                <a:solidFill>
                  <a:srgbClr val="FF00FF"/>
                </a:solidFill>
                <a:ea typeface="Microsoft YaHei"/>
              </a:rPr>
              <a:t>PC Relative</a:t>
            </a:r>
          </a:p>
          <a:p>
            <a:pPr lvl="1" eaLnBrk="1">
              <a:spcBef>
                <a:spcPct val="0"/>
              </a:spcBef>
              <a:spcAft>
                <a:spcPts val="1138"/>
              </a:spcAft>
            </a:pPr>
            <a:r>
              <a:rPr lang="en-US" sz="2000" dirty="0" smtClean="0">
                <a:ea typeface="Microsoft YaHei"/>
              </a:rPr>
              <a:t>V ← [pc + offset]</a:t>
            </a:r>
          </a:p>
          <a:p>
            <a:pPr lvl="1" eaLnBrk="1">
              <a:spcBef>
                <a:spcPct val="0"/>
              </a:spcBef>
              <a:spcAft>
                <a:spcPts val="1138"/>
              </a:spcAft>
            </a:pPr>
            <a:r>
              <a:rPr lang="en-US" sz="2000" dirty="0" smtClean="0">
                <a:ea typeface="Microsoft YaHei"/>
              </a:rPr>
              <a:t>example: 100[pc] (V ← [pc + 100])</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39" name="Slide Number Placeholder 1"/>
          <p:cNvSpPr>
            <a:spLocks noGrp="1"/>
          </p:cNvSpPr>
          <p:nvPr>
            <p:ph type="sldNum" sz="quarter" idx="12"/>
          </p:nvPr>
        </p:nvSpPr>
        <p:spPr>
          <a:xfrm>
            <a:off x="8543278" y="6356350"/>
            <a:ext cx="561975" cy="365125"/>
          </a:xfrm>
        </p:spPr>
        <p:txBody>
          <a:bodyPr/>
          <a:lstStyle/>
          <a:p>
            <a:pPr>
              <a:defRPr/>
            </a:pPr>
            <a:fld id="{C15EDDC1-7F47-495F-ACD6-723797D35A95}" type="slidenum">
              <a:rPr/>
              <a:pPr>
                <a:defRPr/>
              </a:pPr>
              <a:t>29</a:t>
            </a:fld>
            <a:endParaRPr/>
          </a:p>
        </p:txBody>
      </p:sp>
      <p:sp>
        <p:nvSpPr>
          <p:cNvPr id="2" name="Title 1"/>
          <p:cNvSpPr txBox="1">
            <a:spLocks noGrp="1"/>
          </p:cNvSpPr>
          <p:nvPr>
            <p:ph type="title" idx="4294967295"/>
          </p:nvPr>
        </p:nvSpPr>
        <p:spPr>
          <a:xfrm>
            <a:off x="228600" y="152400"/>
            <a:ext cx="8699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Base-Index-Offset </a:t>
            </a:r>
            <a:r>
              <a:rPr lang="fr-FR" dirty="0" err="1" smtClean="0">
                <a:solidFill>
                  <a:schemeClr val="tx1"/>
                </a:solidFill>
              </a:rPr>
              <a:t>Addressing</a:t>
            </a:r>
            <a:r>
              <a:rPr lang="fr-FR" dirty="0" smtClean="0">
                <a:solidFill>
                  <a:schemeClr val="tx1"/>
                </a:solidFill>
              </a:rPr>
              <a:t> Mode</a:t>
            </a:r>
            <a:endParaRPr lang="fr-FR" dirty="0">
              <a:solidFill>
                <a:schemeClr val="tx1"/>
              </a:solidFill>
            </a:endParaRPr>
          </a:p>
        </p:txBody>
      </p:sp>
      <p:sp>
        <p:nvSpPr>
          <p:cNvPr id="53253" name="Text Placeholder 2"/>
          <p:cNvSpPr txBox="1">
            <a:spLocks noGrp="1"/>
          </p:cNvSpPr>
          <p:nvPr>
            <p:ph type="body" idx="4294967295"/>
          </p:nvPr>
        </p:nvSpPr>
        <p:spPr bwMode="auto">
          <a:xfrm>
            <a:off x="279400" y="1664493"/>
            <a:ext cx="7416800" cy="7032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V ← [r1+r2 +offset]</a:t>
            </a:r>
          </a:p>
        </p:txBody>
      </p:sp>
      <p:sp>
        <p:nvSpPr>
          <p:cNvPr id="4" name="Freeform 3"/>
          <p:cNvSpPr/>
          <p:nvPr/>
        </p:nvSpPr>
        <p:spPr>
          <a:xfrm>
            <a:off x="2433637" y="30114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2433637" y="33718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2433637" y="37322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433637" y="40925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433637" y="4452938"/>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Straight Connector 8"/>
          <p:cNvSpPr/>
          <p:nvPr/>
        </p:nvSpPr>
        <p:spPr>
          <a:xfrm>
            <a:off x="1066800" y="3660775"/>
            <a:ext cx="12954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3260" name="TextBox 9"/>
          <p:cNvSpPr txBox="1">
            <a:spLocks noChangeArrowheads="1"/>
          </p:cNvSpPr>
          <p:nvPr/>
        </p:nvSpPr>
        <p:spPr bwMode="auto">
          <a:xfrm>
            <a:off x="1185862" y="3084513"/>
            <a:ext cx="960438"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dirty="0">
                <a:solidFill>
                  <a:srgbClr val="000000"/>
                </a:solidFill>
                <a:cs typeface="Calibri" pitchFamily="34" charset="0"/>
              </a:rPr>
              <a:t>r1</a:t>
            </a:r>
          </a:p>
        </p:txBody>
      </p:sp>
      <p:sp>
        <p:nvSpPr>
          <p:cNvPr id="11" name="Freeform 10"/>
          <p:cNvSpPr/>
          <p:nvPr/>
        </p:nvSpPr>
        <p:spPr>
          <a:xfrm>
            <a:off x="5275262" y="22923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5275262" y="301148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5275262" y="3371850"/>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5275262" y="37322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5275262" y="2652713"/>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5275262" y="40925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5275262" y="4811713"/>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8" name="Freeform 17"/>
          <p:cNvSpPr/>
          <p:nvPr/>
        </p:nvSpPr>
        <p:spPr>
          <a:xfrm>
            <a:off x="5275262" y="51720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9" name="Freeform 18"/>
          <p:cNvSpPr/>
          <p:nvPr/>
        </p:nvSpPr>
        <p:spPr>
          <a:xfrm>
            <a:off x="5275262" y="5532438"/>
            <a:ext cx="792163"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0" name="Freeform 19"/>
          <p:cNvSpPr/>
          <p:nvPr/>
        </p:nvSpPr>
        <p:spPr>
          <a:xfrm>
            <a:off x="5275262" y="4452938"/>
            <a:ext cx="792163" cy="3587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1" name="TextBox 20"/>
          <p:cNvSpPr txBox="1"/>
          <p:nvPr/>
        </p:nvSpPr>
        <p:spPr>
          <a:xfrm>
            <a:off x="2146300" y="4956175"/>
            <a:ext cx="1295400"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a:latin typeface="Arial" pitchFamily="18"/>
                <a:ea typeface="Microsoft YaHei" pitchFamily="2"/>
                <a:cs typeface="Mangal" pitchFamily="2"/>
              </a:rPr>
              <a:t>register file</a:t>
            </a:r>
          </a:p>
        </p:txBody>
      </p:sp>
      <p:sp>
        <p:nvSpPr>
          <p:cNvPr id="22" name="TextBox 21"/>
          <p:cNvSpPr txBox="1"/>
          <p:nvPr/>
        </p:nvSpPr>
        <p:spPr>
          <a:xfrm>
            <a:off x="5172075" y="5978525"/>
            <a:ext cx="1004887"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a:latin typeface="Arial" pitchFamily="18"/>
                <a:ea typeface="Microsoft YaHei" pitchFamily="2"/>
                <a:cs typeface="Mangal" pitchFamily="2"/>
              </a:rPr>
              <a:t>memory</a:t>
            </a:r>
          </a:p>
        </p:txBody>
      </p:sp>
      <p:sp>
        <p:nvSpPr>
          <p:cNvPr id="23" name="Straight Connector 22"/>
          <p:cNvSpPr/>
          <p:nvPr/>
        </p:nvSpPr>
        <p:spPr>
          <a:xfrm>
            <a:off x="3225800" y="3516313"/>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4" name="Straight Connector 23"/>
          <p:cNvSpPr/>
          <p:nvPr/>
        </p:nvSpPr>
        <p:spPr>
          <a:xfrm>
            <a:off x="3586162" y="3516313"/>
            <a:ext cx="0" cy="151130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5" name="Straight Connector 24"/>
          <p:cNvSpPr/>
          <p:nvPr/>
        </p:nvSpPr>
        <p:spPr>
          <a:xfrm>
            <a:off x="3586162" y="5027613"/>
            <a:ext cx="503238"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6" name="Straight Connector 25"/>
          <p:cNvSpPr/>
          <p:nvPr/>
        </p:nvSpPr>
        <p:spPr>
          <a:xfrm>
            <a:off x="6067425" y="4956175"/>
            <a:ext cx="111918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7" name="Freeform 26"/>
          <p:cNvSpPr/>
          <p:nvPr/>
        </p:nvSpPr>
        <p:spPr>
          <a:xfrm>
            <a:off x="7186612" y="4740275"/>
            <a:ext cx="1079500" cy="3603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value</a:t>
            </a:r>
          </a:p>
        </p:txBody>
      </p:sp>
      <p:sp>
        <p:nvSpPr>
          <p:cNvPr id="28" name="Straight Connector 27"/>
          <p:cNvSpPr/>
          <p:nvPr/>
        </p:nvSpPr>
        <p:spPr>
          <a:xfrm>
            <a:off x="4594225" y="5027613"/>
            <a:ext cx="68103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9" name="Freeform 28"/>
          <p:cNvSpPr/>
          <p:nvPr/>
        </p:nvSpPr>
        <p:spPr>
          <a:xfrm>
            <a:off x="4089400" y="4740275"/>
            <a:ext cx="504825" cy="50323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0" name="Straight Connector 29"/>
          <p:cNvSpPr/>
          <p:nvPr/>
        </p:nvSpPr>
        <p:spPr>
          <a:xfrm>
            <a:off x="4162425" y="5027613"/>
            <a:ext cx="360362"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1" name="Straight Connector 30"/>
          <p:cNvSpPr/>
          <p:nvPr/>
        </p:nvSpPr>
        <p:spPr>
          <a:xfrm>
            <a:off x="4341812" y="4811713"/>
            <a:ext cx="0" cy="360362"/>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2" name="Straight Connector 31"/>
          <p:cNvSpPr/>
          <p:nvPr/>
        </p:nvSpPr>
        <p:spPr>
          <a:xfrm>
            <a:off x="4378325" y="4092575"/>
            <a:ext cx="0" cy="64770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3283" name="TextBox 32"/>
          <p:cNvSpPr txBox="1">
            <a:spLocks noChangeArrowheads="1"/>
          </p:cNvSpPr>
          <p:nvPr/>
        </p:nvSpPr>
        <p:spPr bwMode="auto">
          <a:xfrm>
            <a:off x="3505200" y="3594100"/>
            <a:ext cx="1665287"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431800" indent="-323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413"/>
              </a:spcAft>
              <a:buSzPct val="45000"/>
              <a:buFont typeface="StarSymbol"/>
              <a:buNone/>
            </a:pPr>
            <a:r>
              <a:rPr lang="fr-FR" sz="3200">
                <a:solidFill>
                  <a:srgbClr val="000000"/>
                </a:solidFill>
                <a:cs typeface="Calibri" pitchFamily="34" charset="0"/>
              </a:rPr>
              <a:t>offset</a:t>
            </a:r>
          </a:p>
        </p:txBody>
      </p:sp>
      <p:sp>
        <p:nvSpPr>
          <p:cNvPr id="34" name="Freeform 33"/>
          <p:cNvSpPr/>
          <p:nvPr/>
        </p:nvSpPr>
        <p:spPr>
          <a:xfrm>
            <a:off x="2433637" y="4092575"/>
            <a:ext cx="792163"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C2300"/>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5" name="Straight Connector 34"/>
          <p:cNvSpPr/>
          <p:nvPr/>
        </p:nvSpPr>
        <p:spPr>
          <a:xfrm>
            <a:off x="1066800" y="4379913"/>
            <a:ext cx="1295400"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6" name="TextBox 35"/>
          <p:cNvSpPr txBox="1"/>
          <p:nvPr/>
        </p:nvSpPr>
        <p:spPr>
          <a:xfrm>
            <a:off x="1570037" y="3948113"/>
            <a:ext cx="498475" cy="690562"/>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sz="2800" dirty="0">
                <a:latin typeface="Arial" pitchFamily="18"/>
                <a:ea typeface="Microsoft YaHei" pitchFamily="2"/>
                <a:cs typeface="Mangal" pitchFamily="2"/>
              </a:rPr>
              <a:t>r2</a:t>
            </a:r>
          </a:p>
        </p:txBody>
      </p:sp>
      <p:sp>
        <p:nvSpPr>
          <p:cNvPr id="37" name="Straight Connector 36"/>
          <p:cNvSpPr/>
          <p:nvPr/>
        </p:nvSpPr>
        <p:spPr>
          <a:xfrm>
            <a:off x="3225800" y="4308475"/>
            <a:ext cx="647700"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38" name="Straight Connector 37"/>
          <p:cNvSpPr/>
          <p:nvPr/>
        </p:nvSpPr>
        <p:spPr>
          <a:xfrm>
            <a:off x="3873500" y="4308475"/>
            <a:ext cx="288925" cy="503238"/>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4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3</a:t>
            </a:fld>
            <a:endParaRPr dirty="0"/>
          </a:p>
        </p:txBody>
      </p:sp>
      <p:sp>
        <p:nvSpPr>
          <p:cNvPr id="2" name="Title 1"/>
          <p:cNvSpPr txBox="1">
            <a:spLocks noGrp="1"/>
          </p:cNvSpPr>
          <p:nvPr>
            <p:ph type="title" idx="4294967295"/>
          </p:nvPr>
        </p:nvSpPr>
        <p:spPr>
          <a:xfrm>
            <a:off x="228600" y="3048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2057400"/>
            <a:ext cx="8534400" cy="35639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Overview of Assembly</a:t>
            </a:r>
            <a:r>
              <a:rPr lang="en-US" dirty="0">
                <a:ea typeface="Microsoft YaHei"/>
              </a:rPr>
              <a:t> </a:t>
            </a:r>
            <a:r>
              <a:rPr lang="en-US" dirty="0" smtClean="0">
                <a:ea typeface="Microsoft YaHei"/>
              </a:rPr>
              <a:t>Language</a:t>
            </a:r>
          </a:p>
          <a:p>
            <a:pPr eaLnBrk="1">
              <a:spcBef>
                <a:spcPct val="0"/>
              </a:spcBef>
              <a:spcAft>
                <a:spcPts val="1413"/>
              </a:spcAft>
            </a:pPr>
            <a:r>
              <a:rPr lang="en-US" dirty="0" smtClean="0">
                <a:ea typeface="Microsoft YaHei"/>
              </a:rPr>
              <a:t>Assembly Language Syntax</a:t>
            </a:r>
          </a:p>
          <a:p>
            <a:pPr eaLnBrk="1">
              <a:spcBef>
                <a:spcPct val="0"/>
              </a:spcBef>
              <a:spcAft>
                <a:spcPts val="1413"/>
              </a:spcAft>
            </a:pPr>
            <a:r>
              <a:rPr lang="en-US" dirty="0" err="1" smtClean="0">
                <a:ea typeface="Microsoft YaHei"/>
              </a:rPr>
              <a:t>SimpleRisc</a:t>
            </a:r>
            <a:r>
              <a:rPr lang="en-US" dirty="0" smtClean="0">
                <a:ea typeface="Microsoft YaHei"/>
              </a:rPr>
              <a:t> ISA</a:t>
            </a:r>
          </a:p>
          <a:p>
            <a:pPr eaLnBrk="1">
              <a:spcBef>
                <a:spcPct val="0"/>
              </a:spcBef>
              <a:spcAft>
                <a:spcPts val="1413"/>
              </a:spcAft>
            </a:pPr>
            <a:r>
              <a:rPr lang="en-US" dirty="0" smtClean="0">
                <a:ea typeface="Microsoft YaHei"/>
              </a:rPr>
              <a:t>Functions and Stacks</a:t>
            </a:r>
          </a:p>
          <a:p>
            <a:pPr eaLnBrk="1">
              <a:spcBef>
                <a:spcPct val="0"/>
              </a:spcBef>
              <a:spcAft>
                <a:spcPts val="1413"/>
              </a:spcAft>
            </a:pPr>
            <a:r>
              <a:rPr lang="en-US" dirty="0" err="1" smtClean="0">
                <a:ea typeface="Microsoft YaHei"/>
              </a:rPr>
              <a:t>SimpleRisc</a:t>
            </a:r>
            <a:r>
              <a:rPr lang="en-US" dirty="0" smtClean="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248400" y="1905000"/>
            <a:ext cx="1397000" cy="98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30</a:t>
            </a:fld>
            <a:endParaRPr/>
          </a:p>
        </p:txBody>
      </p:sp>
      <p:sp>
        <p:nvSpPr>
          <p:cNvPr id="2" name="Title 1"/>
          <p:cNvSpPr txBox="1">
            <a:spLocks noGrp="1"/>
          </p:cNvSpPr>
          <p:nvPr>
            <p:ph type="title" idx="4294967295"/>
          </p:nvPr>
        </p:nvSpPr>
        <p:spPr>
          <a:xfrm>
            <a:off x="228600" y="2286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2057400"/>
            <a:ext cx="8534400" cy="35639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Overview of Assembly</a:t>
            </a:r>
            <a:r>
              <a:rPr lang="en-US" dirty="0">
                <a:ea typeface="Microsoft YaHei"/>
              </a:rPr>
              <a:t> </a:t>
            </a:r>
            <a:r>
              <a:rPr lang="en-US" dirty="0" smtClean="0">
                <a:ea typeface="Microsoft YaHei"/>
              </a:rPr>
              <a:t>Language</a:t>
            </a:r>
          </a:p>
          <a:p>
            <a:pPr eaLnBrk="1">
              <a:spcBef>
                <a:spcPct val="0"/>
              </a:spcBef>
              <a:spcAft>
                <a:spcPts val="1413"/>
              </a:spcAft>
            </a:pPr>
            <a:r>
              <a:rPr lang="en-US" dirty="0" smtClean="0">
                <a:ea typeface="Microsoft YaHei"/>
              </a:rPr>
              <a:t>Assembly Language Syntax</a:t>
            </a:r>
          </a:p>
          <a:p>
            <a:pPr eaLnBrk="1">
              <a:spcBef>
                <a:spcPct val="0"/>
              </a:spcBef>
              <a:spcAft>
                <a:spcPts val="1413"/>
              </a:spcAft>
            </a:pPr>
            <a:r>
              <a:rPr lang="en-US" dirty="0" err="1" smtClean="0">
                <a:ea typeface="Microsoft YaHei"/>
              </a:rPr>
              <a:t>SimpleRisc</a:t>
            </a:r>
            <a:r>
              <a:rPr lang="en-US" dirty="0" smtClean="0">
                <a:ea typeface="Microsoft YaHei"/>
              </a:rPr>
              <a:t> ISA</a:t>
            </a:r>
          </a:p>
          <a:p>
            <a:pPr eaLnBrk="1">
              <a:spcBef>
                <a:spcPct val="0"/>
              </a:spcBef>
              <a:spcAft>
                <a:spcPts val="1413"/>
              </a:spcAft>
            </a:pPr>
            <a:r>
              <a:rPr lang="en-US" dirty="0" smtClean="0">
                <a:ea typeface="Microsoft YaHei"/>
              </a:rPr>
              <a:t>Functions and Stacks</a:t>
            </a:r>
          </a:p>
          <a:p>
            <a:pPr eaLnBrk="1">
              <a:spcBef>
                <a:spcPct val="0"/>
              </a:spcBef>
              <a:spcAft>
                <a:spcPts val="1413"/>
              </a:spcAft>
            </a:pPr>
            <a:r>
              <a:rPr lang="en-US" dirty="0" err="1" smtClean="0">
                <a:ea typeface="Microsoft YaHei"/>
              </a:rPr>
              <a:t>SimpleRisc</a:t>
            </a:r>
            <a:r>
              <a:rPr lang="en-US" dirty="0" smtClean="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527800" y="3184367"/>
            <a:ext cx="1397000" cy="98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649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F27105C0-BD98-496D-9234-0D1AEFB62642}" type="slidenum">
              <a:rPr/>
              <a:pPr>
                <a:defRPr/>
              </a:pPr>
              <a:t>31</a:t>
            </a:fld>
            <a:endParaRPr/>
          </a:p>
        </p:txBody>
      </p:sp>
      <p:sp>
        <p:nvSpPr>
          <p:cNvPr id="2" name="Title 1"/>
          <p:cNvSpPr txBox="1">
            <a:spLocks noGrp="1"/>
          </p:cNvSpPr>
          <p:nvPr>
            <p:ph type="title" idx="4294967295"/>
          </p:nvPr>
        </p:nvSpPr>
        <p:spPr>
          <a:xfrm>
            <a:off x="228600" y="1301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SimpleRisc</a:t>
            </a:r>
            <a:endParaRPr lang="fr-FR" dirty="0">
              <a:solidFill>
                <a:schemeClr val="tx1"/>
              </a:solidFill>
            </a:endParaRPr>
          </a:p>
        </p:txBody>
      </p:sp>
      <p:sp>
        <p:nvSpPr>
          <p:cNvPr id="55301" name="Text Placeholder 2"/>
          <p:cNvSpPr txBox="1">
            <a:spLocks noGrp="1"/>
          </p:cNvSpPr>
          <p:nvPr>
            <p:ph type="body" idx="4294967295"/>
          </p:nvPr>
        </p:nvSpPr>
        <p:spPr bwMode="auto">
          <a:xfrm>
            <a:off x="304800" y="1600200"/>
            <a:ext cx="8610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Simple RISC ISA</a:t>
            </a:r>
          </a:p>
          <a:p>
            <a:pPr eaLnBrk="1">
              <a:spcBef>
                <a:spcPct val="0"/>
              </a:spcBef>
              <a:spcAft>
                <a:spcPts val="1413"/>
              </a:spcAft>
            </a:pPr>
            <a:r>
              <a:rPr lang="en-US" sz="2600" dirty="0" smtClean="0">
                <a:ea typeface="Microsoft YaHei"/>
              </a:rPr>
              <a:t>Contains only 21 instructions</a:t>
            </a:r>
          </a:p>
          <a:p>
            <a:pPr eaLnBrk="1">
              <a:spcBef>
                <a:spcPct val="0"/>
              </a:spcBef>
              <a:spcAft>
                <a:spcPts val="1413"/>
              </a:spcAft>
            </a:pPr>
            <a:r>
              <a:rPr lang="en-US" sz="2600" dirty="0" smtClean="0">
                <a:ea typeface="Microsoft YaHei"/>
              </a:rPr>
              <a:t>We will design an assembly language for </a:t>
            </a:r>
            <a:r>
              <a:rPr lang="en-US" sz="2600" dirty="0" err="1" smtClean="0">
                <a:ea typeface="Microsoft YaHei"/>
              </a:rPr>
              <a:t>SimpleRisc</a:t>
            </a:r>
            <a:endParaRPr lang="en-US" sz="2600" dirty="0" smtClean="0">
              <a:ea typeface="Microsoft YaHei"/>
            </a:endParaRPr>
          </a:p>
          <a:p>
            <a:pPr eaLnBrk="1">
              <a:spcBef>
                <a:spcPct val="0"/>
              </a:spcBef>
              <a:spcAft>
                <a:spcPts val="1413"/>
              </a:spcAft>
            </a:pPr>
            <a:r>
              <a:rPr lang="en-US" sz="2600" dirty="0" smtClean="0">
                <a:ea typeface="Microsoft YaHei"/>
              </a:rPr>
              <a:t>Design a simple binary encoding,</a:t>
            </a:r>
          </a:p>
          <a:p>
            <a:pPr eaLnBrk="1">
              <a:spcBef>
                <a:spcPct val="0"/>
              </a:spcBef>
              <a:spcAft>
                <a:spcPts val="1413"/>
              </a:spcAft>
            </a:pPr>
            <a:r>
              <a:rPr lang="en-US" sz="2600" dirty="0" smtClean="0">
                <a:ea typeface="Microsoft YaHei"/>
              </a:rPr>
              <a:t>and then implement it ...</a:t>
            </a:r>
          </a:p>
        </p:txBody>
      </p:sp>
      <p:pic>
        <p:nvPicPr>
          <p:cNvPr id="55302"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4275" y="4392613"/>
            <a:ext cx="2501900" cy="1871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27B249B-CE25-4753-920F-90275CCCBA02}" type="slidenum">
              <a:rPr/>
              <a:pPr>
                <a:defRPr/>
              </a:pPr>
              <a:t>32</a:t>
            </a:fld>
            <a:endParaRPr/>
          </a:p>
        </p:txBody>
      </p:sp>
      <p:sp>
        <p:nvSpPr>
          <p:cNvPr id="2" name="Title 1"/>
          <p:cNvSpPr txBox="1">
            <a:spLocks noGrp="1"/>
          </p:cNvSpPr>
          <p:nvPr>
            <p:ph type="title" idx="4294967295"/>
          </p:nvPr>
        </p:nvSpPr>
        <p:spPr>
          <a:xfrm>
            <a:off x="230982" y="130175"/>
            <a:ext cx="8668544"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Survey of Instruction Sets</a:t>
            </a:r>
          </a:p>
        </p:txBody>
      </p:sp>
      <p:grpSp>
        <p:nvGrpSpPr>
          <p:cNvPr id="56325" name="Group 5"/>
          <p:cNvGrpSpPr>
            <a:grpSpLocks noChangeAspect="1"/>
          </p:cNvGrpSpPr>
          <p:nvPr/>
        </p:nvGrpSpPr>
        <p:grpSpPr bwMode="auto">
          <a:xfrm>
            <a:off x="1063625" y="1600200"/>
            <a:ext cx="7927975" cy="4572000"/>
            <a:chOff x="720" y="960"/>
            <a:chExt cx="4994" cy="2880"/>
          </a:xfrm>
        </p:grpSpPr>
        <p:sp>
          <p:nvSpPr>
            <p:cNvPr id="56326" name="AutoShape 4"/>
            <p:cNvSpPr>
              <a:spLocks noChangeAspect="1" noChangeArrowheads="1" noTextEdit="1"/>
            </p:cNvSpPr>
            <p:nvPr/>
          </p:nvSpPr>
          <p:spPr bwMode="auto">
            <a:xfrm>
              <a:off x="720" y="960"/>
              <a:ext cx="4994" cy="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56327" name="Group 206"/>
            <p:cNvGrpSpPr>
              <a:grpSpLocks/>
            </p:cNvGrpSpPr>
            <p:nvPr/>
          </p:nvGrpSpPr>
          <p:grpSpPr bwMode="auto">
            <a:xfrm>
              <a:off x="737" y="977"/>
              <a:ext cx="4953" cy="1920"/>
              <a:chOff x="737" y="977"/>
              <a:chExt cx="4953" cy="1920"/>
            </a:xfrm>
          </p:grpSpPr>
          <p:sp>
            <p:nvSpPr>
              <p:cNvPr id="56440" name="Line 6"/>
              <p:cNvSpPr>
                <a:spLocks noChangeShapeType="1"/>
              </p:cNvSpPr>
              <p:nvPr/>
            </p:nvSpPr>
            <p:spPr bwMode="auto">
              <a:xfrm>
                <a:off x="737" y="977"/>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41" name="Line 7"/>
              <p:cNvSpPr>
                <a:spLocks noChangeShapeType="1"/>
              </p:cNvSpPr>
              <p:nvPr/>
            </p:nvSpPr>
            <p:spPr bwMode="auto">
              <a:xfrm>
                <a:off x="737" y="1010"/>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42" name="Line 8"/>
              <p:cNvSpPr>
                <a:spLocks noChangeShapeType="1"/>
              </p:cNvSpPr>
              <p:nvPr/>
            </p:nvSpPr>
            <p:spPr bwMode="auto">
              <a:xfrm flipV="1">
                <a:off x="737"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43" name="Line 9"/>
              <p:cNvSpPr>
                <a:spLocks noChangeShapeType="1"/>
              </p:cNvSpPr>
              <p:nvPr/>
            </p:nvSpPr>
            <p:spPr bwMode="auto">
              <a:xfrm flipV="1">
                <a:off x="770"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44" name="Rectangle 10"/>
              <p:cNvSpPr>
                <a:spLocks noChangeArrowheads="1"/>
              </p:cNvSpPr>
              <p:nvPr/>
            </p:nvSpPr>
            <p:spPr bwMode="auto">
              <a:xfrm>
                <a:off x="845" y="1002"/>
                <a:ext cx="24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ISA</a:t>
                </a:r>
                <a:endParaRPr lang="en-US">
                  <a:latin typeface="Arial" pitchFamily="34" charset="0"/>
                </a:endParaRPr>
              </a:p>
            </p:txBody>
          </p:sp>
          <p:sp>
            <p:nvSpPr>
              <p:cNvPr id="56445" name="Line 11"/>
              <p:cNvSpPr>
                <a:spLocks noChangeShapeType="1"/>
              </p:cNvSpPr>
              <p:nvPr/>
            </p:nvSpPr>
            <p:spPr bwMode="auto">
              <a:xfrm flipV="1">
                <a:off x="1426"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46" name="Rectangle 12"/>
              <p:cNvSpPr>
                <a:spLocks noChangeArrowheads="1"/>
              </p:cNvSpPr>
              <p:nvPr/>
            </p:nvSpPr>
            <p:spPr bwMode="auto">
              <a:xfrm>
                <a:off x="1501" y="1002"/>
                <a:ext cx="307"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Type</a:t>
                </a:r>
                <a:endParaRPr lang="en-US">
                  <a:latin typeface="Arial" pitchFamily="34" charset="0"/>
                </a:endParaRPr>
              </a:p>
            </p:txBody>
          </p:sp>
          <p:sp>
            <p:nvSpPr>
              <p:cNvPr id="56447" name="Line 13"/>
              <p:cNvSpPr>
                <a:spLocks noChangeShapeType="1"/>
              </p:cNvSpPr>
              <p:nvPr/>
            </p:nvSpPr>
            <p:spPr bwMode="auto">
              <a:xfrm flipV="1">
                <a:off x="1875"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48" name="Rectangle 14"/>
              <p:cNvSpPr>
                <a:spLocks noChangeArrowheads="1"/>
              </p:cNvSpPr>
              <p:nvPr/>
            </p:nvSpPr>
            <p:spPr bwMode="auto">
              <a:xfrm>
                <a:off x="1950" y="1002"/>
                <a:ext cx="291"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Year</a:t>
                </a:r>
                <a:endParaRPr lang="en-US">
                  <a:latin typeface="Arial" pitchFamily="34" charset="0"/>
                </a:endParaRPr>
              </a:p>
            </p:txBody>
          </p:sp>
          <p:sp>
            <p:nvSpPr>
              <p:cNvPr id="56449" name="Line 15"/>
              <p:cNvSpPr>
                <a:spLocks noChangeShapeType="1"/>
              </p:cNvSpPr>
              <p:nvPr/>
            </p:nvSpPr>
            <p:spPr bwMode="auto">
              <a:xfrm flipV="1">
                <a:off x="2282"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50" name="Rectangle 16"/>
              <p:cNvSpPr>
                <a:spLocks noChangeArrowheads="1"/>
              </p:cNvSpPr>
              <p:nvPr/>
            </p:nvSpPr>
            <p:spPr bwMode="auto">
              <a:xfrm>
                <a:off x="2357" y="1002"/>
                <a:ext cx="4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Vendor</a:t>
                </a:r>
                <a:endParaRPr lang="en-US">
                  <a:latin typeface="Arial" pitchFamily="34" charset="0"/>
                </a:endParaRPr>
              </a:p>
            </p:txBody>
          </p:sp>
          <p:sp>
            <p:nvSpPr>
              <p:cNvPr id="56451" name="Line 17"/>
              <p:cNvSpPr>
                <a:spLocks noChangeShapeType="1"/>
              </p:cNvSpPr>
              <p:nvPr/>
            </p:nvSpPr>
            <p:spPr bwMode="auto">
              <a:xfrm flipV="1">
                <a:off x="3562"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52" name="Rectangle 18"/>
              <p:cNvSpPr>
                <a:spLocks noChangeArrowheads="1"/>
              </p:cNvSpPr>
              <p:nvPr/>
            </p:nvSpPr>
            <p:spPr bwMode="auto">
              <a:xfrm>
                <a:off x="3645" y="1002"/>
                <a:ext cx="24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Bits</a:t>
                </a:r>
                <a:endParaRPr lang="en-US">
                  <a:latin typeface="Arial" pitchFamily="34" charset="0"/>
                </a:endParaRPr>
              </a:p>
            </p:txBody>
          </p:sp>
          <p:sp>
            <p:nvSpPr>
              <p:cNvPr id="56453" name="Line 19"/>
              <p:cNvSpPr>
                <a:spLocks noChangeShapeType="1"/>
              </p:cNvSpPr>
              <p:nvPr/>
            </p:nvSpPr>
            <p:spPr bwMode="auto">
              <a:xfrm flipV="1">
                <a:off x="3945"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54" name="Rectangle 20"/>
              <p:cNvSpPr>
                <a:spLocks noChangeArrowheads="1"/>
              </p:cNvSpPr>
              <p:nvPr/>
            </p:nvSpPr>
            <p:spPr bwMode="auto">
              <a:xfrm>
                <a:off x="4019" y="1002"/>
                <a:ext cx="623"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Endianness</a:t>
                </a:r>
                <a:endParaRPr lang="en-US">
                  <a:latin typeface="Arial" pitchFamily="34" charset="0"/>
                </a:endParaRPr>
              </a:p>
            </p:txBody>
          </p:sp>
          <p:sp>
            <p:nvSpPr>
              <p:cNvPr id="56455" name="Line 21"/>
              <p:cNvSpPr>
                <a:spLocks noChangeShapeType="1"/>
              </p:cNvSpPr>
              <p:nvPr/>
            </p:nvSpPr>
            <p:spPr bwMode="auto">
              <a:xfrm flipV="1">
                <a:off x="5008"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56" name="Rectangle 22"/>
              <p:cNvSpPr>
                <a:spLocks noChangeArrowheads="1"/>
              </p:cNvSpPr>
              <p:nvPr/>
            </p:nvSpPr>
            <p:spPr bwMode="auto">
              <a:xfrm>
                <a:off x="5091" y="1002"/>
                <a:ext cx="51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Registers</a:t>
                </a:r>
                <a:endParaRPr lang="en-US">
                  <a:latin typeface="Arial" pitchFamily="34" charset="0"/>
                </a:endParaRPr>
              </a:p>
            </p:txBody>
          </p:sp>
          <p:sp>
            <p:nvSpPr>
              <p:cNvPr id="56457" name="Line 23"/>
              <p:cNvSpPr>
                <a:spLocks noChangeShapeType="1"/>
              </p:cNvSpPr>
              <p:nvPr/>
            </p:nvSpPr>
            <p:spPr bwMode="auto">
              <a:xfrm flipV="1">
                <a:off x="5657"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58" name="Line 24"/>
              <p:cNvSpPr>
                <a:spLocks noChangeShapeType="1"/>
              </p:cNvSpPr>
              <p:nvPr/>
            </p:nvSpPr>
            <p:spPr bwMode="auto">
              <a:xfrm flipV="1">
                <a:off x="5690" y="101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59" name="Line 25"/>
              <p:cNvSpPr>
                <a:spLocks noChangeShapeType="1"/>
              </p:cNvSpPr>
              <p:nvPr/>
            </p:nvSpPr>
            <p:spPr bwMode="auto">
              <a:xfrm>
                <a:off x="737" y="1160"/>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60" name="Line 26"/>
              <p:cNvSpPr>
                <a:spLocks noChangeShapeType="1"/>
              </p:cNvSpPr>
              <p:nvPr/>
            </p:nvSpPr>
            <p:spPr bwMode="auto">
              <a:xfrm>
                <a:off x="737" y="1193"/>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61" name="Line 27"/>
              <p:cNvSpPr>
                <a:spLocks noChangeShapeType="1"/>
              </p:cNvSpPr>
              <p:nvPr/>
            </p:nvSpPr>
            <p:spPr bwMode="auto">
              <a:xfrm flipV="1">
                <a:off x="737"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62" name="Line 28"/>
              <p:cNvSpPr>
                <a:spLocks noChangeShapeType="1"/>
              </p:cNvSpPr>
              <p:nvPr/>
            </p:nvSpPr>
            <p:spPr bwMode="auto">
              <a:xfrm flipV="1">
                <a:off x="770"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63" name="Rectangle 29"/>
              <p:cNvSpPr>
                <a:spLocks noChangeArrowheads="1"/>
              </p:cNvSpPr>
              <p:nvPr/>
            </p:nvSpPr>
            <p:spPr bwMode="auto">
              <a:xfrm>
                <a:off x="845" y="1193"/>
                <a:ext cx="316"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VAX</a:t>
                </a:r>
                <a:endParaRPr lang="en-US">
                  <a:latin typeface="Arial" pitchFamily="34" charset="0"/>
                </a:endParaRPr>
              </a:p>
            </p:txBody>
          </p:sp>
          <p:sp>
            <p:nvSpPr>
              <p:cNvPr id="56464" name="Line 30"/>
              <p:cNvSpPr>
                <a:spLocks noChangeShapeType="1"/>
              </p:cNvSpPr>
              <p:nvPr/>
            </p:nvSpPr>
            <p:spPr bwMode="auto">
              <a:xfrm flipV="1">
                <a:off x="1426"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65" name="Rectangle 31"/>
              <p:cNvSpPr>
                <a:spLocks noChangeArrowheads="1"/>
              </p:cNvSpPr>
              <p:nvPr/>
            </p:nvSpPr>
            <p:spPr bwMode="auto">
              <a:xfrm>
                <a:off x="1501" y="1193"/>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466" name="Line 32"/>
              <p:cNvSpPr>
                <a:spLocks noChangeShapeType="1"/>
              </p:cNvSpPr>
              <p:nvPr/>
            </p:nvSpPr>
            <p:spPr bwMode="auto">
              <a:xfrm flipV="1">
                <a:off x="1875"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67" name="Rectangle 33"/>
              <p:cNvSpPr>
                <a:spLocks noChangeArrowheads="1"/>
              </p:cNvSpPr>
              <p:nvPr/>
            </p:nvSpPr>
            <p:spPr bwMode="auto">
              <a:xfrm>
                <a:off x="1950" y="1193"/>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1977</a:t>
                </a:r>
                <a:endParaRPr lang="en-US">
                  <a:latin typeface="Arial" pitchFamily="34" charset="0"/>
                </a:endParaRPr>
              </a:p>
            </p:txBody>
          </p:sp>
          <p:sp>
            <p:nvSpPr>
              <p:cNvPr id="56468" name="Line 34"/>
              <p:cNvSpPr>
                <a:spLocks noChangeShapeType="1"/>
              </p:cNvSpPr>
              <p:nvPr/>
            </p:nvSpPr>
            <p:spPr bwMode="auto">
              <a:xfrm flipV="1">
                <a:off x="2282"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69" name="Rectangle 35"/>
              <p:cNvSpPr>
                <a:spLocks noChangeArrowheads="1"/>
              </p:cNvSpPr>
              <p:nvPr/>
            </p:nvSpPr>
            <p:spPr bwMode="auto">
              <a:xfrm>
                <a:off x="2357" y="1193"/>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DEC</a:t>
                </a:r>
                <a:endParaRPr lang="en-US" dirty="0">
                  <a:latin typeface="Arial" pitchFamily="34" charset="0"/>
                </a:endParaRPr>
              </a:p>
            </p:txBody>
          </p:sp>
          <p:sp>
            <p:nvSpPr>
              <p:cNvPr id="56470" name="Line 36"/>
              <p:cNvSpPr>
                <a:spLocks noChangeShapeType="1"/>
              </p:cNvSpPr>
              <p:nvPr/>
            </p:nvSpPr>
            <p:spPr bwMode="auto">
              <a:xfrm flipV="1">
                <a:off x="3562"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71" name="Rectangle 37"/>
              <p:cNvSpPr>
                <a:spLocks noChangeArrowheads="1"/>
              </p:cNvSpPr>
              <p:nvPr/>
            </p:nvSpPr>
            <p:spPr bwMode="auto">
              <a:xfrm>
                <a:off x="3645" y="1193"/>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32</a:t>
                </a:r>
                <a:endParaRPr lang="en-US" dirty="0">
                  <a:latin typeface="Arial" pitchFamily="34" charset="0"/>
                </a:endParaRPr>
              </a:p>
            </p:txBody>
          </p:sp>
          <p:sp>
            <p:nvSpPr>
              <p:cNvPr id="56472" name="Line 38"/>
              <p:cNvSpPr>
                <a:spLocks noChangeShapeType="1"/>
              </p:cNvSpPr>
              <p:nvPr/>
            </p:nvSpPr>
            <p:spPr bwMode="auto">
              <a:xfrm flipV="1">
                <a:off x="3945"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73" name="Rectangle 39"/>
              <p:cNvSpPr>
                <a:spLocks noChangeArrowheads="1"/>
              </p:cNvSpPr>
              <p:nvPr/>
            </p:nvSpPr>
            <p:spPr bwMode="auto">
              <a:xfrm>
                <a:off x="4019" y="1193"/>
                <a:ext cx="283"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little</a:t>
                </a:r>
                <a:endParaRPr lang="en-US">
                  <a:latin typeface="Arial" pitchFamily="34" charset="0"/>
                </a:endParaRPr>
              </a:p>
            </p:txBody>
          </p:sp>
          <p:sp>
            <p:nvSpPr>
              <p:cNvPr id="56474" name="Line 40"/>
              <p:cNvSpPr>
                <a:spLocks noChangeShapeType="1"/>
              </p:cNvSpPr>
              <p:nvPr/>
            </p:nvSpPr>
            <p:spPr bwMode="auto">
              <a:xfrm flipV="1">
                <a:off x="5008"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75" name="Rectangle 41"/>
              <p:cNvSpPr>
                <a:spLocks noChangeArrowheads="1"/>
              </p:cNvSpPr>
              <p:nvPr/>
            </p:nvSpPr>
            <p:spPr bwMode="auto">
              <a:xfrm>
                <a:off x="5091" y="1193"/>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476" name="Line 42"/>
              <p:cNvSpPr>
                <a:spLocks noChangeShapeType="1"/>
              </p:cNvSpPr>
              <p:nvPr/>
            </p:nvSpPr>
            <p:spPr bwMode="auto">
              <a:xfrm flipV="1">
                <a:off x="5657"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77" name="Line 43"/>
              <p:cNvSpPr>
                <a:spLocks noChangeShapeType="1"/>
              </p:cNvSpPr>
              <p:nvPr/>
            </p:nvSpPr>
            <p:spPr bwMode="auto">
              <a:xfrm flipV="1">
                <a:off x="5690" y="119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78" name="Line 44"/>
              <p:cNvSpPr>
                <a:spLocks noChangeShapeType="1"/>
              </p:cNvSpPr>
              <p:nvPr/>
            </p:nvSpPr>
            <p:spPr bwMode="auto">
              <a:xfrm>
                <a:off x="737" y="1351"/>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79" name="Line 45"/>
              <p:cNvSpPr>
                <a:spLocks noChangeShapeType="1"/>
              </p:cNvSpPr>
              <p:nvPr/>
            </p:nvSpPr>
            <p:spPr bwMode="auto">
              <a:xfrm flipV="1">
                <a:off x="737"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80" name="Line 46"/>
              <p:cNvSpPr>
                <a:spLocks noChangeShapeType="1"/>
              </p:cNvSpPr>
              <p:nvPr/>
            </p:nvSpPr>
            <p:spPr bwMode="auto">
              <a:xfrm flipV="1">
                <a:off x="770"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81" name="Rectangle 47"/>
              <p:cNvSpPr>
                <a:spLocks noChangeArrowheads="1"/>
              </p:cNvSpPr>
              <p:nvPr/>
            </p:nvSpPr>
            <p:spPr bwMode="auto">
              <a:xfrm>
                <a:off x="845" y="1417"/>
                <a:ext cx="44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SPARC</a:t>
                </a:r>
                <a:endParaRPr lang="en-US">
                  <a:latin typeface="Arial" pitchFamily="34" charset="0"/>
                </a:endParaRPr>
              </a:p>
            </p:txBody>
          </p:sp>
          <p:sp>
            <p:nvSpPr>
              <p:cNvPr id="56482" name="Line 48"/>
              <p:cNvSpPr>
                <a:spLocks noChangeShapeType="1"/>
              </p:cNvSpPr>
              <p:nvPr/>
            </p:nvSpPr>
            <p:spPr bwMode="auto">
              <a:xfrm flipV="1">
                <a:off x="1426"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83" name="Rectangle 49"/>
              <p:cNvSpPr>
                <a:spLocks noChangeArrowheads="1"/>
              </p:cNvSpPr>
              <p:nvPr/>
            </p:nvSpPr>
            <p:spPr bwMode="auto">
              <a:xfrm>
                <a:off x="1501" y="1342"/>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484" name="Line 50"/>
              <p:cNvSpPr>
                <a:spLocks noChangeShapeType="1"/>
              </p:cNvSpPr>
              <p:nvPr/>
            </p:nvSpPr>
            <p:spPr bwMode="auto">
              <a:xfrm flipV="1">
                <a:off x="1875"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85" name="Rectangle 51"/>
              <p:cNvSpPr>
                <a:spLocks noChangeArrowheads="1"/>
              </p:cNvSpPr>
              <p:nvPr/>
            </p:nvSpPr>
            <p:spPr bwMode="auto">
              <a:xfrm>
                <a:off x="1950" y="1342"/>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1986</a:t>
                </a:r>
                <a:endParaRPr lang="en-US" dirty="0">
                  <a:latin typeface="Arial" pitchFamily="34" charset="0"/>
                </a:endParaRPr>
              </a:p>
            </p:txBody>
          </p:sp>
          <p:sp>
            <p:nvSpPr>
              <p:cNvPr id="56486" name="Line 52"/>
              <p:cNvSpPr>
                <a:spLocks noChangeShapeType="1"/>
              </p:cNvSpPr>
              <p:nvPr/>
            </p:nvSpPr>
            <p:spPr bwMode="auto">
              <a:xfrm flipV="1">
                <a:off x="2282"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87" name="Rectangle 53"/>
              <p:cNvSpPr>
                <a:spLocks noChangeArrowheads="1"/>
              </p:cNvSpPr>
              <p:nvPr/>
            </p:nvSpPr>
            <p:spPr bwMode="auto">
              <a:xfrm>
                <a:off x="2357" y="1342"/>
                <a:ext cx="24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Sun</a:t>
                </a:r>
                <a:endParaRPr lang="en-US">
                  <a:latin typeface="Arial" pitchFamily="34" charset="0"/>
                </a:endParaRPr>
              </a:p>
            </p:txBody>
          </p:sp>
          <p:sp>
            <p:nvSpPr>
              <p:cNvPr id="56488" name="Line 54"/>
              <p:cNvSpPr>
                <a:spLocks noChangeShapeType="1"/>
              </p:cNvSpPr>
              <p:nvPr/>
            </p:nvSpPr>
            <p:spPr bwMode="auto">
              <a:xfrm flipV="1">
                <a:off x="3562"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89" name="Rectangle 55"/>
              <p:cNvSpPr>
                <a:spLocks noChangeArrowheads="1"/>
              </p:cNvSpPr>
              <p:nvPr/>
            </p:nvSpPr>
            <p:spPr bwMode="auto">
              <a:xfrm>
                <a:off x="3645" y="1342"/>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490" name="Line 56"/>
              <p:cNvSpPr>
                <a:spLocks noChangeShapeType="1"/>
              </p:cNvSpPr>
              <p:nvPr/>
            </p:nvSpPr>
            <p:spPr bwMode="auto">
              <a:xfrm flipV="1">
                <a:off x="3945"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91" name="Rectangle 57"/>
              <p:cNvSpPr>
                <a:spLocks noChangeArrowheads="1"/>
              </p:cNvSpPr>
              <p:nvPr/>
            </p:nvSpPr>
            <p:spPr bwMode="auto">
              <a:xfrm>
                <a:off x="4019" y="1342"/>
                <a:ext cx="20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492" name="Line 58"/>
              <p:cNvSpPr>
                <a:spLocks noChangeShapeType="1"/>
              </p:cNvSpPr>
              <p:nvPr/>
            </p:nvSpPr>
            <p:spPr bwMode="auto">
              <a:xfrm flipV="1">
                <a:off x="5008"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93" name="Rectangle 59"/>
              <p:cNvSpPr>
                <a:spLocks noChangeArrowheads="1"/>
              </p:cNvSpPr>
              <p:nvPr/>
            </p:nvSpPr>
            <p:spPr bwMode="auto">
              <a:xfrm>
                <a:off x="5091" y="1342"/>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494" name="Line 60"/>
              <p:cNvSpPr>
                <a:spLocks noChangeShapeType="1"/>
              </p:cNvSpPr>
              <p:nvPr/>
            </p:nvSpPr>
            <p:spPr bwMode="auto">
              <a:xfrm flipV="1">
                <a:off x="5657"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95" name="Line 61"/>
              <p:cNvSpPr>
                <a:spLocks noChangeShapeType="1"/>
              </p:cNvSpPr>
              <p:nvPr/>
            </p:nvSpPr>
            <p:spPr bwMode="auto">
              <a:xfrm flipV="1">
                <a:off x="5690" y="1351"/>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96" name="Line 62"/>
              <p:cNvSpPr>
                <a:spLocks noChangeShapeType="1"/>
              </p:cNvSpPr>
              <p:nvPr/>
            </p:nvSpPr>
            <p:spPr bwMode="auto">
              <a:xfrm flipV="1">
                <a:off x="737"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97" name="Line 63"/>
              <p:cNvSpPr>
                <a:spLocks noChangeShapeType="1"/>
              </p:cNvSpPr>
              <p:nvPr/>
            </p:nvSpPr>
            <p:spPr bwMode="auto">
              <a:xfrm flipV="1">
                <a:off x="770"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98" name="Line 64"/>
              <p:cNvSpPr>
                <a:spLocks noChangeShapeType="1"/>
              </p:cNvSpPr>
              <p:nvPr/>
            </p:nvSpPr>
            <p:spPr bwMode="auto">
              <a:xfrm flipV="1">
                <a:off x="1426"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99" name="Rectangle 65"/>
              <p:cNvSpPr>
                <a:spLocks noChangeArrowheads="1"/>
              </p:cNvSpPr>
              <p:nvPr/>
            </p:nvSpPr>
            <p:spPr bwMode="auto">
              <a:xfrm>
                <a:off x="1501" y="1500"/>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00" name="Line 66"/>
              <p:cNvSpPr>
                <a:spLocks noChangeShapeType="1"/>
              </p:cNvSpPr>
              <p:nvPr/>
            </p:nvSpPr>
            <p:spPr bwMode="auto">
              <a:xfrm flipV="1">
                <a:off x="1875"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01" name="Rectangle 67"/>
              <p:cNvSpPr>
                <a:spLocks noChangeArrowheads="1"/>
              </p:cNvSpPr>
              <p:nvPr/>
            </p:nvSpPr>
            <p:spPr bwMode="auto">
              <a:xfrm>
                <a:off x="1950" y="1500"/>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1993</a:t>
                </a:r>
                <a:endParaRPr lang="en-US">
                  <a:latin typeface="Arial" pitchFamily="34" charset="0"/>
                </a:endParaRPr>
              </a:p>
            </p:txBody>
          </p:sp>
          <p:sp>
            <p:nvSpPr>
              <p:cNvPr id="56502" name="Line 68"/>
              <p:cNvSpPr>
                <a:spLocks noChangeShapeType="1"/>
              </p:cNvSpPr>
              <p:nvPr/>
            </p:nvSpPr>
            <p:spPr bwMode="auto">
              <a:xfrm flipV="1">
                <a:off x="2282"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03" name="Rectangle 69"/>
              <p:cNvSpPr>
                <a:spLocks noChangeArrowheads="1"/>
              </p:cNvSpPr>
              <p:nvPr/>
            </p:nvSpPr>
            <p:spPr bwMode="auto">
              <a:xfrm>
                <a:off x="2357" y="1500"/>
                <a:ext cx="24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Sun</a:t>
                </a:r>
                <a:endParaRPr lang="en-US" dirty="0">
                  <a:latin typeface="Arial" pitchFamily="34" charset="0"/>
                </a:endParaRPr>
              </a:p>
            </p:txBody>
          </p:sp>
          <p:sp>
            <p:nvSpPr>
              <p:cNvPr id="56504" name="Line 70"/>
              <p:cNvSpPr>
                <a:spLocks noChangeShapeType="1"/>
              </p:cNvSpPr>
              <p:nvPr/>
            </p:nvSpPr>
            <p:spPr bwMode="auto">
              <a:xfrm flipV="1">
                <a:off x="3562"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05" name="Rectangle 71"/>
              <p:cNvSpPr>
                <a:spLocks noChangeArrowheads="1"/>
              </p:cNvSpPr>
              <p:nvPr/>
            </p:nvSpPr>
            <p:spPr bwMode="auto">
              <a:xfrm>
                <a:off x="3645" y="1500"/>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506" name="Line 72"/>
              <p:cNvSpPr>
                <a:spLocks noChangeShapeType="1"/>
              </p:cNvSpPr>
              <p:nvPr/>
            </p:nvSpPr>
            <p:spPr bwMode="auto">
              <a:xfrm flipV="1">
                <a:off x="3945"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07" name="Rectangle 73"/>
              <p:cNvSpPr>
                <a:spLocks noChangeArrowheads="1"/>
              </p:cNvSpPr>
              <p:nvPr/>
            </p:nvSpPr>
            <p:spPr bwMode="auto">
              <a:xfrm>
                <a:off x="4019" y="1500"/>
                <a:ext cx="150"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508" name="Line 74"/>
              <p:cNvSpPr>
                <a:spLocks noChangeShapeType="1"/>
              </p:cNvSpPr>
              <p:nvPr/>
            </p:nvSpPr>
            <p:spPr bwMode="auto">
              <a:xfrm flipV="1">
                <a:off x="5008"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09" name="Rectangle 75"/>
              <p:cNvSpPr>
                <a:spLocks noChangeArrowheads="1"/>
              </p:cNvSpPr>
              <p:nvPr/>
            </p:nvSpPr>
            <p:spPr bwMode="auto">
              <a:xfrm>
                <a:off x="5091" y="1500"/>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10" name="Line 76"/>
              <p:cNvSpPr>
                <a:spLocks noChangeShapeType="1"/>
              </p:cNvSpPr>
              <p:nvPr/>
            </p:nvSpPr>
            <p:spPr bwMode="auto">
              <a:xfrm flipV="1">
                <a:off x="5657"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11" name="Line 77"/>
              <p:cNvSpPr>
                <a:spLocks noChangeShapeType="1"/>
              </p:cNvSpPr>
              <p:nvPr/>
            </p:nvSpPr>
            <p:spPr bwMode="auto">
              <a:xfrm flipV="1">
                <a:off x="5690" y="150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12" name="Line 78"/>
              <p:cNvSpPr>
                <a:spLocks noChangeShapeType="1"/>
              </p:cNvSpPr>
              <p:nvPr/>
            </p:nvSpPr>
            <p:spPr bwMode="auto">
              <a:xfrm>
                <a:off x="737" y="1650"/>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13" name="Line 79"/>
              <p:cNvSpPr>
                <a:spLocks noChangeShapeType="1"/>
              </p:cNvSpPr>
              <p:nvPr/>
            </p:nvSpPr>
            <p:spPr bwMode="auto">
              <a:xfrm flipV="1">
                <a:off x="737"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14" name="Line 80"/>
              <p:cNvSpPr>
                <a:spLocks noChangeShapeType="1"/>
              </p:cNvSpPr>
              <p:nvPr/>
            </p:nvSpPr>
            <p:spPr bwMode="auto">
              <a:xfrm flipV="1">
                <a:off x="770"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15" name="Rectangle 81"/>
              <p:cNvSpPr>
                <a:spLocks noChangeArrowheads="1"/>
              </p:cNvSpPr>
              <p:nvPr/>
            </p:nvSpPr>
            <p:spPr bwMode="auto">
              <a:xfrm>
                <a:off x="845" y="1725"/>
                <a:ext cx="5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PowerPC</a:t>
                </a:r>
                <a:endParaRPr lang="en-US">
                  <a:latin typeface="Arial" pitchFamily="34" charset="0"/>
                </a:endParaRPr>
              </a:p>
            </p:txBody>
          </p:sp>
          <p:sp>
            <p:nvSpPr>
              <p:cNvPr id="56516" name="Line 82"/>
              <p:cNvSpPr>
                <a:spLocks noChangeShapeType="1"/>
              </p:cNvSpPr>
              <p:nvPr/>
            </p:nvSpPr>
            <p:spPr bwMode="auto">
              <a:xfrm flipV="1">
                <a:off x="1426"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17" name="Rectangle 83"/>
              <p:cNvSpPr>
                <a:spLocks noChangeArrowheads="1"/>
              </p:cNvSpPr>
              <p:nvPr/>
            </p:nvSpPr>
            <p:spPr bwMode="auto">
              <a:xfrm>
                <a:off x="1501" y="1650"/>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18" name="Line 84"/>
              <p:cNvSpPr>
                <a:spLocks noChangeShapeType="1"/>
              </p:cNvSpPr>
              <p:nvPr/>
            </p:nvSpPr>
            <p:spPr bwMode="auto">
              <a:xfrm flipV="1">
                <a:off x="1875"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19" name="Rectangle 85"/>
              <p:cNvSpPr>
                <a:spLocks noChangeArrowheads="1"/>
              </p:cNvSpPr>
              <p:nvPr/>
            </p:nvSpPr>
            <p:spPr bwMode="auto">
              <a:xfrm>
                <a:off x="1950" y="1650"/>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1992</a:t>
                </a:r>
                <a:endParaRPr lang="en-US" dirty="0">
                  <a:latin typeface="Arial" pitchFamily="34" charset="0"/>
                </a:endParaRPr>
              </a:p>
            </p:txBody>
          </p:sp>
          <p:sp>
            <p:nvSpPr>
              <p:cNvPr id="56520" name="Line 86"/>
              <p:cNvSpPr>
                <a:spLocks noChangeShapeType="1"/>
              </p:cNvSpPr>
              <p:nvPr/>
            </p:nvSpPr>
            <p:spPr bwMode="auto">
              <a:xfrm flipV="1">
                <a:off x="2282"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21" name="Rectangle 87"/>
              <p:cNvSpPr>
                <a:spLocks noChangeArrowheads="1"/>
              </p:cNvSpPr>
              <p:nvPr/>
            </p:nvSpPr>
            <p:spPr bwMode="auto">
              <a:xfrm>
                <a:off x="2357" y="1650"/>
                <a:ext cx="1122"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err="1">
                    <a:solidFill>
                      <a:srgbClr val="1A1B1C"/>
                    </a:solidFill>
                    <a:latin typeface="Times New Roman" pitchFamily="18" charset="0"/>
                  </a:rPr>
                  <a:t>Apple,IBM,Motorola</a:t>
                </a:r>
                <a:endParaRPr lang="en-US" dirty="0">
                  <a:latin typeface="Arial" pitchFamily="34" charset="0"/>
                </a:endParaRPr>
              </a:p>
            </p:txBody>
          </p:sp>
          <p:sp>
            <p:nvSpPr>
              <p:cNvPr id="56522" name="Line 88"/>
              <p:cNvSpPr>
                <a:spLocks noChangeShapeType="1"/>
              </p:cNvSpPr>
              <p:nvPr/>
            </p:nvSpPr>
            <p:spPr bwMode="auto">
              <a:xfrm flipV="1">
                <a:off x="3562"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23" name="Rectangle 89"/>
              <p:cNvSpPr>
                <a:spLocks noChangeArrowheads="1"/>
              </p:cNvSpPr>
              <p:nvPr/>
            </p:nvSpPr>
            <p:spPr bwMode="auto">
              <a:xfrm>
                <a:off x="3645" y="1650"/>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24" name="Line 90"/>
              <p:cNvSpPr>
                <a:spLocks noChangeShapeType="1"/>
              </p:cNvSpPr>
              <p:nvPr/>
            </p:nvSpPr>
            <p:spPr bwMode="auto">
              <a:xfrm flipV="1">
                <a:off x="3945"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25" name="Rectangle 91"/>
              <p:cNvSpPr>
                <a:spLocks noChangeArrowheads="1"/>
              </p:cNvSpPr>
              <p:nvPr/>
            </p:nvSpPr>
            <p:spPr bwMode="auto">
              <a:xfrm>
                <a:off x="4019" y="1650"/>
                <a:ext cx="150"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526" name="Line 92"/>
              <p:cNvSpPr>
                <a:spLocks noChangeShapeType="1"/>
              </p:cNvSpPr>
              <p:nvPr/>
            </p:nvSpPr>
            <p:spPr bwMode="auto">
              <a:xfrm flipV="1">
                <a:off x="5008"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27" name="Rectangle 93"/>
              <p:cNvSpPr>
                <a:spLocks noChangeArrowheads="1"/>
              </p:cNvSpPr>
              <p:nvPr/>
            </p:nvSpPr>
            <p:spPr bwMode="auto">
              <a:xfrm>
                <a:off x="5091" y="1650"/>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28" name="Line 94"/>
              <p:cNvSpPr>
                <a:spLocks noChangeShapeType="1"/>
              </p:cNvSpPr>
              <p:nvPr/>
            </p:nvSpPr>
            <p:spPr bwMode="auto">
              <a:xfrm flipV="1">
                <a:off x="5657"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29" name="Line 95"/>
              <p:cNvSpPr>
                <a:spLocks noChangeShapeType="1"/>
              </p:cNvSpPr>
              <p:nvPr/>
            </p:nvSpPr>
            <p:spPr bwMode="auto">
              <a:xfrm flipV="1">
                <a:off x="5690" y="165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30" name="Line 96"/>
              <p:cNvSpPr>
                <a:spLocks noChangeShapeType="1"/>
              </p:cNvSpPr>
              <p:nvPr/>
            </p:nvSpPr>
            <p:spPr bwMode="auto">
              <a:xfrm flipV="1">
                <a:off x="737"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31" name="Line 97"/>
              <p:cNvSpPr>
                <a:spLocks noChangeShapeType="1"/>
              </p:cNvSpPr>
              <p:nvPr/>
            </p:nvSpPr>
            <p:spPr bwMode="auto">
              <a:xfrm flipV="1">
                <a:off x="770"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32" name="Line 98"/>
              <p:cNvSpPr>
                <a:spLocks noChangeShapeType="1"/>
              </p:cNvSpPr>
              <p:nvPr/>
            </p:nvSpPr>
            <p:spPr bwMode="auto">
              <a:xfrm flipV="1">
                <a:off x="1426"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33" name="Rectangle 99"/>
              <p:cNvSpPr>
                <a:spLocks noChangeArrowheads="1"/>
              </p:cNvSpPr>
              <p:nvPr/>
            </p:nvSpPr>
            <p:spPr bwMode="auto">
              <a:xfrm>
                <a:off x="1501" y="1800"/>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34" name="Line 100"/>
              <p:cNvSpPr>
                <a:spLocks noChangeShapeType="1"/>
              </p:cNvSpPr>
              <p:nvPr/>
            </p:nvSpPr>
            <p:spPr bwMode="auto">
              <a:xfrm flipV="1">
                <a:off x="1875"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35" name="Rectangle 101"/>
              <p:cNvSpPr>
                <a:spLocks noChangeArrowheads="1"/>
              </p:cNvSpPr>
              <p:nvPr/>
            </p:nvSpPr>
            <p:spPr bwMode="auto">
              <a:xfrm>
                <a:off x="1950" y="1800"/>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2002</a:t>
                </a:r>
                <a:endParaRPr lang="en-US">
                  <a:latin typeface="Arial" pitchFamily="34" charset="0"/>
                </a:endParaRPr>
              </a:p>
            </p:txBody>
          </p:sp>
          <p:sp>
            <p:nvSpPr>
              <p:cNvPr id="56536" name="Line 102"/>
              <p:cNvSpPr>
                <a:spLocks noChangeShapeType="1"/>
              </p:cNvSpPr>
              <p:nvPr/>
            </p:nvSpPr>
            <p:spPr bwMode="auto">
              <a:xfrm flipV="1">
                <a:off x="2282"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37" name="Rectangle 103"/>
              <p:cNvSpPr>
                <a:spLocks noChangeArrowheads="1"/>
              </p:cNvSpPr>
              <p:nvPr/>
            </p:nvSpPr>
            <p:spPr bwMode="auto">
              <a:xfrm>
                <a:off x="2357" y="1800"/>
                <a:ext cx="623"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err="1">
                    <a:solidFill>
                      <a:srgbClr val="1A1B1C"/>
                    </a:solidFill>
                    <a:latin typeface="Times New Roman" pitchFamily="18" charset="0"/>
                  </a:rPr>
                  <a:t>Apple,IBM</a:t>
                </a:r>
                <a:endParaRPr lang="en-US" dirty="0">
                  <a:latin typeface="Arial" pitchFamily="34" charset="0"/>
                </a:endParaRPr>
              </a:p>
            </p:txBody>
          </p:sp>
          <p:sp>
            <p:nvSpPr>
              <p:cNvPr id="56538" name="Line 104"/>
              <p:cNvSpPr>
                <a:spLocks noChangeShapeType="1"/>
              </p:cNvSpPr>
              <p:nvPr/>
            </p:nvSpPr>
            <p:spPr bwMode="auto">
              <a:xfrm flipV="1">
                <a:off x="3562"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39" name="Rectangle 105"/>
              <p:cNvSpPr>
                <a:spLocks noChangeArrowheads="1"/>
              </p:cNvSpPr>
              <p:nvPr/>
            </p:nvSpPr>
            <p:spPr bwMode="auto">
              <a:xfrm>
                <a:off x="3645" y="1800"/>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540" name="Line 106"/>
              <p:cNvSpPr>
                <a:spLocks noChangeShapeType="1"/>
              </p:cNvSpPr>
              <p:nvPr/>
            </p:nvSpPr>
            <p:spPr bwMode="auto">
              <a:xfrm flipV="1">
                <a:off x="3945"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41" name="Rectangle 107"/>
              <p:cNvSpPr>
                <a:spLocks noChangeArrowheads="1"/>
              </p:cNvSpPr>
              <p:nvPr/>
            </p:nvSpPr>
            <p:spPr bwMode="auto">
              <a:xfrm>
                <a:off x="4019" y="1800"/>
                <a:ext cx="150"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542" name="Line 108"/>
              <p:cNvSpPr>
                <a:spLocks noChangeShapeType="1"/>
              </p:cNvSpPr>
              <p:nvPr/>
            </p:nvSpPr>
            <p:spPr bwMode="auto">
              <a:xfrm flipV="1">
                <a:off x="5008"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43" name="Rectangle 109"/>
              <p:cNvSpPr>
                <a:spLocks noChangeArrowheads="1"/>
              </p:cNvSpPr>
              <p:nvPr/>
            </p:nvSpPr>
            <p:spPr bwMode="auto">
              <a:xfrm>
                <a:off x="5091" y="1800"/>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44" name="Line 110"/>
              <p:cNvSpPr>
                <a:spLocks noChangeShapeType="1"/>
              </p:cNvSpPr>
              <p:nvPr/>
            </p:nvSpPr>
            <p:spPr bwMode="auto">
              <a:xfrm flipV="1">
                <a:off x="5657"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45" name="Line 111"/>
              <p:cNvSpPr>
                <a:spLocks noChangeShapeType="1"/>
              </p:cNvSpPr>
              <p:nvPr/>
            </p:nvSpPr>
            <p:spPr bwMode="auto">
              <a:xfrm flipV="1">
                <a:off x="5690" y="1808"/>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46" name="Line 112"/>
              <p:cNvSpPr>
                <a:spLocks noChangeShapeType="1"/>
              </p:cNvSpPr>
              <p:nvPr/>
            </p:nvSpPr>
            <p:spPr bwMode="auto">
              <a:xfrm>
                <a:off x="737" y="1958"/>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47" name="Line 113"/>
              <p:cNvSpPr>
                <a:spLocks noChangeShapeType="1"/>
              </p:cNvSpPr>
              <p:nvPr/>
            </p:nvSpPr>
            <p:spPr bwMode="auto">
              <a:xfrm flipV="1">
                <a:off x="737"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48" name="Line 114"/>
              <p:cNvSpPr>
                <a:spLocks noChangeShapeType="1"/>
              </p:cNvSpPr>
              <p:nvPr/>
            </p:nvSpPr>
            <p:spPr bwMode="auto">
              <a:xfrm flipV="1">
                <a:off x="770"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49" name="Rectangle 115"/>
              <p:cNvSpPr>
                <a:spLocks noChangeArrowheads="1"/>
              </p:cNvSpPr>
              <p:nvPr/>
            </p:nvSpPr>
            <p:spPr bwMode="auto">
              <a:xfrm>
                <a:off x="845" y="2032"/>
                <a:ext cx="532"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PA-RISC</a:t>
                </a:r>
                <a:endParaRPr lang="en-US">
                  <a:latin typeface="Arial" pitchFamily="34" charset="0"/>
                </a:endParaRPr>
              </a:p>
            </p:txBody>
          </p:sp>
          <p:sp>
            <p:nvSpPr>
              <p:cNvPr id="56550" name="Line 116"/>
              <p:cNvSpPr>
                <a:spLocks noChangeShapeType="1"/>
              </p:cNvSpPr>
              <p:nvPr/>
            </p:nvSpPr>
            <p:spPr bwMode="auto">
              <a:xfrm flipV="1">
                <a:off x="1426"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51" name="Rectangle 117"/>
              <p:cNvSpPr>
                <a:spLocks noChangeArrowheads="1"/>
              </p:cNvSpPr>
              <p:nvPr/>
            </p:nvSpPr>
            <p:spPr bwMode="auto">
              <a:xfrm>
                <a:off x="1501" y="1958"/>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52" name="Line 118"/>
              <p:cNvSpPr>
                <a:spLocks noChangeShapeType="1"/>
              </p:cNvSpPr>
              <p:nvPr/>
            </p:nvSpPr>
            <p:spPr bwMode="auto">
              <a:xfrm flipV="1">
                <a:off x="1875"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53" name="Rectangle 119"/>
              <p:cNvSpPr>
                <a:spLocks noChangeArrowheads="1"/>
              </p:cNvSpPr>
              <p:nvPr/>
            </p:nvSpPr>
            <p:spPr bwMode="auto">
              <a:xfrm>
                <a:off x="1950" y="1958"/>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1986</a:t>
                </a:r>
                <a:endParaRPr lang="en-US">
                  <a:latin typeface="Arial" pitchFamily="34" charset="0"/>
                </a:endParaRPr>
              </a:p>
            </p:txBody>
          </p:sp>
          <p:sp>
            <p:nvSpPr>
              <p:cNvPr id="56554" name="Line 120"/>
              <p:cNvSpPr>
                <a:spLocks noChangeShapeType="1"/>
              </p:cNvSpPr>
              <p:nvPr/>
            </p:nvSpPr>
            <p:spPr bwMode="auto">
              <a:xfrm flipV="1">
                <a:off x="2282"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55" name="Rectangle 121"/>
              <p:cNvSpPr>
                <a:spLocks noChangeArrowheads="1"/>
              </p:cNvSpPr>
              <p:nvPr/>
            </p:nvSpPr>
            <p:spPr bwMode="auto">
              <a:xfrm>
                <a:off x="2357" y="1958"/>
                <a:ext cx="20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HP</a:t>
                </a:r>
                <a:endParaRPr lang="en-US">
                  <a:latin typeface="Arial" pitchFamily="34" charset="0"/>
                </a:endParaRPr>
              </a:p>
            </p:txBody>
          </p:sp>
          <p:sp>
            <p:nvSpPr>
              <p:cNvPr id="56556" name="Line 122"/>
              <p:cNvSpPr>
                <a:spLocks noChangeShapeType="1"/>
              </p:cNvSpPr>
              <p:nvPr/>
            </p:nvSpPr>
            <p:spPr bwMode="auto">
              <a:xfrm flipV="1">
                <a:off x="3562"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57" name="Rectangle 123"/>
              <p:cNvSpPr>
                <a:spLocks noChangeArrowheads="1"/>
              </p:cNvSpPr>
              <p:nvPr/>
            </p:nvSpPr>
            <p:spPr bwMode="auto">
              <a:xfrm>
                <a:off x="3645" y="1958"/>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58" name="Line 124"/>
              <p:cNvSpPr>
                <a:spLocks noChangeShapeType="1"/>
              </p:cNvSpPr>
              <p:nvPr/>
            </p:nvSpPr>
            <p:spPr bwMode="auto">
              <a:xfrm flipV="1">
                <a:off x="3945"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59" name="Rectangle 125"/>
              <p:cNvSpPr>
                <a:spLocks noChangeArrowheads="1"/>
              </p:cNvSpPr>
              <p:nvPr/>
            </p:nvSpPr>
            <p:spPr bwMode="auto">
              <a:xfrm>
                <a:off x="4019" y="1958"/>
                <a:ext cx="20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560" name="Line 126"/>
              <p:cNvSpPr>
                <a:spLocks noChangeShapeType="1"/>
              </p:cNvSpPr>
              <p:nvPr/>
            </p:nvSpPr>
            <p:spPr bwMode="auto">
              <a:xfrm flipV="1">
                <a:off x="5008"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61" name="Rectangle 127"/>
              <p:cNvSpPr>
                <a:spLocks noChangeArrowheads="1"/>
              </p:cNvSpPr>
              <p:nvPr/>
            </p:nvSpPr>
            <p:spPr bwMode="auto">
              <a:xfrm>
                <a:off x="5091" y="1958"/>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62" name="Line 128"/>
              <p:cNvSpPr>
                <a:spLocks noChangeShapeType="1"/>
              </p:cNvSpPr>
              <p:nvPr/>
            </p:nvSpPr>
            <p:spPr bwMode="auto">
              <a:xfrm flipV="1">
                <a:off x="5657"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63" name="Line 129"/>
              <p:cNvSpPr>
                <a:spLocks noChangeShapeType="1"/>
              </p:cNvSpPr>
              <p:nvPr/>
            </p:nvSpPr>
            <p:spPr bwMode="auto">
              <a:xfrm flipV="1">
                <a:off x="5690" y="1958"/>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64" name="Line 130"/>
              <p:cNvSpPr>
                <a:spLocks noChangeShapeType="1"/>
              </p:cNvSpPr>
              <p:nvPr/>
            </p:nvSpPr>
            <p:spPr bwMode="auto">
              <a:xfrm flipV="1">
                <a:off x="737"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65" name="Line 131"/>
              <p:cNvSpPr>
                <a:spLocks noChangeShapeType="1"/>
              </p:cNvSpPr>
              <p:nvPr/>
            </p:nvSpPr>
            <p:spPr bwMode="auto">
              <a:xfrm flipV="1">
                <a:off x="770"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66" name="Line 132"/>
              <p:cNvSpPr>
                <a:spLocks noChangeShapeType="1"/>
              </p:cNvSpPr>
              <p:nvPr/>
            </p:nvSpPr>
            <p:spPr bwMode="auto">
              <a:xfrm flipV="1">
                <a:off x="1426"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67" name="Rectangle 133"/>
              <p:cNvSpPr>
                <a:spLocks noChangeArrowheads="1"/>
              </p:cNvSpPr>
              <p:nvPr/>
            </p:nvSpPr>
            <p:spPr bwMode="auto">
              <a:xfrm>
                <a:off x="1501" y="2107"/>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568" name="Line 134"/>
              <p:cNvSpPr>
                <a:spLocks noChangeShapeType="1"/>
              </p:cNvSpPr>
              <p:nvPr/>
            </p:nvSpPr>
            <p:spPr bwMode="auto">
              <a:xfrm flipV="1">
                <a:off x="1875"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69" name="Rectangle 135"/>
              <p:cNvSpPr>
                <a:spLocks noChangeArrowheads="1"/>
              </p:cNvSpPr>
              <p:nvPr/>
            </p:nvSpPr>
            <p:spPr bwMode="auto">
              <a:xfrm>
                <a:off x="1950" y="2107"/>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1996</a:t>
                </a:r>
                <a:endParaRPr lang="en-US">
                  <a:latin typeface="Arial" pitchFamily="34" charset="0"/>
                </a:endParaRPr>
              </a:p>
            </p:txBody>
          </p:sp>
          <p:sp>
            <p:nvSpPr>
              <p:cNvPr id="56570" name="Line 136"/>
              <p:cNvSpPr>
                <a:spLocks noChangeShapeType="1"/>
              </p:cNvSpPr>
              <p:nvPr/>
            </p:nvSpPr>
            <p:spPr bwMode="auto">
              <a:xfrm flipV="1">
                <a:off x="2282"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71" name="Rectangle 137"/>
              <p:cNvSpPr>
                <a:spLocks noChangeArrowheads="1"/>
              </p:cNvSpPr>
              <p:nvPr/>
            </p:nvSpPr>
            <p:spPr bwMode="auto">
              <a:xfrm>
                <a:off x="2357" y="2107"/>
                <a:ext cx="20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HP</a:t>
                </a:r>
                <a:endParaRPr lang="en-US">
                  <a:latin typeface="Arial" pitchFamily="34" charset="0"/>
                </a:endParaRPr>
              </a:p>
            </p:txBody>
          </p:sp>
          <p:sp>
            <p:nvSpPr>
              <p:cNvPr id="56572" name="Line 138"/>
              <p:cNvSpPr>
                <a:spLocks noChangeShapeType="1"/>
              </p:cNvSpPr>
              <p:nvPr/>
            </p:nvSpPr>
            <p:spPr bwMode="auto">
              <a:xfrm flipV="1">
                <a:off x="3562"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73" name="Rectangle 139"/>
              <p:cNvSpPr>
                <a:spLocks noChangeArrowheads="1"/>
              </p:cNvSpPr>
              <p:nvPr/>
            </p:nvSpPr>
            <p:spPr bwMode="auto">
              <a:xfrm>
                <a:off x="3645" y="2107"/>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574" name="Line 140"/>
              <p:cNvSpPr>
                <a:spLocks noChangeShapeType="1"/>
              </p:cNvSpPr>
              <p:nvPr/>
            </p:nvSpPr>
            <p:spPr bwMode="auto">
              <a:xfrm flipV="1">
                <a:off x="3945"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75" name="Rectangle 141"/>
              <p:cNvSpPr>
                <a:spLocks noChangeArrowheads="1"/>
              </p:cNvSpPr>
              <p:nvPr/>
            </p:nvSpPr>
            <p:spPr bwMode="auto">
              <a:xfrm>
                <a:off x="4019" y="2107"/>
                <a:ext cx="20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576" name="Line 142"/>
              <p:cNvSpPr>
                <a:spLocks noChangeShapeType="1"/>
              </p:cNvSpPr>
              <p:nvPr/>
            </p:nvSpPr>
            <p:spPr bwMode="auto">
              <a:xfrm flipV="1">
                <a:off x="5008"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77" name="Rectangle 143"/>
              <p:cNvSpPr>
                <a:spLocks noChangeArrowheads="1"/>
              </p:cNvSpPr>
              <p:nvPr/>
            </p:nvSpPr>
            <p:spPr bwMode="auto">
              <a:xfrm>
                <a:off x="5091" y="2107"/>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578" name="Line 144"/>
              <p:cNvSpPr>
                <a:spLocks noChangeShapeType="1"/>
              </p:cNvSpPr>
              <p:nvPr/>
            </p:nvSpPr>
            <p:spPr bwMode="auto">
              <a:xfrm flipV="1">
                <a:off x="5657"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79" name="Line 145"/>
              <p:cNvSpPr>
                <a:spLocks noChangeShapeType="1"/>
              </p:cNvSpPr>
              <p:nvPr/>
            </p:nvSpPr>
            <p:spPr bwMode="auto">
              <a:xfrm flipV="1">
                <a:off x="5690" y="210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80" name="Line 146"/>
              <p:cNvSpPr>
                <a:spLocks noChangeShapeType="1"/>
              </p:cNvSpPr>
              <p:nvPr/>
            </p:nvSpPr>
            <p:spPr bwMode="auto">
              <a:xfrm>
                <a:off x="737" y="2265"/>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81" name="Line 147"/>
              <p:cNvSpPr>
                <a:spLocks noChangeShapeType="1"/>
              </p:cNvSpPr>
              <p:nvPr/>
            </p:nvSpPr>
            <p:spPr bwMode="auto">
              <a:xfrm flipV="1">
                <a:off x="737"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82" name="Line 148"/>
              <p:cNvSpPr>
                <a:spLocks noChangeShapeType="1"/>
              </p:cNvSpPr>
              <p:nvPr/>
            </p:nvSpPr>
            <p:spPr bwMode="auto">
              <a:xfrm flipV="1">
                <a:off x="770"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83" name="Rectangle 149"/>
              <p:cNvSpPr>
                <a:spLocks noChangeArrowheads="1"/>
              </p:cNvSpPr>
              <p:nvPr/>
            </p:nvSpPr>
            <p:spPr bwMode="auto">
              <a:xfrm>
                <a:off x="845" y="2340"/>
                <a:ext cx="457"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m68000</a:t>
                </a:r>
                <a:endParaRPr lang="en-US">
                  <a:latin typeface="Arial" pitchFamily="34" charset="0"/>
                </a:endParaRPr>
              </a:p>
            </p:txBody>
          </p:sp>
          <p:sp>
            <p:nvSpPr>
              <p:cNvPr id="56584" name="Line 150"/>
              <p:cNvSpPr>
                <a:spLocks noChangeShapeType="1"/>
              </p:cNvSpPr>
              <p:nvPr/>
            </p:nvSpPr>
            <p:spPr bwMode="auto">
              <a:xfrm flipV="1">
                <a:off x="1426"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85" name="Rectangle 151"/>
              <p:cNvSpPr>
                <a:spLocks noChangeArrowheads="1"/>
              </p:cNvSpPr>
              <p:nvPr/>
            </p:nvSpPr>
            <p:spPr bwMode="auto">
              <a:xfrm>
                <a:off x="1501" y="2265"/>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586" name="Line 152"/>
              <p:cNvSpPr>
                <a:spLocks noChangeShapeType="1"/>
              </p:cNvSpPr>
              <p:nvPr/>
            </p:nvSpPr>
            <p:spPr bwMode="auto">
              <a:xfrm flipV="1">
                <a:off x="1875"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87" name="Rectangle 153"/>
              <p:cNvSpPr>
                <a:spLocks noChangeArrowheads="1"/>
              </p:cNvSpPr>
              <p:nvPr/>
            </p:nvSpPr>
            <p:spPr bwMode="auto">
              <a:xfrm>
                <a:off x="1950" y="2265"/>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1979</a:t>
                </a:r>
                <a:endParaRPr lang="en-US">
                  <a:latin typeface="Arial" pitchFamily="34" charset="0"/>
                </a:endParaRPr>
              </a:p>
            </p:txBody>
          </p:sp>
          <p:sp>
            <p:nvSpPr>
              <p:cNvPr id="56588" name="Line 154"/>
              <p:cNvSpPr>
                <a:spLocks noChangeShapeType="1"/>
              </p:cNvSpPr>
              <p:nvPr/>
            </p:nvSpPr>
            <p:spPr bwMode="auto">
              <a:xfrm flipV="1">
                <a:off x="2282"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89" name="Rectangle 155"/>
              <p:cNvSpPr>
                <a:spLocks noChangeArrowheads="1"/>
              </p:cNvSpPr>
              <p:nvPr/>
            </p:nvSpPr>
            <p:spPr bwMode="auto">
              <a:xfrm>
                <a:off x="2357" y="2265"/>
                <a:ext cx="51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Motorola</a:t>
                </a:r>
                <a:endParaRPr lang="en-US">
                  <a:latin typeface="Arial" pitchFamily="34" charset="0"/>
                </a:endParaRPr>
              </a:p>
            </p:txBody>
          </p:sp>
          <p:sp>
            <p:nvSpPr>
              <p:cNvPr id="56590" name="Line 156"/>
              <p:cNvSpPr>
                <a:spLocks noChangeShapeType="1"/>
              </p:cNvSpPr>
              <p:nvPr/>
            </p:nvSpPr>
            <p:spPr bwMode="auto">
              <a:xfrm flipV="1">
                <a:off x="3562"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91" name="Rectangle 157"/>
              <p:cNvSpPr>
                <a:spLocks noChangeArrowheads="1"/>
              </p:cNvSpPr>
              <p:nvPr/>
            </p:nvSpPr>
            <p:spPr bwMode="auto">
              <a:xfrm>
                <a:off x="3645" y="2265"/>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592" name="Line 158"/>
              <p:cNvSpPr>
                <a:spLocks noChangeShapeType="1"/>
              </p:cNvSpPr>
              <p:nvPr/>
            </p:nvSpPr>
            <p:spPr bwMode="auto">
              <a:xfrm flipV="1">
                <a:off x="3945"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93" name="Rectangle 159"/>
              <p:cNvSpPr>
                <a:spLocks noChangeArrowheads="1"/>
              </p:cNvSpPr>
              <p:nvPr/>
            </p:nvSpPr>
            <p:spPr bwMode="auto">
              <a:xfrm>
                <a:off x="4019" y="2265"/>
                <a:ext cx="20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594" name="Line 160"/>
              <p:cNvSpPr>
                <a:spLocks noChangeShapeType="1"/>
              </p:cNvSpPr>
              <p:nvPr/>
            </p:nvSpPr>
            <p:spPr bwMode="auto">
              <a:xfrm flipV="1">
                <a:off x="5008"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95" name="Rectangle 161"/>
              <p:cNvSpPr>
                <a:spLocks noChangeArrowheads="1"/>
              </p:cNvSpPr>
              <p:nvPr/>
            </p:nvSpPr>
            <p:spPr bwMode="auto">
              <a:xfrm>
                <a:off x="5091" y="2265"/>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596" name="Line 162"/>
              <p:cNvSpPr>
                <a:spLocks noChangeShapeType="1"/>
              </p:cNvSpPr>
              <p:nvPr/>
            </p:nvSpPr>
            <p:spPr bwMode="auto">
              <a:xfrm flipV="1">
                <a:off x="5657"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97" name="Line 163"/>
              <p:cNvSpPr>
                <a:spLocks noChangeShapeType="1"/>
              </p:cNvSpPr>
              <p:nvPr/>
            </p:nvSpPr>
            <p:spPr bwMode="auto">
              <a:xfrm flipV="1">
                <a:off x="5690" y="2265"/>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98" name="Line 164"/>
              <p:cNvSpPr>
                <a:spLocks noChangeShapeType="1"/>
              </p:cNvSpPr>
              <p:nvPr/>
            </p:nvSpPr>
            <p:spPr bwMode="auto">
              <a:xfrm flipV="1">
                <a:off x="737"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599" name="Line 165"/>
              <p:cNvSpPr>
                <a:spLocks noChangeShapeType="1"/>
              </p:cNvSpPr>
              <p:nvPr/>
            </p:nvSpPr>
            <p:spPr bwMode="auto">
              <a:xfrm flipV="1">
                <a:off x="770"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00" name="Line 166"/>
              <p:cNvSpPr>
                <a:spLocks noChangeShapeType="1"/>
              </p:cNvSpPr>
              <p:nvPr/>
            </p:nvSpPr>
            <p:spPr bwMode="auto">
              <a:xfrm flipV="1">
                <a:off x="1426"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01" name="Rectangle 167"/>
              <p:cNvSpPr>
                <a:spLocks noChangeArrowheads="1"/>
              </p:cNvSpPr>
              <p:nvPr/>
            </p:nvSpPr>
            <p:spPr bwMode="auto">
              <a:xfrm>
                <a:off x="1501" y="2415"/>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602" name="Line 168"/>
              <p:cNvSpPr>
                <a:spLocks noChangeShapeType="1"/>
              </p:cNvSpPr>
              <p:nvPr/>
            </p:nvSpPr>
            <p:spPr bwMode="auto">
              <a:xfrm flipV="1">
                <a:off x="1875"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03" name="Rectangle 169"/>
              <p:cNvSpPr>
                <a:spLocks noChangeArrowheads="1"/>
              </p:cNvSpPr>
              <p:nvPr/>
            </p:nvSpPr>
            <p:spPr bwMode="auto">
              <a:xfrm>
                <a:off x="1950" y="2415"/>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1979</a:t>
                </a:r>
                <a:endParaRPr lang="en-US">
                  <a:latin typeface="Arial" pitchFamily="34" charset="0"/>
                </a:endParaRPr>
              </a:p>
            </p:txBody>
          </p:sp>
          <p:sp>
            <p:nvSpPr>
              <p:cNvPr id="56604" name="Line 170"/>
              <p:cNvSpPr>
                <a:spLocks noChangeShapeType="1"/>
              </p:cNvSpPr>
              <p:nvPr/>
            </p:nvSpPr>
            <p:spPr bwMode="auto">
              <a:xfrm flipV="1">
                <a:off x="2282"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05" name="Rectangle 171"/>
              <p:cNvSpPr>
                <a:spLocks noChangeArrowheads="1"/>
              </p:cNvSpPr>
              <p:nvPr/>
            </p:nvSpPr>
            <p:spPr bwMode="auto">
              <a:xfrm>
                <a:off x="2357" y="2415"/>
                <a:ext cx="51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Motorola</a:t>
                </a:r>
                <a:endParaRPr lang="en-US" dirty="0">
                  <a:latin typeface="Arial" pitchFamily="34" charset="0"/>
                </a:endParaRPr>
              </a:p>
            </p:txBody>
          </p:sp>
          <p:sp>
            <p:nvSpPr>
              <p:cNvPr id="56606" name="Line 172"/>
              <p:cNvSpPr>
                <a:spLocks noChangeShapeType="1"/>
              </p:cNvSpPr>
              <p:nvPr/>
            </p:nvSpPr>
            <p:spPr bwMode="auto">
              <a:xfrm flipV="1">
                <a:off x="3562"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07" name="Rectangle 173"/>
              <p:cNvSpPr>
                <a:spLocks noChangeArrowheads="1"/>
              </p:cNvSpPr>
              <p:nvPr/>
            </p:nvSpPr>
            <p:spPr bwMode="auto">
              <a:xfrm>
                <a:off x="3645" y="2415"/>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608" name="Line 174"/>
              <p:cNvSpPr>
                <a:spLocks noChangeShapeType="1"/>
              </p:cNvSpPr>
              <p:nvPr/>
            </p:nvSpPr>
            <p:spPr bwMode="auto">
              <a:xfrm flipV="1">
                <a:off x="3945"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09" name="Rectangle 175"/>
              <p:cNvSpPr>
                <a:spLocks noChangeArrowheads="1"/>
              </p:cNvSpPr>
              <p:nvPr/>
            </p:nvSpPr>
            <p:spPr bwMode="auto">
              <a:xfrm>
                <a:off x="4019" y="2415"/>
                <a:ext cx="20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big</a:t>
                </a:r>
                <a:endParaRPr lang="en-US">
                  <a:latin typeface="Arial" pitchFamily="34" charset="0"/>
                </a:endParaRPr>
              </a:p>
            </p:txBody>
          </p:sp>
          <p:sp>
            <p:nvSpPr>
              <p:cNvPr id="56610" name="Line 176"/>
              <p:cNvSpPr>
                <a:spLocks noChangeShapeType="1"/>
              </p:cNvSpPr>
              <p:nvPr/>
            </p:nvSpPr>
            <p:spPr bwMode="auto">
              <a:xfrm flipV="1">
                <a:off x="5008"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11" name="Rectangle 177"/>
              <p:cNvSpPr>
                <a:spLocks noChangeArrowheads="1"/>
              </p:cNvSpPr>
              <p:nvPr/>
            </p:nvSpPr>
            <p:spPr bwMode="auto">
              <a:xfrm>
                <a:off x="5091" y="2415"/>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612" name="Line 178"/>
              <p:cNvSpPr>
                <a:spLocks noChangeShapeType="1"/>
              </p:cNvSpPr>
              <p:nvPr/>
            </p:nvSpPr>
            <p:spPr bwMode="auto">
              <a:xfrm flipV="1">
                <a:off x="5657"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13" name="Line 179"/>
              <p:cNvSpPr>
                <a:spLocks noChangeShapeType="1"/>
              </p:cNvSpPr>
              <p:nvPr/>
            </p:nvSpPr>
            <p:spPr bwMode="auto">
              <a:xfrm flipV="1">
                <a:off x="5690" y="2415"/>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14" name="Line 180"/>
              <p:cNvSpPr>
                <a:spLocks noChangeShapeType="1"/>
              </p:cNvSpPr>
              <p:nvPr/>
            </p:nvSpPr>
            <p:spPr bwMode="auto">
              <a:xfrm>
                <a:off x="737" y="2564"/>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15" name="Line 181"/>
              <p:cNvSpPr>
                <a:spLocks noChangeShapeType="1"/>
              </p:cNvSpPr>
              <p:nvPr/>
            </p:nvSpPr>
            <p:spPr bwMode="auto">
              <a:xfrm flipV="1">
                <a:off x="737"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16" name="Line 182"/>
              <p:cNvSpPr>
                <a:spLocks noChangeShapeType="1"/>
              </p:cNvSpPr>
              <p:nvPr/>
            </p:nvSpPr>
            <p:spPr bwMode="auto">
              <a:xfrm flipV="1">
                <a:off x="770"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17" name="Rectangle 183"/>
              <p:cNvSpPr>
                <a:spLocks noChangeArrowheads="1"/>
              </p:cNvSpPr>
              <p:nvPr/>
            </p:nvSpPr>
            <p:spPr bwMode="auto">
              <a:xfrm>
                <a:off x="845" y="2639"/>
                <a:ext cx="341"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MIPS</a:t>
                </a:r>
                <a:endParaRPr lang="en-US">
                  <a:latin typeface="Arial" pitchFamily="34" charset="0"/>
                </a:endParaRPr>
              </a:p>
            </p:txBody>
          </p:sp>
          <p:sp>
            <p:nvSpPr>
              <p:cNvPr id="56618" name="Line 184"/>
              <p:cNvSpPr>
                <a:spLocks noChangeShapeType="1"/>
              </p:cNvSpPr>
              <p:nvPr/>
            </p:nvSpPr>
            <p:spPr bwMode="auto">
              <a:xfrm flipV="1">
                <a:off x="1426"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19" name="Rectangle 185"/>
              <p:cNvSpPr>
                <a:spLocks noChangeArrowheads="1"/>
              </p:cNvSpPr>
              <p:nvPr/>
            </p:nvSpPr>
            <p:spPr bwMode="auto">
              <a:xfrm>
                <a:off x="1501" y="2564"/>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620" name="Line 186"/>
              <p:cNvSpPr>
                <a:spLocks noChangeShapeType="1"/>
              </p:cNvSpPr>
              <p:nvPr/>
            </p:nvSpPr>
            <p:spPr bwMode="auto">
              <a:xfrm flipV="1">
                <a:off x="1875"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21" name="Rectangle 187"/>
              <p:cNvSpPr>
                <a:spLocks noChangeArrowheads="1"/>
              </p:cNvSpPr>
              <p:nvPr/>
            </p:nvSpPr>
            <p:spPr bwMode="auto">
              <a:xfrm>
                <a:off x="1950" y="2564"/>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1981</a:t>
                </a:r>
                <a:endParaRPr lang="en-US">
                  <a:latin typeface="Arial" pitchFamily="34" charset="0"/>
                </a:endParaRPr>
              </a:p>
            </p:txBody>
          </p:sp>
          <p:sp>
            <p:nvSpPr>
              <p:cNvPr id="56622" name="Line 188"/>
              <p:cNvSpPr>
                <a:spLocks noChangeShapeType="1"/>
              </p:cNvSpPr>
              <p:nvPr/>
            </p:nvSpPr>
            <p:spPr bwMode="auto">
              <a:xfrm flipV="1">
                <a:off x="2282"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23" name="Rectangle 189"/>
              <p:cNvSpPr>
                <a:spLocks noChangeArrowheads="1"/>
              </p:cNvSpPr>
              <p:nvPr/>
            </p:nvSpPr>
            <p:spPr bwMode="auto">
              <a:xfrm>
                <a:off x="2357" y="2564"/>
                <a:ext cx="341"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MIPS</a:t>
                </a:r>
                <a:endParaRPr lang="en-US">
                  <a:latin typeface="Arial" pitchFamily="34" charset="0"/>
                </a:endParaRPr>
              </a:p>
            </p:txBody>
          </p:sp>
          <p:sp>
            <p:nvSpPr>
              <p:cNvPr id="56624" name="Line 190"/>
              <p:cNvSpPr>
                <a:spLocks noChangeShapeType="1"/>
              </p:cNvSpPr>
              <p:nvPr/>
            </p:nvSpPr>
            <p:spPr bwMode="auto">
              <a:xfrm flipV="1">
                <a:off x="3562"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25" name="Rectangle 191"/>
              <p:cNvSpPr>
                <a:spLocks noChangeArrowheads="1"/>
              </p:cNvSpPr>
              <p:nvPr/>
            </p:nvSpPr>
            <p:spPr bwMode="auto">
              <a:xfrm>
                <a:off x="3645" y="2564"/>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626" name="Line 192"/>
              <p:cNvSpPr>
                <a:spLocks noChangeShapeType="1"/>
              </p:cNvSpPr>
              <p:nvPr/>
            </p:nvSpPr>
            <p:spPr bwMode="auto">
              <a:xfrm flipV="1">
                <a:off x="3945"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27" name="Rectangle 193"/>
              <p:cNvSpPr>
                <a:spLocks noChangeArrowheads="1"/>
              </p:cNvSpPr>
              <p:nvPr/>
            </p:nvSpPr>
            <p:spPr bwMode="auto">
              <a:xfrm>
                <a:off x="4019" y="2564"/>
                <a:ext cx="150"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628" name="Line 194"/>
              <p:cNvSpPr>
                <a:spLocks noChangeShapeType="1"/>
              </p:cNvSpPr>
              <p:nvPr/>
            </p:nvSpPr>
            <p:spPr bwMode="auto">
              <a:xfrm flipV="1">
                <a:off x="5008"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29" name="Rectangle 195"/>
              <p:cNvSpPr>
                <a:spLocks noChangeArrowheads="1"/>
              </p:cNvSpPr>
              <p:nvPr/>
            </p:nvSpPr>
            <p:spPr bwMode="auto">
              <a:xfrm>
                <a:off x="5091" y="2564"/>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630" name="Line 196"/>
              <p:cNvSpPr>
                <a:spLocks noChangeShapeType="1"/>
              </p:cNvSpPr>
              <p:nvPr/>
            </p:nvSpPr>
            <p:spPr bwMode="auto">
              <a:xfrm flipV="1">
                <a:off x="5657"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31" name="Line 197"/>
              <p:cNvSpPr>
                <a:spLocks noChangeShapeType="1"/>
              </p:cNvSpPr>
              <p:nvPr/>
            </p:nvSpPr>
            <p:spPr bwMode="auto">
              <a:xfrm flipV="1">
                <a:off x="5690" y="2573"/>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32" name="Line 198"/>
              <p:cNvSpPr>
                <a:spLocks noChangeShapeType="1"/>
              </p:cNvSpPr>
              <p:nvPr/>
            </p:nvSpPr>
            <p:spPr bwMode="auto">
              <a:xfrm flipV="1">
                <a:off x="737"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33" name="Line 199"/>
              <p:cNvSpPr>
                <a:spLocks noChangeShapeType="1"/>
              </p:cNvSpPr>
              <p:nvPr/>
            </p:nvSpPr>
            <p:spPr bwMode="auto">
              <a:xfrm flipV="1">
                <a:off x="770"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34" name="Line 200"/>
              <p:cNvSpPr>
                <a:spLocks noChangeShapeType="1"/>
              </p:cNvSpPr>
              <p:nvPr/>
            </p:nvSpPr>
            <p:spPr bwMode="auto">
              <a:xfrm flipV="1">
                <a:off x="1426"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35" name="Rectangle 201"/>
              <p:cNvSpPr>
                <a:spLocks noChangeArrowheads="1"/>
              </p:cNvSpPr>
              <p:nvPr/>
            </p:nvSpPr>
            <p:spPr bwMode="auto">
              <a:xfrm>
                <a:off x="1501" y="2722"/>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636" name="Line 202"/>
              <p:cNvSpPr>
                <a:spLocks noChangeShapeType="1"/>
              </p:cNvSpPr>
              <p:nvPr/>
            </p:nvSpPr>
            <p:spPr bwMode="auto">
              <a:xfrm flipV="1">
                <a:off x="1875"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37" name="Rectangle 203"/>
              <p:cNvSpPr>
                <a:spLocks noChangeArrowheads="1"/>
              </p:cNvSpPr>
              <p:nvPr/>
            </p:nvSpPr>
            <p:spPr bwMode="auto">
              <a:xfrm>
                <a:off x="1950" y="2722"/>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1999</a:t>
                </a:r>
                <a:endParaRPr lang="en-US">
                  <a:latin typeface="Arial" pitchFamily="34" charset="0"/>
                </a:endParaRPr>
              </a:p>
            </p:txBody>
          </p:sp>
          <p:sp>
            <p:nvSpPr>
              <p:cNvPr id="56638" name="Line 204"/>
              <p:cNvSpPr>
                <a:spLocks noChangeShapeType="1"/>
              </p:cNvSpPr>
              <p:nvPr/>
            </p:nvSpPr>
            <p:spPr bwMode="auto">
              <a:xfrm flipV="1">
                <a:off x="2282"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639" name="Rectangle 205"/>
              <p:cNvSpPr>
                <a:spLocks noChangeArrowheads="1"/>
              </p:cNvSpPr>
              <p:nvPr/>
            </p:nvSpPr>
            <p:spPr bwMode="auto">
              <a:xfrm>
                <a:off x="2357" y="2722"/>
                <a:ext cx="341"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MIPS</a:t>
                </a:r>
                <a:endParaRPr lang="en-US" dirty="0">
                  <a:latin typeface="Arial" pitchFamily="34" charset="0"/>
                </a:endParaRPr>
              </a:p>
            </p:txBody>
          </p:sp>
        </p:grpSp>
        <p:sp>
          <p:nvSpPr>
            <p:cNvPr id="56328" name="Line 207"/>
            <p:cNvSpPr>
              <a:spLocks noChangeShapeType="1"/>
            </p:cNvSpPr>
            <p:nvPr/>
          </p:nvSpPr>
          <p:spPr bwMode="auto">
            <a:xfrm flipV="1">
              <a:off x="3562"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29" name="Rectangle 208"/>
            <p:cNvSpPr>
              <a:spLocks noChangeArrowheads="1"/>
            </p:cNvSpPr>
            <p:nvPr/>
          </p:nvSpPr>
          <p:spPr bwMode="auto">
            <a:xfrm>
              <a:off x="3645" y="2722"/>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330" name="Line 209"/>
            <p:cNvSpPr>
              <a:spLocks noChangeShapeType="1"/>
            </p:cNvSpPr>
            <p:nvPr/>
          </p:nvSpPr>
          <p:spPr bwMode="auto">
            <a:xfrm flipV="1">
              <a:off x="3945"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31" name="Rectangle 210"/>
            <p:cNvSpPr>
              <a:spLocks noChangeArrowheads="1"/>
            </p:cNvSpPr>
            <p:nvPr/>
          </p:nvSpPr>
          <p:spPr bwMode="auto">
            <a:xfrm>
              <a:off x="4019" y="2722"/>
              <a:ext cx="150"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332" name="Line 211"/>
            <p:cNvSpPr>
              <a:spLocks noChangeShapeType="1"/>
            </p:cNvSpPr>
            <p:nvPr/>
          </p:nvSpPr>
          <p:spPr bwMode="auto">
            <a:xfrm flipV="1">
              <a:off x="5008"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33" name="Rectangle 212"/>
            <p:cNvSpPr>
              <a:spLocks noChangeArrowheads="1"/>
            </p:cNvSpPr>
            <p:nvPr/>
          </p:nvSpPr>
          <p:spPr bwMode="auto">
            <a:xfrm>
              <a:off x="5091" y="2722"/>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334" name="Line 213"/>
            <p:cNvSpPr>
              <a:spLocks noChangeShapeType="1"/>
            </p:cNvSpPr>
            <p:nvPr/>
          </p:nvSpPr>
          <p:spPr bwMode="auto">
            <a:xfrm flipV="1">
              <a:off x="5657"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35" name="Line 214"/>
            <p:cNvSpPr>
              <a:spLocks noChangeShapeType="1"/>
            </p:cNvSpPr>
            <p:nvPr/>
          </p:nvSpPr>
          <p:spPr bwMode="auto">
            <a:xfrm flipV="1">
              <a:off x="5690" y="2722"/>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36" name="Line 215"/>
            <p:cNvSpPr>
              <a:spLocks noChangeShapeType="1"/>
            </p:cNvSpPr>
            <p:nvPr/>
          </p:nvSpPr>
          <p:spPr bwMode="auto">
            <a:xfrm>
              <a:off x="737" y="2872"/>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37" name="Line 216"/>
            <p:cNvSpPr>
              <a:spLocks noChangeShapeType="1"/>
            </p:cNvSpPr>
            <p:nvPr/>
          </p:nvSpPr>
          <p:spPr bwMode="auto">
            <a:xfrm flipV="1">
              <a:off x="737"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38" name="Line 217"/>
            <p:cNvSpPr>
              <a:spLocks noChangeShapeType="1"/>
            </p:cNvSpPr>
            <p:nvPr/>
          </p:nvSpPr>
          <p:spPr bwMode="auto">
            <a:xfrm flipV="1">
              <a:off x="770"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39" name="Rectangle 218"/>
            <p:cNvSpPr>
              <a:spLocks noChangeArrowheads="1"/>
            </p:cNvSpPr>
            <p:nvPr/>
          </p:nvSpPr>
          <p:spPr bwMode="auto">
            <a:xfrm>
              <a:off x="845" y="2872"/>
              <a:ext cx="357"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Alpha</a:t>
              </a:r>
              <a:endParaRPr lang="en-US">
                <a:latin typeface="Arial" pitchFamily="34" charset="0"/>
              </a:endParaRPr>
            </a:p>
          </p:txBody>
        </p:sp>
        <p:sp>
          <p:nvSpPr>
            <p:cNvPr id="56340" name="Line 219"/>
            <p:cNvSpPr>
              <a:spLocks noChangeShapeType="1"/>
            </p:cNvSpPr>
            <p:nvPr/>
          </p:nvSpPr>
          <p:spPr bwMode="auto">
            <a:xfrm flipV="1">
              <a:off x="1426"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41" name="Rectangle 220"/>
            <p:cNvSpPr>
              <a:spLocks noChangeArrowheads="1"/>
            </p:cNvSpPr>
            <p:nvPr/>
          </p:nvSpPr>
          <p:spPr bwMode="auto">
            <a:xfrm>
              <a:off x="1501" y="2872"/>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342" name="Line 221"/>
            <p:cNvSpPr>
              <a:spLocks noChangeShapeType="1"/>
            </p:cNvSpPr>
            <p:nvPr/>
          </p:nvSpPr>
          <p:spPr bwMode="auto">
            <a:xfrm flipV="1">
              <a:off x="1875"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43" name="Rectangle 222"/>
            <p:cNvSpPr>
              <a:spLocks noChangeArrowheads="1"/>
            </p:cNvSpPr>
            <p:nvPr/>
          </p:nvSpPr>
          <p:spPr bwMode="auto">
            <a:xfrm>
              <a:off x="1950" y="2872"/>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1992</a:t>
              </a:r>
              <a:endParaRPr lang="en-US">
                <a:latin typeface="Arial" pitchFamily="34" charset="0"/>
              </a:endParaRPr>
            </a:p>
          </p:txBody>
        </p:sp>
        <p:sp>
          <p:nvSpPr>
            <p:cNvPr id="56344" name="Line 223"/>
            <p:cNvSpPr>
              <a:spLocks noChangeShapeType="1"/>
            </p:cNvSpPr>
            <p:nvPr/>
          </p:nvSpPr>
          <p:spPr bwMode="auto">
            <a:xfrm flipV="1">
              <a:off x="2282"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45" name="Rectangle 224"/>
            <p:cNvSpPr>
              <a:spLocks noChangeArrowheads="1"/>
            </p:cNvSpPr>
            <p:nvPr/>
          </p:nvSpPr>
          <p:spPr bwMode="auto">
            <a:xfrm>
              <a:off x="2357" y="2872"/>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DEC</a:t>
              </a:r>
              <a:endParaRPr lang="en-US">
                <a:latin typeface="Arial" pitchFamily="34" charset="0"/>
              </a:endParaRPr>
            </a:p>
          </p:txBody>
        </p:sp>
        <p:sp>
          <p:nvSpPr>
            <p:cNvPr id="56346" name="Line 225"/>
            <p:cNvSpPr>
              <a:spLocks noChangeShapeType="1"/>
            </p:cNvSpPr>
            <p:nvPr/>
          </p:nvSpPr>
          <p:spPr bwMode="auto">
            <a:xfrm flipV="1">
              <a:off x="3562"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47" name="Rectangle 226"/>
            <p:cNvSpPr>
              <a:spLocks noChangeArrowheads="1"/>
            </p:cNvSpPr>
            <p:nvPr/>
          </p:nvSpPr>
          <p:spPr bwMode="auto">
            <a:xfrm>
              <a:off x="3645" y="2872"/>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348" name="Line 227"/>
            <p:cNvSpPr>
              <a:spLocks noChangeShapeType="1"/>
            </p:cNvSpPr>
            <p:nvPr/>
          </p:nvSpPr>
          <p:spPr bwMode="auto">
            <a:xfrm flipV="1">
              <a:off x="3945"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49" name="Rectangle 228"/>
            <p:cNvSpPr>
              <a:spLocks noChangeArrowheads="1"/>
            </p:cNvSpPr>
            <p:nvPr/>
          </p:nvSpPr>
          <p:spPr bwMode="auto">
            <a:xfrm>
              <a:off x="4019" y="2872"/>
              <a:ext cx="150"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bi</a:t>
              </a:r>
              <a:endParaRPr lang="en-US">
                <a:latin typeface="Arial" pitchFamily="34" charset="0"/>
              </a:endParaRPr>
            </a:p>
          </p:txBody>
        </p:sp>
        <p:sp>
          <p:nvSpPr>
            <p:cNvPr id="56350" name="Line 229"/>
            <p:cNvSpPr>
              <a:spLocks noChangeShapeType="1"/>
            </p:cNvSpPr>
            <p:nvPr/>
          </p:nvSpPr>
          <p:spPr bwMode="auto">
            <a:xfrm flipV="1">
              <a:off x="5008"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51" name="Rectangle 230"/>
            <p:cNvSpPr>
              <a:spLocks noChangeArrowheads="1"/>
            </p:cNvSpPr>
            <p:nvPr/>
          </p:nvSpPr>
          <p:spPr bwMode="auto">
            <a:xfrm>
              <a:off x="5091" y="2872"/>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352" name="Line 231"/>
            <p:cNvSpPr>
              <a:spLocks noChangeShapeType="1"/>
            </p:cNvSpPr>
            <p:nvPr/>
          </p:nvSpPr>
          <p:spPr bwMode="auto">
            <a:xfrm flipV="1">
              <a:off x="5657"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53" name="Line 232"/>
            <p:cNvSpPr>
              <a:spLocks noChangeShapeType="1"/>
            </p:cNvSpPr>
            <p:nvPr/>
          </p:nvSpPr>
          <p:spPr bwMode="auto">
            <a:xfrm flipV="1">
              <a:off x="5690" y="2880"/>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54" name="Line 233"/>
            <p:cNvSpPr>
              <a:spLocks noChangeShapeType="1"/>
            </p:cNvSpPr>
            <p:nvPr/>
          </p:nvSpPr>
          <p:spPr bwMode="auto">
            <a:xfrm>
              <a:off x="737" y="3030"/>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55" name="Line 234"/>
            <p:cNvSpPr>
              <a:spLocks noChangeShapeType="1"/>
            </p:cNvSpPr>
            <p:nvPr/>
          </p:nvSpPr>
          <p:spPr bwMode="auto">
            <a:xfrm flipV="1">
              <a:off x="737"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56" name="Line 235"/>
            <p:cNvSpPr>
              <a:spLocks noChangeShapeType="1"/>
            </p:cNvSpPr>
            <p:nvPr/>
          </p:nvSpPr>
          <p:spPr bwMode="auto">
            <a:xfrm flipV="1">
              <a:off x="770"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57" name="Rectangle 236"/>
            <p:cNvSpPr>
              <a:spLocks noChangeArrowheads="1"/>
            </p:cNvSpPr>
            <p:nvPr/>
          </p:nvSpPr>
          <p:spPr bwMode="auto">
            <a:xfrm>
              <a:off x="845" y="3180"/>
              <a:ext cx="241"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x86</a:t>
              </a:r>
              <a:endParaRPr lang="en-US">
                <a:latin typeface="Arial" pitchFamily="34" charset="0"/>
              </a:endParaRPr>
            </a:p>
          </p:txBody>
        </p:sp>
        <p:sp>
          <p:nvSpPr>
            <p:cNvPr id="56358" name="Line 237"/>
            <p:cNvSpPr>
              <a:spLocks noChangeShapeType="1"/>
            </p:cNvSpPr>
            <p:nvPr/>
          </p:nvSpPr>
          <p:spPr bwMode="auto">
            <a:xfrm flipV="1">
              <a:off x="1426"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59" name="Rectangle 238"/>
            <p:cNvSpPr>
              <a:spLocks noChangeArrowheads="1"/>
            </p:cNvSpPr>
            <p:nvPr/>
          </p:nvSpPr>
          <p:spPr bwMode="auto">
            <a:xfrm>
              <a:off x="1501" y="3030"/>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360" name="Line 239"/>
            <p:cNvSpPr>
              <a:spLocks noChangeShapeType="1"/>
            </p:cNvSpPr>
            <p:nvPr/>
          </p:nvSpPr>
          <p:spPr bwMode="auto">
            <a:xfrm flipV="1">
              <a:off x="1875"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61" name="Rectangle 240"/>
            <p:cNvSpPr>
              <a:spLocks noChangeArrowheads="1"/>
            </p:cNvSpPr>
            <p:nvPr/>
          </p:nvSpPr>
          <p:spPr bwMode="auto">
            <a:xfrm>
              <a:off x="1950" y="3030"/>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1978</a:t>
              </a:r>
              <a:endParaRPr lang="en-US">
                <a:latin typeface="Arial" pitchFamily="34" charset="0"/>
              </a:endParaRPr>
            </a:p>
          </p:txBody>
        </p:sp>
        <p:sp>
          <p:nvSpPr>
            <p:cNvPr id="56362" name="Line 241"/>
            <p:cNvSpPr>
              <a:spLocks noChangeShapeType="1"/>
            </p:cNvSpPr>
            <p:nvPr/>
          </p:nvSpPr>
          <p:spPr bwMode="auto">
            <a:xfrm flipV="1">
              <a:off x="2282"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63" name="Rectangle 242"/>
            <p:cNvSpPr>
              <a:spLocks noChangeArrowheads="1"/>
            </p:cNvSpPr>
            <p:nvPr/>
          </p:nvSpPr>
          <p:spPr bwMode="auto">
            <a:xfrm>
              <a:off x="2357" y="3030"/>
              <a:ext cx="59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Intel,AMD</a:t>
              </a:r>
              <a:endParaRPr lang="en-US">
                <a:latin typeface="Arial" pitchFamily="34" charset="0"/>
              </a:endParaRPr>
            </a:p>
          </p:txBody>
        </p:sp>
        <p:sp>
          <p:nvSpPr>
            <p:cNvPr id="56364" name="Line 243"/>
            <p:cNvSpPr>
              <a:spLocks noChangeShapeType="1"/>
            </p:cNvSpPr>
            <p:nvPr/>
          </p:nvSpPr>
          <p:spPr bwMode="auto">
            <a:xfrm flipV="1">
              <a:off x="3562"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65" name="Rectangle 244"/>
            <p:cNvSpPr>
              <a:spLocks noChangeArrowheads="1"/>
            </p:cNvSpPr>
            <p:nvPr/>
          </p:nvSpPr>
          <p:spPr bwMode="auto">
            <a:xfrm>
              <a:off x="3645" y="3030"/>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366" name="Line 245"/>
            <p:cNvSpPr>
              <a:spLocks noChangeShapeType="1"/>
            </p:cNvSpPr>
            <p:nvPr/>
          </p:nvSpPr>
          <p:spPr bwMode="auto">
            <a:xfrm flipV="1">
              <a:off x="3945"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67" name="Rectangle 246"/>
            <p:cNvSpPr>
              <a:spLocks noChangeArrowheads="1"/>
            </p:cNvSpPr>
            <p:nvPr/>
          </p:nvSpPr>
          <p:spPr bwMode="auto">
            <a:xfrm>
              <a:off x="4019" y="3030"/>
              <a:ext cx="283"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little</a:t>
              </a:r>
              <a:endParaRPr lang="en-US">
                <a:latin typeface="Arial" pitchFamily="34" charset="0"/>
              </a:endParaRPr>
            </a:p>
          </p:txBody>
        </p:sp>
        <p:sp>
          <p:nvSpPr>
            <p:cNvPr id="56368" name="Line 247"/>
            <p:cNvSpPr>
              <a:spLocks noChangeShapeType="1"/>
            </p:cNvSpPr>
            <p:nvPr/>
          </p:nvSpPr>
          <p:spPr bwMode="auto">
            <a:xfrm flipV="1">
              <a:off x="5008"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69" name="Rectangle 248"/>
            <p:cNvSpPr>
              <a:spLocks noChangeArrowheads="1"/>
            </p:cNvSpPr>
            <p:nvPr/>
          </p:nvSpPr>
          <p:spPr bwMode="auto">
            <a:xfrm>
              <a:off x="5091" y="3030"/>
              <a:ext cx="116"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8</a:t>
              </a:r>
              <a:endParaRPr lang="en-US">
                <a:latin typeface="Arial" pitchFamily="34" charset="0"/>
              </a:endParaRPr>
            </a:p>
          </p:txBody>
        </p:sp>
        <p:sp>
          <p:nvSpPr>
            <p:cNvPr id="56370" name="Line 249"/>
            <p:cNvSpPr>
              <a:spLocks noChangeShapeType="1"/>
            </p:cNvSpPr>
            <p:nvPr/>
          </p:nvSpPr>
          <p:spPr bwMode="auto">
            <a:xfrm flipV="1">
              <a:off x="5657"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71" name="Line 250"/>
            <p:cNvSpPr>
              <a:spLocks noChangeShapeType="1"/>
            </p:cNvSpPr>
            <p:nvPr/>
          </p:nvSpPr>
          <p:spPr bwMode="auto">
            <a:xfrm flipV="1">
              <a:off x="5690" y="3030"/>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72" name="Line 251"/>
            <p:cNvSpPr>
              <a:spLocks noChangeShapeType="1"/>
            </p:cNvSpPr>
            <p:nvPr/>
          </p:nvSpPr>
          <p:spPr bwMode="auto">
            <a:xfrm flipV="1">
              <a:off x="737"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73" name="Line 252"/>
            <p:cNvSpPr>
              <a:spLocks noChangeShapeType="1"/>
            </p:cNvSpPr>
            <p:nvPr/>
          </p:nvSpPr>
          <p:spPr bwMode="auto">
            <a:xfrm flipV="1">
              <a:off x="770"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74" name="Line 253"/>
            <p:cNvSpPr>
              <a:spLocks noChangeShapeType="1"/>
            </p:cNvSpPr>
            <p:nvPr/>
          </p:nvSpPr>
          <p:spPr bwMode="auto">
            <a:xfrm flipV="1">
              <a:off x="1426"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75" name="Rectangle 254"/>
            <p:cNvSpPr>
              <a:spLocks noChangeArrowheads="1"/>
            </p:cNvSpPr>
            <p:nvPr/>
          </p:nvSpPr>
          <p:spPr bwMode="auto">
            <a:xfrm>
              <a:off x="1501" y="3180"/>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376" name="Line 255"/>
            <p:cNvSpPr>
              <a:spLocks noChangeShapeType="1"/>
            </p:cNvSpPr>
            <p:nvPr/>
          </p:nvSpPr>
          <p:spPr bwMode="auto">
            <a:xfrm flipV="1">
              <a:off x="1875"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77" name="Rectangle 256"/>
            <p:cNvSpPr>
              <a:spLocks noChangeArrowheads="1"/>
            </p:cNvSpPr>
            <p:nvPr/>
          </p:nvSpPr>
          <p:spPr bwMode="auto">
            <a:xfrm>
              <a:off x="1950" y="3180"/>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1985</a:t>
              </a:r>
              <a:endParaRPr lang="en-US">
                <a:latin typeface="Arial" pitchFamily="34" charset="0"/>
              </a:endParaRPr>
            </a:p>
          </p:txBody>
        </p:sp>
        <p:sp>
          <p:nvSpPr>
            <p:cNvPr id="56378" name="Line 257"/>
            <p:cNvSpPr>
              <a:spLocks noChangeShapeType="1"/>
            </p:cNvSpPr>
            <p:nvPr/>
          </p:nvSpPr>
          <p:spPr bwMode="auto">
            <a:xfrm flipV="1">
              <a:off x="2282"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79" name="Rectangle 258"/>
            <p:cNvSpPr>
              <a:spLocks noChangeArrowheads="1"/>
            </p:cNvSpPr>
            <p:nvPr/>
          </p:nvSpPr>
          <p:spPr bwMode="auto">
            <a:xfrm>
              <a:off x="2357" y="3180"/>
              <a:ext cx="59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Intel,AMD</a:t>
              </a:r>
              <a:endParaRPr lang="en-US">
                <a:latin typeface="Arial" pitchFamily="34" charset="0"/>
              </a:endParaRPr>
            </a:p>
          </p:txBody>
        </p:sp>
        <p:sp>
          <p:nvSpPr>
            <p:cNvPr id="56380" name="Line 259"/>
            <p:cNvSpPr>
              <a:spLocks noChangeShapeType="1"/>
            </p:cNvSpPr>
            <p:nvPr/>
          </p:nvSpPr>
          <p:spPr bwMode="auto">
            <a:xfrm flipV="1">
              <a:off x="3562"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81" name="Rectangle 260"/>
            <p:cNvSpPr>
              <a:spLocks noChangeArrowheads="1"/>
            </p:cNvSpPr>
            <p:nvPr/>
          </p:nvSpPr>
          <p:spPr bwMode="auto">
            <a:xfrm>
              <a:off x="3645" y="3180"/>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382" name="Line 261"/>
            <p:cNvSpPr>
              <a:spLocks noChangeShapeType="1"/>
            </p:cNvSpPr>
            <p:nvPr/>
          </p:nvSpPr>
          <p:spPr bwMode="auto">
            <a:xfrm flipV="1">
              <a:off x="3945"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83" name="Rectangle 262"/>
            <p:cNvSpPr>
              <a:spLocks noChangeArrowheads="1"/>
            </p:cNvSpPr>
            <p:nvPr/>
          </p:nvSpPr>
          <p:spPr bwMode="auto">
            <a:xfrm>
              <a:off x="4019" y="3180"/>
              <a:ext cx="283"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little</a:t>
              </a:r>
              <a:endParaRPr lang="en-US">
                <a:latin typeface="Arial" pitchFamily="34" charset="0"/>
              </a:endParaRPr>
            </a:p>
          </p:txBody>
        </p:sp>
        <p:sp>
          <p:nvSpPr>
            <p:cNvPr id="56384" name="Line 263"/>
            <p:cNvSpPr>
              <a:spLocks noChangeShapeType="1"/>
            </p:cNvSpPr>
            <p:nvPr/>
          </p:nvSpPr>
          <p:spPr bwMode="auto">
            <a:xfrm flipV="1">
              <a:off x="5008"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85" name="Rectangle 264"/>
            <p:cNvSpPr>
              <a:spLocks noChangeArrowheads="1"/>
            </p:cNvSpPr>
            <p:nvPr/>
          </p:nvSpPr>
          <p:spPr bwMode="auto">
            <a:xfrm>
              <a:off x="5091" y="3180"/>
              <a:ext cx="116"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8</a:t>
              </a:r>
              <a:endParaRPr lang="en-US">
                <a:latin typeface="Arial" pitchFamily="34" charset="0"/>
              </a:endParaRPr>
            </a:p>
          </p:txBody>
        </p:sp>
        <p:sp>
          <p:nvSpPr>
            <p:cNvPr id="56386" name="Line 265"/>
            <p:cNvSpPr>
              <a:spLocks noChangeShapeType="1"/>
            </p:cNvSpPr>
            <p:nvPr/>
          </p:nvSpPr>
          <p:spPr bwMode="auto">
            <a:xfrm flipV="1">
              <a:off x="5657"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87" name="Line 266"/>
            <p:cNvSpPr>
              <a:spLocks noChangeShapeType="1"/>
            </p:cNvSpPr>
            <p:nvPr/>
          </p:nvSpPr>
          <p:spPr bwMode="auto">
            <a:xfrm flipV="1">
              <a:off x="5690" y="317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88" name="Line 267"/>
            <p:cNvSpPr>
              <a:spLocks noChangeShapeType="1"/>
            </p:cNvSpPr>
            <p:nvPr/>
          </p:nvSpPr>
          <p:spPr bwMode="auto">
            <a:xfrm flipV="1">
              <a:off x="737"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89" name="Line 268"/>
            <p:cNvSpPr>
              <a:spLocks noChangeShapeType="1"/>
            </p:cNvSpPr>
            <p:nvPr/>
          </p:nvSpPr>
          <p:spPr bwMode="auto">
            <a:xfrm flipV="1">
              <a:off x="770"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90" name="Line 269"/>
            <p:cNvSpPr>
              <a:spLocks noChangeShapeType="1"/>
            </p:cNvSpPr>
            <p:nvPr/>
          </p:nvSpPr>
          <p:spPr bwMode="auto">
            <a:xfrm flipV="1">
              <a:off x="1426"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91" name="Rectangle 270"/>
            <p:cNvSpPr>
              <a:spLocks noChangeArrowheads="1"/>
            </p:cNvSpPr>
            <p:nvPr/>
          </p:nvSpPr>
          <p:spPr bwMode="auto">
            <a:xfrm>
              <a:off x="1501" y="3329"/>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CISC</a:t>
              </a:r>
              <a:endParaRPr lang="en-US">
                <a:latin typeface="Arial" pitchFamily="34" charset="0"/>
              </a:endParaRPr>
            </a:p>
          </p:txBody>
        </p:sp>
        <p:sp>
          <p:nvSpPr>
            <p:cNvPr id="56392" name="Line 271"/>
            <p:cNvSpPr>
              <a:spLocks noChangeShapeType="1"/>
            </p:cNvSpPr>
            <p:nvPr/>
          </p:nvSpPr>
          <p:spPr bwMode="auto">
            <a:xfrm flipV="1">
              <a:off x="1875"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93" name="Rectangle 272"/>
            <p:cNvSpPr>
              <a:spLocks noChangeArrowheads="1"/>
            </p:cNvSpPr>
            <p:nvPr/>
          </p:nvSpPr>
          <p:spPr bwMode="auto">
            <a:xfrm>
              <a:off x="1950" y="3329"/>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2003</a:t>
              </a:r>
              <a:endParaRPr lang="en-US">
                <a:latin typeface="Arial" pitchFamily="34" charset="0"/>
              </a:endParaRPr>
            </a:p>
          </p:txBody>
        </p:sp>
        <p:sp>
          <p:nvSpPr>
            <p:cNvPr id="56394" name="Line 273"/>
            <p:cNvSpPr>
              <a:spLocks noChangeShapeType="1"/>
            </p:cNvSpPr>
            <p:nvPr/>
          </p:nvSpPr>
          <p:spPr bwMode="auto">
            <a:xfrm flipV="1">
              <a:off x="2282"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95" name="Rectangle 274"/>
            <p:cNvSpPr>
              <a:spLocks noChangeArrowheads="1"/>
            </p:cNvSpPr>
            <p:nvPr/>
          </p:nvSpPr>
          <p:spPr bwMode="auto">
            <a:xfrm>
              <a:off x="2357" y="3329"/>
              <a:ext cx="598"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Intel,AMD</a:t>
              </a:r>
              <a:endParaRPr lang="en-US">
                <a:latin typeface="Arial" pitchFamily="34" charset="0"/>
              </a:endParaRPr>
            </a:p>
          </p:txBody>
        </p:sp>
        <p:sp>
          <p:nvSpPr>
            <p:cNvPr id="56396" name="Line 275"/>
            <p:cNvSpPr>
              <a:spLocks noChangeShapeType="1"/>
            </p:cNvSpPr>
            <p:nvPr/>
          </p:nvSpPr>
          <p:spPr bwMode="auto">
            <a:xfrm flipV="1">
              <a:off x="3562"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97" name="Rectangle 276"/>
            <p:cNvSpPr>
              <a:spLocks noChangeArrowheads="1"/>
            </p:cNvSpPr>
            <p:nvPr/>
          </p:nvSpPr>
          <p:spPr bwMode="auto">
            <a:xfrm>
              <a:off x="3645" y="3329"/>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398" name="Line 277"/>
            <p:cNvSpPr>
              <a:spLocks noChangeShapeType="1"/>
            </p:cNvSpPr>
            <p:nvPr/>
          </p:nvSpPr>
          <p:spPr bwMode="auto">
            <a:xfrm flipV="1">
              <a:off x="3945"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399" name="Rectangle 278"/>
            <p:cNvSpPr>
              <a:spLocks noChangeArrowheads="1"/>
            </p:cNvSpPr>
            <p:nvPr/>
          </p:nvSpPr>
          <p:spPr bwMode="auto">
            <a:xfrm>
              <a:off x="4019" y="3329"/>
              <a:ext cx="237"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smtClean="0">
                  <a:solidFill>
                    <a:srgbClr val="1A1B1C"/>
                  </a:solidFill>
                  <a:latin typeface="Times New Roman" pitchFamily="18" charset="0"/>
                </a:rPr>
                <a:t>little</a:t>
              </a:r>
              <a:endParaRPr lang="en-US" dirty="0">
                <a:latin typeface="Arial" pitchFamily="34" charset="0"/>
              </a:endParaRPr>
            </a:p>
          </p:txBody>
        </p:sp>
        <p:sp>
          <p:nvSpPr>
            <p:cNvPr id="56400" name="Line 279"/>
            <p:cNvSpPr>
              <a:spLocks noChangeShapeType="1"/>
            </p:cNvSpPr>
            <p:nvPr/>
          </p:nvSpPr>
          <p:spPr bwMode="auto">
            <a:xfrm flipV="1">
              <a:off x="5008"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01" name="Rectangle 280"/>
            <p:cNvSpPr>
              <a:spLocks noChangeArrowheads="1"/>
            </p:cNvSpPr>
            <p:nvPr/>
          </p:nvSpPr>
          <p:spPr bwMode="auto">
            <a:xfrm>
              <a:off x="5091" y="3329"/>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402" name="Line 281"/>
            <p:cNvSpPr>
              <a:spLocks noChangeShapeType="1"/>
            </p:cNvSpPr>
            <p:nvPr/>
          </p:nvSpPr>
          <p:spPr bwMode="auto">
            <a:xfrm flipV="1">
              <a:off x="5657"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03" name="Line 282"/>
            <p:cNvSpPr>
              <a:spLocks noChangeShapeType="1"/>
            </p:cNvSpPr>
            <p:nvPr/>
          </p:nvSpPr>
          <p:spPr bwMode="auto">
            <a:xfrm flipV="1">
              <a:off x="5690" y="3329"/>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04" name="Line 283"/>
            <p:cNvSpPr>
              <a:spLocks noChangeShapeType="1"/>
            </p:cNvSpPr>
            <p:nvPr/>
          </p:nvSpPr>
          <p:spPr bwMode="auto">
            <a:xfrm>
              <a:off x="737" y="3487"/>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05" name="Line 284"/>
            <p:cNvSpPr>
              <a:spLocks noChangeShapeType="1"/>
            </p:cNvSpPr>
            <p:nvPr/>
          </p:nvSpPr>
          <p:spPr bwMode="auto">
            <a:xfrm flipV="1">
              <a:off x="737"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06" name="Line 285"/>
            <p:cNvSpPr>
              <a:spLocks noChangeShapeType="1"/>
            </p:cNvSpPr>
            <p:nvPr/>
          </p:nvSpPr>
          <p:spPr bwMode="auto">
            <a:xfrm flipV="1">
              <a:off x="770"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07" name="Rectangle 286"/>
            <p:cNvSpPr>
              <a:spLocks noChangeArrowheads="1"/>
            </p:cNvSpPr>
            <p:nvPr/>
          </p:nvSpPr>
          <p:spPr bwMode="auto">
            <a:xfrm>
              <a:off x="845" y="3562"/>
              <a:ext cx="332"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ARM</a:t>
              </a:r>
              <a:endParaRPr lang="en-US">
                <a:latin typeface="Arial" pitchFamily="34" charset="0"/>
              </a:endParaRPr>
            </a:p>
          </p:txBody>
        </p:sp>
        <p:sp>
          <p:nvSpPr>
            <p:cNvPr id="56408" name="Line 287"/>
            <p:cNvSpPr>
              <a:spLocks noChangeShapeType="1"/>
            </p:cNvSpPr>
            <p:nvPr/>
          </p:nvSpPr>
          <p:spPr bwMode="auto">
            <a:xfrm flipV="1">
              <a:off x="1426"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09" name="Rectangle 288"/>
            <p:cNvSpPr>
              <a:spLocks noChangeArrowheads="1"/>
            </p:cNvSpPr>
            <p:nvPr/>
          </p:nvSpPr>
          <p:spPr bwMode="auto">
            <a:xfrm>
              <a:off x="1501" y="3487"/>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410" name="Line 289"/>
            <p:cNvSpPr>
              <a:spLocks noChangeShapeType="1"/>
            </p:cNvSpPr>
            <p:nvPr/>
          </p:nvSpPr>
          <p:spPr bwMode="auto">
            <a:xfrm flipV="1">
              <a:off x="1875"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11" name="Rectangle 290"/>
            <p:cNvSpPr>
              <a:spLocks noChangeArrowheads="1"/>
            </p:cNvSpPr>
            <p:nvPr/>
          </p:nvSpPr>
          <p:spPr bwMode="auto">
            <a:xfrm>
              <a:off x="1950" y="3487"/>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1985</a:t>
              </a:r>
              <a:endParaRPr lang="en-US">
                <a:latin typeface="Arial" pitchFamily="34" charset="0"/>
              </a:endParaRPr>
            </a:p>
          </p:txBody>
        </p:sp>
        <p:sp>
          <p:nvSpPr>
            <p:cNvPr id="56412" name="Line 291"/>
            <p:cNvSpPr>
              <a:spLocks noChangeShapeType="1"/>
            </p:cNvSpPr>
            <p:nvPr/>
          </p:nvSpPr>
          <p:spPr bwMode="auto">
            <a:xfrm flipV="1">
              <a:off x="2282"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13" name="Rectangle 292"/>
            <p:cNvSpPr>
              <a:spLocks noChangeArrowheads="1"/>
            </p:cNvSpPr>
            <p:nvPr/>
          </p:nvSpPr>
          <p:spPr bwMode="auto">
            <a:xfrm>
              <a:off x="2357" y="3487"/>
              <a:ext cx="332"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ARM</a:t>
              </a:r>
              <a:endParaRPr lang="en-US">
                <a:latin typeface="Arial" pitchFamily="34" charset="0"/>
              </a:endParaRPr>
            </a:p>
          </p:txBody>
        </p:sp>
        <p:sp>
          <p:nvSpPr>
            <p:cNvPr id="56414" name="Line 293"/>
            <p:cNvSpPr>
              <a:spLocks noChangeShapeType="1"/>
            </p:cNvSpPr>
            <p:nvPr/>
          </p:nvSpPr>
          <p:spPr bwMode="auto">
            <a:xfrm flipV="1">
              <a:off x="3562"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15" name="Rectangle 294"/>
            <p:cNvSpPr>
              <a:spLocks noChangeArrowheads="1"/>
            </p:cNvSpPr>
            <p:nvPr/>
          </p:nvSpPr>
          <p:spPr bwMode="auto">
            <a:xfrm>
              <a:off x="3645" y="3487"/>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32</a:t>
              </a:r>
              <a:endParaRPr lang="en-US">
                <a:latin typeface="Arial" pitchFamily="34" charset="0"/>
              </a:endParaRPr>
            </a:p>
          </p:txBody>
        </p:sp>
        <p:sp>
          <p:nvSpPr>
            <p:cNvPr id="56416" name="Line 295"/>
            <p:cNvSpPr>
              <a:spLocks noChangeShapeType="1"/>
            </p:cNvSpPr>
            <p:nvPr/>
          </p:nvSpPr>
          <p:spPr bwMode="auto">
            <a:xfrm flipV="1">
              <a:off x="3945"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17" name="Rectangle 296"/>
            <p:cNvSpPr>
              <a:spLocks noChangeArrowheads="1"/>
            </p:cNvSpPr>
            <p:nvPr/>
          </p:nvSpPr>
          <p:spPr bwMode="auto">
            <a:xfrm>
              <a:off x="4019" y="3487"/>
              <a:ext cx="815"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bi(</a:t>
              </a:r>
              <a:r>
                <a:rPr lang="en-US" sz="1600" dirty="0" smtClean="0">
                  <a:solidFill>
                    <a:srgbClr val="1A1B1C"/>
                  </a:solidFill>
                  <a:latin typeface="Times New Roman" pitchFamily="18" charset="0"/>
                </a:rPr>
                <a:t>little default</a:t>
              </a:r>
              <a:r>
                <a:rPr lang="en-US" sz="1600" dirty="0">
                  <a:solidFill>
                    <a:srgbClr val="1A1B1C"/>
                  </a:solidFill>
                  <a:latin typeface="Times New Roman" pitchFamily="18" charset="0"/>
                </a:rPr>
                <a:t>)</a:t>
              </a:r>
              <a:endParaRPr lang="en-US" dirty="0">
                <a:latin typeface="Arial" pitchFamily="34" charset="0"/>
              </a:endParaRPr>
            </a:p>
          </p:txBody>
        </p:sp>
        <p:sp>
          <p:nvSpPr>
            <p:cNvPr id="56418" name="Line 297"/>
            <p:cNvSpPr>
              <a:spLocks noChangeShapeType="1"/>
            </p:cNvSpPr>
            <p:nvPr/>
          </p:nvSpPr>
          <p:spPr bwMode="auto">
            <a:xfrm flipV="1">
              <a:off x="5008"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19" name="Rectangle 298"/>
            <p:cNvSpPr>
              <a:spLocks noChangeArrowheads="1"/>
            </p:cNvSpPr>
            <p:nvPr/>
          </p:nvSpPr>
          <p:spPr bwMode="auto">
            <a:xfrm>
              <a:off x="5091" y="3487"/>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16</a:t>
              </a:r>
              <a:endParaRPr lang="en-US">
                <a:latin typeface="Arial" pitchFamily="34" charset="0"/>
              </a:endParaRPr>
            </a:p>
          </p:txBody>
        </p:sp>
        <p:sp>
          <p:nvSpPr>
            <p:cNvPr id="56420" name="Line 299"/>
            <p:cNvSpPr>
              <a:spLocks noChangeShapeType="1"/>
            </p:cNvSpPr>
            <p:nvPr/>
          </p:nvSpPr>
          <p:spPr bwMode="auto">
            <a:xfrm flipV="1">
              <a:off x="5657"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21" name="Line 300"/>
            <p:cNvSpPr>
              <a:spLocks noChangeShapeType="1"/>
            </p:cNvSpPr>
            <p:nvPr/>
          </p:nvSpPr>
          <p:spPr bwMode="auto">
            <a:xfrm flipV="1">
              <a:off x="5690" y="3487"/>
              <a:ext cx="0" cy="15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22" name="Line 301"/>
            <p:cNvSpPr>
              <a:spLocks noChangeShapeType="1"/>
            </p:cNvSpPr>
            <p:nvPr/>
          </p:nvSpPr>
          <p:spPr bwMode="auto">
            <a:xfrm flipV="1">
              <a:off x="737"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23" name="Line 302"/>
            <p:cNvSpPr>
              <a:spLocks noChangeShapeType="1"/>
            </p:cNvSpPr>
            <p:nvPr/>
          </p:nvSpPr>
          <p:spPr bwMode="auto">
            <a:xfrm flipV="1">
              <a:off x="770"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24" name="Line 303"/>
            <p:cNvSpPr>
              <a:spLocks noChangeShapeType="1"/>
            </p:cNvSpPr>
            <p:nvPr/>
          </p:nvSpPr>
          <p:spPr bwMode="auto">
            <a:xfrm flipV="1">
              <a:off x="1426"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25" name="Rectangle 304"/>
            <p:cNvSpPr>
              <a:spLocks noChangeArrowheads="1"/>
            </p:cNvSpPr>
            <p:nvPr/>
          </p:nvSpPr>
          <p:spPr bwMode="auto">
            <a:xfrm>
              <a:off x="1501" y="3637"/>
              <a:ext cx="324"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RISC</a:t>
              </a:r>
              <a:endParaRPr lang="en-US">
                <a:latin typeface="Arial" pitchFamily="34" charset="0"/>
              </a:endParaRPr>
            </a:p>
          </p:txBody>
        </p:sp>
        <p:sp>
          <p:nvSpPr>
            <p:cNvPr id="56426" name="Line 305"/>
            <p:cNvSpPr>
              <a:spLocks noChangeShapeType="1"/>
            </p:cNvSpPr>
            <p:nvPr/>
          </p:nvSpPr>
          <p:spPr bwMode="auto">
            <a:xfrm flipV="1">
              <a:off x="1875"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27" name="Rectangle 306"/>
            <p:cNvSpPr>
              <a:spLocks noChangeArrowheads="1"/>
            </p:cNvSpPr>
            <p:nvPr/>
          </p:nvSpPr>
          <p:spPr bwMode="auto">
            <a:xfrm>
              <a:off x="1950" y="3637"/>
              <a:ext cx="299"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2011</a:t>
              </a:r>
              <a:endParaRPr lang="en-US">
                <a:latin typeface="Arial" pitchFamily="34" charset="0"/>
              </a:endParaRPr>
            </a:p>
          </p:txBody>
        </p:sp>
        <p:sp>
          <p:nvSpPr>
            <p:cNvPr id="56428" name="Line 307"/>
            <p:cNvSpPr>
              <a:spLocks noChangeShapeType="1"/>
            </p:cNvSpPr>
            <p:nvPr/>
          </p:nvSpPr>
          <p:spPr bwMode="auto">
            <a:xfrm flipV="1">
              <a:off x="2282"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29" name="Rectangle 308"/>
            <p:cNvSpPr>
              <a:spLocks noChangeArrowheads="1"/>
            </p:cNvSpPr>
            <p:nvPr/>
          </p:nvSpPr>
          <p:spPr bwMode="auto">
            <a:xfrm>
              <a:off x="2357" y="3637"/>
              <a:ext cx="332"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ARM</a:t>
              </a:r>
              <a:endParaRPr lang="en-US">
                <a:latin typeface="Arial" pitchFamily="34" charset="0"/>
              </a:endParaRPr>
            </a:p>
          </p:txBody>
        </p:sp>
        <p:sp>
          <p:nvSpPr>
            <p:cNvPr id="56430" name="Line 309"/>
            <p:cNvSpPr>
              <a:spLocks noChangeShapeType="1"/>
            </p:cNvSpPr>
            <p:nvPr/>
          </p:nvSpPr>
          <p:spPr bwMode="auto">
            <a:xfrm flipV="1">
              <a:off x="3562"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31" name="Rectangle 310"/>
            <p:cNvSpPr>
              <a:spLocks noChangeArrowheads="1"/>
            </p:cNvSpPr>
            <p:nvPr/>
          </p:nvSpPr>
          <p:spPr bwMode="auto">
            <a:xfrm>
              <a:off x="3645" y="3637"/>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64</a:t>
              </a:r>
              <a:endParaRPr lang="en-US">
                <a:latin typeface="Arial" pitchFamily="34" charset="0"/>
              </a:endParaRPr>
            </a:p>
          </p:txBody>
        </p:sp>
        <p:sp>
          <p:nvSpPr>
            <p:cNvPr id="56432" name="Line 311"/>
            <p:cNvSpPr>
              <a:spLocks noChangeShapeType="1"/>
            </p:cNvSpPr>
            <p:nvPr/>
          </p:nvSpPr>
          <p:spPr bwMode="auto">
            <a:xfrm flipV="1">
              <a:off x="3945"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33" name="Rectangle 312"/>
            <p:cNvSpPr>
              <a:spLocks noChangeArrowheads="1"/>
            </p:cNvSpPr>
            <p:nvPr/>
          </p:nvSpPr>
          <p:spPr bwMode="auto">
            <a:xfrm>
              <a:off x="4019" y="3637"/>
              <a:ext cx="815"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bi(</a:t>
              </a:r>
              <a:r>
                <a:rPr lang="en-US" sz="1600" dirty="0" smtClean="0">
                  <a:solidFill>
                    <a:srgbClr val="1A1B1C"/>
                  </a:solidFill>
                  <a:latin typeface="Times New Roman" pitchFamily="18" charset="0"/>
                </a:rPr>
                <a:t>little default</a:t>
              </a:r>
              <a:r>
                <a:rPr lang="en-US" sz="1600" dirty="0">
                  <a:solidFill>
                    <a:srgbClr val="1A1B1C"/>
                  </a:solidFill>
                  <a:latin typeface="Times New Roman" pitchFamily="18" charset="0"/>
                </a:rPr>
                <a:t>)</a:t>
              </a:r>
              <a:endParaRPr lang="en-US" dirty="0">
                <a:latin typeface="Arial" pitchFamily="34" charset="0"/>
              </a:endParaRPr>
            </a:p>
          </p:txBody>
        </p:sp>
        <p:sp>
          <p:nvSpPr>
            <p:cNvPr id="56434" name="Line 313"/>
            <p:cNvSpPr>
              <a:spLocks noChangeShapeType="1"/>
            </p:cNvSpPr>
            <p:nvPr/>
          </p:nvSpPr>
          <p:spPr bwMode="auto">
            <a:xfrm flipV="1">
              <a:off x="5008"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35" name="Rectangle 314"/>
            <p:cNvSpPr>
              <a:spLocks noChangeArrowheads="1"/>
            </p:cNvSpPr>
            <p:nvPr/>
          </p:nvSpPr>
          <p:spPr bwMode="auto">
            <a:xfrm>
              <a:off x="5091" y="3637"/>
              <a:ext cx="175"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31</a:t>
              </a:r>
              <a:endParaRPr lang="en-US">
                <a:latin typeface="Arial" pitchFamily="34" charset="0"/>
              </a:endParaRPr>
            </a:p>
          </p:txBody>
        </p:sp>
        <p:sp>
          <p:nvSpPr>
            <p:cNvPr id="56436" name="Line 315"/>
            <p:cNvSpPr>
              <a:spLocks noChangeShapeType="1"/>
            </p:cNvSpPr>
            <p:nvPr/>
          </p:nvSpPr>
          <p:spPr bwMode="auto">
            <a:xfrm flipV="1">
              <a:off x="5657"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37" name="Line 316"/>
            <p:cNvSpPr>
              <a:spLocks noChangeShapeType="1"/>
            </p:cNvSpPr>
            <p:nvPr/>
          </p:nvSpPr>
          <p:spPr bwMode="auto">
            <a:xfrm flipV="1">
              <a:off x="5690" y="3637"/>
              <a:ext cx="0" cy="14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38" name="Line 317"/>
            <p:cNvSpPr>
              <a:spLocks noChangeShapeType="1"/>
            </p:cNvSpPr>
            <p:nvPr/>
          </p:nvSpPr>
          <p:spPr bwMode="auto">
            <a:xfrm>
              <a:off x="737" y="3786"/>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6439" name="Line 318"/>
            <p:cNvSpPr>
              <a:spLocks noChangeShapeType="1"/>
            </p:cNvSpPr>
            <p:nvPr/>
          </p:nvSpPr>
          <p:spPr bwMode="auto">
            <a:xfrm>
              <a:off x="737" y="3820"/>
              <a:ext cx="495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pic>
        <p:nvPicPr>
          <p:cNvPr id="32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587D62C-C816-49FB-AAE9-03A1240188CE}" type="slidenum">
              <a:rPr/>
              <a:pPr>
                <a:defRPr/>
              </a:pPr>
              <a:t>33</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Registers</a:t>
            </a:r>
            <a:endParaRPr lang="fr-FR" dirty="0">
              <a:solidFill>
                <a:schemeClr val="tx1"/>
              </a:solidFill>
            </a:endParaRPr>
          </a:p>
        </p:txBody>
      </p:sp>
      <p:sp>
        <p:nvSpPr>
          <p:cNvPr id="57349" name="Text Placeholder 2"/>
          <p:cNvSpPr txBox="1">
            <a:spLocks noGrp="1"/>
          </p:cNvSpPr>
          <p:nvPr>
            <p:ph type="body" idx="4294967295"/>
          </p:nvPr>
        </p:nvSpPr>
        <p:spPr bwMode="auto">
          <a:xfrm>
            <a:off x="304800" y="1524000"/>
            <a:ext cx="8610600" cy="426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err="1" smtClean="0">
                <a:solidFill>
                  <a:srgbClr val="FF0000"/>
                </a:solidFill>
                <a:ea typeface="Microsoft YaHei"/>
              </a:rPr>
              <a:t>SimpleRisc</a:t>
            </a:r>
            <a:r>
              <a:rPr lang="en-US" sz="2400" dirty="0" smtClean="0">
                <a:ea typeface="Microsoft YaHei"/>
              </a:rPr>
              <a:t> has 16 </a:t>
            </a:r>
            <a:r>
              <a:rPr lang="en-US" sz="2400" dirty="0" smtClean="0">
                <a:solidFill>
                  <a:srgbClr val="FF3366"/>
                </a:solidFill>
                <a:ea typeface="Microsoft YaHei"/>
              </a:rPr>
              <a:t>registers</a:t>
            </a:r>
          </a:p>
          <a:p>
            <a:pPr lvl="1" eaLnBrk="1">
              <a:spcBef>
                <a:spcPct val="0"/>
              </a:spcBef>
              <a:spcAft>
                <a:spcPts val="1138"/>
              </a:spcAft>
            </a:pPr>
            <a:r>
              <a:rPr lang="en-US" sz="2000" dirty="0" smtClean="0">
                <a:ea typeface="Microsoft YaHei"/>
              </a:rPr>
              <a:t>Numbered : r0 … r15</a:t>
            </a:r>
          </a:p>
          <a:p>
            <a:pPr lvl="1" eaLnBrk="1">
              <a:spcBef>
                <a:spcPct val="0"/>
              </a:spcBef>
              <a:spcAft>
                <a:spcPts val="1138"/>
              </a:spcAft>
            </a:pPr>
            <a:r>
              <a:rPr lang="en-US" sz="2000" dirty="0" smtClean="0">
                <a:ea typeface="Microsoft YaHei"/>
              </a:rPr>
              <a:t>r14 is also referred to as the </a:t>
            </a:r>
            <a:r>
              <a:rPr lang="en-US" sz="2000" dirty="0" smtClean="0">
                <a:solidFill>
                  <a:srgbClr val="0066CC"/>
                </a:solidFill>
                <a:ea typeface="Microsoft YaHei"/>
              </a:rPr>
              <a:t>stack pointer (</a:t>
            </a:r>
            <a:r>
              <a:rPr lang="en-US" sz="2000" dirty="0" err="1" smtClean="0">
                <a:solidFill>
                  <a:srgbClr val="0066CC"/>
                </a:solidFill>
                <a:ea typeface="Microsoft YaHei"/>
              </a:rPr>
              <a:t>sp</a:t>
            </a:r>
            <a:r>
              <a:rPr lang="en-US" sz="2000" dirty="0" smtClean="0">
                <a:solidFill>
                  <a:srgbClr val="0066CC"/>
                </a:solidFill>
                <a:ea typeface="Microsoft YaHei"/>
              </a:rPr>
              <a:t>)</a:t>
            </a:r>
          </a:p>
          <a:p>
            <a:pPr lvl="1" eaLnBrk="1">
              <a:spcBef>
                <a:spcPct val="0"/>
              </a:spcBef>
              <a:spcAft>
                <a:spcPts val="1138"/>
              </a:spcAft>
            </a:pPr>
            <a:r>
              <a:rPr lang="en-US" sz="2000" dirty="0" smtClean="0">
                <a:ea typeface="Microsoft YaHei"/>
              </a:rPr>
              <a:t>r15 is also referred to as the </a:t>
            </a:r>
            <a:r>
              <a:rPr lang="en-US" sz="2000" dirty="0" smtClean="0">
                <a:solidFill>
                  <a:srgbClr val="33CC66"/>
                </a:solidFill>
                <a:ea typeface="Microsoft YaHei"/>
              </a:rPr>
              <a:t>return address register (</a:t>
            </a:r>
            <a:r>
              <a:rPr lang="en-US" sz="2000" dirty="0" err="1" smtClean="0">
                <a:solidFill>
                  <a:srgbClr val="33CC66"/>
                </a:solidFill>
                <a:ea typeface="Microsoft YaHei"/>
              </a:rPr>
              <a:t>ra</a:t>
            </a:r>
            <a:r>
              <a:rPr lang="en-US" sz="2000" dirty="0" smtClean="0">
                <a:solidFill>
                  <a:srgbClr val="33CC66"/>
                </a:solidFill>
                <a:ea typeface="Microsoft YaHei"/>
              </a:rPr>
              <a:t>)</a:t>
            </a:r>
          </a:p>
          <a:p>
            <a:pPr eaLnBrk="1">
              <a:spcBef>
                <a:spcPct val="0"/>
              </a:spcBef>
              <a:spcAft>
                <a:spcPts val="1413"/>
              </a:spcAft>
            </a:pPr>
            <a:r>
              <a:rPr lang="en-US" sz="2000" dirty="0" smtClean="0">
                <a:ea typeface="Microsoft YaHei"/>
              </a:rPr>
              <a:t>View of Memory</a:t>
            </a:r>
          </a:p>
          <a:p>
            <a:pPr lvl="1" eaLnBrk="1">
              <a:spcBef>
                <a:spcPct val="0"/>
              </a:spcBef>
              <a:spcAft>
                <a:spcPts val="1138"/>
              </a:spcAft>
            </a:pPr>
            <a:r>
              <a:rPr lang="en-US" sz="2000" dirty="0" smtClean="0">
                <a:solidFill>
                  <a:srgbClr val="00AE00"/>
                </a:solidFill>
                <a:ea typeface="Microsoft YaHei"/>
              </a:rPr>
              <a:t>Von Neumann model</a:t>
            </a:r>
          </a:p>
          <a:p>
            <a:pPr lvl="1" eaLnBrk="1">
              <a:spcBef>
                <a:spcPct val="0"/>
              </a:spcBef>
              <a:spcAft>
                <a:spcPts val="1138"/>
              </a:spcAft>
            </a:pPr>
            <a:r>
              <a:rPr lang="en-US" sz="2000" dirty="0" smtClean="0">
                <a:ea typeface="Microsoft YaHei"/>
              </a:rPr>
              <a:t>One large array of bytes</a:t>
            </a:r>
          </a:p>
          <a:p>
            <a:pPr eaLnBrk="1">
              <a:spcBef>
                <a:spcPct val="0"/>
              </a:spcBef>
              <a:spcAft>
                <a:spcPts val="1413"/>
              </a:spcAft>
            </a:pPr>
            <a:r>
              <a:rPr lang="en-US" sz="2000" dirty="0" smtClean="0">
                <a:ea typeface="Microsoft YaHei"/>
              </a:rPr>
              <a:t>Special </a:t>
            </a:r>
            <a:r>
              <a:rPr lang="en-US" sz="2000" dirty="0" smtClean="0">
                <a:solidFill>
                  <a:srgbClr val="0047FF"/>
                </a:solidFill>
                <a:ea typeface="Microsoft YaHei"/>
              </a:rPr>
              <a:t>flags </a:t>
            </a:r>
            <a:r>
              <a:rPr lang="en-US" sz="2000" dirty="0" smtClean="0">
                <a:solidFill>
                  <a:schemeClr val="tx1"/>
                </a:solidFill>
                <a:ea typeface="Microsoft YaHei"/>
              </a:rPr>
              <a:t>register</a:t>
            </a:r>
            <a:r>
              <a:rPr lang="en-US" sz="2000" dirty="0" smtClean="0">
                <a:solidFill>
                  <a:srgbClr val="0047FF"/>
                </a:solidFill>
                <a:ea typeface="Microsoft YaHei"/>
              </a:rPr>
              <a:t> → </a:t>
            </a:r>
            <a:r>
              <a:rPr lang="en-US" sz="2000" dirty="0" smtClean="0">
                <a:ea typeface="Microsoft YaHei"/>
              </a:rPr>
              <a:t>contains the result of the last comparison</a:t>
            </a:r>
          </a:p>
          <a:p>
            <a:pPr lvl="1" eaLnBrk="1">
              <a:spcBef>
                <a:spcPct val="0"/>
              </a:spcBef>
              <a:spcAft>
                <a:spcPts val="1138"/>
              </a:spcAft>
            </a:pPr>
            <a:r>
              <a:rPr lang="en-US" sz="2000" dirty="0" err="1" smtClean="0">
                <a:solidFill>
                  <a:srgbClr val="0047FF"/>
                </a:solidFill>
                <a:ea typeface="Microsoft YaHei"/>
              </a:rPr>
              <a:t>flags.E</a:t>
            </a:r>
            <a:r>
              <a:rPr lang="en-US" sz="2000" dirty="0" smtClean="0">
                <a:ea typeface="Microsoft YaHei"/>
              </a:rPr>
              <a:t> = 1 (equality), </a:t>
            </a:r>
            <a:r>
              <a:rPr lang="en-US" sz="2000" dirty="0" smtClean="0">
                <a:solidFill>
                  <a:srgbClr val="008000"/>
                </a:solidFill>
                <a:ea typeface="Microsoft YaHei"/>
              </a:rPr>
              <a:t>flags.GT</a:t>
            </a:r>
            <a:r>
              <a:rPr lang="en-US" sz="2000" dirty="0" smtClean="0">
                <a:ea typeface="Microsoft YaHei"/>
              </a:rPr>
              <a:t> = 1 (greater than)</a:t>
            </a:r>
          </a:p>
          <a:p>
            <a:pPr eaLnBrk="1">
              <a:spcBef>
                <a:spcPct val="0"/>
              </a:spcBef>
              <a:spcAft>
                <a:spcPts val="1413"/>
              </a:spcAft>
            </a:pPr>
            <a:endParaRPr lang="en-US" sz="2000" dirty="0" smtClean="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28A8F357-0FE4-4F7A-B697-92924446DF79}" type="slidenum">
              <a:rPr/>
              <a:pPr>
                <a:defRPr/>
              </a:pPr>
              <a:t>34</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i="1" dirty="0" err="1">
                <a:solidFill>
                  <a:schemeClr val="tx1"/>
                </a:solidFill>
              </a:rPr>
              <a:t>mov</a:t>
            </a:r>
            <a:r>
              <a:rPr lang="fr-FR" dirty="0">
                <a:solidFill>
                  <a:schemeClr val="tx1"/>
                </a:solidFill>
              </a:rPr>
              <a:t> instruction</a:t>
            </a:r>
          </a:p>
        </p:txBody>
      </p:sp>
      <p:sp>
        <p:nvSpPr>
          <p:cNvPr id="58373" name="Text Placeholder 2"/>
          <p:cNvSpPr txBox="1">
            <a:spLocks noGrp="1"/>
          </p:cNvSpPr>
          <p:nvPr>
            <p:ph type="body" idx="4294967295"/>
          </p:nvPr>
        </p:nvSpPr>
        <p:spPr bwMode="auto">
          <a:xfrm>
            <a:off x="381000" y="2973388"/>
            <a:ext cx="8534400" cy="258921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FF0000"/>
                </a:solidFill>
                <a:ea typeface="Microsoft YaHei"/>
              </a:rPr>
              <a:t>Transfer</a:t>
            </a:r>
            <a:r>
              <a:rPr lang="en-US" sz="2600" dirty="0" smtClean="0">
                <a:ea typeface="Microsoft YaHei"/>
              </a:rPr>
              <a:t> the contents of one </a:t>
            </a:r>
            <a:r>
              <a:rPr lang="en-US" sz="2600" dirty="0" smtClean="0">
                <a:solidFill>
                  <a:srgbClr val="2323DC"/>
                </a:solidFill>
                <a:ea typeface="Microsoft YaHei"/>
              </a:rPr>
              <a:t>register</a:t>
            </a:r>
            <a:r>
              <a:rPr lang="en-US" sz="2600" dirty="0" smtClean="0">
                <a:ea typeface="Microsoft YaHei"/>
              </a:rPr>
              <a:t> to another</a:t>
            </a:r>
          </a:p>
          <a:p>
            <a:pPr eaLnBrk="1">
              <a:spcBef>
                <a:spcPct val="0"/>
              </a:spcBef>
              <a:spcAft>
                <a:spcPts val="1413"/>
              </a:spcAft>
            </a:pPr>
            <a:r>
              <a:rPr lang="en-US" sz="2600" dirty="0" smtClean="0">
                <a:ea typeface="Microsoft YaHei"/>
              </a:rPr>
              <a:t>Or, transfer the contents of an </a:t>
            </a:r>
            <a:r>
              <a:rPr lang="en-US" sz="2600" dirty="0" smtClean="0">
                <a:solidFill>
                  <a:srgbClr val="33CC66"/>
                </a:solidFill>
                <a:ea typeface="Microsoft YaHei"/>
              </a:rPr>
              <a:t>immediate</a:t>
            </a:r>
            <a:r>
              <a:rPr lang="en-US" sz="2600" dirty="0" smtClean="0">
                <a:ea typeface="Microsoft YaHei"/>
              </a:rPr>
              <a:t> to a register</a:t>
            </a:r>
          </a:p>
          <a:p>
            <a:pPr eaLnBrk="1">
              <a:spcBef>
                <a:spcPct val="0"/>
              </a:spcBef>
              <a:spcAft>
                <a:spcPts val="1413"/>
              </a:spcAft>
            </a:pPr>
            <a:r>
              <a:rPr lang="en-US" sz="2600" dirty="0" smtClean="0">
                <a:ea typeface="Microsoft YaHei"/>
              </a:rPr>
              <a:t>The value of the </a:t>
            </a:r>
            <a:r>
              <a:rPr lang="en-US" sz="2600" dirty="0" smtClean="0">
                <a:solidFill>
                  <a:srgbClr val="33CC66"/>
                </a:solidFill>
                <a:ea typeface="Microsoft YaHei"/>
              </a:rPr>
              <a:t>immediate</a:t>
            </a:r>
            <a:r>
              <a:rPr lang="en-US" sz="2600" dirty="0" smtClean="0">
                <a:ea typeface="Microsoft YaHei"/>
              </a:rPr>
              <a:t> is embedded in the instruction</a:t>
            </a:r>
          </a:p>
          <a:p>
            <a:pPr lvl="1" eaLnBrk="1">
              <a:spcBef>
                <a:spcPct val="0"/>
              </a:spcBef>
              <a:spcAft>
                <a:spcPts val="1138"/>
              </a:spcAft>
            </a:pPr>
            <a:r>
              <a:rPr lang="en-US" sz="2000" dirty="0" err="1" smtClean="0">
                <a:ea typeface="Microsoft YaHei"/>
              </a:rPr>
              <a:t>SimpleRisc</a:t>
            </a:r>
            <a:r>
              <a:rPr lang="en-US" sz="2000" dirty="0" smtClean="0">
                <a:ea typeface="Microsoft YaHei"/>
              </a:rPr>
              <a:t> has 16 bit </a:t>
            </a:r>
            <a:r>
              <a:rPr lang="en-US" sz="2000" dirty="0" err="1" smtClean="0">
                <a:ea typeface="Microsoft YaHei"/>
              </a:rPr>
              <a:t>immediates</a:t>
            </a:r>
            <a:endParaRPr lang="en-US" sz="2000" dirty="0" smtClean="0">
              <a:ea typeface="Microsoft YaHei"/>
            </a:endParaRPr>
          </a:p>
          <a:p>
            <a:pPr lvl="1" eaLnBrk="1">
              <a:spcBef>
                <a:spcPct val="0"/>
              </a:spcBef>
              <a:spcAft>
                <a:spcPts val="1138"/>
              </a:spcAft>
            </a:pPr>
            <a:r>
              <a:rPr lang="en-US" sz="2000" dirty="0" smtClean="0">
                <a:ea typeface="Microsoft YaHei"/>
              </a:rPr>
              <a:t>Range -2</a:t>
            </a:r>
            <a:r>
              <a:rPr lang="en-US" sz="2000" baseline="33000" dirty="0" smtClean="0">
                <a:ea typeface="Microsoft YaHei"/>
              </a:rPr>
              <a:t>15</a:t>
            </a:r>
            <a:r>
              <a:rPr lang="en-US" sz="2000" dirty="0" smtClean="0">
                <a:ea typeface="Microsoft YaHei"/>
              </a:rPr>
              <a:t> to 2</a:t>
            </a:r>
            <a:r>
              <a:rPr lang="en-US" sz="2000" baseline="33000" dirty="0" smtClean="0">
                <a:ea typeface="Microsoft YaHei"/>
              </a:rPr>
              <a:t>15</a:t>
            </a:r>
            <a:r>
              <a:rPr lang="en-US" sz="2000" dirty="0" smtClean="0">
                <a:ea typeface="Microsoft YaHei"/>
              </a:rPr>
              <a:t> - 1</a:t>
            </a:r>
          </a:p>
        </p:txBody>
      </p:sp>
      <p:grpSp>
        <p:nvGrpSpPr>
          <p:cNvPr id="58374" name="Group 29"/>
          <p:cNvGrpSpPr>
            <a:grpSpLocks noChangeAspect="1"/>
          </p:cNvGrpSpPr>
          <p:nvPr/>
        </p:nvGrpSpPr>
        <p:grpSpPr bwMode="auto">
          <a:xfrm>
            <a:off x="2506662" y="1600200"/>
            <a:ext cx="4198938" cy="1038225"/>
            <a:chOff x="1728" y="1008"/>
            <a:chExt cx="2645" cy="654"/>
          </a:xfrm>
        </p:grpSpPr>
        <p:sp>
          <p:nvSpPr>
            <p:cNvPr id="58375" name="AutoShape 28"/>
            <p:cNvSpPr>
              <a:spLocks noChangeAspect="1" noChangeArrowheads="1" noTextEdit="1"/>
            </p:cNvSpPr>
            <p:nvPr/>
          </p:nvSpPr>
          <p:spPr bwMode="auto">
            <a:xfrm>
              <a:off x="1728" y="1008"/>
              <a:ext cx="2645" cy="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8376" name="Line 30"/>
            <p:cNvSpPr>
              <a:spLocks noChangeShapeType="1"/>
            </p:cNvSpPr>
            <p:nvPr/>
          </p:nvSpPr>
          <p:spPr bwMode="auto">
            <a:xfrm>
              <a:off x="1755" y="1077"/>
              <a:ext cx="2579"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77" name="Line 31"/>
            <p:cNvSpPr>
              <a:spLocks noChangeShapeType="1"/>
            </p:cNvSpPr>
            <p:nvPr/>
          </p:nvSpPr>
          <p:spPr bwMode="auto">
            <a:xfrm flipV="1">
              <a:off x="1755" y="1090"/>
              <a:ext cx="0" cy="23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78" name="Rectangle 32"/>
            <p:cNvSpPr>
              <a:spLocks noChangeArrowheads="1"/>
            </p:cNvSpPr>
            <p:nvPr/>
          </p:nvSpPr>
          <p:spPr bwMode="auto">
            <a:xfrm>
              <a:off x="1933" y="1077"/>
              <a:ext cx="82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dirty="0" err="1">
                  <a:solidFill>
                    <a:srgbClr val="1A1B1C"/>
                  </a:solidFill>
                  <a:latin typeface="Times New Roman" pitchFamily="18" charset="0"/>
                </a:rPr>
                <a:t>m</a:t>
              </a:r>
              <a:r>
                <a:rPr lang="en-US" sz="2600" dirty="0" err="1" smtClean="0">
                  <a:solidFill>
                    <a:srgbClr val="1A1B1C"/>
                  </a:solidFill>
                  <a:latin typeface="Times New Roman" pitchFamily="18" charset="0"/>
                </a:rPr>
                <a:t>ov</a:t>
              </a:r>
              <a:r>
                <a:rPr lang="en-US" sz="2600" dirty="0" smtClean="0">
                  <a:solidFill>
                    <a:srgbClr val="1A1B1C"/>
                  </a:solidFill>
                  <a:latin typeface="Times New Roman" pitchFamily="18" charset="0"/>
                </a:rPr>
                <a:t> </a:t>
              </a:r>
              <a:r>
                <a:rPr lang="en-US" sz="2600" dirty="0">
                  <a:solidFill>
                    <a:srgbClr val="1A1B1C"/>
                  </a:solidFill>
                  <a:latin typeface="Times New Roman" pitchFamily="18" charset="0"/>
                </a:rPr>
                <a:t>r1,r2</a:t>
              </a:r>
              <a:endParaRPr lang="en-US" dirty="0">
                <a:latin typeface="Arial" pitchFamily="34" charset="0"/>
              </a:endParaRPr>
            </a:p>
          </p:txBody>
        </p:sp>
        <p:sp>
          <p:nvSpPr>
            <p:cNvPr id="58379" name="Line 33"/>
            <p:cNvSpPr>
              <a:spLocks noChangeShapeType="1"/>
            </p:cNvSpPr>
            <p:nvPr/>
          </p:nvSpPr>
          <p:spPr bwMode="auto">
            <a:xfrm flipV="1">
              <a:off x="2949" y="1090"/>
              <a:ext cx="0" cy="23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80" name="Rectangle 34"/>
            <p:cNvSpPr>
              <a:spLocks noChangeArrowheads="1"/>
            </p:cNvSpPr>
            <p:nvPr/>
          </p:nvSpPr>
          <p:spPr bwMode="auto">
            <a:xfrm>
              <a:off x="3069" y="1078"/>
              <a:ext cx="16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i="1">
                  <a:solidFill>
                    <a:srgbClr val="1A1B1C"/>
                  </a:solidFill>
                  <a:latin typeface="Times New Roman" pitchFamily="18" charset="0"/>
                </a:rPr>
                <a:t>r</a:t>
              </a:r>
              <a:endParaRPr lang="en-US">
                <a:latin typeface="Arial" pitchFamily="34" charset="0"/>
              </a:endParaRPr>
            </a:p>
          </p:txBody>
        </p:sp>
        <p:sp>
          <p:nvSpPr>
            <p:cNvPr id="58381" name="Rectangle 35"/>
            <p:cNvSpPr>
              <a:spLocks noChangeArrowheads="1"/>
            </p:cNvSpPr>
            <p:nvPr/>
          </p:nvSpPr>
          <p:spPr bwMode="auto">
            <a:xfrm>
              <a:off x="3141" y="1077"/>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1A1B1C"/>
                  </a:solidFill>
                  <a:latin typeface="Times New Roman" pitchFamily="18" charset="0"/>
                </a:rPr>
                <a:t>1  </a:t>
              </a:r>
              <a:endParaRPr lang="en-US">
                <a:latin typeface="Arial" pitchFamily="34" charset="0"/>
              </a:endParaRPr>
            </a:p>
          </p:txBody>
        </p:sp>
        <p:sp>
          <p:nvSpPr>
            <p:cNvPr id="58382" name="Rectangle 36"/>
            <p:cNvSpPr>
              <a:spLocks noChangeArrowheads="1"/>
            </p:cNvSpPr>
            <p:nvPr/>
          </p:nvSpPr>
          <p:spPr bwMode="auto">
            <a:xfrm>
              <a:off x="3302" y="1051"/>
              <a:ext cx="316" cy="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1A1B1C"/>
                  </a:solidFill>
                  <a:latin typeface="Symbol" pitchFamily="18" charset="2"/>
                </a:rPr>
                <a:t>¬</a:t>
              </a:r>
              <a:endParaRPr lang="en-US">
                <a:latin typeface="Arial" pitchFamily="34" charset="0"/>
              </a:endParaRPr>
            </a:p>
          </p:txBody>
        </p:sp>
        <p:sp>
          <p:nvSpPr>
            <p:cNvPr id="58383" name="Rectangle 37"/>
            <p:cNvSpPr>
              <a:spLocks noChangeArrowheads="1"/>
            </p:cNvSpPr>
            <p:nvPr/>
          </p:nvSpPr>
          <p:spPr bwMode="auto">
            <a:xfrm>
              <a:off x="3588" y="1078"/>
              <a:ext cx="16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i="1">
                  <a:solidFill>
                    <a:srgbClr val="1A1B1C"/>
                  </a:solidFill>
                  <a:latin typeface="Times New Roman" pitchFamily="18" charset="0"/>
                </a:rPr>
                <a:t>r</a:t>
              </a:r>
              <a:endParaRPr lang="en-US">
                <a:latin typeface="Arial" pitchFamily="34" charset="0"/>
              </a:endParaRPr>
            </a:p>
          </p:txBody>
        </p:sp>
        <p:sp>
          <p:nvSpPr>
            <p:cNvPr id="58384" name="Rectangle 38"/>
            <p:cNvSpPr>
              <a:spLocks noChangeArrowheads="1"/>
            </p:cNvSpPr>
            <p:nvPr/>
          </p:nvSpPr>
          <p:spPr bwMode="auto">
            <a:xfrm>
              <a:off x="3662" y="1077"/>
              <a:ext cx="19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1A1B1C"/>
                  </a:solidFill>
                  <a:latin typeface="Times New Roman" pitchFamily="18" charset="0"/>
                </a:rPr>
                <a:t>2</a:t>
              </a:r>
              <a:endParaRPr lang="en-US">
                <a:latin typeface="Arial" pitchFamily="34" charset="0"/>
              </a:endParaRPr>
            </a:p>
          </p:txBody>
        </p:sp>
        <p:sp>
          <p:nvSpPr>
            <p:cNvPr id="58385" name="Line 39"/>
            <p:cNvSpPr>
              <a:spLocks noChangeShapeType="1"/>
            </p:cNvSpPr>
            <p:nvPr/>
          </p:nvSpPr>
          <p:spPr bwMode="auto">
            <a:xfrm flipV="1">
              <a:off x="4279" y="1090"/>
              <a:ext cx="0" cy="23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86" name="Line 40"/>
            <p:cNvSpPr>
              <a:spLocks noChangeShapeType="1"/>
            </p:cNvSpPr>
            <p:nvPr/>
          </p:nvSpPr>
          <p:spPr bwMode="auto">
            <a:xfrm flipV="1">
              <a:off x="4334" y="1090"/>
              <a:ext cx="0" cy="23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87" name="Line 41"/>
            <p:cNvSpPr>
              <a:spLocks noChangeShapeType="1"/>
            </p:cNvSpPr>
            <p:nvPr/>
          </p:nvSpPr>
          <p:spPr bwMode="auto">
            <a:xfrm>
              <a:off x="1755" y="1337"/>
              <a:ext cx="2579"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88" name="Line 42"/>
            <p:cNvSpPr>
              <a:spLocks noChangeShapeType="1"/>
            </p:cNvSpPr>
            <p:nvPr/>
          </p:nvSpPr>
          <p:spPr bwMode="auto">
            <a:xfrm flipV="1">
              <a:off x="1755" y="1324"/>
              <a:ext cx="0" cy="247"/>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89" name="Rectangle 43"/>
            <p:cNvSpPr>
              <a:spLocks noChangeArrowheads="1"/>
            </p:cNvSpPr>
            <p:nvPr/>
          </p:nvSpPr>
          <p:spPr bwMode="auto">
            <a:xfrm>
              <a:off x="1954" y="1324"/>
              <a:ext cx="75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dirty="0" err="1">
                  <a:solidFill>
                    <a:srgbClr val="1A1B1C"/>
                  </a:solidFill>
                  <a:latin typeface="Times New Roman" pitchFamily="18" charset="0"/>
                </a:rPr>
                <a:t>m</a:t>
              </a:r>
              <a:r>
                <a:rPr lang="en-US" sz="2600" dirty="0" err="1" smtClean="0">
                  <a:solidFill>
                    <a:srgbClr val="1A1B1C"/>
                  </a:solidFill>
                  <a:latin typeface="Times New Roman" pitchFamily="18" charset="0"/>
                </a:rPr>
                <a:t>ov</a:t>
              </a:r>
              <a:r>
                <a:rPr lang="en-US" sz="2600" dirty="0" smtClean="0">
                  <a:solidFill>
                    <a:srgbClr val="1A1B1C"/>
                  </a:solidFill>
                  <a:latin typeface="Times New Roman" pitchFamily="18" charset="0"/>
                </a:rPr>
                <a:t> </a:t>
              </a:r>
              <a:r>
                <a:rPr lang="en-US" sz="2600" dirty="0">
                  <a:solidFill>
                    <a:srgbClr val="1A1B1C"/>
                  </a:solidFill>
                  <a:latin typeface="Times New Roman" pitchFamily="18" charset="0"/>
                </a:rPr>
                <a:t>r1,3</a:t>
              </a:r>
              <a:endParaRPr lang="en-US" dirty="0">
                <a:latin typeface="Arial" pitchFamily="34" charset="0"/>
              </a:endParaRPr>
            </a:p>
          </p:txBody>
        </p:sp>
        <p:sp>
          <p:nvSpPr>
            <p:cNvPr id="58390" name="Line 44"/>
            <p:cNvSpPr>
              <a:spLocks noChangeShapeType="1"/>
            </p:cNvSpPr>
            <p:nvPr/>
          </p:nvSpPr>
          <p:spPr bwMode="auto">
            <a:xfrm flipV="1">
              <a:off x="2949" y="1324"/>
              <a:ext cx="0" cy="247"/>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91" name="Rectangle 45"/>
            <p:cNvSpPr>
              <a:spLocks noChangeArrowheads="1"/>
            </p:cNvSpPr>
            <p:nvPr/>
          </p:nvSpPr>
          <p:spPr bwMode="auto">
            <a:xfrm>
              <a:off x="3069" y="1321"/>
              <a:ext cx="16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i="1">
                  <a:solidFill>
                    <a:srgbClr val="1A1B1C"/>
                  </a:solidFill>
                  <a:latin typeface="Times New Roman" pitchFamily="18" charset="0"/>
                </a:rPr>
                <a:t>r</a:t>
              </a:r>
              <a:endParaRPr lang="en-US">
                <a:latin typeface="Arial" pitchFamily="34" charset="0"/>
              </a:endParaRPr>
            </a:p>
          </p:txBody>
        </p:sp>
        <p:sp>
          <p:nvSpPr>
            <p:cNvPr id="58392" name="Rectangle 46"/>
            <p:cNvSpPr>
              <a:spLocks noChangeArrowheads="1"/>
            </p:cNvSpPr>
            <p:nvPr/>
          </p:nvSpPr>
          <p:spPr bwMode="auto">
            <a:xfrm>
              <a:off x="3141" y="1324"/>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1A1B1C"/>
                  </a:solidFill>
                  <a:latin typeface="Times New Roman" pitchFamily="18" charset="0"/>
                </a:rPr>
                <a:t>1  </a:t>
              </a:r>
              <a:endParaRPr lang="en-US">
                <a:latin typeface="Arial" pitchFamily="34" charset="0"/>
              </a:endParaRPr>
            </a:p>
          </p:txBody>
        </p:sp>
        <p:sp>
          <p:nvSpPr>
            <p:cNvPr id="58393" name="Rectangle 47"/>
            <p:cNvSpPr>
              <a:spLocks noChangeArrowheads="1"/>
            </p:cNvSpPr>
            <p:nvPr/>
          </p:nvSpPr>
          <p:spPr bwMode="auto">
            <a:xfrm>
              <a:off x="3302" y="1294"/>
              <a:ext cx="316" cy="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1A1B1C"/>
                  </a:solidFill>
                  <a:latin typeface="Symbol" pitchFamily="18" charset="2"/>
                </a:rPr>
                <a:t>¬</a:t>
              </a:r>
              <a:endParaRPr lang="en-US">
                <a:latin typeface="Arial" pitchFamily="34" charset="0"/>
              </a:endParaRPr>
            </a:p>
          </p:txBody>
        </p:sp>
        <p:sp>
          <p:nvSpPr>
            <p:cNvPr id="58394" name="Rectangle 48"/>
            <p:cNvSpPr>
              <a:spLocks noChangeArrowheads="1"/>
            </p:cNvSpPr>
            <p:nvPr/>
          </p:nvSpPr>
          <p:spPr bwMode="auto">
            <a:xfrm>
              <a:off x="3593" y="1324"/>
              <a:ext cx="19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1A1B1C"/>
                  </a:solidFill>
                  <a:latin typeface="Times New Roman" pitchFamily="18" charset="0"/>
                </a:rPr>
                <a:t>3</a:t>
              </a:r>
              <a:endParaRPr lang="en-US">
                <a:latin typeface="Arial" pitchFamily="34" charset="0"/>
              </a:endParaRPr>
            </a:p>
          </p:txBody>
        </p:sp>
        <p:sp>
          <p:nvSpPr>
            <p:cNvPr id="58395" name="Line 49"/>
            <p:cNvSpPr>
              <a:spLocks noChangeShapeType="1"/>
            </p:cNvSpPr>
            <p:nvPr/>
          </p:nvSpPr>
          <p:spPr bwMode="auto">
            <a:xfrm flipV="1">
              <a:off x="4279" y="1324"/>
              <a:ext cx="0" cy="247"/>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96" name="Line 50"/>
            <p:cNvSpPr>
              <a:spLocks noChangeShapeType="1"/>
            </p:cNvSpPr>
            <p:nvPr/>
          </p:nvSpPr>
          <p:spPr bwMode="auto">
            <a:xfrm flipV="1">
              <a:off x="4334" y="1324"/>
              <a:ext cx="0" cy="247"/>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97" name="Line 51"/>
            <p:cNvSpPr>
              <a:spLocks noChangeShapeType="1"/>
            </p:cNvSpPr>
            <p:nvPr/>
          </p:nvSpPr>
          <p:spPr bwMode="auto">
            <a:xfrm>
              <a:off x="1755" y="1584"/>
              <a:ext cx="2579"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98" name="Line 52"/>
            <p:cNvSpPr>
              <a:spLocks noChangeShapeType="1"/>
            </p:cNvSpPr>
            <p:nvPr/>
          </p:nvSpPr>
          <p:spPr bwMode="auto">
            <a:xfrm>
              <a:off x="1755" y="1625"/>
              <a:ext cx="2579"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399" name="Line 53"/>
            <p:cNvSpPr>
              <a:spLocks noChangeShapeType="1"/>
            </p:cNvSpPr>
            <p:nvPr/>
          </p:nvSpPr>
          <p:spPr bwMode="auto">
            <a:xfrm>
              <a:off x="1755" y="1035"/>
              <a:ext cx="2579"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00" name="Line 31"/>
            <p:cNvSpPr>
              <a:spLocks noChangeShapeType="1"/>
            </p:cNvSpPr>
            <p:nvPr/>
          </p:nvSpPr>
          <p:spPr bwMode="auto">
            <a:xfrm flipV="1">
              <a:off x="1824" y="1095"/>
              <a:ext cx="0" cy="23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401" name="Line 42"/>
            <p:cNvSpPr>
              <a:spLocks noChangeShapeType="1"/>
            </p:cNvSpPr>
            <p:nvPr/>
          </p:nvSpPr>
          <p:spPr bwMode="auto">
            <a:xfrm flipV="1">
              <a:off x="1824" y="1329"/>
              <a:ext cx="0" cy="247"/>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gr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6CA54A1-9507-4EFE-A1AD-ADEBF6614D27}" type="slidenum">
              <a:rPr/>
              <a:pPr>
                <a:defRPr/>
              </a:pPr>
              <a:t>35</a:t>
            </a:fld>
            <a:endParaRPr/>
          </a:p>
        </p:txBody>
      </p:sp>
      <p:sp>
        <p:nvSpPr>
          <p:cNvPr id="2" name="Title 1"/>
          <p:cNvSpPr txBox="1">
            <a:spLocks noGrp="1"/>
          </p:cNvSpPr>
          <p:nvPr>
            <p:ph type="title" idx="4294967295"/>
          </p:nvPr>
        </p:nvSpPr>
        <p:spPr>
          <a:xfrm>
            <a:off x="228600" y="1524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Arithmetic</a:t>
            </a:r>
            <a:r>
              <a:rPr lang="fr-FR" dirty="0">
                <a:solidFill>
                  <a:schemeClr val="tx1"/>
                </a:solidFill>
              </a:rPr>
              <a:t>/</a:t>
            </a:r>
            <a:r>
              <a:rPr lang="fr-FR" dirty="0" err="1">
                <a:solidFill>
                  <a:schemeClr val="tx1"/>
                </a:solidFill>
              </a:rPr>
              <a:t>Logical</a:t>
            </a:r>
            <a:r>
              <a:rPr lang="fr-FR" dirty="0">
                <a:solidFill>
                  <a:schemeClr val="tx1"/>
                </a:solidFill>
              </a:rPr>
              <a:t> Instructions</a:t>
            </a:r>
          </a:p>
        </p:txBody>
      </p:sp>
      <p:sp>
        <p:nvSpPr>
          <p:cNvPr id="59397" name="Text Placeholder 2"/>
          <p:cNvSpPr txBox="1">
            <a:spLocks noGrp="1"/>
          </p:cNvSpPr>
          <p:nvPr>
            <p:ph type="body" idx="4294967295"/>
          </p:nvPr>
        </p:nvSpPr>
        <p:spPr bwMode="auto">
          <a:xfrm>
            <a:off x="304800" y="1600200"/>
            <a:ext cx="8534400" cy="1066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10000"/>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err="1" smtClean="0">
                <a:ea typeface="Microsoft YaHei"/>
              </a:rPr>
              <a:t>SimpleRisc</a:t>
            </a:r>
            <a:r>
              <a:rPr lang="en-US" dirty="0" smtClean="0">
                <a:ea typeface="Microsoft YaHei"/>
              </a:rPr>
              <a:t> has 6 arithmetic instructions</a:t>
            </a:r>
          </a:p>
          <a:p>
            <a:pPr lvl="1" eaLnBrk="1">
              <a:spcBef>
                <a:spcPct val="0"/>
              </a:spcBef>
              <a:spcAft>
                <a:spcPts val="1138"/>
              </a:spcAft>
            </a:pPr>
            <a:r>
              <a:rPr lang="en-US" sz="2400" dirty="0" smtClean="0">
                <a:ea typeface="Microsoft YaHei"/>
              </a:rPr>
              <a:t>add, sub, </a:t>
            </a:r>
            <a:r>
              <a:rPr lang="en-US" sz="2400" dirty="0" err="1" smtClean="0">
                <a:ea typeface="Microsoft YaHei"/>
              </a:rPr>
              <a:t>mul</a:t>
            </a:r>
            <a:r>
              <a:rPr lang="en-US" sz="2400" dirty="0" smtClean="0">
                <a:ea typeface="Microsoft YaHei"/>
              </a:rPr>
              <a:t>, div, mod, </a:t>
            </a:r>
            <a:r>
              <a:rPr lang="en-US" sz="2400" dirty="0" err="1" smtClean="0">
                <a:ea typeface="Microsoft YaHei"/>
              </a:rPr>
              <a:t>cmp</a:t>
            </a:r>
            <a:endParaRPr lang="en-US" sz="2400" dirty="0" smtClean="0">
              <a:ea typeface="Microsoft YaHei"/>
            </a:endParaRPr>
          </a:p>
          <a:p>
            <a:pPr marL="539750" lvl="1" indent="0" eaLnBrk="1">
              <a:spcBef>
                <a:spcPct val="0"/>
              </a:spcBef>
              <a:spcAft>
                <a:spcPts val="1138"/>
              </a:spcAft>
              <a:buNone/>
            </a:pPr>
            <a:endParaRPr lang="en-US" sz="2400" dirty="0" smtClean="0">
              <a:ea typeface="Microsoft YaHei"/>
            </a:endParaRPr>
          </a:p>
        </p:txBody>
      </p:sp>
      <p:sp>
        <p:nvSpPr>
          <p:cNvPr id="59399" name="AutoShape 114"/>
          <p:cNvSpPr>
            <a:spLocks noChangeAspect="1" noChangeArrowheads="1" noTextEdit="1"/>
          </p:cNvSpPr>
          <p:nvPr/>
        </p:nvSpPr>
        <p:spPr bwMode="auto">
          <a:xfrm>
            <a:off x="1676400" y="3062288"/>
            <a:ext cx="6940550" cy="2119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8" name="Group 7"/>
          <p:cNvGrpSpPr/>
          <p:nvPr/>
        </p:nvGrpSpPr>
        <p:grpSpPr>
          <a:xfrm>
            <a:off x="1676400" y="2963025"/>
            <a:ext cx="5454733" cy="2494870"/>
            <a:chOff x="4072763" y="3089275"/>
            <a:chExt cx="4515613" cy="2065338"/>
          </a:xfrm>
        </p:grpSpPr>
        <p:sp>
          <p:nvSpPr>
            <p:cNvPr id="59404" name="Rectangle 120"/>
            <p:cNvSpPr>
              <a:spLocks noChangeArrowheads="1"/>
            </p:cNvSpPr>
            <p:nvPr/>
          </p:nvSpPr>
          <p:spPr bwMode="auto">
            <a:xfrm>
              <a:off x="4257675" y="3141663"/>
              <a:ext cx="78105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Example</a:t>
              </a:r>
              <a:endParaRPr lang="en-US" dirty="0">
                <a:latin typeface="Arial" pitchFamily="34" charset="0"/>
              </a:endParaRPr>
            </a:p>
          </p:txBody>
        </p:sp>
        <p:sp>
          <p:nvSpPr>
            <p:cNvPr id="59405" name="Line 121"/>
            <p:cNvSpPr>
              <a:spLocks noChangeShapeType="1"/>
            </p:cNvSpPr>
            <p:nvPr/>
          </p:nvSpPr>
          <p:spPr bwMode="auto">
            <a:xfrm flipV="1">
              <a:off x="5608638" y="31416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06" name="Rectangle 122"/>
            <p:cNvSpPr>
              <a:spLocks noChangeArrowheads="1"/>
            </p:cNvSpPr>
            <p:nvPr/>
          </p:nvSpPr>
          <p:spPr bwMode="auto">
            <a:xfrm>
              <a:off x="5727700" y="3141663"/>
              <a:ext cx="1046163"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Explanation</a:t>
              </a:r>
              <a:endParaRPr lang="en-US">
                <a:latin typeface="Arial" pitchFamily="34" charset="0"/>
              </a:endParaRPr>
            </a:p>
          </p:txBody>
        </p:sp>
        <p:sp>
          <p:nvSpPr>
            <p:cNvPr id="59407" name="Line 123"/>
            <p:cNvSpPr>
              <a:spLocks noChangeShapeType="1"/>
            </p:cNvSpPr>
            <p:nvPr/>
          </p:nvSpPr>
          <p:spPr bwMode="auto">
            <a:xfrm flipV="1">
              <a:off x="8534400" y="31416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08" name="Line 124"/>
            <p:cNvSpPr>
              <a:spLocks noChangeShapeType="1"/>
            </p:cNvSpPr>
            <p:nvPr/>
          </p:nvSpPr>
          <p:spPr bwMode="auto">
            <a:xfrm flipV="1">
              <a:off x="8588375" y="31416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11" name="Rectangle 127"/>
            <p:cNvSpPr>
              <a:spLocks noChangeArrowheads="1"/>
            </p:cNvSpPr>
            <p:nvPr/>
          </p:nvSpPr>
          <p:spPr bwMode="auto">
            <a:xfrm>
              <a:off x="4257675" y="3381375"/>
              <a:ext cx="106838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add r1, r2, r3</a:t>
              </a:r>
              <a:endParaRPr lang="en-US" dirty="0">
                <a:latin typeface="Arial" pitchFamily="34" charset="0"/>
              </a:endParaRPr>
            </a:p>
          </p:txBody>
        </p:sp>
        <p:sp>
          <p:nvSpPr>
            <p:cNvPr id="59412" name="Line 128"/>
            <p:cNvSpPr>
              <a:spLocks noChangeShapeType="1"/>
            </p:cNvSpPr>
            <p:nvPr/>
          </p:nvSpPr>
          <p:spPr bwMode="auto">
            <a:xfrm flipV="1">
              <a:off x="5608638" y="3392488"/>
              <a:ext cx="0" cy="239712"/>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13" name="Line 129"/>
            <p:cNvSpPr>
              <a:spLocks noChangeShapeType="1"/>
            </p:cNvSpPr>
            <p:nvPr/>
          </p:nvSpPr>
          <p:spPr bwMode="auto">
            <a:xfrm flipV="1">
              <a:off x="8534400" y="3392488"/>
              <a:ext cx="0" cy="239712"/>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14" name="Line 130"/>
            <p:cNvSpPr>
              <a:spLocks noChangeShapeType="1"/>
            </p:cNvSpPr>
            <p:nvPr/>
          </p:nvSpPr>
          <p:spPr bwMode="auto">
            <a:xfrm flipV="1">
              <a:off x="8588375" y="3392488"/>
              <a:ext cx="0" cy="239712"/>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15" name="Line 131"/>
            <p:cNvSpPr>
              <a:spLocks noChangeShapeType="1"/>
            </p:cNvSpPr>
            <p:nvPr/>
          </p:nvSpPr>
          <p:spPr bwMode="auto">
            <a:xfrm>
              <a:off x="4138613" y="3632200"/>
              <a:ext cx="444976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17" name="Rectangle 133"/>
            <p:cNvSpPr>
              <a:spLocks noChangeArrowheads="1"/>
            </p:cNvSpPr>
            <p:nvPr/>
          </p:nvSpPr>
          <p:spPr bwMode="auto">
            <a:xfrm>
              <a:off x="4257675" y="3619500"/>
              <a:ext cx="11017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add r1, r2, 10</a:t>
              </a:r>
              <a:endParaRPr lang="en-US">
                <a:latin typeface="Arial" pitchFamily="34" charset="0"/>
              </a:endParaRPr>
            </a:p>
          </p:txBody>
        </p:sp>
        <p:sp>
          <p:nvSpPr>
            <p:cNvPr id="59418" name="Line 134"/>
            <p:cNvSpPr>
              <a:spLocks noChangeShapeType="1"/>
            </p:cNvSpPr>
            <p:nvPr/>
          </p:nvSpPr>
          <p:spPr bwMode="auto">
            <a:xfrm flipV="1">
              <a:off x="5608638" y="363220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19" name="Line 135"/>
            <p:cNvSpPr>
              <a:spLocks noChangeShapeType="1"/>
            </p:cNvSpPr>
            <p:nvPr/>
          </p:nvSpPr>
          <p:spPr bwMode="auto">
            <a:xfrm flipV="1">
              <a:off x="8534400" y="363220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20" name="Line 136"/>
            <p:cNvSpPr>
              <a:spLocks noChangeShapeType="1"/>
            </p:cNvSpPr>
            <p:nvPr/>
          </p:nvSpPr>
          <p:spPr bwMode="auto">
            <a:xfrm flipV="1">
              <a:off x="8588375" y="363220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23" name="Rectangle 139"/>
            <p:cNvSpPr>
              <a:spLocks noChangeArrowheads="1"/>
            </p:cNvSpPr>
            <p:nvPr/>
          </p:nvSpPr>
          <p:spPr bwMode="auto">
            <a:xfrm>
              <a:off x="4257675" y="3870325"/>
              <a:ext cx="872765" cy="203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smtClean="0">
                  <a:solidFill>
                    <a:srgbClr val="1A1B1C"/>
                  </a:solidFill>
                  <a:latin typeface="Times New Roman" pitchFamily="18" charset="0"/>
                </a:rPr>
                <a:t>sub r1</a:t>
              </a:r>
              <a:r>
                <a:rPr lang="en-US" sz="1600" dirty="0">
                  <a:solidFill>
                    <a:srgbClr val="1A1B1C"/>
                  </a:solidFill>
                  <a:latin typeface="Times New Roman" pitchFamily="18" charset="0"/>
                </a:rPr>
                <a:t>, r2, r3</a:t>
              </a:r>
              <a:endParaRPr lang="en-US" dirty="0">
                <a:latin typeface="Arial" pitchFamily="34" charset="0"/>
              </a:endParaRPr>
            </a:p>
          </p:txBody>
        </p:sp>
        <p:sp>
          <p:nvSpPr>
            <p:cNvPr id="59424" name="Line 140"/>
            <p:cNvSpPr>
              <a:spLocks noChangeShapeType="1"/>
            </p:cNvSpPr>
            <p:nvPr/>
          </p:nvSpPr>
          <p:spPr bwMode="auto">
            <a:xfrm flipV="1">
              <a:off x="5608638" y="3870325"/>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25" name="Line 141"/>
            <p:cNvSpPr>
              <a:spLocks noChangeShapeType="1"/>
            </p:cNvSpPr>
            <p:nvPr/>
          </p:nvSpPr>
          <p:spPr bwMode="auto">
            <a:xfrm flipV="1">
              <a:off x="8534400" y="3870325"/>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26" name="Line 142"/>
            <p:cNvSpPr>
              <a:spLocks noChangeShapeType="1"/>
            </p:cNvSpPr>
            <p:nvPr/>
          </p:nvSpPr>
          <p:spPr bwMode="auto">
            <a:xfrm flipV="1">
              <a:off x="8588375" y="3870325"/>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29" name="Rectangle 145"/>
            <p:cNvSpPr>
              <a:spLocks noChangeArrowheads="1"/>
            </p:cNvSpPr>
            <p:nvPr/>
          </p:nvSpPr>
          <p:spPr bwMode="auto">
            <a:xfrm>
              <a:off x="4257675" y="4122738"/>
              <a:ext cx="109220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err="1">
                  <a:solidFill>
                    <a:srgbClr val="1A1B1C"/>
                  </a:solidFill>
                  <a:latin typeface="Times New Roman" pitchFamily="18" charset="0"/>
                </a:rPr>
                <a:t>mul</a:t>
              </a:r>
              <a:r>
                <a:rPr lang="en-US" sz="1600" dirty="0">
                  <a:solidFill>
                    <a:srgbClr val="1A1B1C"/>
                  </a:solidFill>
                  <a:latin typeface="Times New Roman" pitchFamily="18" charset="0"/>
                </a:rPr>
                <a:t> r1, r2, r3</a:t>
              </a:r>
              <a:endParaRPr lang="en-US" dirty="0">
                <a:latin typeface="Arial" pitchFamily="34" charset="0"/>
              </a:endParaRPr>
            </a:p>
          </p:txBody>
        </p:sp>
        <p:sp>
          <p:nvSpPr>
            <p:cNvPr id="59430" name="Line 146"/>
            <p:cNvSpPr>
              <a:spLocks noChangeShapeType="1"/>
            </p:cNvSpPr>
            <p:nvPr/>
          </p:nvSpPr>
          <p:spPr bwMode="auto">
            <a:xfrm flipV="1">
              <a:off x="5608638" y="412115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31" name="Line 147"/>
            <p:cNvSpPr>
              <a:spLocks noChangeShapeType="1"/>
            </p:cNvSpPr>
            <p:nvPr/>
          </p:nvSpPr>
          <p:spPr bwMode="auto">
            <a:xfrm flipV="1">
              <a:off x="8534400" y="412115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32" name="Line 148"/>
            <p:cNvSpPr>
              <a:spLocks noChangeShapeType="1"/>
            </p:cNvSpPr>
            <p:nvPr/>
          </p:nvSpPr>
          <p:spPr bwMode="auto">
            <a:xfrm flipV="1">
              <a:off x="8588375" y="412115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35" name="Rectangle 151"/>
            <p:cNvSpPr>
              <a:spLocks noChangeArrowheads="1"/>
            </p:cNvSpPr>
            <p:nvPr/>
          </p:nvSpPr>
          <p:spPr bwMode="auto">
            <a:xfrm>
              <a:off x="4257675" y="4360863"/>
              <a:ext cx="853854" cy="203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smtClean="0">
                  <a:solidFill>
                    <a:srgbClr val="1A1B1C"/>
                  </a:solidFill>
                  <a:latin typeface="Times New Roman" pitchFamily="18" charset="0"/>
                </a:rPr>
                <a:t>div r1</a:t>
              </a:r>
              <a:r>
                <a:rPr lang="en-US" sz="1600" dirty="0">
                  <a:solidFill>
                    <a:srgbClr val="1A1B1C"/>
                  </a:solidFill>
                  <a:latin typeface="Times New Roman" pitchFamily="18" charset="0"/>
                </a:rPr>
                <a:t>, r2, r3</a:t>
              </a:r>
              <a:endParaRPr lang="en-US" dirty="0">
                <a:latin typeface="Arial" pitchFamily="34" charset="0"/>
              </a:endParaRPr>
            </a:p>
          </p:txBody>
        </p:sp>
        <p:sp>
          <p:nvSpPr>
            <p:cNvPr id="59436" name="Line 152"/>
            <p:cNvSpPr>
              <a:spLocks noChangeShapeType="1"/>
            </p:cNvSpPr>
            <p:nvPr/>
          </p:nvSpPr>
          <p:spPr bwMode="auto">
            <a:xfrm flipV="1">
              <a:off x="5608638" y="43735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37" name="Line 153"/>
            <p:cNvSpPr>
              <a:spLocks noChangeShapeType="1"/>
            </p:cNvSpPr>
            <p:nvPr/>
          </p:nvSpPr>
          <p:spPr bwMode="auto">
            <a:xfrm flipV="1">
              <a:off x="8534400" y="43735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38" name="Line 154"/>
            <p:cNvSpPr>
              <a:spLocks noChangeShapeType="1"/>
            </p:cNvSpPr>
            <p:nvPr/>
          </p:nvSpPr>
          <p:spPr bwMode="auto">
            <a:xfrm flipV="1">
              <a:off x="8588375" y="43735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41" name="Rectangle 157"/>
            <p:cNvSpPr>
              <a:spLocks noChangeArrowheads="1"/>
            </p:cNvSpPr>
            <p:nvPr/>
          </p:nvSpPr>
          <p:spPr bwMode="auto">
            <a:xfrm>
              <a:off x="4257675" y="4611688"/>
              <a:ext cx="1136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mod r1, r2, r3</a:t>
              </a:r>
              <a:endParaRPr lang="en-US">
                <a:latin typeface="Arial" pitchFamily="34" charset="0"/>
              </a:endParaRPr>
            </a:p>
          </p:txBody>
        </p:sp>
        <p:sp>
          <p:nvSpPr>
            <p:cNvPr id="59442" name="Line 158"/>
            <p:cNvSpPr>
              <a:spLocks noChangeShapeType="1"/>
            </p:cNvSpPr>
            <p:nvPr/>
          </p:nvSpPr>
          <p:spPr bwMode="auto">
            <a:xfrm flipV="1">
              <a:off x="5608638" y="4611688"/>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43" name="Line 159"/>
            <p:cNvSpPr>
              <a:spLocks noChangeShapeType="1"/>
            </p:cNvSpPr>
            <p:nvPr/>
          </p:nvSpPr>
          <p:spPr bwMode="auto">
            <a:xfrm flipV="1">
              <a:off x="8534400" y="4611688"/>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44" name="Line 160"/>
            <p:cNvSpPr>
              <a:spLocks noChangeShapeType="1"/>
            </p:cNvSpPr>
            <p:nvPr/>
          </p:nvSpPr>
          <p:spPr bwMode="auto">
            <a:xfrm flipV="1">
              <a:off x="8588375" y="4611688"/>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nvGrpSpPr>
            <p:cNvPr id="3" name="Group 2"/>
            <p:cNvGrpSpPr/>
            <p:nvPr/>
          </p:nvGrpSpPr>
          <p:grpSpPr>
            <a:xfrm>
              <a:off x="4138613" y="3141663"/>
              <a:ext cx="0" cy="1958975"/>
              <a:chOff x="4138613" y="3141663"/>
              <a:chExt cx="0" cy="1958975"/>
            </a:xfrm>
          </p:grpSpPr>
          <p:sp>
            <p:nvSpPr>
              <p:cNvPr id="59403" name="Line 119"/>
              <p:cNvSpPr>
                <a:spLocks noChangeShapeType="1"/>
              </p:cNvSpPr>
              <p:nvPr/>
            </p:nvSpPr>
            <p:spPr bwMode="auto">
              <a:xfrm flipV="1">
                <a:off x="4138613" y="31416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10" name="Line 126"/>
              <p:cNvSpPr>
                <a:spLocks noChangeShapeType="1"/>
              </p:cNvSpPr>
              <p:nvPr/>
            </p:nvSpPr>
            <p:spPr bwMode="auto">
              <a:xfrm flipV="1">
                <a:off x="4138613" y="3392488"/>
                <a:ext cx="0" cy="239712"/>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16" name="Line 132"/>
              <p:cNvSpPr>
                <a:spLocks noChangeShapeType="1"/>
              </p:cNvSpPr>
              <p:nvPr/>
            </p:nvSpPr>
            <p:spPr bwMode="auto">
              <a:xfrm flipV="1">
                <a:off x="4138613" y="363220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22" name="Line 138"/>
              <p:cNvSpPr>
                <a:spLocks noChangeShapeType="1"/>
              </p:cNvSpPr>
              <p:nvPr/>
            </p:nvSpPr>
            <p:spPr bwMode="auto">
              <a:xfrm flipV="1">
                <a:off x="4138613" y="3870325"/>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28" name="Line 144"/>
              <p:cNvSpPr>
                <a:spLocks noChangeShapeType="1"/>
              </p:cNvSpPr>
              <p:nvPr/>
            </p:nvSpPr>
            <p:spPr bwMode="auto">
              <a:xfrm flipV="1">
                <a:off x="4138613" y="412115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34" name="Line 150"/>
              <p:cNvSpPr>
                <a:spLocks noChangeShapeType="1"/>
              </p:cNvSpPr>
              <p:nvPr/>
            </p:nvSpPr>
            <p:spPr bwMode="auto">
              <a:xfrm flipV="1">
                <a:off x="4138613" y="43735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40" name="Line 156"/>
              <p:cNvSpPr>
                <a:spLocks noChangeShapeType="1"/>
              </p:cNvSpPr>
              <p:nvPr/>
            </p:nvSpPr>
            <p:spPr bwMode="auto">
              <a:xfrm flipV="1">
                <a:off x="4138613" y="4611688"/>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62" name="Line 178"/>
              <p:cNvSpPr>
                <a:spLocks noChangeShapeType="1"/>
              </p:cNvSpPr>
              <p:nvPr/>
            </p:nvSpPr>
            <p:spPr bwMode="auto">
              <a:xfrm flipV="1">
                <a:off x="4138613" y="486251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9463" name="Rectangle 179"/>
            <p:cNvSpPr>
              <a:spLocks noChangeArrowheads="1"/>
            </p:cNvSpPr>
            <p:nvPr/>
          </p:nvSpPr>
          <p:spPr bwMode="auto">
            <a:xfrm>
              <a:off x="4257675" y="4864100"/>
              <a:ext cx="85090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cmp r1, r2</a:t>
              </a:r>
              <a:endParaRPr lang="en-US">
                <a:latin typeface="Arial" pitchFamily="34" charset="0"/>
              </a:endParaRPr>
            </a:p>
          </p:txBody>
        </p:sp>
        <p:sp>
          <p:nvSpPr>
            <p:cNvPr id="59464" name="Line 180"/>
            <p:cNvSpPr>
              <a:spLocks noChangeShapeType="1"/>
            </p:cNvSpPr>
            <p:nvPr/>
          </p:nvSpPr>
          <p:spPr bwMode="auto">
            <a:xfrm flipV="1">
              <a:off x="5608638" y="486251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65" name="Line 181"/>
            <p:cNvSpPr>
              <a:spLocks noChangeShapeType="1"/>
            </p:cNvSpPr>
            <p:nvPr/>
          </p:nvSpPr>
          <p:spPr bwMode="auto">
            <a:xfrm flipV="1">
              <a:off x="8534400" y="486251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66" name="Line 182"/>
            <p:cNvSpPr>
              <a:spLocks noChangeShapeType="1"/>
            </p:cNvSpPr>
            <p:nvPr/>
          </p:nvSpPr>
          <p:spPr bwMode="auto">
            <a:xfrm flipV="1">
              <a:off x="8588375" y="486251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nvGrpSpPr>
            <p:cNvPr id="7" name="Group 6"/>
            <p:cNvGrpSpPr/>
            <p:nvPr/>
          </p:nvGrpSpPr>
          <p:grpSpPr>
            <a:xfrm>
              <a:off x="4072763" y="3089275"/>
              <a:ext cx="4507992" cy="2011363"/>
              <a:chOff x="1703388" y="3089275"/>
              <a:chExt cx="6884988" cy="2011363"/>
            </a:xfrm>
          </p:grpSpPr>
          <p:sp>
            <p:nvSpPr>
              <p:cNvPr id="59400" name="Line 116"/>
              <p:cNvSpPr>
                <a:spLocks noChangeShapeType="1"/>
              </p:cNvSpPr>
              <p:nvPr/>
            </p:nvSpPr>
            <p:spPr bwMode="auto">
              <a:xfrm>
                <a:off x="1703388" y="3089275"/>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67" name="Line 183"/>
              <p:cNvSpPr>
                <a:spLocks noChangeShapeType="1"/>
              </p:cNvSpPr>
              <p:nvPr/>
            </p:nvSpPr>
            <p:spPr bwMode="auto">
              <a:xfrm>
                <a:off x="1703388" y="5100638"/>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4" name="Group 3"/>
            <p:cNvGrpSpPr/>
            <p:nvPr/>
          </p:nvGrpSpPr>
          <p:grpSpPr>
            <a:xfrm>
              <a:off x="4084796" y="3141663"/>
              <a:ext cx="4503580" cy="2012950"/>
              <a:chOff x="1703388" y="3141663"/>
              <a:chExt cx="6884988" cy="2012950"/>
            </a:xfrm>
          </p:grpSpPr>
          <p:sp>
            <p:nvSpPr>
              <p:cNvPr id="59401" name="Line 117"/>
              <p:cNvSpPr>
                <a:spLocks noChangeShapeType="1"/>
              </p:cNvSpPr>
              <p:nvPr/>
            </p:nvSpPr>
            <p:spPr bwMode="auto">
              <a:xfrm>
                <a:off x="1703388" y="3141663"/>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09" name="Line 125"/>
              <p:cNvSpPr>
                <a:spLocks noChangeShapeType="1"/>
              </p:cNvSpPr>
              <p:nvPr/>
            </p:nvSpPr>
            <p:spPr bwMode="auto">
              <a:xfrm>
                <a:off x="1703388" y="3379788"/>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21" name="Line 137"/>
              <p:cNvSpPr>
                <a:spLocks noChangeShapeType="1"/>
              </p:cNvSpPr>
              <p:nvPr/>
            </p:nvSpPr>
            <p:spPr bwMode="auto">
              <a:xfrm>
                <a:off x="1703388" y="3870325"/>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27" name="Line 143"/>
              <p:cNvSpPr>
                <a:spLocks noChangeShapeType="1"/>
              </p:cNvSpPr>
              <p:nvPr/>
            </p:nvSpPr>
            <p:spPr bwMode="auto">
              <a:xfrm>
                <a:off x="1703388" y="4121150"/>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33" name="Line 149"/>
              <p:cNvSpPr>
                <a:spLocks noChangeShapeType="1"/>
              </p:cNvSpPr>
              <p:nvPr/>
            </p:nvSpPr>
            <p:spPr bwMode="auto">
              <a:xfrm>
                <a:off x="1703388" y="4359275"/>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39" name="Line 155"/>
              <p:cNvSpPr>
                <a:spLocks noChangeShapeType="1"/>
              </p:cNvSpPr>
              <p:nvPr/>
            </p:nvSpPr>
            <p:spPr bwMode="auto">
              <a:xfrm>
                <a:off x="1703388" y="4611688"/>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45" name="Line 161"/>
              <p:cNvSpPr>
                <a:spLocks noChangeShapeType="1"/>
              </p:cNvSpPr>
              <p:nvPr/>
            </p:nvSpPr>
            <p:spPr bwMode="auto">
              <a:xfrm>
                <a:off x="1703388" y="4862513"/>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59468" name="Line 184"/>
              <p:cNvSpPr>
                <a:spLocks noChangeShapeType="1"/>
              </p:cNvSpPr>
              <p:nvPr/>
            </p:nvSpPr>
            <p:spPr bwMode="auto">
              <a:xfrm>
                <a:off x="1703388" y="5154613"/>
                <a:ext cx="688498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9480" name="Rectangle 196"/>
            <p:cNvSpPr>
              <a:spLocks noChangeArrowheads="1"/>
            </p:cNvSpPr>
            <p:nvPr/>
          </p:nvSpPr>
          <p:spPr bwMode="auto">
            <a:xfrm>
              <a:off x="5740400" y="3381375"/>
              <a:ext cx="10747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a:solidFill>
                    <a:srgbClr val="1A1B1C"/>
                  </a:solidFill>
                  <a:latin typeface="Times New Roman" pitchFamily="18" charset="0"/>
                </a:rPr>
                <a:t>r</a:t>
              </a:r>
              <a:r>
                <a:rPr lang="en-US" sz="1600">
                  <a:solidFill>
                    <a:srgbClr val="1A1B1C"/>
                  </a:solidFill>
                  <a:latin typeface="Times New Roman" pitchFamily="18" charset="0"/>
                </a:rPr>
                <a:t>1      </a:t>
              </a:r>
              <a:r>
                <a:rPr lang="en-US" sz="1600" i="1">
                  <a:solidFill>
                    <a:srgbClr val="1A1B1C"/>
                  </a:solidFill>
                  <a:latin typeface="Times New Roman" pitchFamily="18" charset="0"/>
                </a:rPr>
                <a:t>r</a:t>
              </a:r>
              <a:r>
                <a:rPr lang="en-US" sz="1600">
                  <a:solidFill>
                    <a:srgbClr val="1A1B1C"/>
                  </a:solidFill>
                  <a:latin typeface="Times New Roman" pitchFamily="18" charset="0"/>
                </a:rPr>
                <a:t>2 + </a:t>
              </a:r>
              <a:r>
                <a:rPr lang="en-US" sz="1600" i="1">
                  <a:solidFill>
                    <a:srgbClr val="1A1B1C"/>
                  </a:solidFill>
                  <a:latin typeface="Times New Roman" pitchFamily="18" charset="0"/>
                </a:rPr>
                <a:t>r</a:t>
              </a:r>
              <a:r>
                <a:rPr lang="en-US" sz="1600">
                  <a:solidFill>
                    <a:srgbClr val="1A1B1C"/>
                  </a:solidFill>
                  <a:latin typeface="Times New Roman" pitchFamily="18" charset="0"/>
                </a:rPr>
                <a:t>3</a:t>
              </a:r>
              <a:endParaRPr lang="en-US">
                <a:latin typeface="Arial" pitchFamily="34" charset="0"/>
              </a:endParaRPr>
            </a:p>
          </p:txBody>
        </p:sp>
        <p:sp>
          <p:nvSpPr>
            <p:cNvPr id="59481" name="Rectangle 197"/>
            <p:cNvSpPr>
              <a:spLocks noChangeArrowheads="1"/>
            </p:cNvSpPr>
            <p:nvPr/>
          </p:nvSpPr>
          <p:spPr bwMode="auto">
            <a:xfrm>
              <a:off x="5948363" y="3355975"/>
              <a:ext cx="304800"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Symbol" pitchFamily="18" charset="2"/>
                </a:rPr>
                <a:t>¬</a:t>
              </a:r>
              <a:endParaRPr lang="en-US" dirty="0">
                <a:latin typeface="Arial" pitchFamily="34" charset="0"/>
              </a:endParaRPr>
            </a:p>
          </p:txBody>
        </p:sp>
        <p:sp>
          <p:nvSpPr>
            <p:cNvPr id="59482" name="Rectangle 198"/>
            <p:cNvSpPr>
              <a:spLocks noChangeArrowheads="1"/>
            </p:cNvSpPr>
            <p:nvPr/>
          </p:nvSpPr>
          <p:spPr bwMode="auto">
            <a:xfrm>
              <a:off x="5740400" y="3619500"/>
              <a:ext cx="10969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dirty="0">
                  <a:solidFill>
                    <a:srgbClr val="1A1B1C"/>
                  </a:solidFill>
                  <a:latin typeface="Times New Roman" pitchFamily="18" charset="0"/>
                </a:rPr>
                <a:t>r</a:t>
              </a:r>
              <a:r>
                <a:rPr lang="en-US" sz="1600" dirty="0">
                  <a:solidFill>
                    <a:srgbClr val="1A1B1C"/>
                  </a:solidFill>
                  <a:latin typeface="Times New Roman" pitchFamily="18" charset="0"/>
                </a:rPr>
                <a:t>1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2 + 10</a:t>
              </a:r>
              <a:endParaRPr lang="en-US" dirty="0">
                <a:latin typeface="Arial" pitchFamily="34" charset="0"/>
              </a:endParaRPr>
            </a:p>
          </p:txBody>
        </p:sp>
        <p:sp>
          <p:nvSpPr>
            <p:cNvPr id="59483" name="Rectangle 199"/>
            <p:cNvSpPr>
              <a:spLocks noChangeArrowheads="1"/>
            </p:cNvSpPr>
            <p:nvPr/>
          </p:nvSpPr>
          <p:spPr bwMode="auto">
            <a:xfrm>
              <a:off x="5948363" y="3590925"/>
              <a:ext cx="30480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84" name="Rectangle 200"/>
            <p:cNvSpPr>
              <a:spLocks noChangeArrowheads="1"/>
            </p:cNvSpPr>
            <p:nvPr/>
          </p:nvSpPr>
          <p:spPr bwMode="auto">
            <a:xfrm>
              <a:off x="5740400" y="3857625"/>
              <a:ext cx="10493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dirty="0">
                  <a:solidFill>
                    <a:srgbClr val="1A1B1C"/>
                  </a:solidFill>
                  <a:latin typeface="Times New Roman" pitchFamily="18" charset="0"/>
                </a:rPr>
                <a:t>r</a:t>
              </a:r>
              <a:r>
                <a:rPr lang="en-US" sz="1600" dirty="0">
                  <a:solidFill>
                    <a:srgbClr val="1A1B1C"/>
                  </a:solidFill>
                  <a:latin typeface="Times New Roman" pitchFamily="18" charset="0"/>
                </a:rPr>
                <a:t>1      r2 –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3</a:t>
              </a:r>
              <a:endParaRPr lang="en-US" dirty="0">
                <a:latin typeface="Arial" pitchFamily="34" charset="0"/>
              </a:endParaRPr>
            </a:p>
          </p:txBody>
        </p:sp>
        <p:sp>
          <p:nvSpPr>
            <p:cNvPr id="59485" name="Rectangle 201"/>
            <p:cNvSpPr>
              <a:spLocks noChangeArrowheads="1"/>
            </p:cNvSpPr>
            <p:nvPr/>
          </p:nvSpPr>
          <p:spPr bwMode="auto">
            <a:xfrm>
              <a:off x="5962650" y="3859213"/>
              <a:ext cx="304800"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86" name="Rectangle 202"/>
            <p:cNvSpPr>
              <a:spLocks noChangeArrowheads="1"/>
            </p:cNvSpPr>
            <p:nvPr/>
          </p:nvSpPr>
          <p:spPr bwMode="auto">
            <a:xfrm>
              <a:off x="5740400" y="4083050"/>
              <a:ext cx="10747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a:solidFill>
                    <a:srgbClr val="1A1B1C"/>
                  </a:solidFill>
                  <a:latin typeface="Times New Roman" pitchFamily="18" charset="0"/>
                </a:rPr>
                <a:t>r</a:t>
              </a:r>
              <a:r>
                <a:rPr lang="en-US" sz="1600">
                  <a:solidFill>
                    <a:srgbClr val="1A1B1C"/>
                  </a:solidFill>
                  <a:latin typeface="Times New Roman" pitchFamily="18" charset="0"/>
                </a:rPr>
                <a:t>1      </a:t>
              </a:r>
              <a:r>
                <a:rPr lang="en-US" sz="1600" i="1">
                  <a:solidFill>
                    <a:srgbClr val="1A1B1C"/>
                  </a:solidFill>
                  <a:latin typeface="Times New Roman" pitchFamily="18" charset="0"/>
                </a:rPr>
                <a:t>r</a:t>
              </a:r>
              <a:r>
                <a:rPr lang="en-US" sz="1600">
                  <a:solidFill>
                    <a:srgbClr val="1A1B1C"/>
                  </a:solidFill>
                  <a:latin typeface="Times New Roman" pitchFamily="18" charset="0"/>
                </a:rPr>
                <a:t>2 × </a:t>
              </a:r>
              <a:r>
                <a:rPr lang="en-US" sz="1600" i="1">
                  <a:solidFill>
                    <a:srgbClr val="1A1B1C"/>
                  </a:solidFill>
                  <a:latin typeface="Times New Roman" pitchFamily="18" charset="0"/>
                </a:rPr>
                <a:t>r</a:t>
              </a:r>
              <a:r>
                <a:rPr lang="en-US" sz="1600">
                  <a:solidFill>
                    <a:srgbClr val="1A1B1C"/>
                  </a:solidFill>
                  <a:latin typeface="Times New Roman" pitchFamily="18" charset="0"/>
                </a:rPr>
                <a:t>3</a:t>
              </a:r>
              <a:endParaRPr lang="en-US">
                <a:latin typeface="Arial" pitchFamily="34" charset="0"/>
              </a:endParaRPr>
            </a:p>
          </p:txBody>
        </p:sp>
        <p:sp>
          <p:nvSpPr>
            <p:cNvPr id="59487" name="Rectangle 203"/>
            <p:cNvSpPr>
              <a:spLocks noChangeArrowheads="1"/>
            </p:cNvSpPr>
            <p:nvPr/>
          </p:nvSpPr>
          <p:spPr bwMode="auto">
            <a:xfrm>
              <a:off x="5948363" y="4087813"/>
              <a:ext cx="304800"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88" name="Rectangle 204"/>
            <p:cNvSpPr>
              <a:spLocks noChangeArrowheads="1"/>
            </p:cNvSpPr>
            <p:nvPr/>
          </p:nvSpPr>
          <p:spPr bwMode="auto">
            <a:xfrm>
              <a:off x="5740400" y="4321175"/>
              <a:ext cx="176688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dirty="0">
                  <a:solidFill>
                    <a:srgbClr val="1A1B1C"/>
                  </a:solidFill>
                  <a:latin typeface="Times New Roman" pitchFamily="18" charset="0"/>
                </a:rPr>
                <a:t>r</a:t>
              </a:r>
              <a:r>
                <a:rPr lang="en-US" sz="1600" dirty="0">
                  <a:solidFill>
                    <a:srgbClr val="1A1B1C"/>
                  </a:solidFill>
                  <a:latin typeface="Times New Roman" pitchFamily="18" charset="0"/>
                </a:rPr>
                <a:t>1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2/</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3 (quotient)</a:t>
              </a:r>
              <a:endParaRPr lang="en-US" dirty="0">
                <a:latin typeface="Arial" pitchFamily="34" charset="0"/>
              </a:endParaRPr>
            </a:p>
          </p:txBody>
        </p:sp>
        <p:sp>
          <p:nvSpPr>
            <p:cNvPr id="59489" name="Rectangle 205"/>
            <p:cNvSpPr>
              <a:spLocks noChangeArrowheads="1"/>
            </p:cNvSpPr>
            <p:nvPr/>
          </p:nvSpPr>
          <p:spPr bwMode="auto">
            <a:xfrm>
              <a:off x="5948363" y="4318000"/>
              <a:ext cx="30480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90" name="Rectangle 206"/>
            <p:cNvSpPr>
              <a:spLocks noChangeArrowheads="1"/>
            </p:cNvSpPr>
            <p:nvPr/>
          </p:nvSpPr>
          <p:spPr bwMode="auto">
            <a:xfrm>
              <a:off x="5740400" y="4598988"/>
              <a:ext cx="234791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dirty="0">
                  <a:solidFill>
                    <a:srgbClr val="1A1B1C"/>
                  </a:solidFill>
                  <a:latin typeface="Times New Roman" pitchFamily="18" charset="0"/>
                </a:rPr>
                <a:t>r</a:t>
              </a:r>
              <a:r>
                <a:rPr lang="en-US" sz="1600" dirty="0">
                  <a:solidFill>
                    <a:srgbClr val="1A1B1C"/>
                  </a:solidFill>
                  <a:latin typeface="Times New Roman" pitchFamily="18" charset="0"/>
                </a:rPr>
                <a:t>1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2 </a:t>
              </a:r>
              <a:r>
                <a:rPr lang="en-US" sz="1600" i="1" dirty="0">
                  <a:solidFill>
                    <a:srgbClr val="1A1B1C"/>
                  </a:solidFill>
                  <a:latin typeface="Times New Roman" pitchFamily="18" charset="0"/>
                </a:rPr>
                <a:t>mod</a:t>
              </a:r>
              <a:r>
                <a:rPr lang="en-US" sz="1600" dirty="0">
                  <a:solidFill>
                    <a:srgbClr val="1A1B1C"/>
                  </a:solidFill>
                  <a:latin typeface="Times New Roman" pitchFamily="18" charset="0"/>
                </a:rPr>
                <a:t> </a:t>
              </a:r>
              <a:r>
                <a:rPr lang="en-US" sz="1600" i="1" dirty="0">
                  <a:solidFill>
                    <a:srgbClr val="1A1B1C"/>
                  </a:solidFill>
                  <a:latin typeface="Times New Roman" pitchFamily="18" charset="0"/>
                </a:rPr>
                <a:t>r</a:t>
              </a:r>
              <a:r>
                <a:rPr lang="en-US" sz="1600" dirty="0">
                  <a:solidFill>
                    <a:srgbClr val="1A1B1C"/>
                  </a:solidFill>
                  <a:latin typeface="Times New Roman" pitchFamily="18" charset="0"/>
                </a:rPr>
                <a:t>3 (remainder)</a:t>
              </a:r>
              <a:endParaRPr lang="en-US" dirty="0">
                <a:latin typeface="Arial" pitchFamily="34" charset="0"/>
              </a:endParaRPr>
            </a:p>
          </p:txBody>
        </p:sp>
        <p:sp>
          <p:nvSpPr>
            <p:cNvPr id="59491" name="Rectangle 207"/>
            <p:cNvSpPr>
              <a:spLocks noChangeArrowheads="1"/>
            </p:cNvSpPr>
            <p:nvPr/>
          </p:nvSpPr>
          <p:spPr bwMode="auto">
            <a:xfrm>
              <a:off x="5948363" y="4575175"/>
              <a:ext cx="30480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Symbol" pitchFamily="18" charset="2"/>
                </a:rPr>
                <a:t>¬</a:t>
              </a:r>
              <a:endParaRPr lang="en-US">
                <a:latin typeface="Arial" pitchFamily="34" charset="0"/>
              </a:endParaRPr>
            </a:p>
          </p:txBody>
        </p:sp>
        <p:sp>
          <p:nvSpPr>
            <p:cNvPr id="59492" name="Rectangle 208"/>
            <p:cNvSpPr>
              <a:spLocks noChangeArrowheads="1"/>
            </p:cNvSpPr>
            <p:nvPr/>
          </p:nvSpPr>
          <p:spPr bwMode="auto">
            <a:xfrm>
              <a:off x="5740400" y="4876800"/>
              <a:ext cx="741363"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set flags</a:t>
              </a:r>
              <a:endParaRPr lang="en-US">
                <a:latin typeface="Arial" pitchFamily="34" charset="0"/>
              </a:endParaRPr>
            </a:p>
          </p:txBody>
        </p:sp>
        <p:grpSp>
          <p:nvGrpSpPr>
            <p:cNvPr id="102" name="Group 101"/>
            <p:cNvGrpSpPr/>
            <p:nvPr/>
          </p:nvGrpSpPr>
          <p:grpSpPr>
            <a:xfrm>
              <a:off x="4084796" y="3141662"/>
              <a:ext cx="0" cy="1958975"/>
              <a:chOff x="4138613" y="3141663"/>
              <a:chExt cx="0" cy="1958975"/>
            </a:xfrm>
          </p:grpSpPr>
          <p:sp>
            <p:nvSpPr>
              <p:cNvPr id="103" name="Line 119"/>
              <p:cNvSpPr>
                <a:spLocks noChangeShapeType="1"/>
              </p:cNvSpPr>
              <p:nvPr/>
            </p:nvSpPr>
            <p:spPr bwMode="auto">
              <a:xfrm flipV="1">
                <a:off x="4138613" y="31416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4" name="Line 126"/>
              <p:cNvSpPr>
                <a:spLocks noChangeShapeType="1"/>
              </p:cNvSpPr>
              <p:nvPr/>
            </p:nvSpPr>
            <p:spPr bwMode="auto">
              <a:xfrm flipV="1">
                <a:off x="4138613" y="3392488"/>
                <a:ext cx="0" cy="239712"/>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5" name="Line 132"/>
              <p:cNvSpPr>
                <a:spLocks noChangeShapeType="1"/>
              </p:cNvSpPr>
              <p:nvPr/>
            </p:nvSpPr>
            <p:spPr bwMode="auto">
              <a:xfrm flipV="1">
                <a:off x="4138613" y="363220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6" name="Line 138"/>
              <p:cNvSpPr>
                <a:spLocks noChangeShapeType="1"/>
              </p:cNvSpPr>
              <p:nvPr/>
            </p:nvSpPr>
            <p:spPr bwMode="auto">
              <a:xfrm flipV="1">
                <a:off x="4138613" y="3870325"/>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7" name="Line 144"/>
              <p:cNvSpPr>
                <a:spLocks noChangeShapeType="1"/>
              </p:cNvSpPr>
              <p:nvPr/>
            </p:nvSpPr>
            <p:spPr bwMode="auto">
              <a:xfrm flipV="1">
                <a:off x="4138613" y="4121150"/>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8" name="Line 150"/>
              <p:cNvSpPr>
                <a:spLocks noChangeShapeType="1"/>
              </p:cNvSpPr>
              <p:nvPr/>
            </p:nvSpPr>
            <p:spPr bwMode="auto">
              <a:xfrm flipV="1">
                <a:off x="4138613" y="437356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9" name="Line 156"/>
              <p:cNvSpPr>
                <a:spLocks noChangeShapeType="1"/>
              </p:cNvSpPr>
              <p:nvPr/>
            </p:nvSpPr>
            <p:spPr bwMode="auto">
              <a:xfrm flipV="1">
                <a:off x="4138613" y="4611688"/>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10" name="Line 178"/>
              <p:cNvSpPr>
                <a:spLocks noChangeShapeType="1"/>
              </p:cNvSpPr>
              <p:nvPr/>
            </p:nvSpPr>
            <p:spPr bwMode="auto">
              <a:xfrm flipV="1">
                <a:off x="4138613" y="4862513"/>
                <a:ext cx="0" cy="238125"/>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grpSp>
      <p:pic>
        <p:nvPicPr>
          <p:cNvPr id="8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FBCDF866-40E4-4AAD-9546-63AF03B3A407}" type="slidenum">
              <a:rPr/>
              <a:pPr>
                <a:defRPr/>
              </a:pPr>
              <a:t>36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 of </a:t>
            </a:r>
            <a:r>
              <a:rPr lang="fr-FR" dirty="0" err="1">
                <a:solidFill>
                  <a:schemeClr val="tx1"/>
                </a:solidFill>
              </a:rPr>
              <a:t>Arithmetic</a:t>
            </a:r>
            <a:r>
              <a:rPr lang="fr-FR" dirty="0">
                <a:solidFill>
                  <a:schemeClr val="tx1"/>
                </a:solidFill>
              </a:rPr>
              <a:t> Instructions</a:t>
            </a:r>
          </a:p>
        </p:txBody>
      </p:sp>
      <p:sp>
        <p:nvSpPr>
          <p:cNvPr id="60421" name="Text Placeholder 2"/>
          <p:cNvSpPr txBox="1">
            <a:spLocks noGrp="1"/>
          </p:cNvSpPr>
          <p:nvPr>
            <p:ph type="body" idx="4294967295"/>
          </p:nvPr>
        </p:nvSpPr>
        <p:spPr bwMode="auto">
          <a:xfrm>
            <a:off x="228600" y="1524000"/>
            <a:ext cx="8686800" cy="48006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Convert the following code to assembly</a:t>
            </a:r>
          </a:p>
          <a:p>
            <a:pPr lvl="1" eaLnBrk="1">
              <a:spcBef>
                <a:spcPct val="0"/>
              </a:spcBef>
              <a:spcAft>
                <a:spcPts val="1138"/>
              </a:spcAft>
              <a:buFont typeface="StarSymbol"/>
              <a:buNone/>
            </a:pPr>
            <a:endParaRPr lang="en-US" sz="2400" dirty="0" smtClean="0">
              <a:ea typeface="Microsoft YaHei"/>
            </a:endParaRPr>
          </a:p>
          <a:p>
            <a:pPr lvl="1" eaLnBrk="1">
              <a:spcBef>
                <a:spcPct val="0"/>
              </a:spcBef>
              <a:spcAft>
                <a:spcPts val="1138"/>
              </a:spcAft>
              <a:buFont typeface="StarSymbol"/>
              <a:buNone/>
            </a:pPr>
            <a:endParaRPr lang="en-US" sz="2400" dirty="0" smtClean="0">
              <a:ea typeface="Microsoft YaHei"/>
            </a:endParaRPr>
          </a:p>
          <a:p>
            <a:pPr lvl="1" eaLnBrk="1">
              <a:spcBef>
                <a:spcPct val="0"/>
              </a:spcBef>
              <a:spcAft>
                <a:spcPts val="1138"/>
              </a:spcAft>
              <a:buFont typeface="StarSymbol"/>
              <a:buNone/>
            </a:pPr>
            <a:endParaRPr lang="en-US" sz="2400" dirty="0" smtClean="0">
              <a:ea typeface="Microsoft YaHei"/>
            </a:endParaRPr>
          </a:p>
          <a:p>
            <a:pPr eaLnBrk="1">
              <a:spcBef>
                <a:spcPct val="0"/>
              </a:spcBef>
              <a:spcAft>
                <a:spcPts val="1413"/>
              </a:spcAft>
            </a:pPr>
            <a:r>
              <a:rPr lang="en-US" dirty="0" smtClean="0">
                <a:ea typeface="Microsoft YaHei"/>
              </a:rPr>
              <a:t>Assign the variables to registers</a:t>
            </a:r>
          </a:p>
          <a:p>
            <a:pPr lvl="1" eaLnBrk="1">
              <a:spcBef>
                <a:spcPct val="0"/>
              </a:spcBef>
              <a:spcAft>
                <a:spcPts val="1138"/>
              </a:spcAft>
            </a:pPr>
            <a:r>
              <a:rPr lang="en-US" sz="2400" dirty="0" smtClean="0">
                <a:ea typeface="Microsoft YaHei"/>
              </a:rPr>
              <a:t>a ← r0, b ← r1, c ← r2, d ← r3</a:t>
            </a:r>
          </a:p>
        </p:txBody>
      </p:sp>
      <p:sp>
        <p:nvSpPr>
          <p:cNvPr id="4" name="Freeform 3"/>
          <p:cNvSpPr/>
          <p:nvPr/>
        </p:nvSpPr>
        <p:spPr>
          <a:xfrm>
            <a:off x="2678113" y="2160588"/>
            <a:ext cx="2735262"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a = 3</a:t>
            </a:r>
          </a:p>
          <a:p>
            <a:pPr fontAlgn="auto" hangingPunct="0">
              <a:spcBef>
                <a:spcPts val="0"/>
              </a:spcBef>
              <a:spcAft>
                <a:spcPts val="0"/>
              </a:spcAft>
              <a:defRPr/>
            </a:pPr>
            <a:r>
              <a:rPr lang="en-IN" sz="2200" dirty="0">
                <a:latin typeface="Arial" pitchFamily="18"/>
                <a:ea typeface="Microsoft YaHei" pitchFamily="2"/>
                <a:cs typeface="Mangal" pitchFamily="2"/>
              </a:rPr>
              <a:t>b = 5</a:t>
            </a:r>
          </a:p>
          <a:p>
            <a:pPr fontAlgn="auto" hangingPunct="0">
              <a:spcBef>
                <a:spcPts val="0"/>
              </a:spcBef>
              <a:spcAft>
                <a:spcPts val="0"/>
              </a:spcAft>
              <a:defRPr/>
            </a:pPr>
            <a:r>
              <a:rPr lang="en-IN" sz="2200" dirty="0">
                <a:latin typeface="Arial" pitchFamily="18"/>
                <a:ea typeface="Microsoft YaHei" pitchFamily="2"/>
                <a:cs typeface="Mangal" pitchFamily="2"/>
              </a:rPr>
              <a:t>c = a + b</a:t>
            </a:r>
          </a:p>
          <a:p>
            <a:pPr fontAlgn="auto" hangingPunct="0">
              <a:spcBef>
                <a:spcPts val="0"/>
              </a:spcBef>
              <a:spcAft>
                <a:spcPts val="0"/>
              </a:spcAft>
              <a:defRPr/>
            </a:pPr>
            <a:r>
              <a:rPr lang="en-IN" sz="2200" dirty="0">
                <a:latin typeface="Arial" pitchFamily="18"/>
                <a:ea typeface="Microsoft YaHei" pitchFamily="2"/>
                <a:cs typeface="Mangal" pitchFamily="2"/>
              </a:rPr>
              <a:t>d = c - 5</a:t>
            </a:r>
          </a:p>
        </p:txBody>
      </p:sp>
      <p:sp>
        <p:nvSpPr>
          <p:cNvPr id="5" name="Freeform 4"/>
          <p:cNvSpPr/>
          <p:nvPr/>
        </p:nvSpPr>
        <p:spPr>
          <a:xfrm>
            <a:off x="2749550" y="4895850"/>
            <a:ext cx="2736850"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3</a:t>
            </a:r>
          </a:p>
          <a:p>
            <a:pPr fontAlgn="auto" hangingPunct="0">
              <a:spcBef>
                <a:spcPts val="0"/>
              </a:spcBef>
              <a:spcAft>
                <a:spcPts val="0"/>
              </a:spcAft>
              <a:defRPr/>
            </a:pPr>
            <a:r>
              <a:rPr lang="en-IN" sz="2200">
                <a:latin typeface="Arial" pitchFamily="18"/>
                <a:ea typeface="Microsoft YaHei" pitchFamily="2"/>
                <a:cs typeface="Mangal" pitchFamily="2"/>
              </a:rPr>
              <a:t>mov r1, 5</a:t>
            </a:r>
          </a:p>
          <a:p>
            <a:pPr fontAlgn="auto" hangingPunct="0">
              <a:spcBef>
                <a:spcPts val="0"/>
              </a:spcBef>
              <a:spcAft>
                <a:spcPts val="0"/>
              </a:spcAft>
              <a:defRPr/>
            </a:pPr>
            <a:r>
              <a:rPr lang="en-IN" sz="2200">
                <a:latin typeface="Arial" pitchFamily="18"/>
                <a:ea typeface="Microsoft YaHei" pitchFamily="2"/>
                <a:cs typeface="Mangal" pitchFamily="2"/>
              </a:rPr>
              <a:t>add r2, r0, r1</a:t>
            </a:r>
          </a:p>
          <a:p>
            <a:pPr fontAlgn="auto" hangingPunct="0">
              <a:spcBef>
                <a:spcPts val="0"/>
              </a:spcBef>
              <a:spcAft>
                <a:spcPts val="0"/>
              </a:spcAft>
              <a:defRPr/>
            </a:pPr>
            <a:r>
              <a:rPr lang="en-IN" sz="2200">
                <a:latin typeface="Arial" pitchFamily="18"/>
                <a:ea typeface="Microsoft YaHei" pitchFamily="2"/>
                <a:cs typeface="Mangal" pitchFamily="2"/>
              </a:rPr>
              <a:t>sub r3, r2, 5</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4FFEDC76-F6A9-4392-89ED-B88D10D70CCD}" type="slidenum">
              <a:rPr/>
              <a:pPr>
                <a:defRPr/>
              </a:pPr>
              <a:t>37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 - II</a:t>
            </a:r>
          </a:p>
        </p:txBody>
      </p:sp>
      <p:sp>
        <p:nvSpPr>
          <p:cNvPr id="61445" name="Text Placeholder 2"/>
          <p:cNvSpPr txBox="1">
            <a:spLocks noGrp="1"/>
          </p:cNvSpPr>
          <p:nvPr>
            <p:ph type="body" idx="4294967295"/>
          </p:nvPr>
        </p:nvSpPr>
        <p:spPr bwMode="auto">
          <a:xfrm>
            <a:off x="260350" y="1600200"/>
            <a:ext cx="8578850" cy="46640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Convert the following code to assembly</a:t>
            </a:r>
          </a:p>
          <a:p>
            <a:pPr lvl="1" eaLnBrk="1">
              <a:spcBef>
                <a:spcPct val="0"/>
              </a:spcBef>
              <a:spcAft>
                <a:spcPts val="1138"/>
              </a:spcAft>
              <a:buFont typeface="StarSymbol"/>
              <a:buNone/>
            </a:pPr>
            <a:endParaRPr lang="en-US" sz="2400" dirty="0" smtClean="0">
              <a:ea typeface="Microsoft YaHei"/>
            </a:endParaRPr>
          </a:p>
          <a:p>
            <a:pPr lvl="1" eaLnBrk="1">
              <a:spcBef>
                <a:spcPct val="0"/>
              </a:spcBef>
              <a:spcAft>
                <a:spcPts val="1138"/>
              </a:spcAft>
              <a:buFont typeface="StarSymbol"/>
              <a:buNone/>
            </a:pPr>
            <a:endParaRPr lang="en-US" sz="2400" dirty="0" smtClean="0">
              <a:ea typeface="Microsoft YaHei"/>
            </a:endParaRPr>
          </a:p>
          <a:p>
            <a:pPr lvl="1" eaLnBrk="1">
              <a:spcBef>
                <a:spcPct val="0"/>
              </a:spcBef>
              <a:spcAft>
                <a:spcPts val="1138"/>
              </a:spcAft>
              <a:buFont typeface="StarSymbol"/>
              <a:buNone/>
            </a:pPr>
            <a:endParaRPr lang="en-US" sz="2400" dirty="0" smtClean="0">
              <a:ea typeface="Microsoft YaHei"/>
            </a:endParaRPr>
          </a:p>
          <a:p>
            <a:pPr eaLnBrk="1">
              <a:spcBef>
                <a:spcPct val="0"/>
              </a:spcBef>
              <a:spcAft>
                <a:spcPts val="1413"/>
              </a:spcAft>
            </a:pPr>
            <a:r>
              <a:rPr lang="en-US" dirty="0" smtClean="0">
                <a:ea typeface="Microsoft YaHei"/>
              </a:rPr>
              <a:t>Assign the variables to registers</a:t>
            </a:r>
          </a:p>
          <a:p>
            <a:pPr lvl="1" eaLnBrk="1">
              <a:spcBef>
                <a:spcPct val="0"/>
              </a:spcBef>
              <a:spcAft>
                <a:spcPts val="1138"/>
              </a:spcAft>
            </a:pPr>
            <a:r>
              <a:rPr lang="en-US" sz="2400" dirty="0" smtClean="0">
                <a:ea typeface="Microsoft YaHei"/>
              </a:rPr>
              <a:t>a ← r0, b ← r1, c ← r2, d ← r3</a:t>
            </a:r>
          </a:p>
        </p:txBody>
      </p:sp>
      <p:sp>
        <p:nvSpPr>
          <p:cNvPr id="4" name="Freeform 3"/>
          <p:cNvSpPr/>
          <p:nvPr/>
        </p:nvSpPr>
        <p:spPr>
          <a:xfrm>
            <a:off x="2622666" y="2160588"/>
            <a:ext cx="3092334"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a = 3</a:t>
            </a:r>
          </a:p>
          <a:p>
            <a:pPr fontAlgn="auto" hangingPunct="0">
              <a:spcBef>
                <a:spcPts val="0"/>
              </a:spcBef>
              <a:spcAft>
                <a:spcPts val="0"/>
              </a:spcAft>
              <a:defRPr/>
            </a:pPr>
            <a:r>
              <a:rPr lang="en-IN" sz="2200">
                <a:latin typeface="Arial" pitchFamily="18"/>
                <a:ea typeface="Microsoft YaHei" pitchFamily="2"/>
                <a:cs typeface="Mangal" pitchFamily="2"/>
              </a:rPr>
              <a:t>b = 5</a:t>
            </a:r>
          </a:p>
          <a:p>
            <a:pPr fontAlgn="auto" hangingPunct="0">
              <a:spcBef>
                <a:spcPts val="0"/>
              </a:spcBef>
              <a:spcAft>
                <a:spcPts val="0"/>
              </a:spcAft>
              <a:defRPr/>
            </a:pPr>
            <a:r>
              <a:rPr lang="en-IN" sz="2200">
                <a:latin typeface="Arial" pitchFamily="18"/>
                <a:ea typeface="Microsoft YaHei" pitchFamily="2"/>
                <a:cs typeface="Mangal" pitchFamily="2"/>
              </a:rPr>
              <a:t>c = a  * b</a:t>
            </a:r>
          </a:p>
          <a:p>
            <a:pPr fontAlgn="auto" hangingPunct="0">
              <a:spcBef>
                <a:spcPts val="0"/>
              </a:spcBef>
              <a:spcAft>
                <a:spcPts val="0"/>
              </a:spcAft>
              <a:defRPr/>
            </a:pPr>
            <a:r>
              <a:rPr lang="en-IN" sz="2200">
                <a:latin typeface="Arial" pitchFamily="18"/>
                <a:ea typeface="Microsoft YaHei" pitchFamily="2"/>
                <a:cs typeface="Mangal" pitchFamily="2"/>
              </a:rPr>
              <a:t>d = c mod 5</a:t>
            </a:r>
          </a:p>
        </p:txBody>
      </p:sp>
      <p:sp>
        <p:nvSpPr>
          <p:cNvPr id="5" name="Freeform 4"/>
          <p:cNvSpPr/>
          <p:nvPr/>
        </p:nvSpPr>
        <p:spPr>
          <a:xfrm>
            <a:off x="2620871" y="4956175"/>
            <a:ext cx="3094129"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3</a:t>
            </a:r>
          </a:p>
          <a:p>
            <a:pPr fontAlgn="auto" hangingPunct="0">
              <a:spcBef>
                <a:spcPts val="0"/>
              </a:spcBef>
              <a:spcAft>
                <a:spcPts val="0"/>
              </a:spcAft>
              <a:defRPr/>
            </a:pPr>
            <a:r>
              <a:rPr lang="en-IN" sz="2200">
                <a:latin typeface="Arial" pitchFamily="18"/>
                <a:ea typeface="Microsoft YaHei" pitchFamily="2"/>
                <a:cs typeface="Mangal" pitchFamily="2"/>
              </a:rPr>
              <a:t>mov r1, 5</a:t>
            </a:r>
          </a:p>
          <a:p>
            <a:pPr fontAlgn="auto" hangingPunct="0">
              <a:spcBef>
                <a:spcPts val="0"/>
              </a:spcBef>
              <a:spcAft>
                <a:spcPts val="0"/>
              </a:spcAft>
              <a:defRPr/>
            </a:pPr>
            <a:r>
              <a:rPr lang="en-IN" sz="2200">
                <a:latin typeface="Arial" pitchFamily="18"/>
                <a:ea typeface="Microsoft YaHei" pitchFamily="2"/>
                <a:cs typeface="Mangal" pitchFamily="2"/>
              </a:rPr>
              <a:t>mul r2, r0, r1</a:t>
            </a:r>
          </a:p>
          <a:p>
            <a:pPr fontAlgn="auto" hangingPunct="0">
              <a:spcBef>
                <a:spcPts val="0"/>
              </a:spcBef>
              <a:spcAft>
                <a:spcPts val="0"/>
              </a:spcAft>
              <a:defRPr/>
            </a:pPr>
            <a:r>
              <a:rPr lang="en-IN" sz="2200">
                <a:latin typeface="Arial" pitchFamily="18"/>
                <a:ea typeface="Microsoft YaHei" pitchFamily="2"/>
                <a:cs typeface="Mangal" pitchFamily="2"/>
              </a:rPr>
              <a:t>mod r3, r2, 5</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478BEBE2-02F4-4B01-B711-40678832738E}" type="slidenum">
              <a:rPr/>
              <a:pPr>
                <a:defRPr/>
              </a:pPr>
              <a:t>38</a:t>
            </a:fld>
            <a:endParaRPr/>
          </a:p>
        </p:txBody>
      </p:sp>
      <p:sp>
        <p:nvSpPr>
          <p:cNvPr id="2" name="Title 1"/>
          <p:cNvSpPr txBox="1">
            <a:spLocks noGrp="1"/>
          </p:cNvSpPr>
          <p:nvPr>
            <p:ph type="title" idx="4294967295"/>
          </p:nvPr>
        </p:nvSpPr>
        <p:spPr>
          <a:xfrm>
            <a:off x="228600" y="206375"/>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Compare Instruction</a:t>
            </a:r>
          </a:p>
        </p:txBody>
      </p:sp>
      <p:sp>
        <p:nvSpPr>
          <p:cNvPr id="62469" name="Text Placeholder 2"/>
          <p:cNvSpPr txBox="1">
            <a:spLocks noGrp="1"/>
          </p:cNvSpPr>
          <p:nvPr>
            <p:ph type="body" idx="4294967295"/>
          </p:nvPr>
        </p:nvSpPr>
        <p:spPr bwMode="auto">
          <a:xfrm>
            <a:off x="228600" y="1371600"/>
            <a:ext cx="8610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Compare 3 and 5, and print the value of </a:t>
            </a:r>
            <a:br>
              <a:rPr lang="en-US" dirty="0" smtClean="0">
                <a:ea typeface="Microsoft YaHei"/>
              </a:rPr>
            </a:br>
            <a:r>
              <a:rPr lang="en-US" dirty="0" smtClean="0">
                <a:ea typeface="Microsoft YaHei"/>
              </a:rPr>
              <a:t>the flags</a:t>
            </a:r>
          </a:p>
          <a:p>
            <a:pPr eaLnBrk="1">
              <a:spcBef>
                <a:spcPct val="0"/>
              </a:spcBef>
              <a:spcAft>
                <a:spcPts val="1413"/>
              </a:spcAft>
            </a:pPr>
            <a:endParaRPr lang="en-US" dirty="0" smtClean="0">
              <a:ea typeface="Microsoft YaHei"/>
            </a:endParaRPr>
          </a:p>
          <a:p>
            <a:pPr eaLnBrk="1">
              <a:spcBef>
                <a:spcPct val="0"/>
              </a:spcBef>
              <a:spcAft>
                <a:spcPts val="1413"/>
              </a:spcAft>
            </a:pPr>
            <a:endParaRPr lang="en-US" dirty="0" smtClean="0">
              <a:ea typeface="Microsoft YaHei"/>
            </a:endParaRPr>
          </a:p>
          <a:p>
            <a:pPr eaLnBrk="1">
              <a:spcBef>
                <a:spcPct val="0"/>
              </a:spcBef>
              <a:spcAft>
                <a:spcPts val="1413"/>
              </a:spcAft>
            </a:pPr>
            <a:endParaRPr lang="en-US" dirty="0" smtClean="0">
              <a:ea typeface="Microsoft YaHei"/>
            </a:endParaRPr>
          </a:p>
          <a:p>
            <a:pPr eaLnBrk="1">
              <a:spcBef>
                <a:spcPct val="0"/>
              </a:spcBef>
              <a:spcAft>
                <a:spcPts val="1413"/>
              </a:spcAft>
            </a:pPr>
            <a:endParaRPr lang="en-US" dirty="0" smtClean="0">
              <a:ea typeface="Microsoft YaHei"/>
            </a:endParaRPr>
          </a:p>
          <a:p>
            <a:pPr eaLnBrk="1">
              <a:spcBef>
                <a:spcPct val="0"/>
              </a:spcBef>
              <a:spcAft>
                <a:spcPts val="1413"/>
              </a:spcAft>
            </a:pPr>
            <a:r>
              <a:rPr lang="en-US" dirty="0" err="1" smtClean="0">
                <a:ea typeface="Microsoft YaHei"/>
              </a:rPr>
              <a:t>flags.E</a:t>
            </a:r>
            <a:r>
              <a:rPr lang="en-US" dirty="0" smtClean="0">
                <a:ea typeface="Microsoft YaHei"/>
              </a:rPr>
              <a:t> = 0, </a:t>
            </a:r>
            <a:r>
              <a:rPr lang="en-US" dirty="0" err="1" smtClean="0">
                <a:ea typeface="Microsoft YaHei"/>
              </a:rPr>
              <a:t>flags.GT</a:t>
            </a:r>
            <a:r>
              <a:rPr lang="en-US" dirty="0" smtClean="0">
                <a:ea typeface="Microsoft YaHei"/>
              </a:rPr>
              <a:t> = 0</a:t>
            </a:r>
          </a:p>
        </p:txBody>
      </p:sp>
      <p:sp>
        <p:nvSpPr>
          <p:cNvPr id="4" name="Freeform 3"/>
          <p:cNvSpPr/>
          <p:nvPr/>
        </p:nvSpPr>
        <p:spPr>
          <a:xfrm>
            <a:off x="3200400" y="2209800"/>
            <a:ext cx="2735262"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a = 3</a:t>
            </a:r>
          </a:p>
          <a:p>
            <a:pPr fontAlgn="auto" hangingPunct="0">
              <a:spcBef>
                <a:spcPts val="0"/>
              </a:spcBef>
              <a:spcAft>
                <a:spcPts val="0"/>
              </a:spcAft>
              <a:defRPr/>
            </a:pPr>
            <a:r>
              <a:rPr lang="en-IN" sz="2200" dirty="0">
                <a:latin typeface="Arial" pitchFamily="18"/>
                <a:ea typeface="Microsoft YaHei" pitchFamily="2"/>
                <a:cs typeface="Mangal" pitchFamily="2"/>
              </a:rPr>
              <a:t>b = 5</a:t>
            </a:r>
          </a:p>
          <a:p>
            <a:pPr fontAlgn="auto" hangingPunct="0">
              <a:spcBef>
                <a:spcPts val="0"/>
              </a:spcBef>
              <a:spcAft>
                <a:spcPts val="0"/>
              </a:spcAft>
              <a:defRPr/>
            </a:pPr>
            <a:r>
              <a:rPr lang="en-IN" sz="2200" dirty="0">
                <a:latin typeface="Arial" pitchFamily="18"/>
                <a:ea typeface="Microsoft YaHei" pitchFamily="2"/>
                <a:cs typeface="Mangal" pitchFamily="2"/>
              </a:rPr>
              <a:t>compare a and b</a:t>
            </a:r>
          </a:p>
        </p:txBody>
      </p:sp>
      <p:sp>
        <p:nvSpPr>
          <p:cNvPr id="5" name="Freeform 4"/>
          <p:cNvSpPr/>
          <p:nvPr/>
        </p:nvSpPr>
        <p:spPr>
          <a:xfrm>
            <a:off x="3200400" y="3863974"/>
            <a:ext cx="2735262" cy="10080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3</a:t>
            </a:r>
          </a:p>
          <a:p>
            <a:pPr fontAlgn="auto" hangingPunct="0">
              <a:spcBef>
                <a:spcPts val="0"/>
              </a:spcBef>
              <a:spcAft>
                <a:spcPts val="0"/>
              </a:spcAft>
              <a:defRPr/>
            </a:pPr>
            <a:r>
              <a:rPr lang="en-IN" sz="2200">
                <a:latin typeface="Arial" pitchFamily="18"/>
                <a:ea typeface="Microsoft YaHei" pitchFamily="2"/>
                <a:cs typeface="Mangal" pitchFamily="2"/>
              </a:rPr>
              <a:t>mov r1, 5</a:t>
            </a:r>
          </a:p>
          <a:p>
            <a:pPr fontAlgn="auto" hangingPunct="0">
              <a:spcBef>
                <a:spcPts val="0"/>
              </a:spcBef>
              <a:spcAft>
                <a:spcPts val="0"/>
              </a:spcAft>
              <a:defRPr/>
            </a:pPr>
            <a:r>
              <a:rPr lang="en-IN" sz="2200">
                <a:latin typeface="Arial" pitchFamily="18"/>
                <a:ea typeface="Microsoft YaHei" pitchFamily="2"/>
                <a:cs typeface="Mangal" pitchFamily="2"/>
              </a:rPr>
              <a:t>cmp r0, r1</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14622057-C2EC-467F-8863-000EC4F7642F}" type="slidenum">
              <a:rPr/>
              <a:pPr>
                <a:defRPr/>
              </a:pPr>
              <a:t>39</a:t>
            </a:fld>
            <a:endParaRPr/>
          </a:p>
        </p:txBody>
      </p:sp>
      <p:sp>
        <p:nvSpPr>
          <p:cNvPr id="63493" name="Text Placeholder 2"/>
          <p:cNvSpPr txBox="1">
            <a:spLocks noGrp="1"/>
          </p:cNvSpPr>
          <p:nvPr>
            <p:ph type="body" idx="4294967295"/>
          </p:nvPr>
        </p:nvSpPr>
        <p:spPr bwMode="auto">
          <a:xfrm>
            <a:off x="228600" y="1371600"/>
            <a:ext cx="87630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Compare 5 and 3, and print the value of </a:t>
            </a:r>
            <a:br>
              <a:rPr lang="en-US" dirty="0" smtClean="0">
                <a:ea typeface="Microsoft YaHei"/>
              </a:rPr>
            </a:br>
            <a:r>
              <a:rPr lang="en-US" dirty="0" smtClean="0">
                <a:ea typeface="Microsoft YaHei"/>
              </a:rPr>
              <a:t>the flags</a:t>
            </a:r>
          </a:p>
          <a:p>
            <a:pPr eaLnBrk="1">
              <a:spcBef>
                <a:spcPct val="0"/>
              </a:spcBef>
              <a:spcAft>
                <a:spcPts val="1413"/>
              </a:spcAft>
            </a:pPr>
            <a:endParaRPr lang="en-US" dirty="0" smtClean="0">
              <a:ea typeface="Microsoft YaHei"/>
            </a:endParaRPr>
          </a:p>
          <a:p>
            <a:pPr eaLnBrk="1">
              <a:spcBef>
                <a:spcPct val="0"/>
              </a:spcBef>
              <a:spcAft>
                <a:spcPts val="1413"/>
              </a:spcAft>
            </a:pPr>
            <a:endParaRPr lang="en-US" dirty="0" smtClean="0">
              <a:ea typeface="Microsoft YaHei"/>
            </a:endParaRPr>
          </a:p>
          <a:p>
            <a:pPr eaLnBrk="1">
              <a:spcBef>
                <a:spcPct val="0"/>
              </a:spcBef>
              <a:spcAft>
                <a:spcPts val="1413"/>
              </a:spcAft>
            </a:pPr>
            <a:endParaRPr lang="en-US" dirty="0" smtClean="0">
              <a:ea typeface="Microsoft YaHei"/>
            </a:endParaRPr>
          </a:p>
          <a:p>
            <a:pPr eaLnBrk="1">
              <a:spcBef>
                <a:spcPct val="0"/>
              </a:spcBef>
              <a:spcAft>
                <a:spcPts val="1413"/>
              </a:spcAft>
            </a:pPr>
            <a:endParaRPr lang="en-US" dirty="0" smtClean="0">
              <a:ea typeface="Microsoft YaHei"/>
            </a:endParaRPr>
          </a:p>
          <a:p>
            <a:pPr eaLnBrk="1">
              <a:spcBef>
                <a:spcPct val="0"/>
              </a:spcBef>
              <a:spcAft>
                <a:spcPts val="1413"/>
              </a:spcAft>
            </a:pPr>
            <a:r>
              <a:rPr lang="en-US" dirty="0" err="1" smtClean="0">
                <a:ea typeface="Microsoft YaHei"/>
              </a:rPr>
              <a:t>flags.E</a:t>
            </a:r>
            <a:r>
              <a:rPr lang="en-US" dirty="0" smtClean="0">
                <a:ea typeface="Microsoft YaHei"/>
              </a:rPr>
              <a:t> = 0, </a:t>
            </a:r>
            <a:r>
              <a:rPr lang="en-US" dirty="0" err="1" smtClean="0">
                <a:ea typeface="Microsoft YaHei"/>
              </a:rPr>
              <a:t>flags.GT</a:t>
            </a:r>
            <a:r>
              <a:rPr lang="en-US" dirty="0" smtClean="0">
                <a:ea typeface="Microsoft YaHei"/>
              </a:rPr>
              <a:t> = 1</a:t>
            </a:r>
          </a:p>
        </p:txBody>
      </p:sp>
      <p:sp>
        <p:nvSpPr>
          <p:cNvPr id="4" name="Freeform 3"/>
          <p:cNvSpPr/>
          <p:nvPr/>
        </p:nvSpPr>
        <p:spPr>
          <a:xfrm>
            <a:off x="3132138" y="2438400"/>
            <a:ext cx="2735262"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a = 5</a:t>
            </a:r>
          </a:p>
          <a:p>
            <a:pPr fontAlgn="auto" hangingPunct="0">
              <a:spcBef>
                <a:spcPts val="0"/>
              </a:spcBef>
              <a:spcAft>
                <a:spcPts val="0"/>
              </a:spcAft>
              <a:defRPr/>
            </a:pPr>
            <a:r>
              <a:rPr lang="en-IN" sz="2200" dirty="0">
                <a:latin typeface="Arial" pitchFamily="18"/>
                <a:ea typeface="Microsoft YaHei" pitchFamily="2"/>
                <a:cs typeface="Mangal" pitchFamily="2"/>
              </a:rPr>
              <a:t>b = 3</a:t>
            </a:r>
          </a:p>
          <a:p>
            <a:pPr fontAlgn="auto" hangingPunct="0">
              <a:spcBef>
                <a:spcPts val="0"/>
              </a:spcBef>
              <a:spcAft>
                <a:spcPts val="0"/>
              </a:spcAft>
              <a:defRPr/>
            </a:pPr>
            <a:r>
              <a:rPr lang="en-IN" sz="2200" dirty="0">
                <a:latin typeface="Arial" pitchFamily="18"/>
                <a:ea typeface="Microsoft YaHei" pitchFamily="2"/>
                <a:cs typeface="Mangal" pitchFamily="2"/>
              </a:rPr>
              <a:t>compare a and b</a:t>
            </a:r>
          </a:p>
        </p:txBody>
      </p:sp>
      <p:sp>
        <p:nvSpPr>
          <p:cNvPr id="5" name="Freeform 4"/>
          <p:cNvSpPr/>
          <p:nvPr/>
        </p:nvSpPr>
        <p:spPr>
          <a:xfrm>
            <a:off x="3132138" y="4016374"/>
            <a:ext cx="2735262" cy="10080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5</a:t>
            </a:r>
          </a:p>
          <a:p>
            <a:pPr fontAlgn="auto" hangingPunct="0">
              <a:spcBef>
                <a:spcPts val="0"/>
              </a:spcBef>
              <a:spcAft>
                <a:spcPts val="0"/>
              </a:spcAft>
              <a:defRPr/>
            </a:pPr>
            <a:r>
              <a:rPr lang="en-IN" sz="2200">
                <a:latin typeface="Arial" pitchFamily="18"/>
                <a:ea typeface="Microsoft YaHei" pitchFamily="2"/>
                <a:cs typeface="Mangal" pitchFamily="2"/>
              </a:rPr>
              <a:t>mov r1, 3</a:t>
            </a:r>
          </a:p>
          <a:p>
            <a:pPr fontAlgn="auto" hangingPunct="0">
              <a:spcBef>
                <a:spcPts val="0"/>
              </a:spcBef>
              <a:spcAft>
                <a:spcPts val="0"/>
              </a:spcAft>
              <a:defRPr/>
            </a:pPr>
            <a:r>
              <a:rPr lang="en-IN" sz="2200">
                <a:latin typeface="Arial" pitchFamily="18"/>
                <a:ea typeface="Microsoft YaHei" pitchFamily="2"/>
                <a:cs typeface="Mangal" pitchFamily="2"/>
              </a:rPr>
              <a:t>cmp r0, r1</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txBox="1">
            <a:spLocks/>
          </p:cNvSpPr>
          <p:nvPr/>
        </p:nvSpPr>
        <p:spPr>
          <a:xfrm>
            <a:off x="228600" y="76200"/>
            <a:ext cx="87630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smtClean="0">
                <a:solidFill>
                  <a:schemeClr val="tx1"/>
                </a:solidFill>
              </a:rPr>
              <a:t>Compare Instruction</a:t>
            </a:r>
            <a:endParaRPr lang="fr-F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C7ECFE0B-7F5F-4898-975F-840EFF1947DD}" type="slidenum">
              <a:rPr/>
              <a:pPr>
                <a:defRPr/>
              </a:pPr>
              <a:t>4</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What</a:t>
            </a:r>
            <a:r>
              <a:rPr lang="fr-FR" dirty="0">
                <a:solidFill>
                  <a:schemeClr val="tx1"/>
                </a:solidFill>
              </a:rPr>
              <a:t> </a:t>
            </a:r>
            <a:r>
              <a:rPr lang="fr-FR" dirty="0" err="1">
                <a:solidFill>
                  <a:schemeClr val="tx1"/>
                </a:solidFill>
              </a:rPr>
              <a:t>is</a:t>
            </a:r>
            <a:r>
              <a:rPr lang="fr-FR" dirty="0">
                <a:solidFill>
                  <a:schemeClr val="tx1"/>
                </a:solidFill>
              </a:rPr>
              <a:t> </a:t>
            </a:r>
            <a:r>
              <a:rPr lang="fr-FR" dirty="0" err="1">
                <a:solidFill>
                  <a:schemeClr val="tx1"/>
                </a:solidFill>
              </a:rPr>
              <a:t>Assembly</a:t>
            </a:r>
            <a:r>
              <a:rPr lang="fr-FR" dirty="0">
                <a:solidFill>
                  <a:schemeClr val="tx1"/>
                </a:solidFill>
              </a:rPr>
              <a:t> </a:t>
            </a:r>
            <a:r>
              <a:rPr lang="fr-FR" dirty="0" err="1">
                <a:solidFill>
                  <a:schemeClr val="tx1"/>
                </a:solidFill>
              </a:rPr>
              <a:t>Language</a:t>
            </a:r>
            <a:endParaRPr lang="fr-FR" dirty="0">
              <a:solidFill>
                <a:schemeClr val="tx1"/>
              </a:solidFill>
            </a:endParaRPr>
          </a:p>
        </p:txBody>
      </p:sp>
      <p:sp>
        <p:nvSpPr>
          <p:cNvPr id="6" name="Text Placeholder 2"/>
          <p:cNvSpPr txBox="1">
            <a:spLocks/>
          </p:cNvSpPr>
          <p:nvPr/>
        </p:nvSpPr>
        <p:spPr bwMode="auto">
          <a:xfrm>
            <a:off x="304800" y="1752600"/>
            <a:ext cx="84836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1800" marR="0" lvl="0" indent="-323850" algn="l" rtl="0" eaLnBrk="0" fontAlgn="base"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3600" marR="0" lvl="1" indent="-323850" algn="l" rtl="0" eaLnBrk="0" fontAlgn="base"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400" marR="0" lvl="2" indent="-287338" algn="l" rtl="0" eaLnBrk="0" fontAlgn="base"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l" rtl="0" eaLnBrk="0" fontAlgn="base"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l" rtl="0" eaLnBrk="0" fontAlgn="base"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l"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l"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l"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l"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576263" lvl="1" indent="-274320" eaLnBrk="1" fontAlgn="auto">
              <a:spcBef>
                <a:spcPct val="0"/>
              </a:spcBef>
              <a:spcAft>
                <a:spcPts val="1138"/>
              </a:spcAft>
              <a:buClr>
                <a:srgbClr val="31B6FD"/>
              </a:buClr>
              <a:buSzPct val="100000"/>
              <a:buFont typeface="Symbol" pitchFamily="18" charset="2"/>
              <a:buChar char=""/>
            </a:pPr>
            <a:r>
              <a:rPr lang="en-US" sz="2300" dirty="0" smtClean="0"/>
              <a:t>A </a:t>
            </a:r>
            <a:r>
              <a:rPr lang="en-US" sz="2300" dirty="0">
                <a:solidFill>
                  <a:srgbClr val="FF0000"/>
                </a:solidFill>
              </a:rPr>
              <a:t>low level programming language </a:t>
            </a:r>
            <a:r>
              <a:rPr lang="en-US" sz="2300" dirty="0"/>
              <a:t>uses simple statements that correspond to </a:t>
            </a:r>
            <a:r>
              <a:rPr lang="en-US" sz="2300" dirty="0" smtClean="0"/>
              <a:t>typically just </a:t>
            </a:r>
            <a:r>
              <a:rPr lang="en-US" sz="2300" dirty="0"/>
              <a:t>one machine instruction. These languages are specific to the </a:t>
            </a:r>
            <a:r>
              <a:rPr lang="en-US" sz="2300" dirty="0" smtClean="0"/>
              <a:t>ISA.</a:t>
            </a:r>
          </a:p>
          <a:p>
            <a:pPr marL="576263" lvl="1" indent="-274320" eaLnBrk="1" fontAlgn="auto">
              <a:spcBef>
                <a:spcPct val="0"/>
              </a:spcBef>
              <a:spcAft>
                <a:spcPts val="1138"/>
              </a:spcAft>
              <a:buClr>
                <a:srgbClr val="31B6FD"/>
              </a:buClr>
              <a:buSzPct val="100000"/>
              <a:buFont typeface="Symbol" pitchFamily="18" charset="2"/>
              <a:buChar char=""/>
            </a:pPr>
            <a:r>
              <a:rPr lang="en-US" sz="2300" dirty="0" smtClean="0"/>
              <a:t>The </a:t>
            </a:r>
            <a:r>
              <a:rPr lang="en-US" sz="2300" dirty="0"/>
              <a:t>term </a:t>
            </a:r>
            <a:r>
              <a:rPr lang="en-US" sz="2300" dirty="0">
                <a:solidFill>
                  <a:schemeClr val="tx2">
                    <a:lumMod val="75000"/>
                  </a:schemeClr>
                </a:solidFill>
              </a:rPr>
              <a:t>“</a:t>
            </a:r>
            <a:r>
              <a:rPr lang="en-US" sz="2300" dirty="0">
                <a:solidFill>
                  <a:srgbClr val="008000"/>
                </a:solidFill>
              </a:rPr>
              <a:t>assembly language</a:t>
            </a:r>
            <a:r>
              <a:rPr lang="en-US" sz="2300" dirty="0">
                <a:solidFill>
                  <a:schemeClr val="tx2">
                    <a:lumMod val="75000"/>
                  </a:schemeClr>
                </a:solidFill>
              </a:rPr>
              <a:t>” </a:t>
            </a:r>
            <a:r>
              <a:rPr lang="en-US" sz="2300" dirty="0"/>
              <a:t>refers to a family of low-level programming </a:t>
            </a:r>
            <a:r>
              <a:rPr lang="en-US" sz="2300" dirty="0" smtClean="0"/>
              <a:t>languages that </a:t>
            </a:r>
            <a:r>
              <a:rPr lang="en-US" sz="2300" dirty="0"/>
              <a:t>are specific to an ISA. They have a generic structure that consists of a sequence </a:t>
            </a:r>
            <a:r>
              <a:rPr lang="en-US" sz="2300" dirty="0" smtClean="0"/>
              <a:t>of assembly </a:t>
            </a:r>
            <a:r>
              <a:rPr lang="en-US" sz="2300" dirty="0"/>
              <a:t>statements. </a:t>
            </a:r>
            <a:endParaRPr lang="en-US" sz="2300" dirty="0" smtClean="0"/>
          </a:p>
          <a:p>
            <a:pPr marL="576263" lvl="1" indent="-274320" eaLnBrk="1" fontAlgn="auto">
              <a:spcBef>
                <a:spcPct val="0"/>
              </a:spcBef>
              <a:spcAft>
                <a:spcPts val="1138"/>
              </a:spcAft>
              <a:buClr>
                <a:srgbClr val="31B6FD"/>
              </a:buClr>
              <a:buSzPct val="100000"/>
              <a:buFont typeface="Symbol" pitchFamily="18" charset="2"/>
              <a:buChar char=""/>
            </a:pPr>
            <a:r>
              <a:rPr lang="en-US" sz="2300" dirty="0" smtClean="0"/>
              <a:t>Typically</a:t>
            </a:r>
            <a:r>
              <a:rPr lang="en-US" sz="2300" dirty="0"/>
              <a:t>, each assembly statement has </a:t>
            </a:r>
            <a:r>
              <a:rPr lang="en-US" sz="2300" dirty="0">
                <a:solidFill>
                  <a:srgbClr val="FF0000"/>
                </a:solidFill>
              </a:rPr>
              <a:t>two parts</a:t>
            </a:r>
            <a:r>
              <a:rPr lang="en-US" sz="2300" dirty="0"/>
              <a:t>: (1) an </a:t>
            </a:r>
            <a:r>
              <a:rPr lang="en-US" sz="2300" dirty="0" smtClean="0"/>
              <a:t>instruction code </a:t>
            </a:r>
            <a:r>
              <a:rPr lang="en-US" sz="2300" dirty="0"/>
              <a:t>that is a mnemonic for a basic machine instruction, and (2) and a list of operands.</a:t>
            </a:r>
            <a:endParaRPr lang="en-US" sz="2300" dirty="0" smtClean="0">
              <a:ea typeface="Microsoft YaHei"/>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715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C9621A4B-4953-422B-BBAF-57A27028A4AF}" type="slidenum">
              <a:rPr/>
              <a:pPr>
                <a:defRPr/>
              </a:pPr>
              <a:t>40</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Compare Instruction</a:t>
            </a:r>
          </a:p>
        </p:txBody>
      </p:sp>
      <p:sp>
        <p:nvSpPr>
          <p:cNvPr id="64517" name="Text Placeholder 2"/>
          <p:cNvSpPr txBox="1">
            <a:spLocks noGrp="1"/>
          </p:cNvSpPr>
          <p:nvPr>
            <p:ph type="body" idx="4294967295"/>
          </p:nvPr>
        </p:nvSpPr>
        <p:spPr bwMode="auto">
          <a:xfrm>
            <a:off x="304800" y="1570037"/>
            <a:ext cx="88392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Compare 5 and 5, and print the value of </a:t>
            </a:r>
            <a:br>
              <a:rPr lang="en-US" dirty="0" smtClean="0">
                <a:ea typeface="Microsoft YaHei"/>
              </a:rPr>
            </a:br>
            <a:r>
              <a:rPr lang="en-US" dirty="0" smtClean="0">
                <a:ea typeface="Microsoft YaHei"/>
              </a:rPr>
              <a:t>the flags</a:t>
            </a:r>
          </a:p>
          <a:p>
            <a:pPr eaLnBrk="1">
              <a:spcBef>
                <a:spcPct val="0"/>
              </a:spcBef>
              <a:spcAft>
                <a:spcPts val="1413"/>
              </a:spcAft>
            </a:pPr>
            <a:endParaRPr lang="en-US" dirty="0" smtClean="0">
              <a:ea typeface="Microsoft YaHei"/>
            </a:endParaRPr>
          </a:p>
          <a:p>
            <a:pPr eaLnBrk="1">
              <a:spcBef>
                <a:spcPct val="0"/>
              </a:spcBef>
              <a:spcAft>
                <a:spcPts val="1413"/>
              </a:spcAft>
            </a:pPr>
            <a:endParaRPr lang="en-US" dirty="0" smtClean="0">
              <a:ea typeface="Microsoft YaHei"/>
            </a:endParaRPr>
          </a:p>
          <a:p>
            <a:pPr eaLnBrk="1">
              <a:spcBef>
                <a:spcPct val="0"/>
              </a:spcBef>
              <a:spcAft>
                <a:spcPts val="1413"/>
              </a:spcAft>
            </a:pPr>
            <a:endParaRPr lang="en-US" dirty="0" smtClean="0">
              <a:ea typeface="Microsoft YaHei"/>
            </a:endParaRPr>
          </a:p>
          <a:p>
            <a:pPr eaLnBrk="1">
              <a:spcBef>
                <a:spcPct val="0"/>
              </a:spcBef>
              <a:spcAft>
                <a:spcPts val="1413"/>
              </a:spcAft>
            </a:pPr>
            <a:endParaRPr lang="en-US" dirty="0" smtClean="0">
              <a:ea typeface="Microsoft YaHei"/>
            </a:endParaRPr>
          </a:p>
          <a:p>
            <a:pPr eaLnBrk="1">
              <a:spcBef>
                <a:spcPct val="0"/>
              </a:spcBef>
              <a:spcAft>
                <a:spcPts val="1413"/>
              </a:spcAft>
            </a:pPr>
            <a:r>
              <a:rPr lang="en-US" dirty="0" err="1" smtClean="0">
                <a:ea typeface="Microsoft YaHei"/>
              </a:rPr>
              <a:t>flags.E</a:t>
            </a:r>
            <a:r>
              <a:rPr lang="en-US" dirty="0" smtClean="0">
                <a:ea typeface="Microsoft YaHei"/>
              </a:rPr>
              <a:t> = 1, </a:t>
            </a:r>
            <a:r>
              <a:rPr lang="en-US" dirty="0" err="1" smtClean="0">
                <a:ea typeface="Microsoft YaHei"/>
              </a:rPr>
              <a:t>flags.GT</a:t>
            </a:r>
            <a:r>
              <a:rPr lang="en-US" dirty="0" smtClean="0">
                <a:ea typeface="Microsoft YaHei"/>
              </a:rPr>
              <a:t> = 0</a:t>
            </a:r>
          </a:p>
        </p:txBody>
      </p:sp>
      <p:sp>
        <p:nvSpPr>
          <p:cNvPr id="4" name="Freeform 3"/>
          <p:cNvSpPr/>
          <p:nvPr/>
        </p:nvSpPr>
        <p:spPr>
          <a:xfrm>
            <a:off x="2827338" y="2443163"/>
            <a:ext cx="2735262" cy="13668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a = 5</a:t>
            </a:r>
          </a:p>
          <a:p>
            <a:pPr fontAlgn="auto" hangingPunct="0">
              <a:spcBef>
                <a:spcPts val="0"/>
              </a:spcBef>
              <a:spcAft>
                <a:spcPts val="0"/>
              </a:spcAft>
              <a:defRPr/>
            </a:pPr>
            <a:r>
              <a:rPr lang="en-IN" sz="2200" dirty="0">
                <a:latin typeface="Arial" pitchFamily="18"/>
                <a:ea typeface="Microsoft YaHei" pitchFamily="2"/>
                <a:cs typeface="Mangal" pitchFamily="2"/>
              </a:rPr>
              <a:t>b = 5</a:t>
            </a:r>
          </a:p>
          <a:p>
            <a:pPr fontAlgn="auto" hangingPunct="0">
              <a:spcBef>
                <a:spcPts val="0"/>
              </a:spcBef>
              <a:spcAft>
                <a:spcPts val="0"/>
              </a:spcAft>
              <a:defRPr/>
            </a:pPr>
            <a:r>
              <a:rPr lang="en-IN" sz="2200" dirty="0">
                <a:latin typeface="Arial" pitchFamily="18"/>
                <a:ea typeface="Microsoft YaHei" pitchFamily="2"/>
                <a:cs typeface="Mangal" pitchFamily="2"/>
              </a:rPr>
              <a:t>compare a and b</a:t>
            </a:r>
          </a:p>
        </p:txBody>
      </p:sp>
      <p:sp>
        <p:nvSpPr>
          <p:cNvPr id="5" name="Freeform 4"/>
          <p:cNvSpPr/>
          <p:nvPr/>
        </p:nvSpPr>
        <p:spPr>
          <a:xfrm>
            <a:off x="2827338" y="4010901"/>
            <a:ext cx="2735262" cy="10080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5</a:t>
            </a:r>
          </a:p>
          <a:p>
            <a:pPr fontAlgn="auto" hangingPunct="0">
              <a:spcBef>
                <a:spcPts val="0"/>
              </a:spcBef>
              <a:spcAft>
                <a:spcPts val="0"/>
              </a:spcAft>
              <a:defRPr/>
            </a:pPr>
            <a:r>
              <a:rPr lang="en-IN" sz="2200">
                <a:latin typeface="Arial" pitchFamily="18"/>
                <a:ea typeface="Microsoft YaHei" pitchFamily="2"/>
                <a:cs typeface="Mangal" pitchFamily="2"/>
              </a:rPr>
              <a:t>mov r1, 5</a:t>
            </a:r>
          </a:p>
          <a:p>
            <a:pPr fontAlgn="auto" hangingPunct="0">
              <a:spcBef>
                <a:spcPts val="0"/>
              </a:spcBef>
              <a:spcAft>
                <a:spcPts val="0"/>
              </a:spcAft>
              <a:defRPr/>
            </a:pPr>
            <a:r>
              <a:rPr lang="en-IN" sz="2200">
                <a:latin typeface="Arial" pitchFamily="18"/>
                <a:ea typeface="Microsoft YaHei" pitchFamily="2"/>
                <a:cs typeface="Mangal" pitchFamily="2"/>
              </a:rPr>
              <a:t>cmp r0, r1</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4260001-FE94-4484-B4D1-F1F7C2AF64A1}" type="slidenum">
              <a:rPr/>
              <a:pPr>
                <a:defRPr/>
              </a:pPr>
              <a:t>41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with Division</a:t>
            </a:r>
          </a:p>
        </p:txBody>
      </p:sp>
      <p:sp>
        <p:nvSpPr>
          <p:cNvPr id="65541" name="AutoShape 4"/>
          <p:cNvSpPr>
            <a:spLocks noChangeAspect="1" noChangeArrowheads="1" noTextEdit="1"/>
          </p:cNvSpPr>
          <p:nvPr/>
        </p:nvSpPr>
        <p:spPr bwMode="auto">
          <a:xfrm>
            <a:off x="762000" y="2087562"/>
            <a:ext cx="7415212" cy="154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5543" name="Rectangle 7"/>
          <p:cNvSpPr>
            <a:spLocks noChangeArrowheads="1"/>
          </p:cNvSpPr>
          <p:nvPr/>
        </p:nvSpPr>
        <p:spPr bwMode="auto">
          <a:xfrm>
            <a:off x="989012" y="2597150"/>
            <a:ext cx="69596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i="1" dirty="0">
                <a:latin typeface="Times New Roman" pitchFamily="18" charset="0"/>
                <a:cs typeface="Times New Roman" pitchFamily="18" charset="0"/>
              </a:rPr>
              <a:t>Write assembly code in </a:t>
            </a:r>
            <a:r>
              <a:rPr lang="en-US" i="1" dirty="0" err="1">
                <a:latin typeface="Times New Roman" pitchFamily="18" charset="0"/>
                <a:cs typeface="Times New Roman" pitchFamily="18" charset="0"/>
              </a:rPr>
              <a:t>SimpleRisc</a:t>
            </a:r>
            <a:r>
              <a:rPr lang="en-US" i="1" dirty="0">
                <a:latin typeface="Times New Roman" pitchFamily="18" charset="0"/>
                <a:cs typeface="Times New Roman" pitchFamily="18" charset="0"/>
              </a:rPr>
              <a:t> to compute: 31 / 29 - 50, and save the</a:t>
            </a:r>
          </a:p>
          <a:p>
            <a:r>
              <a:rPr lang="en-US" i="1" dirty="0">
                <a:latin typeface="Times New Roman" pitchFamily="18" charset="0"/>
                <a:cs typeface="Times New Roman" pitchFamily="18" charset="0"/>
              </a:rPr>
              <a:t>result in r</a:t>
            </a:r>
            <a:r>
              <a:rPr lang="en-US" dirty="0">
                <a:latin typeface="Times New Roman" pitchFamily="18" charset="0"/>
                <a:cs typeface="Times New Roman" pitchFamily="18" charset="0"/>
              </a:rPr>
              <a:t>4.</a:t>
            </a:r>
          </a:p>
          <a:p>
            <a:r>
              <a:rPr lang="en-US" b="1" i="1" dirty="0">
                <a:latin typeface="Times New Roman" pitchFamily="18" charset="0"/>
                <a:cs typeface="Times New Roman" pitchFamily="18" charset="0"/>
              </a:rPr>
              <a:t>Answer:</a:t>
            </a:r>
          </a:p>
        </p:txBody>
      </p:sp>
      <p:grpSp>
        <p:nvGrpSpPr>
          <p:cNvPr id="65544" name="Group 17"/>
          <p:cNvGrpSpPr>
            <a:grpSpLocks/>
          </p:cNvGrpSpPr>
          <p:nvPr/>
        </p:nvGrpSpPr>
        <p:grpSpPr bwMode="auto">
          <a:xfrm>
            <a:off x="762000" y="2076451"/>
            <a:ext cx="7346950" cy="3324225"/>
            <a:chOff x="1528763" y="2076449"/>
            <a:chExt cx="7346950" cy="3323549"/>
          </a:xfrm>
        </p:grpSpPr>
        <p:sp>
          <p:nvSpPr>
            <p:cNvPr id="65567" name="Line 11"/>
            <p:cNvSpPr>
              <a:spLocks noChangeShapeType="1"/>
            </p:cNvSpPr>
            <p:nvPr/>
          </p:nvSpPr>
          <p:spPr bwMode="auto">
            <a:xfrm>
              <a:off x="1528763" y="2076450"/>
              <a:ext cx="7346950" cy="0"/>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nvGrpSpPr>
            <p:cNvPr id="65568" name="Group 16"/>
            <p:cNvGrpSpPr>
              <a:grpSpLocks/>
            </p:cNvGrpSpPr>
            <p:nvPr/>
          </p:nvGrpSpPr>
          <p:grpSpPr bwMode="auto">
            <a:xfrm>
              <a:off x="1528763" y="2076449"/>
              <a:ext cx="7346950" cy="3323549"/>
              <a:chOff x="1528763" y="2076450"/>
              <a:chExt cx="7346950" cy="1481138"/>
            </a:xfrm>
          </p:grpSpPr>
          <p:sp>
            <p:nvSpPr>
              <p:cNvPr id="65569" name="Line 12"/>
              <p:cNvSpPr>
                <a:spLocks noChangeShapeType="1"/>
              </p:cNvSpPr>
              <p:nvPr/>
            </p:nvSpPr>
            <p:spPr bwMode="auto">
              <a:xfrm flipV="1">
                <a:off x="1528763" y="2076450"/>
                <a:ext cx="0" cy="1481138"/>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70" name="Line 13"/>
              <p:cNvSpPr>
                <a:spLocks noChangeShapeType="1"/>
              </p:cNvSpPr>
              <p:nvPr/>
            </p:nvSpPr>
            <p:spPr bwMode="auto">
              <a:xfrm flipV="1">
                <a:off x="8875713" y="2076450"/>
                <a:ext cx="0" cy="1481138"/>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71" name="Line 14"/>
              <p:cNvSpPr>
                <a:spLocks noChangeShapeType="1"/>
              </p:cNvSpPr>
              <p:nvPr/>
            </p:nvSpPr>
            <p:spPr bwMode="auto">
              <a:xfrm>
                <a:off x="1528763" y="3557588"/>
                <a:ext cx="7346950" cy="0"/>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65545" name="Group 18"/>
          <p:cNvGrpSpPr>
            <a:grpSpLocks noChangeAspect="1"/>
          </p:cNvGrpSpPr>
          <p:nvPr/>
        </p:nvGrpSpPr>
        <p:grpSpPr bwMode="auto">
          <a:xfrm>
            <a:off x="993775" y="3770312"/>
            <a:ext cx="6940550" cy="1335088"/>
            <a:chOff x="1091" y="2350"/>
            <a:chExt cx="4372" cy="841"/>
          </a:xfrm>
        </p:grpSpPr>
        <p:sp>
          <p:nvSpPr>
            <p:cNvPr id="65546" name="AutoShape 17"/>
            <p:cNvSpPr>
              <a:spLocks noChangeAspect="1" noChangeArrowheads="1" noTextEdit="1"/>
            </p:cNvSpPr>
            <p:nvPr/>
          </p:nvSpPr>
          <p:spPr bwMode="auto">
            <a:xfrm>
              <a:off x="1091" y="2350"/>
              <a:ext cx="4372" cy="8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5547" name="Line 19"/>
            <p:cNvSpPr>
              <a:spLocks noChangeShapeType="1"/>
            </p:cNvSpPr>
            <p:nvPr/>
          </p:nvSpPr>
          <p:spPr bwMode="auto">
            <a:xfrm>
              <a:off x="1109" y="2448"/>
              <a:ext cx="1748" cy="0"/>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48" name="Rectangle 20"/>
            <p:cNvSpPr>
              <a:spLocks noChangeArrowheads="1"/>
            </p:cNvSpPr>
            <p:nvPr/>
          </p:nvSpPr>
          <p:spPr bwMode="auto">
            <a:xfrm>
              <a:off x="2911" y="2355"/>
              <a:ext cx="727"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err="1">
                  <a:solidFill>
                    <a:srgbClr val="1A1B1C"/>
                  </a:solidFill>
                  <a:latin typeface="Courier New" pitchFamily="49" charset="0"/>
                  <a:cs typeface="Courier New" pitchFamily="49" charset="0"/>
                </a:rPr>
                <a:t>SimpleRisc</a:t>
              </a:r>
              <a:endParaRPr lang="en-US" sz="1500" i="1" dirty="0">
                <a:latin typeface="Courier New" pitchFamily="49" charset="0"/>
                <a:cs typeface="Courier New" pitchFamily="49" charset="0"/>
              </a:endParaRPr>
            </a:p>
          </p:txBody>
        </p:sp>
        <p:sp>
          <p:nvSpPr>
            <p:cNvPr id="65549" name="Line 21"/>
            <p:cNvSpPr>
              <a:spLocks noChangeShapeType="1"/>
            </p:cNvSpPr>
            <p:nvPr/>
          </p:nvSpPr>
          <p:spPr bwMode="auto">
            <a:xfrm>
              <a:off x="3691" y="2448"/>
              <a:ext cx="1749" cy="0"/>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50" name="Line 22"/>
            <p:cNvSpPr>
              <a:spLocks noChangeShapeType="1"/>
            </p:cNvSpPr>
            <p:nvPr/>
          </p:nvSpPr>
          <p:spPr bwMode="auto">
            <a:xfrm flipV="1">
              <a:off x="1109" y="2448"/>
              <a:ext cx="0" cy="44"/>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51" name="Line 23"/>
            <p:cNvSpPr>
              <a:spLocks noChangeShapeType="1"/>
            </p:cNvSpPr>
            <p:nvPr/>
          </p:nvSpPr>
          <p:spPr bwMode="auto">
            <a:xfrm flipV="1">
              <a:off x="5440" y="2448"/>
              <a:ext cx="0" cy="44"/>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52" name="Line 24"/>
            <p:cNvSpPr>
              <a:spLocks noChangeShapeType="1"/>
            </p:cNvSpPr>
            <p:nvPr/>
          </p:nvSpPr>
          <p:spPr bwMode="auto">
            <a:xfrm flipV="1">
              <a:off x="1109" y="2492"/>
              <a:ext cx="0" cy="159"/>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53" name="Rectangle 25"/>
            <p:cNvSpPr>
              <a:spLocks noChangeArrowheads="1"/>
            </p:cNvSpPr>
            <p:nvPr/>
          </p:nvSpPr>
          <p:spPr bwMode="auto">
            <a:xfrm>
              <a:off x="1153" y="2483"/>
              <a:ext cx="828"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i="1" dirty="0" err="1">
                  <a:solidFill>
                    <a:srgbClr val="1A1B1C"/>
                  </a:solidFill>
                  <a:latin typeface="Courier New" pitchFamily="49" charset="0"/>
                  <a:cs typeface="Courier New" pitchFamily="49" charset="0"/>
                </a:rPr>
                <a:t>mov</a:t>
              </a:r>
              <a:r>
                <a:rPr lang="en-US" sz="1700" i="1" dirty="0">
                  <a:solidFill>
                    <a:srgbClr val="1A1B1C"/>
                  </a:solidFill>
                  <a:latin typeface="Courier New" pitchFamily="49" charset="0"/>
                  <a:cs typeface="Courier New" pitchFamily="49" charset="0"/>
                </a:rPr>
                <a:t> r1, 31</a:t>
              </a:r>
              <a:endParaRPr lang="en-US" i="1" dirty="0">
                <a:latin typeface="Courier New" pitchFamily="49" charset="0"/>
                <a:cs typeface="Courier New" pitchFamily="49" charset="0"/>
              </a:endParaRPr>
            </a:p>
          </p:txBody>
        </p:sp>
        <p:sp>
          <p:nvSpPr>
            <p:cNvPr id="65554" name="Line 26"/>
            <p:cNvSpPr>
              <a:spLocks noChangeShapeType="1"/>
            </p:cNvSpPr>
            <p:nvPr/>
          </p:nvSpPr>
          <p:spPr bwMode="auto">
            <a:xfrm flipV="1">
              <a:off x="5440" y="2492"/>
              <a:ext cx="0" cy="159"/>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55" name="Line 27"/>
            <p:cNvSpPr>
              <a:spLocks noChangeShapeType="1"/>
            </p:cNvSpPr>
            <p:nvPr/>
          </p:nvSpPr>
          <p:spPr bwMode="auto">
            <a:xfrm flipV="1">
              <a:off x="1109" y="2651"/>
              <a:ext cx="0" cy="151"/>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56" name="Rectangle 28"/>
            <p:cNvSpPr>
              <a:spLocks noChangeArrowheads="1"/>
            </p:cNvSpPr>
            <p:nvPr/>
          </p:nvSpPr>
          <p:spPr bwMode="auto">
            <a:xfrm>
              <a:off x="1153" y="2643"/>
              <a:ext cx="828"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i="1" dirty="0" err="1">
                  <a:solidFill>
                    <a:srgbClr val="1A1B1C"/>
                  </a:solidFill>
                  <a:latin typeface="Courier New" pitchFamily="49" charset="0"/>
                  <a:cs typeface="Courier New" pitchFamily="49" charset="0"/>
                </a:rPr>
                <a:t>mov</a:t>
              </a:r>
              <a:r>
                <a:rPr lang="en-US" sz="1700" i="1" dirty="0">
                  <a:solidFill>
                    <a:srgbClr val="1A1B1C"/>
                  </a:solidFill>
                  <a:latin typeface="Courier New" pitchFamily="49" charset="0"/>
                  <a:cs typeface="Courier New" pitchFamily="49" charset="0"/>
                </a:rPr>
                <a:t> r2, 29</a:t>
              </a:r>
              <a:endParaRPr lang="en-US" i="1" dirty="0">
                <a:latin typeface="Courier New" pitchFamily="49" charset="0"/>
                <a:cs typeface="Courier New" pitchFamily="49" charset="0"/>
              </a:endParaRPr>
            </a:p>
          </p:txBody>
        </p:sp>
        <p:sp>
          <p:nvSpPr>
            <p:cNvPr id="65557" name="Line 29"/>
            <p:cNvSpPr>
              <a:spLocks noChangeShapeType="1"/>
            </p:cNvSpPr>
            <p:nvPr/>
          </p:nvSpPr>
          <p:spPr bwMode="auto">
            <a:xfrm flipV="1">
              <a:off x="5440" y="2651"/>
              <a:ext cx="0" cy="151"/>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58" name="Line 30"/>
            <p:cNvSpPr>
              <a:spLocks noChangeShapeType="1"/>
            </p:cNvSpPr>
            <p:nvPr/>
          </p:nvSpPr>
          <p:spPr bwMode="auto">
            <a:xfrm flipV="1">
              <a:off x="1109" y="2802"/>
              <a:ext cx="0" cy="160"/>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59" name="Rectangle 31"/>
            <p:cNvSpPr>
              <a:spLocks noChangeArrowheads="1"/>
            </p:cNvSpPr>
            <p:nvPr/>
          </p:nvSpPr>
          <p:spPr bwMode="auto">
            <a:xfrm>
              <a:off x="1153" y="2802"/>
              <a:ext cx="1159"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i="1" dirty="0">
                  <a:solidFill>
                    <a:srgbClr val="1A1B1C"/>
                  </a:solidFill>
                  <a:latin typeface="Courier New" pitchFamily="49" charset="0"/>
                  <a:cs typeface="Courier New" pitchFamily="49" charset="0"/>
                </a:rPr>
                <a:t>div r3, r1, r2</a:t>
              </a:r>
              <a:endParaRPr lang="en-US" i="1" dirty="0">
                <a:latin typeface="Courier New" pitchFamily="49" charset="0"/>
                <a:cs typeface="Courier New" pitchFamily="49" charset="0"/>
              </a:endParaRPr>
            </a:p>
          </p:txBody>
        </p:sp>
        <p:sp>
          <p:nvSpPr>
            <p:cNvPr id="65560" name="Line 32"/>
            <p:cNvSpPr>
              <a:spLocks noChangeShapeType="1"/>
            </p:cNvSpPr>
            <p:nvPr/>
          </p:nvSpPr>
          <p:spPr bwMode="auto">
            <a:xfrm flipV="1">
              <a:off x="5440" y="2802"/>
              <a:ext cx="0" cy="160"/>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61" name="Line 33"/>
            <p:cNvSpPr>
              <a:spLocks noChangeShapeType="1"/>
            </p:cNvSpPr>
            <p:nvPr/>
          </p:nvSpPr>
          <p:spPr bwMode="auto">
            <a:xfrm flipV="1">
              <a:off x="1109" y="2962"/>
              <a:ext cx="0" cy="159"/>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62" name="Rectangle 34"/>
            <p:cNvSpPr>
              <a:spLocks noChangeArrowheads="1"/>
            </p:cNvSpPr>
            <p:nvPr/>
          </p:nvSpPr>
          <p:spPr bwMode="auto">
            <a:xfrm>
              <a:off x="1153" y="2962"/>
              <a:ext cx="1159"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i="1" dirty="0">
                  <a:solidFill>
                    <a:srgbClr val="1A1B1C"/>
                  </a:solidFill>
                  <a:latin typeface="Courier New" pitchFamily="49" charset="0"/>
                  <a:cs typeface="Courier New" pitchFamily="49" charset="0"/>
                </a:rPr>
                <a:t>sub r4, r3, 50</a:t>
              </a:r>
              <a:endParaRPr lang="en-US" i="1" dirty="0">
                <a:latin typeface="Courier New" pitchFamily="49" charset="0"/>
                <a:cs typeface="Courier New" pitchFamily="49" charset="0"/>
              </a:endParaRPr>
            </a:p>
          </p:txBody>
        </p:sp>
        <p:sp>
          <p:nvSpPr>
            <p:cNvPr id="65563" name="Line 35"/>
            <p:cNvSpPr>
              <a:spLocks noChangeShapeType="1"/>
            </p:cNvSpPr>
            <p:nvPr/>
          </p:nvSpPr>
          <p:spPr bwMode="auto">
            <a:xfrm flipV="1">
              <a:off x="5440" y="2962"/>
              <a:ext cx="0" cy="159"/>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64" name="Line 36"/>
            <p:cNvSpPr>
              <a:spLocks noChangeShapeType="1"/>
            </p:cNvSpPr>
            <p:nvPr/>
          </p:nvSpPr>
          <p:spPr bwMode="auto">
            <a:xfrm flipV="1">
              <a:off x="1109" y="3121"/>
              <a:ext cx="0" cy="45"/>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65" name="Line 37"/>
            <p:cNvSpPr>
              <a:spLocks noChangeShapeType="1"/>
            </p:cNvSpPr>
            <p:nvPr/>
          </p:nvSpPr>
          <p:spPr bwMode="auto">
            <a:xfrm flipV="1">
              <a:off x="5440" y="3121"/>
              <a:ext cx="0" cy="45"/>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5566" name="Line 38"/>
            <p:cNvSpPr>
              <a:spLocks noChangeShapeType="1"/>
            </p:cNvSpPr>
            <p:nvPr/>
          </p:nvSpPr>
          <p:spPr bwMode="auto">
            <a:xfrm>
              <a:off x="1109" y="3166"/>
              <a:ext cx="4331" cy="0"/>
            </a:xfrm>
            <a:prstGeom prst="line">
              <a:avLst/>
            </a:prstGeom>
            <a:noFill/>
            <a:ln w="9">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pic>
        <p:nvPicPr>
          <p:cNvPr id="3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322F912F-BDE1-4274-B9BD-3DD5D9340612}" type="slidenum">
              <a:rPr/>
              <a:pPr>
                <a:defRPr/>
              </a:pPr>
              <a:t>42</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Logical</a:t>
            </a:r>
            <a:r>
              <a:rPr lang="fr-FR" dirty="0">
                <a:solidFill>
                  <a:schemeClr val="tx1"/>
                </a:solidFill>
              </a:rPr>
              <a:t> Instructions</a:t>
            </a:r>
          </a:p>
        </p:txBody>
      </p:sp>
      <p:sp>
        <p:nvSpPr>
          <p:cNvPr id="66565" name="Text Placeholder 2"/>
          <p:cNvSpPr txBox="1">
            <a:spLocks noGrp="1"/>
          </p:cNvSpPr>
          <p:nvPr>
            <p:ph type="body" idx="4294967295"/>
          </p:nvPr>
        </p:nvSpPr>
        <p:spPr bwMode="auto">
          <a:xfrm>
            <a:off x="381000" y="3237054"/>
            <a:ext cx="7416800" cy="29575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The second argument can either be a register or an immediate</a:t>
            </a:r>
          </a:p>
        </p:txBody>
      </p:sp>
      <p:grpSp>
        <p:nvGrpSpPr>
          <p:cNvPr id="3" name="Group 2"/>
          <p:cNvGrpSpPr/>
          <p:nvPr/>
        </p:nvGrpSpPr>
        <p:grpSpPr>
          <a:xfrm>
            <a:off x="2534444" y="1845599"/>
            <a:ext cx="4108267" cy="1108075"/>
            <a:chOff x="3270251" y="1828800"/>
            <a:chExt cx="4108267" cy="1108075"/>
          </a:xfrm>
        </p:grpSpPr>
        <p:sp>
          <p:nvSpPr>
            <p:cNvPr id="66592" name="Line 53"/>
            <p:cNvSpPr>
              <a:spLocks noChangeShapeType="1"/>
            </p:cNvSpPr>
            <p:nvPr/>
          </p:nvSpPr>
          <p:spPr bwMode="auto">
            <a:xfrm>
              <a:off x="3270251" y="1828800"/>
              <a:ext cx="4071938"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593" name="Freeform 54"/>
            <p:cNvSpPr>
              <a:spLocks noEditPoints="1"/>
            </p:cNvSpPr>
            <p:nvPr/>
          </p:nvSpPr>
          <p:spPr bwMode="auto">
            <a:xfrm flipH="1">
              <a:off x="3276600" y="1878012"/>
              <a:ext cx="45719" cy="1004887"/>
            </a:xfrm>
            <a:custGeom>
              <a:avLst/>
              <a:gdLst>
                <a:gd name="T0" fmla="*/ 154 h 92"/>
                <a:gd name="T1" fmla="*/ 0 h 92"/>
                <a:gd name="T2" fmla="*/ 308 h 92"/>
                <a:gd name="T3" fmla="*/ 154 h 92"/>
                <a:gd name="T4" fmla="*/ 471 h 92"/>
                <a:gd name="T5" fmla="*/ 317 h 92"/>
                <a:gd name="T6" fmla="*/ 634 h 92"/>
                <a:gd name="T7" fmla="*/ 480 h 92"/>
                <a:gd name="T8" fmla="*/ 788 h 92"/>
                <a:gd name="T9" fmla="*/ 634 h 92"/>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Lst>
              <a:ahLst/>
              <a:cxnLst>
                <a:cxn ang="T10">
                  <a:pos x="0" y="T0"/>
                </a:cxn>
                <a:cxn ang="T11">
                  <a:pos x="0" y="T1"/>
                </a:cxn>
                <a:cxn ang="T12">
                  <a:pos x="0" y="T2"/>
                </a:cxn>
                <a:cxn ang="T13">
                  <a:pos x="0" y="T3"/>
                </a:cxn>
                <a:cxn ang="T14">
                  <a:pos x="0" y="T4"/>
                </a:cxn>
                <a:cxn ang="T15">
                  <a:pos x="0" y="T5"/>
                </a:cxn>
                <a:cxn ang="T16">
                  <a:pos x="0" y="T6"/>
                </a:cxn>
                <a:cxn ang="T17">
                  <a:pos x="0" y="T7"/>
                </a:cxn>
                <a:cxn ang="T18">
                  <a:pos x="0" y="T8"/>
                </a:cxn>
                <a:cxn ang="T19">
                  <a:pos x="0" y="T9"/>
                </a:cxn>
              </a:cxnLst>
              <a:rect l="0" t="0" r="r" b="b"/>
              <a:pathLst>
                <a:path h="92">
                  <a:moveTo>
                    <a:pt x="0" y="18"/>
                  </a:moveTo>
                  <a:lnTo>
                    <a:pt x="0" y="0"/>
                  </a:lnTo>
                  <a:moveTo>
                    <a:pt x="0" y="36"/>
                  </a:moveTo>
                  <a:lnTo>
                    <a:pt x="0" y="18"/>
                  </a:lnTo>
                  <a:moveTo>
                    <a:pt x="0" y="55"/>
                  </a:moveTo>
                  <a:lnTo>
                    <a:pt x="0" y="37"/>
                  </a:lnTo>
                  <a:moveTo>
                    <a:pt x="0" y="74"/>
                  </a:moveTo>
                  <a:lnTo>
                    <a:pt x="0" y="56"/>
                  </a:lnTo>
                  <a:moveTo>
                    <a:pt x="0" y="92"/>
                  </a:moveTo>
                  <a:lnTo>
                    <a:pt x="0" y="74"/>
                  </a:lnTo>
                </a:path>
              </a:pathLst>
            </a:custGeom>
            <a:noFill/>
            <a:ln w="0">
              <a:solidFill>
                <a:srgbClr val="1A1B1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6594" name="Line 55"/>
            <p:cNvSpPr>
              <a:spLocks noChangeShapeType="1"/>
            </p:cNvSpPr>
            <p:nvPr/>
          </p:nvSpPr>
          <p:spPr bwMode="auto">
            <a:xfrm flipV="1">
              <a:off x="3270251" y="1878013"/>
              <a:ext cx="0" cy="1017587"/>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00" name="Rectangle 61"/>
            <p:cNvSpPr>
              <a:spLocks noChangeArrowheads="1"/>
            </p:cNvSpPr>
            <p:nvPr/>
          </p:nvSpPr>
          <p:spPr bwMode="auto">
            <a:xfrm>
              <a:off x="3392488" y="1878013"/>
              <a:ext cx="106838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and r1, r2, r3</a:t>
              </a:r>
              <a:endParaRPr lang="en-US" dirty="0">
                <a:latin typeface="Arial" pitchFamily="34" charset="0"/>
              </a:endParaRPr>
            </a:p>
          </p:txBody>
        </p:sp>
        <p:sp>
          <p:nvSpPr>
            <p:cNvPr id="66601" name="Line 62"/>
            <p:cNvSpPr>
              <a:spLocks noChangeShapeType="1"/>
            </p:cNvSpPr>
            <p:nvPr/>
          </p:nvSpPr>
          <p:spPr bwMode="auto">
            <a:xfrm flipV="1">
              <a:off x="5903913" y="1876425"/>
              <a:ext cx="0" cy="24447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02" name="Rectangle 63"/>
            <p:cNvSpPr>
              <a:spLocks noChangeArrowheads="1"/>
            </p:cNvSpPr>
            <p:nvPr/>
          </p:nvSpPr>
          <p:spPr bwMode="auto">
            <a:xfrm>
              <a:off x="6026151" y="1878013"/>
              <a:ext cx="118458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1 </a:t>
              </a:r>
              <a:r>
                <a:rPr lang="en-US" sz="16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2 </a:t>
              </a:r>
              <a:r>
                <a:rPr lang="en-US" sz="1600" dirty="0">
                  <a:latin typeface="Times New Roman" pitchFamily="18" charset="0"/>
                  <a:cs typeface="Times New Roman" pitchFamily="18" charset="0"/>
                  <a:sym typeface="MT Symbol" pitchFamily="82" charset="2"/>
                </a:rPr>
                <a:t>&amp;</a:t>
              </a:r>
              <a:r>
                <a:rPr lang="en-US" sz="1600" dirty="0" smtClean="0">
                  <a:latin typeface="Times New Roman" pitchFamily="18" charset="0"/>
                  <a:cs typeface="Times New Roman" pitchFamily="18" charset="0"/>
                </a:rPr>
                <a:t> </a:t>
              </a:r>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3</a:t>
              </a:r>
            </a:p>
          </p:txBody>
        </p:sp>
        <p:sp>
          <p:nvSpPr>
            <p:cNvPr id="66603" name="Line 66"/>
            <p:cNvSpPr>
              <a:spLocks noChangeShapeType="1"/>
            </p:cNvSpPr>
            <p:nvPr/>
          </p:nvSpPr>
          <p:spPr bwMode="auto">
            <a:xfrm flipV="1">
              <a:off x="7288213" y="1876425"/>
              <a:ext cx="0" cy="24447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04" name="Line 67"/>
            <p:cNvSpPr>
              <a:spLocks noChangeShapeType="1"/>
            </p:cNvSpPr>
            <p:nvPr/>
          </p:nvSpPr>
          <p:spPr bwMode="auto">
            <a:xfrm flipV="1">
              <a:off x="7342188" y="1876425"/>
              <a:ext cx="0" cy="24447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05" name="Rectangle 68"/>
            <p:cNvSpPr>
              <a:spLocks noChangeArrowheads="1"/>
            </p:cNvSpPr>
            <p:nvPr/>
          </p:nvSpPr>
          <p:spPr bwMode="auto">
            <a:xfrm>
              <a:off x="3392488" y="2135188"/>
              <a:ext cx="9429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1A1B1C"/>
                  </a:solidFill>
                  <a:latin typeface="Times New Roman" pitchFamily="18" charset="0"/>
                </a:rPr>
                <a:t>or r1, r2, r3</a:t>
              </a:r>
              <a:endParaRPr lang="en-US">
                <a:latin typeface="Arial" pitchFamily="34" charset="0"/>
              </a:endParaRPr>
            </a:p>
          </p:txBody>
        </p:sp>
        <p:sp>
          <p:nvSpPr>
            <p:cNvPr id="66606" name="Line 69"/>
            <p:cNvSpPr>
              <a:spLocks noChangeShapeType="1"/>
            </p:cNvSpPr>
            <p:nvPr/>
          </p:nvSpPr>
          <p:spPr bwMode="auto">
            <a:xfrm flipV="1">
              <a:off x="5903913" y="2135188"/>
              <a:ext cx="0" cy="24447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07" name="Line 72"/>
            <p:cNvSpPr>
              <a:spLocks noChangeShapeType="1"/>
            </p:cNvSpPr>
            <p:nvPr/>
          </p:nvSpPr>
          <p:spPr bwMode="auto">
            <a:xfrm flipV="1">
              <a:off x="7288213" y="2135188"/>
              <a:ext cx="0" cy="24447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08" name="Line 73"/>
            <p:cNvSpPr>
              <a:spLocks noChangeShapeType="1"/>
            </p:cNvSpPr>
            <p:nvPr/>
          </p:nvSpPr>
          <p:spPr bwMode="auto">
            <a:xfrm flipV="1">
              <a:off x="7342188" y="2135188"/>
              <a:ext cx="0" cy="24447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09" name="Rectangle 74"/>
            <p:cNvSpPr>
              <a:spLocks noChangeArrowheads="1"/>
            </p:cNvSpPr>
            <p:nvPr/>
          </p:nvSpPr>
          <p:spPr bwMode="auto">
            <a:xfrm>
              <a:off x="3392488" y="2379663"/>
              <a:ext cx="76041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1A1B1C"/>
                  </a:solidFill>
                  <a:latin typeface="Times New Roman" pitchFamily="18" charset="0"/>
                </a:rPr>
                <a:t>not r1, r2</a:t>
              </a:r>
              <a:endParaRPr lang="en-US" dirty="0">
                <a:latin typeface="Arial" pitchFamily="34" charset="0"/>
              </a:endParaRPr>
            </a:p>
          </p:txBody>
        </p:sp>
        <p:sp>
          <p:nvSpPr>
            <p:cNvPr id="66610" name="Line 75"/>
            <p:cNvSpPr>
              <a:spLocks noChangeShapeType="1"/>
            </p:cNvSpPr>
            <p:nvPr/>
          </p:nvSpPr>
          <p:spPr bwMode="auto">
            <a:xfrm flipV="1">
              <a:off x="5903913" y="2392363"/>
              <a:ext cx="0" cy="24447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11" name="Line 78"/>
            <p:cNvSpPr>
              <a:spLocks noChangeShapeType="1"/>
            </p:cNvSpPr>
            <p:nvPr/>
          </p:nvSpPr>
          <p:spPr bwMode="auto">
            <a:xfrm flipV="1">
              <a:off x="7288213" y="2392363"/>
              <a:ext cx="0" cy="24447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12" name="Line 79"/>
            <p:cNvSpPr>
              <a:spLocks noChangeShapeType="1"/>
            </p:cNvSpPr>
            <p:nvPr/>
          </p:nvSpPr>
          <p:spPr bwMode="auto">
            <a:xfrm flipV="1">
              <a:off x="7342188" y="2392363"/>
              <a:ext cx="0" cy="24447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13" name="Freeform 80"/>
            <p:cNvSpPr>
              <a:spLocks noEditPoints="1"/>
            </p:cNvSpPr>
            <p:nvPr/>
          </p:nvSpPr>
          <p:spPr bwMode="auto">
            <a:xfrm>
              <a:off x="3278188" y="1876425"/>
              <a:ext cx="4064001" cy="760412"/>
            </a:xfrm>
            <a:custGeom>
              <a:avLst/>
              <a:gdLst>
                <a:gd name="T0" fmla="*/ 0 w 297"/>
                <a:gd name="T1" fmla="*/ 479 h 56"/>
                <a:gd name="T2" fmla="*/ 2539 w 297"/>
                <a:gd name="T3" fmla="*/ 479 h 56"/>
                <a:gd name="T4" fmla="*/ 0 w 297"/>
                <a:gd name="T5" fmla="*/ 316 h 56"/>
                <a:gd name="T6" fmla="*/ 2539 w 297"/>
                <a:gd name="T7" fmla="*/ 316 h 56"/>
                <a:gd name="T8" fmla="*/ 0 w 297"/>
                <a:gd name="T9" fmla="*/ 163 h 56"/>
                <a:gd name="T10" fmla="*/ 2539 w 297"/>
                <a:gd name="T11" fmla="*/ 163 h 56"/>
                <a:gd name="T12" fmla="*/ 0 w 297"/>
                <a:gd name="T13" fmla="*/ 0 h 56"/>
                <a:gd name="T14" fmla="*/ 2539 w 297"/>
                <a:gd name="T15" fmla="*/ 0 h 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7" h="56">
                  <a:moveTo>
                    <a:pt x="0" y="56"/>
                  </a:moveTo>
                  <a:lnTo>
                    <a:pt x="297" y="56"/>
                  </a:lnTo>
                  <a:moveTo>
                    <a:pt x="0" y="37"/>
                  </a:moveTo>
                  <a:lnTo>
                    <a:pt x="297" y="37"/>
                  </a:lnTo>
                  <a:moveTo>
                    <a:pt x="0" y="19"/>
                  </a:moveTo>
                  <a:lnTo>
                    <a:pt x="297" y="19"/>
                  </a:lnTo>
                  <a:moveTo>
                    <a:pt x="0" y="0"/>
                  </a:moveTo>
                  <a:lnTo>
                    <a:pt x="297" y="0"/>
                  </a:lnTo>
                </a:path>
              </a:pathLst>
            </a:custGeom>
            <a:noFill/>
            <a:ln w="0">
              <a:solidFill>
                <a:srgbClr val="1A1B1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6614" name="Line 81"/>
            <p:cNvSpPr>
              <a:spLocks noChangeShapeType="1"/>
            </p:cNvSpPr>
            <p:nvPr/>
          </p:nvSpPr>
          <p:spPr bwMode="auto">
            <a:xfrm flipV="1">
              <a:off x="7288213" y="2636838"/>
              <a:ext cx="0" cy="246062"/>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15" name="Line 82"/>
            <p:cNvSpPr>
              <a:spLocks noChangeShapeType="1"/>
            </p:cNvSpPr>
            <p:nvPr/>
          </p:nvSpPr>
          <p:spPr bwMode="auto">
            <a:xfrm flipV="1">
              <a:off x="7342188" y="2636838"/>
              <a:ext cx="0" cy="246062"/>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16" name="Line 83"/>
            <p:cNvSpPr>
              <a:spLocks noChangeShapeType="1"/>
            </p:cNvSpPr>
            <p:nvPr/>
          </p:nvSpPr>
          <p:spPr bwMode="auto">
            <a:xfrm>
              <a:off x="3270251" y="2882900"/>
              <a:ext cx="4071938"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17" name="Line 84"/>
            <p:cNvSpPr>
              <a:spLocks noChangeShapeType="1"/>
            </p:cNvSpPr>
            <p:nvPr/>
          </p:nvSpPr>
          <p:spPr bwMode="auto">
            <a:xfrm>
              <a:off x="3270251" y="2936875"/>
              <a:ext cx="4071938"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618" name="Rectangle 63"/>
            <p:cNvSpPr>
              <a:spLocks noChangeArrowheads="1"/>
            </p:cNvSpPr>
            <p:nvPr/>
          </p:nvSpPr>
          <p:spPr bwMode="auto">
            <a:xfrm>
              <a:off x="6026151" y="2146300"/>
              <a:ext cx="106606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1 </a:t>
              </a:r>
              <a:r>
                <a:rPr lang="en-US" sz="1600" dirty="0">
                  <a:latin typeface="Times New Roman" pitchFamily="18" charset="0"/>
                  <a:cs typeface="Times New Roman" pitchFamily="18" charset="0"/>
                  <a:sym typeface="Symbol" pitchFamily="18" charset="2"/>
                </a:rPr>
                <a:t></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2 </a:t>
              </a:r>
              <a:r>
                <a:rPr lang="en-US" sz="1600" dirty="0">
                  <a:latin typeface="Times New Roman" pitchFamily="18" charset="0"/>
                  <a:cs typeface="Times New Roman" pitchFamily="18" charset="0"/>
                  <a:sym typeface="MT Symbol" pitchFamily="82" charset="2"/>
                </a:rPr>
                <a:t>|</a:t>
              </a:r>
              <a:r>
                <a:rPr lang="en-US" sz="1600" dirty="0" smtClean="0">
                  <a:latin typeface="Times New Roman" pitchFamily="18" charset="0"/>
                  <a:cs typeface="Times New Roman" pitchFamily="18" charset="0"/>
                </a:rPr>
                <a:t> </a:t>
              </a:r>
              <a:r>
                <a:rPr lang="en-US" sz="1600" i="1" dirty="0">
                  <a:latin typeface="Times New Roman" pitchFamily="18" charset="0"/>
                  <a:cs typeface="Times New Roman" pitchFamily="18" charset="0"/>
                </a:rPr>
                <a:t>r</a:t>
              </a:r>
              <a:r>
                <a:rPr lang="en-US" sz="1600" dirty="0">
                  <a:latin typeface="Times New Roman" pitchFamily="18" charset="0"/>
                  <a:cs typeface="Times New Roman" pitchFamily="18" charset="0"/>
                </a:rPr>
                <a:t>3</a:t>
              </a:r>
            </a:p>
          </p:txBody>
        </p:sp>
        <p:sp>
          <p:nvSpPr>
            <p:cNvPr id="66619" name="Rectangle 63"/>
            <p:cNvSpPr>
              <a:spLocks noChangeArrowheads="1"/>
            </p:cNvSpPr>
            <p:nvPr/>
          </p:nvSpPr>
          <p:spPr bwMode="auto">
            <a:xfrm>
              <a:off x="6026151" y="2392363"/>
              <a:ext cx="882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a:latin typeface="Times New Roman" pitchFamily="18" charset="0"/>
                  <a:cs typeface="Times New Roman" pitchFamily="18" charset="0"/>
                </a:rPr>
                <a:t>r</a:t>
              </a:r>
              <a:r>
                <a:rPr lang="en-US" sz="1600">
                  <a:latin typeface="Times New Roman" pitchFamily="18" charset="0"/>
                  <a:cs typeface="Times New Roman" pitchFamily="18" charset="0"/>
                </a:rPr>
                <a:t>1 </a:t>
              </a:r>
              <a:r>
                <a:rPr lang="en-US" sz="1600">
                  <a:latin typeface="Times New Roman" pitchFamily="18" charset="0"/>
                  <a:cs typeface="Times New Roman" pitchFamily="18" charset="0"/>
                  <a:sym typeface="Symbol" pitchFamily="18" charset="2"/>
                </a:rPr>
                <a:t></a:t>
              </a:r>
              <a:r>
                <a:rPr lang="en-US" sz="1600">
                  <a:latin typeface="Times New Roman" pitchFamily="18" charset="0"/>
                  <a:cs typeface="Times New Roman" pitchFamily="18" charset="0"/>
                </a:rPr>
                <a:t>  ~ </a:t>
              </a:r>
              <a:r>
                <a:rPr lang="en-US" sz="1600" i="1">
                  <a:latin typeface="Times New Roman" pitchFamily="18" charset="0"/>
                  <a:cs typeface="Times New Roman" pitchFamily="18" charset="0"/>
                </a:rPr>
                <a:t>r</a:t>
              </a:r>
              <a:r>
                <a:rPr lang="en-US" sz="1600">
                  <a:latin typeface="Times New Roman" pitchFamily="18" charset="0"/>
                  <a:cs typeface="Times New Roman" pitchFamily="18" charset="0"/>
                </a:rPr>
                <a:t>2</a:t>
              </a:r>
            </a:p>
          </p:txBody>
        </p:sp>
        <p:sp>
          <p:nvSpPr>
            <p:cNvPr id="66620" name="Rectangle 74"/>
            <p:cNvSpPr>
              <a:spLocks noChangeArrowheads="1"/>
            </p:cNvSpPr>
            <p:nvPr/>
          </p:nvSpPr>
          <p:spPr bwMode="auto">
            <a:xfrm>
              <a:off x="3352801" y="2641600"/>
              <a:ext cx="4025717"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1A1B1C"/>
                  </a:solidFill>
                  <a:latin typeface="Times New Roman" pitchFamily="18" charset="0"/>
                </a:rPr>
                <a:t>&amp;</a:t>
              </a:r>
              <a:r>
                <a:rPr lang="en-US" sz="1500" dirty="0" smtClean="0">
                  <a:solidFill>
                    <a:srgbClr val="1A1B1C"/>
                  </a:solidFill>
                  <a:latin typeface="Times New Roman" pitchFamily="18" charset="0"/>
                </a:rPr>
                <a:t> bitwise AND</a:t>
              </a:r>
              <a:r>
                <a:rPr lang="en-US" sz="1500" dirty="0">
                  <a:solidFill>
                    <a:srgbClr val="1A1B1C"/>
                  </a:solidFill>
                  <a:latin typeface="Times New Roman" pitchFamily="18" charset="0"/>
                </a:rPr>
                <a:t>, </a:t>
              </a:r>
              <a:r>
                <a:rPr lang="en-US" sz="1500" dirty="0">
                  <a:latin typeface="Times New Roman" pitchFamily="18" charset="0"/>
                  <a:cs typeface="Times New Roman" pitchFamily="18" charset="0"/>
                  <a:sym typeface="MT Symbol" pitchFamily="82" charset="2"/>
                </a:rPr>
                <a:t>|</a:t>
              </a:r>
              <a:r>
                <a:rPr lang="en-US" sz="1500" dirty="0" smtClean="0">
                  <a:latin typeface="Times New Roman" pitchFamily="18" charset="0"/>
                  <a:cs typeface="Times New Roman" pitchFamily="18" charset="0"/>
                  <a:sym typeface="MT Symbol" pitchFamily="82" charset="2"/>
                </a:rPr>
                <a:t> </a:t>
              </a:r>
              <a:r>
                <a:rPr lang="en-US" sz="1500" dirty="0" smtClean="0">
                  <a:solidFill>
                    <a:srgbClr val="1A1B1C"/>
                  </a:solidFill>
                  <a:latin typeface="Times New Roman" pitchFamily="18" charset="0"/>
                </a:rPr>
                <a:t>bitwise OR</a:t>
              </a:r>
              <a:r>
                <a:rPr lang="en-US" sz="1500" dirty="0">
                  <a:solidFill>
                    <a:srgbClr val="1A1B1C"/>
                  </a:solidFill>
                  <a:latin typeface="Times New Roman" pitchFamily="18" charset="0"/>
                </a:rPr>
                <a:t>, </a:t>
              </a:r>
              <a:r>
                <a:rPr lang="en-US" sz="1500" dirty="0" smtClean="0">
                  <a:solidFill>
                    <a:srgbClr val="1A1B1C"/>
                  </a:solidFill>
                  <a:latin typeface="Times New Roman" pitchFamily="18" charset="0"/>
                </a:rPr>
                <a:t>~ logical </a:t>
              </a:r>
              <a:r>
                <a:rPr lang="en-US" sz="1500" dirty="0">
                  <a:solidFill>
                    <a:srgbClr val="1A1B1C"/>
                  </a:solidFill>
                  <a:latin typeface="Times New Roman" pitchFamily="18" charset="0"/>
                </a:rPr>
                <a:t>complement</a:t>
              </a:r>
              <a:endParaRPr lang="en-US" sz="1500" dirty="0">
                <a:latin typeface="Arial" pitchFamily="34" charset="0"/>
              </a:endParaRPr>
            </a:p>
          </p:txBody>
        </p:sp>
      </p:grpSp>
      <p:grpSp>
        <p:nvGrpSpPr>
          <p:cNvPr id="66567" name="Group 5"/>
          <p:cNvGrpSpPr>
            <a:grpSpLocks noChangeAspect="1"/>
          </p:cNvGrpSpPr>
          <p:nvPr/>
        </p:nvGrpSpPr>
        <p:grpSpPr bwMode="auto">
          <a:xfrm>
            <a:off x="1264444" y="4175125"/>
            <a:ext cx="6542088" cy="2286000"/>
            <a:chOff x="1172" y="2496"/>
            <a:chExt cx="4121" cy="1440"/>
          </a:xfrm>
        </p:grpSpPr>
        <p:sp>
          <p:nvSpPr>
            <p:cNvPr id="66569" name="AutoShape 4"/>
            <p:cNvSpPr>
              <a:spLocks noChangeAspect="1" noChangeArrowheads="1" noTextEdit="1"/>
            </p:cNvSpPr>
            <p:nvPr/>
          </p:nvSpPr>
          <p:spPr bwMode="auto">
            <a:xfrm>
              <a:off x="1172" y="2496"/>
              <a:ext cx="4121" cy="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6571" name="Rectangle 16"/>
            <p:cNvSpPr>
              <a:spLocks noChangeArrowheads="1"/>
            </p:cNvSpPr>
            <p:nvPr/>
          </p:nvSpPr>
          <p:spPr bwMode="auto">
            <a:xfrm>
              <a:off x="1299" y="2785"/>
              <a:ext cx="3861" cy="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500" i="1" dirty="0">
                  <a:solidFill>
                    <a:srgbClr val="1A1B1C"/>
                  </a:solidFill>
                  <a:latin typeface="Times New Roman" pitchFamily="18" charset="0"/>
                </a:rPr>
                <a:t>Compute </a:t>
              </a:r>
              <a:r>
                <a:rPr lang="en-US" sz="1500" dirty="0">
                  <a:solidFill>
                    <a:srgbClr val="1A1B1C"/>
                  </a:solidFill>
                  <a:latin typeface="Times New Roman" pitchFamily="18" charset="0"/>
                </a:rPr>
                <a:t>(</a:t>
              </a:r>
              <a:r>
                <a:rPr lang="en-US" sz="1500" i="1" dirty="0" smtClean="0">
                  <a:solidFill>
                    <a:srgbClr val="1A1B1C"/>
                  </a:solidFill>
                  <a:latin typeface="Times New Roman" pitchFamily="18" charset="0"/>
                </a:rPr>
                <a:t>a | </a:t>
              </a:r>
              <a:r>
                <a:rPr lang="en-US" sz="1500" i="1" dirty="0">
                  <a:solidFill>
                    <a:srgbClr val="1A1B1C"/>
                  </a:solidFill>
                  <a:latin typeface="Times New Roman" pitchFamily="18" charset="0"/>
                </a:rPr>
                <a:t>b</a:t>
              </a:r>
              <a:r>
                <a:rPr lang="en-US" sz="1500" dirty="0">
                  <a:solidFill>
                    <a:srgbClr val="1A1B1C"/>
                  </a:solidFill>
                  <a:latin typeface="Times New Roman" pitchFamily="18" charset="0"/>
                </a:rPr>
                <a:t>)</a:t>
              </a:r>
              <a:r>
                <a:rPr lang="en-US" sz="1500" i="1" dirty="0">
                  <a:solidFill>
                    <a:srgbClr val="1A1B1C"/>
                  </a:solidFill>
                  <a:latin typeface="Times New Roman" pitchFamily="18" charset="0"/>
                </a:rPr>
                <a:t>. Assume that a is stored in r</a:t>
              </a:r>
              <a:r>
                <a:rPr lang="en-US" sz="1500" dirty="0">
                  <a:solidFill>
                    <a:srgbClr val="1A1B1C"/>
                  </a:solidFill>
                  <a:latin typeface="Times New Roman" pitchFamily="18" charset="0"/>
                </a:rPr>
                <a:t>0,</a:t>
              </a:r>
              <a:r>
                <a:rPr lang="en-US" sz="1500" i="1" dirty="0">
                  <a:solidFill>
                    <a:srgbClr val="1A1B1C"/>
                  </a:solidFill>
                  <a:latin typeface="Times New Roman" pitchFamily="18" charset="0"/>
                </a:rPr>
                <a:t> and b is stored in r</a:t>
              </a:r>
              <a:r>
                <a:rPr lang="en-US" sz="1500" dirty="0">
                  <a:solidFill>
                    <a:srgbClr val="1A1B1C"/>
                  </a:solidFill>
                  <a:latin typeface="Times New Roman" pitchFamily="18" charset="0"/>
                </a:rPr>
                <a:t>1. </a:t>
              </a:r>
              <a:r>
                <a:rPr lang="en-US" sz="1500" i="1" dirty="0">
                  <a:solidFill>
                    <a:srgbClr val="1A1B1C"/>
                  </a:solidFill>
                  <a:latin typeface="Times New Roman" pitchFamily="18" charset="0"/>
                </a:rPr>
                <a:t>Store</a:t>
              </a:r>
            </a:p>
            <a:p>
              <a:r>
                <a:rPr lang="en-US" sz="1500" i="1" dirty="0">
                  <a:solidFill>
                    <a:srgbClr val="1A1B1C"/>
                  </a:solidFill>
                  <a:latin typeface="Times New Roman" pitchFamily="18" charset="0"/>
                </a:rPr>
                <a:t>the result in r</a:t>
              </a:r>
              <a:r>
                <a:rPr lang="en-US" sz="1500" dirty="0">
                  <a:solidFill>
                    <a:srgbClr val="1A1B1C"/>
                  </a:solidFill>
                  <a:latin typeface="Times New Roman" pitchFamily="18" charset="0"/>
                </a:rPr>
                <a:t>2.</a:t>
              </a:r>
            </a:p>
            <a:p>
              <a:r>
                <a:rPr lang="en-US" sz="1500" b="1" i="1" dirty="0">
                  <a:solidFill>
                    <a:srgbClr val="1A1B1C"/>
                  </a:solidFill>
                  <a:latin typeface="Times New Roman" pitchFamily="18" charset="0"/>
                </a:rPr>
                <a:t>Answer:</a:t>
              </a:r>
              <a:endParaRPr lang="en-US" b="1" i="1" dirty="0">
                <a:latin typeface="Arial" pitchFamily="34" charset="0"/>
              </a:endParaRPr>
            </a:p>
          </p:txBody>
        </p:sp>
        <p:sp>
          <p:nvSpPr>
            <p:cNvPr id="66572" name="Line 17"/>
            <p:cNvSpPr>
              <a:spLocks noChangeShapeType="1"/>
            </p:cNvSpPr>
            <p:nvPr/>
          </p:nvSpPr>
          <p:spPr bwMode="auto">
            <a:xfrm>
              <a:off x="1299" y="3327"/>
              <a:ext cx="1558"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73" name="Rectangle 18"/>
            <p:cNvSpPr>
              <a:spLocks noChangeArrowheads="1"/>
            </p:cNvSpPr>
            <p:nvPr/>
          </p:nvSpPr>
          <p:spPr bwMode="auto">
            <a:xfrm>
              <a:off x="2891" y="3272"/>
              <a:ext cx="67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i="1" dirty="0" err="1">
                  <a:solidFill>
                    <a:srgbClr val="1A1B1C"/>
                  </a:solidFill>
                  <a:latin typeface="Courier New" pitchFamily="49" charset="0"/>
                  <a:cs typeface="Courier New" pitchFamily="49" charset="0"/>
                </a:rPr>
                <a:t>SimpleRisc</a:t>
              </a:r>
              <a:endParaRPr lang="en-US" i="1" dirty="0">
                <a:latin typeface="Courier New" pitchFamily="49" charset="0"/>
                <a:cs typeface="Courier New" pitchFamily="49" charset="0"/>
              </a:endParaRPr>
            </a:p>
          </p:txBody>
        </p:sp>
        <p:sp>
          <p:nvSpPr>
            <p:cNvPr id="66574" name="Line 19"/>
            <p:cNvSpPr>
              <a:spLocks noChangeShapeType="1"/>
            </p:cNvSpPr>
            <p:nvPr/>
          </p:nvSpPr>
          <p:spPr bwMode="auto">
            <a:xfrm>
              <a:off x="3601" y="3327"/>
              <a:ext cx="1559"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75" name="Line 20"/>
            <p:cNvSpPr>
              <a:spLocks noChangeShapeType="1"/>
            </p:cNvSpPr>
            <p:nvPr/>
          </p:nvSpPr>
          <p:spPr bwMode="auto">
            <a:xfrm flipV="1">
              <a:off x="1299" y="3327"/>
              <a:ext cx="0" cy="3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76" name="Line 21"/>
            <p:cNvSpPr>
              <a:spLocks noChangeShapeType="1"/>
            </p:cNvSpPr>
            <p:nvPr/>
          </p:nvSpPr>
          <p:spPr bwMode="auto">
            <a:xfrm flipV="1">
              <a:off x="5160" y="3327"/>
              <a:ext cx="0" cy="39"/>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77" name="Line 22"/>
            <p:cNvSpPr>
              <a:spLocks noChangeShapeType="1"/>
            </p:cNvSpPr>
            <p:nvPr/>
          </p:nvSpPr>
          <p:spPr bwMode="auto">
            <a:xfrm flipV="1">
              <a:off x="1299" y="3366"/>
              <a:ext cx="0" cy="14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78" name="Rectangle 23"/>
            <p:cNvSpPr>
              <a:spLocks noChangeArrowheads="1"/>
            </p:cNvSpPr>
            <p:nvPr/>
          </p:nvSpPr>
          <p:spPr bwMode="auto">
            <a:xfrm>
              <a:off x="1338" y="3350"/>
              <a:ext cx="945"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a:solidFill>
                    <a:srgbClr val="1A1B1C"/>
                  </a:solidFill>
                  <a:latin typeface="Courier New" pitchFamily="49" charset="0"/>
                  <a:cs typeface="Courier New" pitchFamily="49" charset="0"/>
                </a:rPr>
                <a:t>or </a:t>
              </a:r>
              <a:r>
                <a:rPr lang="en-US" sz="1500" i="1" dirty="0" smtClean="0">
                  <a:solidFill>
                    <a:srgbClr val="1A1B1C"/>
                  </a:solidFill>
                  <a:latin typeface="Courier New" pitchFamily="49" charset="0"/>
                  <a:cs typeface="Courier New" pitchFamily="49" charset="0"/>
                </a:rPr>
                <a:t>r2, </a:t>
              </a:r>
              <a:r>
                <a:rPr lang="en-US" sz="1500" i="1" dirty="0">
                  <a:solidFill>
                    <a:srgbClr val="1A1B1C"/>
                  </a:solidFill>
                  <a:latin typeface="Courier New" pitchFamily="49" charset="0"/>
                  <a:cs typeface="Courier New" pitchFamily="49" charset="0"/>
                </a:rPr>
                <a:t>r0, r1</a:t>
              </a:r>
              <a:endParaRPr lang="en-US" i="1" dirty="0">
                <a:latin typeface="Courier New" pitchFamily="49" charset="0"/>
                <a:cs typeface="Courier New" pitchFamily="49" charset="0"/>
              </a:endParaRPr>
            </a:p>
          </p:txBody>
        </p:sp>
        <p:sp>
          <p:nvSpPr>
            <p:cNvPr id="66579" name="Line 24"/>
            <p:cNvSpPr>
              <a:spLocks noChangeShapeType="1"/>
            </p:cNvSpPr>
            <p:nvPr/>
          </p:nvSpPr>
          <p:spPr bwMode="auto">
            <a:xfrm flipV="1">
              <a:off x="5160" y="3366"/>
              <a:ext cx="0" cy="14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80" name="Line 25"/>
            <p:cNvSpPr>
              <a:spLocks noChangeShapeType="1"/>
            </p:cNvSpPr>
            <p:nvPr/>
          </p:nvSpPr>
          <p:spPr bwMode="auto">
            <a:xfrm flipV="1">
              <a:off x="1299" y="3509"/>
              <a:ext cx="0" cy="142"/>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82" name="Line 27"/>
            <p:cNvSpPr>
              <a:spLocks noChangeShapeType="1"/>
            </p:cNvSpPr>
            <p:nvPr/>
          </p:nvSpPr>
          <p:spPr bwMode="auto">
            <a:xfrm flipV="1">
              <a:off x="5160" y="3509"/>
              <a:ext cx="0" cy="142"/>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83" name="Line 28"/>
            <p:cNvSpPr>
              <a:spLocks noChangeShapeType="1"/>
            </p:cNvSpPr>
            <p:nvPr/>
          </p:nvSpPr>
          <p:spPr bwMode="auto">
            <a:xfrm flipV="1">
              <a:off x="1299" y="3651"/>
              <a:ext cx="0" cy="4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84" name="Line 29"/>
            <p:cNvSpPr>
              <a:spLocks noChangeShapeType="1"/>
            </p:cNvSpPr>
            <p:nvPr/>
          </p:nvSpPr>
          <p:spPr bwMode="auto">
            <a:xfrm flipV="1">
              <a:off x="5160" y="3651"/>
              <a:ext cx="0" cy="4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85" name="Line 30"/>
            <p:cNvSpPr>
              <a:spLocks noChangeShapeType="1"/>
            </p:cNvSpPr>
            <p:nvPr/>
          </p:nvSpPr>
          <p:spPr bwMode="auto">
            <a:xfrm>
              <a:off x="1299" y="3691"/>
              <a:ext cx="3861"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86" name="Line 31"/>
            <p:cNvSpPr>
              <a:spLocks noChangeShapeType="1"/>
            </p:cNvSpPr>
            <p:nvPr/>
          </p:nvSpPr>
          <p:spPr bwMode="auto">
            <a:xfrm>
              <a:off x="1188" y="2512"/>
              <a:ext cx="408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87" name="Line 32"/>
            <p:cNvSpPr>
              <a:spLocks noChangeShapeType="1"/>
            </p:cNvSpPr>
            <p:nvPr/>
          </p:nvSpPr>
          <p:spPr bwMode="auto">
            <a:xfrm flipV="1">
              <a:off x="1188" y="2512"/>
              <a:ext cx="0" cy="1408"/>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88" name="Line 33"/>
            <p:cNvSpPr>
              <a:spLocks noChangeShapeType="1"/>
            </p:cNvSpPr>
            <p:nvPr/>
          </p:nvSpPr>
          <p:spPr bwMode="auto">
            <a:xfrm flipV="1">
              <a:off x="5271" y="2512"/>
              <a:ext cx="0" cy="1408"/>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6589" name="Line 34"/>
            <p:cNvSpPr>
              <a:spLocks noChangeShapeType="1"/>
            </p:cNvSpPr>
            <p:nvPr/>
          </p:nvSpPr>
          <p:spPr bwMode="auto">
            <a:xfrm>
              <a:off x="1188" y="3920"/>
              <a:ext cx="4083"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pic>
        <p:nvPicPr>
          <p:cNvPr id="5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48EE51A8-D280-455F-8CF2-4C8967F19482}" type="slidenum">
              <a:rPr/>
              <a:pPr>
                <a:defRPr/>
              </a:pPr>
              <a:t>43</a:t>
            </a:fld>
            <a:endParaRPr/>
          </a:p>
        </p:txBody>
      </p:sp>
      <p:sp>
        <p:nvSpPr>
          <p:cNvPr id="2" name="Title 1"/>
          <p:cNvSpPr txBox="1">
            <a:spLocks noGrp="1"/>
          </p:cNvSpPr>
          <p:nvPr>
            <p:ph type="title" idx="4294967295"/>
          </p:nvPr>
        </p:nvSpPr>
        <p:spPr>
          <a:xfrm>
            <a:off x="228600" y="34925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Shift Instructions</a:t>
            </a:r>
          </a:p>
        </p:txBody>
      </p:sp>
      <p:sp>
        <p:nvSpPr>
          <p:cNvPr id="67589" name="Text Placeholder 2"/>
          <p:cNvSpPr txBox="1">
            <a:spLocks noGrp="1"/>
          </p:cNvSpPr>
          <p:nvPr>
            <p:ph type="body" idx="4294967295"/>
          </p:nvPr>
        </p:nvSpPr>
        <p:spPr bwMode="auto">
          <a:xfrm>
            <a:off x="304800" y="1600200"/>
            <a:ext cx="8610600" cy="42703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Logical shift left (</a:t>
            </a:r>
            <a:r>
              <a:rPr lang="en-US" dirty="0" err="1" smtClean="0">
                <a:ea typeface="Microsoft YaHei"/>
              </a:rPr>
              <a:t>lsl</a:t>
            </a:r>
            <a:r>
              <a:rPr lang="en-US" dirty="0" smtClean="0">
                <a:ea typeface="Microsoft YaHei"/>
              </a:rPr>
              <a:t>) (&lt;&lt; operator)</a:t>
            </a:r>
          </a:p>
          <a:p>
            <a:pPr lvl="1" eaLnBrk="1">
              <a:spcBef>
                <a:spcPct val="0"/>
              </a:spcBef>
              <a:spcAft>
                <a:spcPts val="1138"/>
              </a:spcAft>
            </a:pPr>
            <a:r>
              <a:rPr lang="en-US" sz="2400" dirty="0" smtClean="0">
                <a:ea typeface="Microsoft YaHei"/>
              </a:rPr>
              <a:t>0010 &lt;&lt; 2 is equal to 1000</a:t>
            </a:r>
          </a:p>
          <a:p>
            <a:pPr lvl="1" eaLnBrk="1">
              <a:spcBef>
                <a:spcPct val="0"/>
              </a:spcBef>
              <a:spcAft>
                <a:spcPts val="1138"/>
              </a:spcAft>
            </a:pPr>
            <a:r>
              <a:rPr lang="en-US" sz="2400" dirty="0" smtClean="0">
                <a:ea typeface="Microsoft YaHei"/>
              </a:rPr>
              <a:t>(&lt;&lt; n) is the same as multiplying by 2</a:t>
            </a:r>
            <a:r>
              <a:rPr lang="en-US" sz="2400" baseline="33000" dirty="0" smtClean="0">
                <a:ea typeface="Microsoft YaHei"/>
              </a:rPr>
              <a:t>n</a:t>
            </a:r>
          </a:p>
          <a:p>
            <a:pPr eaLnBrk="1">
              <a:spcBef>
                <a:spcPct val="0"/>
              </a:spcBef>
              <a:spcAft>
                <a:spcPts val="1413"/>
              </a:spcAft>
            </a:pPr>
            <a:r>
              <a:rPr lang="en-US" dirty="0" smtClean="0">
                <a:ea typeface="Microsoft YaHei"/>
              </a:rPr>
              <a:t>Arithmetic shift right (</a:t>
            </a:r>
            <a:r>
              <a:rPr lang="en-US" dirty="0" err="1" smtClean="0">
                <a:ea typeface="Microsoft YaHei"/>
              </a:rPr>
              <a:t>asr</a:t>
            </a:r>
            <a:r>
              <a:rPr lang="en-US" dirty="0" smtClean="0">
                <a:ea typeface="Microsoft YaHei"/>
              </a:rPr>
              <a:t>) (&gt;&gt; operator)</a:t>
            </a:r>
          </a:p>
          <a:p>
            <a:pPr lvl="1" eaLnBrk="1">
              <a:spcBef>
                <a:spcPct val="0"/>
              </a:spcBef>
              <a:spcAft>
                <a:spcPts val="1138"/>
              </a:spcAft>
            </a:pPr>
            <a:r>
              <a:rPr lang="en-US" sz="2400" dirty="0" smtClean="0">
                <a:ea typeface="Microsoft YaHei"/>
              </a:rPr>
              <a:t>0010 &gt;&gt; 1 = 0001</a:t>
            </a:r>
          </a:p>
          <a:p>
            <a:pPr lvl="1" eaLnBrk="1">
              <a:spcBef>
                <a:spcPct val="0"/>
              </a:spcBef>
              <a:spcAft>
                <a:spcPts val="1138"/>
              </a:spcAft>
            </a:pPr>
            <a:r>
              <a:rPr lang="en-US" sz="2400" dirty="0" smtClean="0">
                <a:ea typeface="Microsoft YaHei"/>
              </a:rPr>
              <a:t>1000 &gt;&gt; 2 = 1110</a:t>
            </a:r>
          </a:p>
          <a:p>
            <a:pPr lvl="1" eaLnBrk="1">
              <a:spcBef>
                <a:spcPct val="0"/>
              </a:spcBef>
              <a:spcAft>
                <a:spcPts val="1138"/>
              </a:spcAft>
            </a:pPr>
            <a:r>
              <a:rPr lang="en-US" sz="2400" dirty="0" smtClean="0">
                <a:ea typeface="Microsoft YaHei"/>
              </a:rPr>
              <a:t>same as dividing a signed number by 2</a:t>
            </a:r>
            <a:r>
              <a:rPr lang="en-US" sz="2400" baseline="33000" dirty="0" smtClean="0">
                <a:ea typeface="Microsoft YaHei"/>
              </a:rPr>
              <a:t>n</a:t>
            </a:r>
          </a:p>
          <a:p>
            <a:pPr lvl="1" eaLnBrk="1">
              <a:spcBef>
                <a:spcPct val="0"/>
              </a:spcBef>
              <a:spcAft>
                <a:spcPts val="1138"/>
              </a:spcAft>
            </a:pPr>
            <a:endParaRPr lang="en-US" sz="2400" dirty="0" smtClean="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0FFC77D3-3C80-4E2C-89A9-1C5EA76C0E08}" type="slidenum">
              <a:rPr/>
              <a:pPr>
                <a:defRPr/>
              </a:pPr>
              <a:t>44</a:t>
            </a:fld>
            <a:endParaRPr/>
          </a:p>
        </p:txBody>
      </p:sp>
      <p:sp>
        <p:nvSpPr>
          <p:cNvPr id="2" name="Title 1"/>
          <p:cNvSpPr txBox="1">
            <a:spLocks noGrp="1"/>
          </p:cNvSpPr>
          <p:nvPr>
            <p:ph type="title" idx="4294967295"/>
          </p:nvPr>
        </p:nvSpPr>
        <p:spPr>
          <a:xfrm>
            <a:off x="228600" y="130175"/>
            <a:ext cx="8572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Shift Instructions - II</a:t>
            </a:r>
          </a:p>
        </p:txBody>
      </p:sp>
      <p:sp>
        <p:nvSpPr>
          <p:cNvPr id="68613" name="Text Placeholder 2"/>
          <p:cNvSpPr txBox="1">
            <a:spLocks noGrp="1"/>
          </p:cNvSpPr>
          <p:nvPr>
            <p:ph type="body" idx="4294967295"/>
          </p:nvPr>
        </p:nvSpPr>
        <p:spPr bwMode="auto">
          <a:xfrm>
            <a:off x="200334" y="1752600"/>
            <a:ext cx="8791266" cy="2057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logical shift right (</a:t>
            </a:r>
            <a:r>
              <a:rPr lang="en-US" dirty="0" err="1" smtClean="0">
                <a:ea typeface="Microsoft YaHei"/>
              </a:rPr>
              <a:t>lsr</a:t>
            </a:r>
            <a:r>
              <a:rPr lang="en-US" dirty="0" smtClean="0">
                <a:ea typeface="Microsoft YaHei"/>
              </a:rPr>
              <a:t>) (&gt;&gt;&gt; operator)</a:t>
            </a:r>
          </a:p>
          <a:p>
            <a:pPr lvl="1" eaLnBrk="1">
              <a:spcBef>
                <a:spcPct val="0"/>
              </a:spcBef>
              <a:spcAft>
                <a:spcPts val="1138"/>
              </a:spcAft>
            </a:pPr>
            <a:r>
              <a:rPr lang="en-US" sz="2400" dirty="0" smtClean="0">
                <a:ea typeface="Microsoft YaHei"/>
              </a:rPr>
              <a:t>1000 &gt;&gt;&gt; 2 = 0010</a:t>
            </a:r>
          </a:p>
          <a:p>
            <a:pPr lvl="1" eaLnBrk="1">
              <a:spcBef>
                <a:spcPct val="0"/>
              </a:spcBef>
              <a:spcAft>
                <a:spcPts val="1138"/>
              </a:spcAft>
            </a:pPr>
            <a:r>
              <a:rPr lang="en-US" sz="2400" dirty="0" smtClean="0">
                <a:ea typeface="Microsoft YaHei"/>
              </a:rPr>
              <a:t>same as dividing the unsigned representation by  2</a:t>
            </a:r>
            <a:r>
              <a:rPr lang="en-US" sz="2400" baseline="33000" dirty="0" smtClean="0">
                <a:ea typeface="Microsoft YaHei"/>
              </a:rPr>
              <a:t>n</a:t>
            </a:r>
          </a:p>
        </p:txBody>
      </p:sp>
      <p:sp>
        <p:nvSpPr>
          <p:cNvPr id="68615" name="AutoShape 5"/>
          <p:cNvSpPr>
            <a:spLocks noChangeAspect="1" noChangeArrowheads="1" noTextEdit="1"/>
          </p:cNvSpPr>
          <p:nvPr/>
        </p:nvSpPr>
        <p:spPr bwMode="auto">
          <a:xfrm>
            <a:off x="1600200" y="3810000"/>
            <a:ext cx="6907213" cy="177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7" name="Group 6"/>
          <p:cNvGrpSpPr/>
          <p:nvPr/>
        </p:nvGrpSpPr>
        <p:grpSpPr>
          <a:xfrm>
            <a:off x="2232836" y="3971641"/>
            <a:ext cx="5051425" cy="1955800"/>
            <a:chOff x="3810000" y="3835400"/>
            <a:chExt cx="4670425" cy="1717675"/>
          </a:xfrm>
        </p:grpSpPr>
        <p:sp>
          <p:nvSpPr>
            <p:cNvPr id="68622" name="Rectangle 13"/>
            <p:cNvSpPr>
              <a:spLocks noChangeArrowheads="1"/>
            </p:cNvSpPr>
            <p:nvPr/>
          </p:nvSpPr>
          <p:spPr bwMode="auto">
            <a:xfrm>
              <a:off x="3948113" y="3873500"/>
              <a:ext cx="744538"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1A1B1C"/>
                  </a:solidFill>
                  <a:latin typeface="Times New Roman" pitchFamily="18" charset="0"/>
                </a:rPr>
                <a:t>Example</a:t>
              </a:r>
              <a:endParaRPr lang="en-US" dirty="0">
                <a:latin typeface="Arial" pitchFamily="34" charset="0"/>
              </a:endParaRPr>
            </a:p>
          </p:txBody>
        </p:sp>
        <p:sp>
          <p:nvSpPr>
            <p:cNvPr id="68623" name="Line 14"/>
            <p:cNvSpPr>
              <a:spLocks noChangeShapeType="1"/>
            </p:cNvSpPr>
            <p:nvPr/>
          </p:nvSpPr>
          <p:spPr bwMode="auto">
            <a:xfrm flipV="1">
              <a:off x="5110163" y="388620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24" name="Rectangle 15"/>
            <p:cNvSpPr>
              <a:spLocks noChangeArrowheads="1"/>
            </p:cNvSpPr>
            <p:nvPr/>
          </p:nvSpPr>
          <p:spPr bwMode="auto">
            <a:xfrm>
              <a:off x="5222875" y="3873500"/>
              <a:ext cx="99695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1A1B1C"/>
                  </a:solidFill>
                  <a:latin typeface="Times New Roman" pitchFamily="18" charset="0"/>
                </a:rPr>
                <a:t>Explanation</a:t>
              </a:r>
              <a:endParaRPr lang="en-US" dirty="0">
                <a:latin typeface="Arial" pitchFamily="34" charset="0"/>
              </a:endParaRPr>
            </a:p>
          </p:txBody>
        </p:sp>
        <p:sp>
          <p:nvSpPr>
            <p:cNvPr id="68625" name="Line 16"/>
            <p:cNvSpPr>
              <a:spLocks noChangeShapeType="1"/>
            </p:cNvSpPr>
            <p:nvPr/>
          </p:nvSpPr>
          <p:spPr bwMode="auto">
            <a:xfrm flipV="1">
              <a:off x="8429625" y="388620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26" name="Line 17"/>
            <p:cNvSpPr>
              <a:spLocks noChangeShapeType="1"/>
            </p:cNvSpPr>
            <p:nvPr/>
          </p:nvSpPr>
          <p:spPr bwMode="auto">
            <a:xfrm flipV="1">
              <a:off x="8480425" y="388620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32" name="Rectangle 23"/>
            <p:cNvSpPr>
              <a:spLocks noChangeArrowheads="1"/>
            </p:cNvSpPr>
            <p:nvPr/>
          </p:nvSpPr>
          <p:spPr bwMode="auto">
            <a:xfrm>
              <a:off x="3948113" y="4113213"/>
              <a:ext cx="9017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err="1">
                  <a:solidFill>
                    <a:srgbClr val="1A1B1C"/>
                  </a:solidFill>
                  <a:latin typeface="Times New Roman" pitchFamily="18" charset="0"/>
                </a:rPr>
                <a:t>lsl</a:t>
              </a:r>
              <a:r>
                <a:rPr lang="en-US" sz="1500" dirty="0">
                  <a:solidFill>
                    <a:srgbClr val="1A1B1C"/>
                  </a:solidFill>
                  <a:latin typeface="Times New Roman" pitchFamily="18" charset="0"/>
                </a:rPr>
                <a:t> r3, r1, r2</a:t>
              </a:r>
              <a:endParaRPr lang="en-US" dirty="0">
                <a:latin typeface="Arial" pitchFamily="34" charset="0"/>
              </a:endParaRPr>
            </a:p>
          </p:txBody>
        </p:sp>
        <p:sp>
          <p:nvSpPr>
            <p:cNvPr id="68633" name="Line 24"/>
            <p:cNvSpPr>
              <a:spLocks noChangeShapeType="1"/>
            </p:cNvSpPr>
            <p:nvPr/>
          </p:nvSpPr>
          <p:spPr bwMode="auto">
            <a:xfrm flipV="1">
              <a:off x="5110163" y="412591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34" name="Rectangle 25"/>
            <p:cNvSpPr>
              <a:spLocks noChangeArrowheads="1"/>
            </p:cNvSpPr>
            <p:nvPr/>
          </p:nvSpPr>
          <p:spPr bwMode="auto">
            <a:xfrm>
              <a:off x="5222875" y="4113213"/>
              <a:ext cx="20304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pt-BR" sz="1500" i="1">
                  <a:solidFill>
                    <a:srgbClr val="1A1B1C"/>
                  </a:solidFill>
                  <a:latin typeface="Times New Roman" pitchFamily="18" charset="0"/>
                </a:rPr>
                <a:t>r</a:t>
              </a:r>
              <a:r>
                <a:rPr lang="pt-BR" sz="1500">
                  <a:solidFill>
                    <a:srgbClr val="1A1B1C"/>
                  </a:solidFill>
                  <a:latin typeface="Times New Roman" pitchFamily="18" charset="0"/>
                </a:rPr>
                <a:t>3 </a:t>
              </a:r>
              <a:r>
                <a:rPr lang="pt-BR" sz="1500">
                  <a:solidFill>
                    <a:srgbClr val="1A1B1C"/>
                  </a:solidFill>
                  <a:latin typeface="Times New Roman" pitchFamily="18" charset="0"/>
                  <a:sym typeface="Symbol" pitchFamily="18" charset="2"/>
                </a:rPr>
                <a:t></a:t>
              </a:r>
              <a:r>
                <a:rPr lang="pt-BR" sz="1500">
                  <a:solidFill>
                    <a:srgbClr val="1A1B1C"/>
                  </a:solidFill>
                  <a:latin typeface="Times New Roman" pitchFamily="18" charset="0"/>
                </a:rPr>
                <a:t>  </a:t>
              </a:r>
              <a:r>
                <a:rPr lang="pt-BR" sz="1500" i="1">
                  <a:solidFill>
                    <a:srgbClr val="1A1B1C"/>
                  </a:solidFill>
                  <a:latin typeface="Times New Roman" pitchFamily="18" charset="0"/>
                </a:rPr>
                <a:t>r</a:t>
              </a:r>
              <a:r>
                <a:rPr lang="pt-BR" sz="1500">
                  <a:solidFill>
                    <a:srgbClr val="1A1B1C"/>
                  </a:solidFill>
                  <a:latin typeface="Times New Roman" pitchFamily="18" charset="0"/>
                </a:rPr>
                <a:t>1 &lt;&lt; </a:t>
              </a:r>
              <a:r>
                <a:rPr lang="pt-BR" sz="1500" i="1">
                  <a:solidFill>
                    <a:srgbClr val="1A1B1C"/>
                  </a:solidFill>
                  <a:latin typeface="Times New Roman" pitchFamily="18" charset="0"/>
                </a:rPr>
                <a:t>r</a:t>
              </a:r>
              <a:r>
                <a:rPr lang="pt-BR" sz="1500">
                  <a:solidFill>
                    <a:srgbClr val="1A1B1C"/>
                  </a:solidFill>
                  <a:latin typeface="Times New Roman" pitchFamily="18" charset="0"/>
                </a:rPr>
                <a:t>2 (shift left)</a:t>
              </a:r>
              <a:endParaRPr lang="en-US">
                <a:latin typeface="Arial" pitchFamily="34" charset="0"/>
              </a:endParaRPr>
            </a:p>
          </p:txBody>
        </p:sp>
        <p:sp>
          <p:nvSpPr>
            <p:cNvPr id="68635" name="Line 28"/>
            <p:cNvSpPr>
              <a:spLocks noChangeShapeType="1"/>
            </p:cNvSpPr>
            <p:nvPr/>
          </p:nvSpPr>
          <p:spPr bwMode="auto">
            <a:xfrm flipV="1">
              <a:off x="8429625" y="412591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36" name="Line 29"/>
            <p:cNvSpPr>
              <a:spLocks noChangeShapeType="1"/>
            </p:cNvSpPr>
            <p:nvPr/>
          </p:nvSpPr>
          <p:spPr bwMode="auto">
            <a:xfrm flipV="1">
              <a:off x="8480425" y="412591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37" name="Line 30"/>
            <p:cNvSpPr>
              <a:spLocks noChangeShapeType="1"/>
            </p:cNvSpPr>
            <p:nvPr/>
          </p:nvSpPr>
          <p:spPr bwMode="auto">
            <a:xfrm>
              <a:off x="3835400" y="4352925"/>
              <a:ext cx="46450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41" name="Rectangle 34"/>
            <p:cNvSpPr>
              <a:spLocks noChangeArrowheads="1"/>
            </p:cNvSpPr>
            <p:nvPr/>
          </p:nvSpPr>
          <p:spPr bwMode="auto">
            <a:xfrm>
              <a:off x="3948113" y="4341813"/>
              <a:ext cx="8382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lsl r3, r1, 4</a:t>
              </a:r>
              <a:endParaRPr lang="en-US">
                <a:latin typeface="Arial" pitchFamily="34" charset="0"/>
              </a:endParaRPr>
            </a:p>
          </p:txBody>
        </p:sp>
        <p:sp>
          <p:nvSpPr>
            <p:cNvPr id="68642" name="Line 35"/>
            <p:cNvSpPr>
              <a:spLocks noChangeShapeType="1"/>
            </p:cNvSpPr>
            <p:nvPr/>
          </p:nvSpPr>
          <p:spPr bwMode="auto">
            <a:xfrm flipV="1">
              <a:off x="5110163" y="4352925"/>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43" name="Line 39"/>
            <p:cNvSpPr>
              <a:spLocks noChangeShapeType="1"/>
            </p:cNvSpPr>
            <p:nvPr/>
          </p:nvSpPr>
          <p:spPr bwMode="auto">
            <a:xfrm flipV="1">
              <a:off x="8429625" y="4352925"/>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44" name="Line 40"/>
            <p:cNvSpPr>
              <a:spLocks noChangeShapeType="1"/>
            </p:cNvSpPr>
            <p:nvPr/>
          </p:nvSpPr>
          <p:spPr bwMode="auto">
            <a:xfrm flipV="1">
              <a:off x="8480425" y="4352925"/>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50" name="Rectangle 46"/>
            <p:cNvSpPr>
              <a:spLocks noChangeArrowheads="1"/>
            </p:cNvSpPr>
            <p:nvPr/>
          </p:nvSpPr>
          <p:spPr bwMode="auto">
            <a:xfrm>
              <a:off x="3948113" y="4581525"/>
              <a:ext cx="9144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lsr r3, r1, r2</a:t>
              </a:r>
              <a:endParaRPr lang="en-US">
                <a:latin typeface="Arial" pitchFamily="34" charset="0"/>
              </a:endParaRPr>
            </a:p>
          </p:txBody>
        </p:sp>
        <p:sp>
          <p:nvSpPr>
            <p:cNvPr id="68651" name="Line 47"/>
            <p:cNvSpPr>
              <a:spLocks noChangeShapeType="1"/>
            </p:cNvSpPr>
            <p:nvPr/>
          </p:nvSpPr>
          <p:spPr bwMode="auto">
            <a:xfrm flipV="1">
              <a:off x="5110163" y="4579938"/>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52" name="Line 51"/>
            <p:cNvSpPr>
              <a:spLocks noChangeShapeType="1"/>
            </p:cNvSpPr>
            <p:nvPr/>
          </p:nvSpPr>
          <p:spPr bwMode="auto">
            <a:xfrm flipV="1">
              <a:off x="8429625" y="4579938"/>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53" name="Line 52"/>
            <p:cNvSpPr>
              <a:spLocks noChangeShapeType="1"/>
            </p:cNvSpPr>
            <p:nvPr/>
          </p:nvSpPr>
          <p:spPr bwMode="auto">
            <a:xfrm flipV="1">
              <a:off x="8480425" y="4579938"/>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54" name="Line 53"/>
            <p:cNvSpPr>
              <a:spLocks noChangeShapeType="1"/>
            </p:cNvSpPr>
            <p:nvPr/>
          </p:nvSpPr>
          <p:spPr bwMode="auto">
            <a:xfrm>
              <a:off x="3835400" y="4819650"/>
              <a:ext cx="46450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58" name="Rectangle 57"/>
            <p:cNvSpPr>
              <a:spLocks noChangeArrowheads="1"/>
            </p:cNvSpPr>
            <p:nvPr/>
          </p:nvSpPr>
          <p:spPr bwMode="auto">
            <a:xfrm>
              <a:off x="3948113" y="4808538"/>
              <a:ext cx="8493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lsr r3, r1, 4</a:t>
              </a:r>
              <a:endParaRPr lang="en-US">
                <a:latin typeface="Arial" pitchFamily="34" charset="0"/>
              </a:endParaRPr>
            </a:p>
          </p:txBody>
        </p:sp>
        <p:sp>
          <p:nvSpPr>
            <p:cNvPr id="68659" name="Line 58"/>
            <p:cNvSpPr>
              <a:spLocks noChangeShapeType="1"/>
            </p:cNvSpPr>
            <p:nvPr/>
          </p:nvSpPr>
          <p:spPr bwMode="auto">
            <a:xfrm flipV="1">
              <a:off x="5110163" y="4806950"/>
              <a:ext cx="0" cy="22860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60" name="Line 62"/>
            <p:cNvSpPr>
              <a:spLocks noChangeShapeType="1"/>
            </p:cNvSpPr>
            <p:nvPr/>
          </p:nvSpPr>
          <p:spPr bwMode="auto">
            <a:xfrm flipV="1">
              <a:off x="8429625" y="4806950"/>
              <a:ext cx="0" cy="22860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61" name="Line 63"/>
            <p:cNvSpPr>
              <a:spLocks noChangeShapeType="1"/>
            </p:cNvSpPr>
            <p:nvPr/>
          </p:nvSpPr>
          <p:spPr bwMode="auto">
            <a:xfrm flipV="1">
              <a:off x="8480425" y="4806950"/>
              <a:ext cx="0" cy="22860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68" name="Rectangle 70"/>
            <p:cNvSpPr>
              <a:spLocks noChangeArrowheads="1"/>
            </p:cNvSpPr>
            <p:nvPr/>
          </p:nvSpPr>
          <p:spPr bwMode="auto">
            <a:xfrm>
              <a:off x="3948113" y="5048250"/>
              <a:ext cx="94615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asr r3, r1, r2</a:t>
              </a:r>
              <a:endParaRPr lang="en-US">
                <a:latin typeface="Arial" pitchFamily="34" charset="0"/>
              </a:endParaRPr>
            </a:p>
          </p:txBody>
        </p:sp>
        <p:sp>
          <p:nvSpPr>
            <p:cNvPr id="68669" name="Line 71"/>
            <p:cNvSpPr>
              <a:spLocks noChangeShapeType="1"/>
            </p:cNvSpPr>
            <p:nvPr/>
          </p:nvSpPr>
          <p:spPr bwMode="auto">
            <a:xfrm flipV="1">
              <a:off x="5110163" y="504825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70" name="Line 75"/>
            <p:cNvSpPr>
              <a:spLocks noChangeShapeType="1"/>
            </p:cNvSpPr>
            <p:nvPr/>
          </p:nvSpPr>
          <p:spPr bwMode="auto">
            <a:xfrm flipV="1">
              <a:off x="8429625" y="504825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71" name="Line 76"/>
            <p:cNvSpPr>
              <a:spLocks noChangeShapeType="1"/>
            </p:cNvSpPr>
            <p:nvPr/>
          </p:nvSpPr>
          <p:spPr bwMode="auto">
            <a:xfrm flipV="1">
              <a:off x="8480425" y="504825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72" name="Line 77"/>
            <p:cNvSpPr>
              <a:spLocks noChangeShapeType="1"/>
            </p:cNvSpPr>
            <p:nvPr/>
          </p:nvSpPr>
          <p:spPr bwMode="auto">
            <a:xfrm>
              <a:off x="3835400" y="5275263"/>
              <a:ext cx="46450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76" name="Rectangle 81"/>
            <p:cNvSpPr>
              <a:spLocks noChangeArrowheads="1"/>
            </p:cNvSpPr>
            <p:nvPr/>
          </p:nvSpPr>
          <p:spPr bwMode="auto">
            <a:xfrm>
              <a:off x="3948113" y="5275263"/>
              <a:ext cx="88106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1A1B1C"/>
                  </a:solidFill>
                  <a:latin typeface="Times New Roman" pitchFamily="18" charset="0"/>
                </a:rPr>
                <a:t>asr r3, r1, 4</a:t>
              </a:r>
              <a:endParaRPr lang="en-US">
                <a:latin typeface="Arial" pitchFamily="34" charset="0"/>
              </a:endParaRPr>
            </a:p>
          </p:txBody>
        </p:sp>
        <p:sp>
          <p:nvSpPr>
            <p:cNvPr id="68677" name="Line 82"/>
            <p:cNvSpPr>
              <a:spLocks noChangeShapeType="1"/>
            </p:cNvSpPr>
            <p:nvPr/>
          </p:nvSpPr>
          <p:spPr bwMode="auto">
            <a:xfrm flipV="1">
              <a:off x="5110163" y="527526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78" name="Line 86"/>
            <p:cNvSpPr>
              <a:spLocks noChangeShapeType="1"/>
            </p:cNvSpPr>
            <p:nvPr/>
          </p:nvSpPr>
          <p:spPr bwMode="auto">
            <a:xfrm flipV="1">
              <a:off x="8429625" y="527526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79" name="Line 87"/>
            <p:cNvSpPr>
              <a:spLocks noChangeShapeType="1"/>
            </p:cNvSpPr>
            <p:nvPr/>
          </p:nvSpPr>
          <p:spPr bwMode="auto">
            <a:xfrm flipV="1">
              <a:off x="8480425" y="527526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nvGrpSpPr>
            <p:cNvPr id="4" name="Group 3"/>
            <p:cNvGrpSpPr/>
            <p:nvPr/>
          </p:nvGrpSpPr>
          <p:grpSpPr>
            <a:xfrm>
              <a:off x="3810000" y="3835400"/>
              <a:ext cx="4670425" cy="1717675"/>
              <a:chOff x="1625600" y="3835400"/>
              <a:chExt cx="6854825" cy="1717675"/>
            </a:xfrm>
          </p:grpSpPr>
          <p:sp>
            <p:nvSpPr>
              <p:cNvPr id="68616" name="Line 7"/>
              <p:cNvSpPr>
                <a:spLocks noChangeShapeType="1"/>
              </p:cNvSpPr>
              <p:nvPr/>
            </p:nvSpPr>
            <p:spPr bwMode="auto">
              <a:xfrm>
                <a:off x="1625600" y="3835400"/>
                <a:ext cx="68548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17" name="Line 8"/>
              <p:cNvSpPr>
                <a:spLocks noChangeShapeType="1"/>
              </p:cNvSpPr>
              <p:nvPr/>
            </p:nvSpPr>
            <p:spPr bwMode="auto">
              <a:xfrm>
                <a:off x="1625600" y="3886200"/>
                <a:ext cx="68548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27" name="Line 18"/>
              <p:cNvSpPr>
                <a:spLocks noChangeShapeType="1"/>
              </p:cNvSpPr>
              <p:nvPr/>
            </p:nvSpPr>
            <p:spPr bwMode="auto">
              <a:xfrm>
                <a:off x="1625600" y="4113213"/>
                <a:ext cx="68548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45" name="Line 41"/>
              <p:cNvSpPr>
                <a:spLocks noChangeShapeType="1"/>
              </p:cNvSpPr>
              <p:nvPr/>
            </p:nvSpPr>
            <p:spPr bwMode="auto">
              <a:xfrm>
                <a:off x="1625600" y="4579938"/>
                <a:ext cx="68548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62" name="Line 64"/>
              <p:cNvSpPr>
                <a:spLocks noChangeShapeType="1"/>
              </p:cNvSpPr>
              <p:nvPr/>
            </p:nvSpPr>
            <p:spPr bwMode="auto">
              <a:xfrm>
                <a:off x="1625600" y="5048250"/>
                <a:ext cx="68548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80" name="Line 88"/>
              <p:cNvSpPr>
                <a:spLocks noChangeShapeType="1"/>
              </p:cNvSpPr>
              <p:nvPr/>
            </p:nvSpPr>
            <p:spPr bwMode="auto">
              <a:xfrm>
                <a:off x="1625600" y="5502275"/>
                <a:ext cx="68548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68681" name="Line 89"/>
              <p:cNvSpPr>
                <a:spLocks noChangeShapeType="1"/>
              </p:cNvSpPr>
              <p:nvPr/>
            </p:nvSpPr>
            <p:spPr bwMode="auto">
              <a:xfrm>
                <a:off x="1625600" y="5553075"/>
                <a:ext cx="6854825" cy="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sp>
          <p:nvSpPr>
            <p:cNvPr id="68682" name="Rectangle 25"/>
            <p:cNvSpPr>
              <a:spLocks noChangeArrowheads="1"/>
            </p:cNvSpPr>
            <p:nvPr/>
          </p:nvSpPr>
          <p:spPr bwMode="auto">
            <a:xfrm>
              <a:off x="5222875" y="4368800"/>
              <a:ext cx="20304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pt-BR" sz="1500" i="1">
                  <a:solidFill>
                    <a:srgbClr val="1A1B1C"/>
                  </a:solidFill>
                  <a:latin typeface="Times New Roman" pitchFamily="18" charset="0"/>
                </a:rPr>
                <a:t>r</a:t>
              </a:r>
              <a:r>
                <a:rPr lang="pt-BR" sz="1500">
                  <a:solidFill>
                    <a:srgbClr val="1A1B1C"/>
                  </a:solidFill>
                  <a:latin typeface="Times New Roman" pitchFamily="18" charset="0"/>
                </a:rPr>
                <a:t>3 </a:t>
              </a:r>
              <a:r>
                <a:rPr lang="pt-BR" sz="1500">
                  <a:solidFill>
                    <a:srgbClr val="1A1B1C"/>
                  </a:solidFill>
                  <a:latin typeface="Times New Roman" pitchFamily="18" charset="0"/>
                  <a:sym typeface="Symbol" pitchFamily="18" charset="2"/>
                </a:rPr>
                <a:t></a:t>
              </a:r>
              <a:r>
                <a:rPr lang="pt-BR" sz="1500">
                  <a:solidFill>
                    <a:srgbClr val="1A1B1C"/>
                  </a:solidFill>
                  <a:latin typeface="Times New Roman" pitchFamily="18" charset="0"/>
                </a:rPr>
                <a:t>  </a:t>
              </a:r>
              <a:r>
                <a:rPr lang="pt-BR" sz="1500" i="1">
                  <a:solidFill>
                    <a:srgbClr val="1A1B1C"/>
                  </a:solidFill>
                  <a:latin typeface="Times New Roman" pitchFamily="18" charset="0"/>
                </a:rPr>
                <a:t>r</a:t>
              </a:r>
              <a:r>
                <a:rPr lang="pt-BR" sz="1500">
                  <a:solidFill>
                    <a:srgbClr val="1A1B1C"/>
                  </a:solidFill>
                  <a:latin typeface="Times New Roman" pitchFamily="18" charset="0"/>
                </a:rPr>
                <a:t>1 &lt;&lt; 4 (shift left)</a:t>
              </a:r>
              <a:endParaRPr lang="en-US">
                <a:latin typeface="Arial" pitchFamily="34" charset="0"/>
              </a:endParaRPr>
            </a:p>
          </p:txBody>
        </p:sp>
        <p:sp>
          <p:nvSpPr>
            <p:cNvPr id="68683" name="Rectangle 25"/>
            <p:cNvSpPr>
              <a:spLocks noChangeArrowheads="1"/>
            </p:cNvSpPr>
            <p:nvPr/>
          </p:nvSpPr>
          <p:spPr bwMode="auto">
            <a:xfrm>
              <a:off x="5207000" y="4578350"/>
              <a:ext cx="2619343" cy="20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pt-BR" sz="1500" i="1" dirty="0">
                  <a:solidFill>
                    <a:srgbClr val="1A1B1C"/>
                  </a:solidFill>
                  <a:latin typeface="Times New Roman" pitchFamily="18" charset="0"/>
                </a:rPr>
                <a:t>r</a:t>
              </a:r>
              <a:r>
                <a:rPr lang="pt-BR" sz="1500" dirty="0">
                  <a:solidFill>
                    <a:srgbClr val="1A1B1C"/>
                  </a:solidFill>
                  <a:latin typeface="Times New Roman" pitchFamily="18" charset="0"/>
                </a:rPr>
                <a:t>3 </a:t>
              </a:r>
              <a:r>
                <a:rPr lang="pt-BR" sz="1500" dirty="0">
                  <a:solidFill>
                    <a:srgbClr val="1A1B1C"/>
                  </a:solidFill>
                  <a:latin typeface="Times New Roman" pitchFamily="18" charset="0"/>
                  <a:sym typeface="Symbol" pitchFamily="18" charset="2"/>
                </a:rPr>
                <a:t></a:t>
              </a:r>
              <a:r>
                <a:rPr lang="pt-BR" sz="1500" dirty="0">
                  <a:solidFill>
                    <a:srgbClr val="1A1B1C"/>
                  </a:solidFill>
                  <a:latin typeface="Times New Roman" pitchFamily="18" charset="0"/>
                </a:rPr>
                <a: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1 &gt;&gt;&gt;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2 (shift </a:t>
              </a:r>
              <a:r>
                <a:rPr lang="pt-BR" sz="1500" dirty="0" err="1">
                  <a:solidFill>
                    <a:srgbClr val="1A1B1C"/>
                  </a:solidFill>
                  <a:latin typeface="Times New Roman" pitchFamily="18" charset="0"/>
                </a:rPr>
                <a:t>right</a:t>
              </a:r>
              <a:r>
                <a:rPr lang="pt-BR" sz="1500" dirty="0">
                  <a:solidFill>
                    <a:srgbClr val="1A1B1C"/>
                  </a:solidFill>
                  <a:latin typeface="Times New Roman" pitchFamily="18" charset="0"/>
                </a:rPr>
                <a:t> </a:t>
              </a:r>
              <a:r>
                <a:rPr lang="pt-BR" sz="1500" dirty="0" err="1" smtClean="0">
                  <a:solidFill>
                    <a:srgbClr val="1A1B1C"/>
                  </a:solidFill>
                  <a:latin typeface="Times New Roman" pitchFamily="18" charset="0"/>
                </a:rPr>
                <a:t>logical</a:t>
              </a:r>
              <a:r>
                <a:rPr lang="pt-BR" sz="1500" dirty="0" smtClean="0">
                  <a:solidFill>
                    <a:srgbClr val="1A1B1C"/>
                  </a:solidFill>
                  <a:latin typeface="Times New Roman" pitchFamily="18" charset="0"/>
                </a:rPr>
                <a:t>)</a:t>
              </a:r>
              <a:endParaRPr lang="en-US" dirty="0">
                <a:latin typeface="Arial" pitchFamily="34" charset="0"/>
              </a:endParaRPr>
            </a:p>
          </p:txBody>
        </p:sp>
        <p:sp>
          <p:nvSpPr>
            <p:cNvPr id="68684" name="Rectangle 25"/>
            <p:cNvSpPr>
              <a:spLocks noChangeArrowheads="1"/>
            </p:cNvSpPr>
            <p:nvPr/>
          </p:nvSpPr>
          <p:spPr bwMode="auto">
            <a:xfrm>
              <a:off x="5191125" y="4800600"/>
              <a:ext cx="2550131" cy="20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pt-BR" sz="1500" i="1" dirty="0">
                  <a:solidFill>
                    <a:srgbClr val="1A1B1C"/>
                  </a:solidFill>
                  <a:latin typeface="Times New Roman" pitchFamily="18" charset="0"/>
                </a:rPr>
                <a:t>r</a:t>
              </a:r>
              <a:r>
                <a:rPr lang="pt-BR" sz="1500" dirty="0">
                  <a:solidFill>
                    <a:srgbClr val="1A1B1C"/>
                  </a:solidFill>
                  <a:latin typeface="Times New Roman" pitchFamily="18" charset="0"/>
                </a:rPr>
                <a:t>3 </a:t>
              </a:r>
              <a:r>
                <a:rPr lang="pt-BR" sz="1500" dirty="0">
                  <a:solidFill>
                    <a:srgbClr val="1A1B1C"/>
                  </a:solidFill>
                  <a:latin typeface="Times New Roman" pitchFamily="18" charset="0"/>
                  <a:sym typeface="Symbol" pitchFamily="18" charset="2"/>
                </a:rPr>
                <a:t></a:t>
              </a:r>
              <a:r>
                <a:rPr lang="pt-BR" sz="1500" dirty="0">
                  <a:solidFill>
                    <a:srgbClr val="1A1B1C"/>
                  </a:solidFill>
                  <a:latin typeface="Times New Roman" pitchFamily="18" charset="0"/>
                </a:rPr>
                <a: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1 &gt;&gt;&gt; 4 (shift </a:t>
              </a:r>
              <a:r>
                <a:rPr lang="pt-BR" sz="1500" dirty="0" err="1">
                  <a:solidFill>
                    <a:srgbClr val="1A1B1C"/>
                  </a:solidFill>
                  <a:latin typeface="Times New Roman" pitchFamily="18" charset="0"/>
                </a:rPr>
                <a:t>right</a:t>
              </a:r>
              <a:r>
                <a:rPr lang="pt-BR" sz="1500" dirty="0">
                  <a:solidFill>
                    <a:srgbClr val="1A1B1C"/>
                  </a:solidFill>
                  <a:latin typeface="Times New Roman" pitchFamily="18" charset="0"/>
                </a:rPr>
                <a:t> </a:t>
              </a:r>
              <a:r>
                <a:rPr lang="pt-BR" sz="1500" dirty="0" err="1" smtClean="0">
                  <a:solidFill>
                    <a:srgbClr val="1A1B1C"/>
                  </a:solidFill>
                  <a:latin typeface="Times New Roman" pitchFamily="18" charset="0"/>
                </a:rPr>
                <a:t>logical</a:t>
              </a:r>
              <a:r>
                <a:rPr lang="pt-BR" sz="1500" dirty="0" smtClean="0">
                  <a:solidFill>
                    <a:srgbClr val="1A1B1C"/>
                  </a:solidFill>
                  <a:latin typeface="Times New Roman" pitchFamily="18" charset="0"/>
                </a:rPr>
                <a:t>)</a:t>
              </a:r>
              <a:endParaRPr lang="en-US" dirty="0">
                <a:latin typeface="Arial" pitchFamily="34" charset="0"/>
              </a:endParaRPr>
            </a:p>
          </p:txBody>
        </p:sp>
        <p:sp>
          <p:nvSpPr>
            <p:cNvPr id="68685" name="Rectangle 25"/>
            <p:cNvSpPr>
              <a:spLocks noChangeArrowheads="1"/>
            </p:cNvSpPr>
            <p:nvPr/>
          </p:nvSpPr>
          <p:spPr bwMode="auto">
            <a:xfrm>
              <a:off x="5191125" y="5029200"/>
              <a:ext cx="296227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pt-BR" sz="1500" i="1" dirty="0">
                  <a:solidFill>
                    <a:srgbClr val="1A1B1C"/>
                  </a:solidFill>
                  <a:latin typeface="Times New Roman" pitchFamily="18" charset="0"/>
                </a:rPr>
                <a:t>r</a:t>
              </a:r>
              <a:r>
                <a:rPr lang="pt-BR" sz="1500" dirty="0">
                  <a:solidFill>
                    <a:srgbClr val="1A1B1C"/>
                  </a:solidFill>
                  <a:latin typeface="Times New Roman" pitchFamily="18" charset="0"/>
                </a:rPr>
                <a:t>3 </a:t>
              </a:r>
              <a:r>
                <a:rPr lang="pt-BR" sz="1500" dirty="0">
                  <a:solidFill>
                    <a:srgbClr val="1A1B1C"/>
                  </a:solidFill>
                  <a:latin typeface="Times New Roman" pitchFamily="18" charset="0"/>
                  <a:sym typeface="Symbol" pitchFamily="18" charset="2"/>
                </a:rPr>
                <a:t></a:t>
              </a:r>
              <a:r>
                <a:rPr lang="pt-BR" sz="1500" dirty="0">
                  <a:solidFill>
                    <a:srgbClr val="1A1B1C"/>
                  </a:solidFill>
                  <a:latin typeface="Times New Roman" pitchFamily="18" charset="0"/>
                </a:rPr>
                <a: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1 &gt;&gt; </a:t>
              </a:r>
              <a:r>
                <a:rPr lang="pt-BR" sz="1500" i="1" dirty="0">
                  <a:solidFill>
                    <a:srgbClr val="1A1B1C"/>
                  </a:solidFill>
                  <a:latin typeface="Times New Roman" pitchFamily="18" charset="0"/>
                </a:rPr>
                <a:t>r</a:t>
              </a:r>
              <a:r>
                <a:rPr lang="pt-BR" sz="1500" dirty="0">
                  <a:solidFill>
                    <a:srgbClr val="1A1B1C"/>
                  </a:solidFill>
                  <a:latin typeface="Times New Roman" pitchFamily="18" charset="0"/>
                </a:rPr>
                <a:t>2 (arithmetic shift right)</a:t>
              </a:r>
              <a:endParaRPr lang="en-US" dirty="0">
                <a:latin typeface="Arial" pitchFamily="34" charset="0"/>
              </a:endParaRPr>
            </a:p>
          </p:txBody>
        </p:sp>
        <p:sp>
          <p:nvSpPr>
            <p:cNvPr id="68686" name="Rectangle 25"/>
            <p:cNvSpPr>
              <a:spLocks noChangeArrowheads="1"/>
            </p:cNvSpPr>
            <p:nvPr/>
          </p:nvSpPr>
          <p:spPr bwMode="auto">
            <a:xfrm>
              <a:off x="5191125" y="5272088"/>
              <a:ext cx="296227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pt-BR" sz="1500" i="1">
                  <a:solidFill>
                    <a:srgbClr val="1A1B1C"/>
                  </a:solidFill>
                  <a:latin typeface="Times New Roman" pitchFamily="18" charset="0"/>
                </a:rPr>
                <a:t>r</a:t>
              </a:r>
              <a:r>
                <a:rPr lang="pt-BR" sz="1500">
                  <a:solidFill>
                    <a:srgbClr val="1A1B1C"/>
                  </a:solidFill>
                  <a:latin typeface="Times New Roman" pitchFamily="18" charset="0"/>
                </a:rPr>
                <a:t>3 </a:t>
              </a:r>
              <a:r>
                <a:rPr lang="pt-BR" sz="1500">
                  <a:solidFill>
                    <a:srgbClr val="1A1B1C"/>
                  </a:solidFill>
                  <a:latin typeface="Times New Roman" pitchFamily="18" charset="0"/>
                  <a:sym typeface="Symbol" pitchFamily="18" charset="2"/>
                </a:rPr>
                <a:t></a:t>
              </a:r>
              <a:r>
                <a:rPr lang="pt-BR" sz="1500">
                  <a:solidFill>
                    <a:srgbClr val="1A1B1C"/>
                  </a:solidFill>
                  <a:latin typeface="Times New Roman" pitchFamily="18" charset="0"/>
                </a:rPr>
                <a:t>  </a:t>
              </a:r>
              <a:r>
                <a:rPr lang="pt-BR" sz="1500" i="1">
                  <a:solidFill>
                    <a:srgbClr val="1A1B1C"/>
                  </a:solidFill>
                  <a:latin typeface="Times New Roman" pitchFamily="18" charset="0"/>
                </a:rPr>
                <a:t>r</a:t>
              </a:r>
              <a:r>
                <a:rPr lang="pt-BR" sz="1500">
                  <a:solidFill>
                    <a:srgbClr val="1A1B1C"/>
                  </a:solidFill>
                  <a:latin typeface="Times New Roman" pitchFamily="18" charset="0"/>
                </a:rPr>
                <a:t>1 &gt;&gt; </a:t>
              </a:r>
              <a:r>
                <a:rPr lang="pt-BR" sz="1500" i="1">
                  <a:solidFill>
                    <a:srgbClr val="1A1B1C"/>
                  </a:solidFill>
                  <a:latin typeface="Times New Roman" pitchFamily="18" charset="0"/>
                </a:rPr>
                <a:t>r</a:t>
              </a:r>
              <a:r>
                <a:rPr lang="pt-BR" sz="1500">
                  <a:solidFill>
                    <a:srgbClr val="1A1B1C"/>
                  </a:solidFill>
                  <a:latin typeface="Times New Roman" pitchFamily="18" charset="0"/>
                </a:rPr>
                <a:t>2 (arithmetic shift right)</a:t>
              </a:r>
              <a:endParaRPr lang="en-US">
                <a:latin typeface="Arial" pitchFamily="34" charset="0"/>
              </a:endParaRPr>
            </a:p>
          </p:txBody>
        </p:sp>
        <p:grpSp>
          <p:nvGrpSpPr>
            <p:cNvPr id="80" name="Group 79"/>
            <p:cNvGrpSpPr/>
            <p:nvPr/>
          </p:nvGrpSpPr>
          <p:grpSpPr>
            <a:xfrm>
              <a:off x="3835400" y="3886200"/>
              <a:ext cx="0" cy="1616076"/>
              <a:chOff x="3822700" y="3886200"/>
              <a:chExt cx="0" cy="1616076"/>
            </a:xfrm>
          </p:grpSpPr>
          <p:sp>
            <p:nvSpPr>
              <p:cNvPr id="81" name="Line 12"/>
              <p:cNvSpPr>
                <a:spLocks noChangeShapeType="1"/>
              </p:cNvSpPr>
              <p:nvPr/>
            </p:nvSpPr>
            <p:spPr bwMode="auto">
              <a:xfrm flipV="1">
                <a:off x="3822700" y="388620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2" name="Line 22"/>
              <p:cNvSpPr>
                <a:spLocks noChangeShapeType="1"/>
              </p:cNvSpPr>
              <p:nvPr/>
            </p:nvSpPr>
            <p:spPr bwMode="auto">
              <a:xfrm flipV="1">
                <a:off x="3822700" y="412591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3" name="Line 33"/>
              <p:cNvSpPr>
                <a:spLocks noChangeShapeType="1"/>
              </p:cNvSpPr>
              <p:nvPr/>
            </p:nvSpPr>
            <p:spPr bwMode="auto">
              <a:xfrm flipV="1">
                <a:off x="3822700" y="4352925"/>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4" name="Line 45"/>
              <p:cNvSpPr>
                <a:spLocks noChangeShapeType="1"/>
              </p:cNvSpPr>
              <p:nvPr/>
            </p:nvSpPr>
            <p:spPr bwMode="auto">
              <a:xfrm flipV="1">
                <a:off x="3822700" y="4579938"/>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5" name="Line 56"/>
              <p:cNvSpPr>
                <a:spLocks noChangeShapeType="1"/>
              </p:cNvSpPr>
              <p:nvPr/>
            </p:nvSpPr>
            <p:spPr bwMode="auto">
              <a:xfrm flipV="1">
                <a:off x="3822700" y="4806950"/>
                <a:ext cx="0" cy="22860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6" name="Line 69"/>
              <p:cNvSpPr>
                <a:spLocks noChangeShapeType="1"/>
              </p:cNvSpPr>
              <p:nvPr/>
            </p:nvSpPr>
            <p:spPr bwMode="auto">
              <a:xfrm flipV="1">
                <a:off x="3822700" y="504825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7" name="Line 80"/>
              <p:cNvSpPr>
                <a:spLocks noChangeShapeType="1"/>
              </p:cNvSpPr>
              <p:nvPr/>
            </p:nvSpPr>
            <p:spPr bwMode="auto">
              <a:xfrm flipV="1">
                <a:off x="3822700" y="527526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88" name="Group 87"/>
            <p:cNvGrpSpPr/>
            <p:nvPr/>
          </p:nvGrpSpPr>
          <p:grpSpPr>
            <a:xfrm>
              <a:off x="3810000" y="3889375"/>
              <a:ext cx="0" cy="1616076"/>
              <a:chOff x="3822700" y="3886200"/>
              <a:chExt cx="0" cy="1616076"/>
            </a:xfrm>
          </p:grpSpPr>
          <p:sp>
            <p:nvSpPr>
              <p:cNvPr id="89" name="Line 12"/>
              <p:cNvSpPr>
                <a:spLocks noChangeShapeType="1"/>
              </p:cNvSpPr>
              <p:nvPr/>
            </p:nvSpPr>
            <p:spPr bwMode="auto">
              <a:xfrm flipV="1">
                <a:off x="3822700" y="388620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90" name="Line 22"/>
              <p:cNvSpPr>
                <a:spLocks noChangeShapeType="1"/>
              </p:cNvSpPr>
              <p:nvPr/>
            </p:nvSpPr>
            <p:spPr bwMode="auto">
              <a:xfrm flipV="1">
                <a:off x="3822700" y="412591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91" name="Line 33"/>
              <p:cNvSpPr>
                <a:spLocks noChangeShapeType="1"/>
              </p:cNvSpPr>
              <p:nvPr/>
            </p:nvSpPr>
            <p:spPr bwMode="auto">
              <a:xfrm flipV="1">
                <a:off x="3822700" y="4352925"/>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92" name="Line 45"/>
              <p:cNvSpPr>
                <a:spLocks noChangeShapeType="1"/>
              </p:cNvSpPr>
              <p:nvPr/>
            </p:nvSpPr>
            <p:spPr bwMode="auto">
              <a:xfrm flipV="1">
                <a:off x="3822700" y="4579938"/>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93" name="Line 56"/>
              <p:cNvSpPr>
                <a:spLocks noChangeShapeType="1"/>
              </p:cNvSpPr>
              <p:nvPr/>
            </p:nvSpPr>
            <p:spPr bwMode="auto">
              <a:xfrm flipV="1">
                <a:off x="3822700" y="4806950"/>
                <a:ext cx="0" cy="228600"/>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94" name="Line 69"/>
              <p:cNvSpPr>
                <a:spLocks noChangeShapeType="1"/>
              </p:cNvSpPr>
              <p:nvPr/>
            </p:nvSpPr>
            <p:spPr bwMode="auto">
              <a:xfrm flipV="1">
                <a:off x="3822700" y="5048250"/>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95" name="Line 80"/>
              <p:cNvSpPr>
                <a:spLocks noChangeShapeType="1"/>
              </p:cNvSpPr>
              <p:nvPr/>
            </p:nvSpPr>
            <p:spPr bwMode="auto">
              <a:xfrm flipV="1">
                <a:off x="3822700" y="5275263"/>
                <a:ext cx="0" cy="227013"/>
              </a:xfrm>
              <a:prstGeom prst="line">
                <a:avLst/>
              </a:prstGeom>
              <a:noFill/>
              <a:ln w="8">
                <a:solidFill>
                  <a:srgbClr val="1A1B1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grpSp>
      <p:pic>
        <p:nvPicPr>
          <p:cNvPr id="7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9E83778-E1BF-425F-A0E5-453EB8630C8F}" type="slidenum">
              <a:rPr/>
              <a:pPr>
                <a:defRPr/>
              </a:pPr>
              <a:t>45</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with Shift Instructions</a:t>
            </a:r>
          </a:p>
        </p:txBody>
      </p:sp>
      <p:sp>
        <p:nvSpPr>
          <p:cNvPr id="69637" name="Text Placeholder 2"/>
          <p:cNvSpPr txBox="1">
            <a:spLocks noGrp="1"/>
          </p:cNvSpPr>
          <p:nvPr>
            <p:ph type="body" idx="4294967295"/>
          </p:nvPr>
        </p:nvSpPr>
        <p:spPr bwMode="auto">
          <a:xfrm>
            <a:off x="304800" y="1676400"/>
            <a:ext cx="85344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Compute 101 * 6 with shift operators</a:t>
            </a:r>
          </a:p>
        </p:txBody>
      </p:sp>
      <p:sp>
        <p:nvSpPr>
          <p:cNvPr id="4" name="Freeform 3"/>
          <p:cNvSpPr/>
          <p:nvPr/>
        </p:nvSpPr>
        <p:spPr>
          <a:xfrm>
            <a:off x="3124200" y="2438400"/>
            <a:ext cx="2952750"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a:latin typeface="Arial" pitchFamily="18"/>
                <a:ea typeface="Microsoft YaHei" pitchFamily="2"/>
                <a:cs typeface="Mangal" pitchFamily="2"/>
              </a:rPr>
              <a:t>mov r0, 101</a:t>
            </a:r>
          </a:p>
          <a:p>
            <a:pPr fontAlgn="auto" hangingPunct="0">
              <a:spcBef>
                <a:spcPts val="0"/>
              </a:spcBef>
              <a:spcAft>
                <a:spcPts val="0"/>
              </a:spcAft>
              <a:defRPr/>
            </a:pPr>
            <a:r>
              <a:rPr lang="en-IN" sz="2200">
                <a:latin typeface="Arial" pitchFamily="18"/>
                <a:ea typeface="Microsoft YaHei" pitchFamily="2"/>
                <a:cs typeface="Mangal" pitchFamily="2"/>
              </a:rPr>
              <a:t>lsl r1, r0, 1</a:t>
            </a:r>
          </a:p>
          <a:p>
            <a:pPr fontAlgn="auto" hangingPunct="0">
              <a:spcBef>
                <a:spcPts val="0"/>
              </a:spcBef>
              <a:spcAft>
                <a:spcPts val="0"/>
              </a:spcAft>
              <a:defRPr/>
            </a:pPr>
            <a:r>
              <a:rPr lang="en-IN" sz="2200">
                <a:latin typeface="Arial" pitchFamily="18"/>
                <a:ea typeface="Microsoft YaHei" pitchFamily="2"/>
                <a:cs typeface="Mangal" pitchFamily="2"/>
              </a:rPr>
              <a:t>lsl r2, r0, 2</a:t>
            </a:r>
          </a:p>
          <a:p>
            <a:pPr fontAlgn="auto" hangingPunct="0">
              <a:spcBef>
                <a:spcPts val="0"/>
              </a:spcBef>
              <a:spcAft>
                <a:spcPts val="0"/>
              </a:spcAft>
              <a:defRPr/>
            </a:pPr>
            <a:r>
              <a:rPr lang="en-IN" sz="2200">
                <a:latin typeface="Arial" pitchFamily="18"/>
                <a:ea typeface="Microsoft YaHei" pitchFamily="2"/>
                <a:cs typeface="Mangal" pitchFamily="2"/>
              </a:rPr>
              <a:t>add r3, r1, r2</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A12EF12E-28AA-4F99-AC32-AB72FBE88486}" type="slidenum">
              <a:rPr/>
              <a:pPr>
                <a:defRPr/>
              </a:pPr>
              <a:t>46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 II</a:t>
            </a:r>
          </a:p>
        </p:txBody>
      </p:sp>
      <p:sp>
        <p:nvSpPr>
          <p:cNvPr id="70661" name="Text Placeholder 2"/>
          <p:cNvSpPr txBox="1">
            <a:spLocks noGrp="1"/>
          </p:cNvSpPr>
          <p:nvPr>
            <p:ph type="body" idx="4294967295"/>
          </p:nvPr>
        </p:nvSpPr>
        <p:spPr bwMode="auto">
          <a:xfrm>
            <a:off x="304800" y="1676400"/>
            <a:ext cx="85344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Compute 102 * 7.5 with shift operators</a:t>
            </a:r>
          </a:p>
        </p:txBody>
      </p:sp>
      <p:sp>
        <p:nvSpPr>
          <p:cNvPr id="4" name="Freeform 3"/>
          <p:cNvSpPr/>
          <p:nvPr/>
        </p:nvSpPr>
        <p:spPr>
          <a:xfrm>
            <a:off x="3200400" y="2514600"/>
            <a:ext cx="2952750"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r0, 102</a:t>
            </a:r>
          </a:p>
          <a:p>
            <a:pPr fontAlgn="auto" hangingPunct="0">
              <a:spcBef>
                <a:spcPts val="0"/>
              </a:spcBef>
              <a:spcAft>
                <a:spcPts val="0"/>
              </a:spcAft>
              <a:defRPr/>
            </a:pPr>
            <a:r>
              <a:rPr lang="en-IN" sz="2200" dirty="0" err="1">
                <a:latin typeface="Arial" pitchFamily="18"/>
                <a:ea typeface="Microsoft YaHei" pitchFamily="2"/>
                <a:cs typeface="Mangal" pitchFamily="2"/>
              </a:rPr>
              <a:t>lsl</a:t>
            </a:r>
            <a:r>
              <a:rPr lang="en-IN" sz="2200" dirty="0">
                <a:latin typeface="Arial" pitchFamily="18"/>
                <a:ea typeface="Microsoft YaHei" pitchFamily="2"/>
                <a:cs typeface="Mangal" pitchFamily="2"/>
              </a:rPr>
              <a:t> r1, r0, 3</a:t>
            </a:r>
          </a:p>
          <a:p>
            <a:pPr fontAlgn="auto" hangingPunct="0">
              <a:spcBef>
                <a:spcPts val="0"/>
              </a:spcBef>
              <a:spcAft>
                <a:spcPts val="0"/>
              </a:spcAft>
              <a:defRPr/>
            </a:pPr>
            <a:r>
              <a:rPr lang="en-IN" sz="2200" dirty="0" err="1">
                <a:latin typeface="Arial" pitchFamily="18"/>
                <a:ea typeface="Microsoft YaHei" pitchFamily="2"/>
                <a:cs typeface="Mangal" pitchFamily="2"/>
              </a:rPr>
              <a:t>lsr</a:t>
            </a:r>
            <a:r>
              <a:rPr lang="en-IN" sz="2200" dirty="0">
                <a:latin typeface="Arial" pitchFamily="18"/>
                <a:ea typeface="Microsoft YaHei" pitchFamily="2"/>
                <a:cs typeface="Mangal" pitchFamily="2"/>
              </a:rPr>
              <a:t> r2, r0, 1</a:t>
            </a:r>
          </a:p>
          <a:p>
            <a:pPr fontAlgn="auto" hangingPunct="0">
              <a:spcBef>
                <a:spcPts val="0"/>
              </a:spcBef>
              <a:spcAft>
                <a:spcPts val="0"/>
              </a:spcAft>
              <a:defRPr/>
            </a:pPr>
            <a:r>
              <a:rPr lang="en-IN" sz="2200" dirty="0">
                <a:latin typeface="Arial" pitchFamily="18"/>
                <a:ea typeface="Microsoft YaHei" pitchFamily="2"/>
                <a:cs typeface="Mangal" pitchFamily="2"/>
              </a:rPr>
              <a:t>sub r3, r1, r2</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D8FAA809-0609-48FE-8B64-F0F0252C6C1C}" type="slidenum">
              <a:rPr/>
              <a:pPr>
                <a:defRPr/>
              </a:pPr>
              <a:t>47</a:t>
            </a:fld>
            <a:endParaRPr/>
          </a:p>
        </p:txBody>
      </p:sp>
      <p:sp>
        <p:nvSpPr>
          <p:cNvPr id="2" name="Title 1"/>
          <p:cNvSpPr txBox="1">
            <a:spLocks noGrp="1"/>
          </p:cNvSpPr>
          <p:nvPr>
            <p:ph type="title" idx="4294967295"/>
          </p:nvPr>
        </p:nvSpPr>
        <p:spPr>
          <a:xfrm>
            <a:off x="279400" y="206375"/>
            <a:ext cx="8636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Load-store instructions</a:t>
            </a:r>
          </a:p>
        </p:txBody>
      </p:sp>
      <p:sp>
        <p:nvSpPr>
          <p:cNvPr id="71685" name="Text Placeholder 2"/>
          <p:cNvSpPr txBox="1">
            <a:spLocks noGrp="1"/>
          </p:cNvSpPr>
          <p:nvPr>
            <p:ph type="body" idx="4294967295"/>
          </p:nvPr>
        </p:nvSpPr>
        <p:spPr bwMode="auto">
          <a:xfrm>
            <a:off x="381000" y="2922896"/>
            <a:ext cx="8458200" cy="210630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2 address format, base-offset addressing</a:t>
            </a:r>
          </a:p>
          <a:p>
            <a:pPr eaLnBrk="1">
              <a:spcBef>
                <a:spcPct val="0"/>
              </a:spcBef>
              <a:spcAft>
                <a:spcPts val="1413"/>
              </a:spcAft>
            </a:pPr>
            <a:r>
              <a:rPr lang="en-US" dirty="0" smtClean="0">
                <a:ea typeface="Microsoft YaHei"/>
              </a:rPr>
              <a:t>Fetch the contents of r2, add the offset (10), and then perform the memory access</a:t>
            </a:r>
          </a:p>
        </p:txBody>
      </p:sp>
      <p:grpSp>
        <p:nvGrpSpPr>
          <p:cNvPr id="71686" name="Group 5"/>
          <p:cNvGrpSpPr>
            <a:grpSpLocks noChangeAspect="1"/>
          </p:cNvGrpSpPr>
          <p:nvPr/>
        </p:nvGrpSpPr>
        <p:grpSpPr bwMode="auto">
          <a:xfrm>
            <a:off x="2571749" y="1631951"/>
            <a:ext cx="4106863" cy="915987"/>
            <a:chOff x="2016" y="1055"/>
            <a:chExt cx="2587" cy="577"/>
          </a:xfrm>
        </p:grpSpPr>
        <p:sp>
          <p:nvSpPr>
            <p:cNvPr id="71687" name="AutoShape 4"/>
            <p:cNvSpPr>
              <a:spLocks noChangeAspect="1" noChangeArrowheads="1" noTextEdit="1"/>
            </p:cNvSpPr>
            <p:nvPr/>
          </p:nvSpPr>
          <p:spPr bwMode="auto">
            <a:xfrm>
              <a:off x="2016" y="1055"/>
              <a:ext cx="2587"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71688" name="Line 6"/>
            <p:cNvSpPr>
              <a:spLocks noChangeShapeType="1"/>
            </p:cNvSpPr>
            <p:nvPr/>
          </p:nvSpPr>
          <p:spPr bwMode="auto">
            <a:xfrm>
              <a:off x="2040" y="1079"/>
              <a:ext cx="2530"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1689" name="Line 7"/>
            <p:cNvSpPr>
              <a:spLocks noChangeShapeType="1"/>
            </p:cNvSpPr>
            <p:nvPr/>
          </p:nvSpPr>
          <p:spPr bwMode="auto">
            <a:xfrm>
              <a:off x="2040" y="1115"/>
              <a:ext cx="2530"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1690" name="Line 8"/>
            <p:cNvSpPr>
              <a:spLocks noChangeShapeType="1"/>
            </p:cNvSpPr>
            <p:nvPr/>
          </p:nvSpPr>
          <p:spPr bwMode="auto">
            <a:xfrm flipV="1">
              <a:off x="2040" y="1127"/>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1691" name="Rectangle 9"/>
            <p:cNvSpPr>
              <a:spLocks noChangeArrowheads="1"/>
            </p:cNvSpPr>
            <p:nvPr/>
          </p:nvSpPr>
          <p:spPr bwMode="auto">
            <a:xfrm>
              <a:off x="2159" y="1115"/>
              <a:ext cx="865"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dirty="0" smtClean="0">
                  <a:solidFill>
                    <a:srgbClr val="1A1B1C"/>
                  </a:solidFill>
                  <a:latin typeface="Times New Roman" pitchFamily="18" charset="0"/>
                </a:rPr>
                <a:t>ld r1</a:t>
              </a:r>
              <a:r>
                <a:rPr lang="en-US" sz="2200" dirty="0">
                  <a:solidFill>
                    <a:srgbClr val="1A1B1C"/>
                  </a:solidFill>
                  <a:latin typeface="Times New Roman" pitchFamily="18" charset="0"/>
                </a:rPr>
                <a:t>, 10[r2]</a:t>
              </a:r>
              <a:endParaRPr lang="en-US" dirty="0">
                <a:latin typeface="Arial" pitchFamily="34" charset="0"/>
              </a:endParaRPr>
            </a:p>
          </p:txBody>
        </p:sp>
        <p:sp>
          <p:nvSpPr>
            <p:cNvPr id="71692" name="Line 10"/>
            <p:cNvSpPr>
              <a:spLocks noChangeShapeType="1"/>
            </p:cNvSpPr>
            <p:nvPr/>
          </p:nvSpPr>
          <p:spPr bwMode="auto">
            <a:xfrm flipV="1">
              <a:off x="3186" y="1127"/>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1693" name="Rectangle 11"/>
            <p:cNvSpPr>
              <a:spLocks noChangeArrowheads="1"/>
            </p:cNvSpPr>
            <p:nvPr/>
          </p:nvSpPr>
          <p:spPr bwMode="auto">
            <a:xfrm>
              <a:off x="3293" y="1115"/>
              <a:ext cx="1080"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i="1" dirty="0" smtClean="0">
                  <a:solidFill>
                    <a:srgbClr val="1A1B1C"/>
                  </a:solidFill>
                  <a:latin typeface="Times New Roman" pitchFamily="18" charset="0"/>
                </a:rPr>
                <a:t>r</a:t>
              </a:r>
              <a:r>
                <a:rPr lang="en-US" sz="2200" dirty="0" smtClean="0">
                  <a:solidFill>
                    <a:srgbClr val="1A1B1C"/>
                  </a:solidFill>
                  <a:latin typeface="Times New Roman" pitchFamily="18" charset="0"/>
                </a:rPr>
                <a:t>1 </a:t>
              </a:r>
              <a:r>
                <a:rPr lang="pt-BR" sz="2400" dirty="0">
                  <a:solidFill>
                    <a:srgbClr val="1A1B1C"/>
                  </a:solidFill>
                  <a:latin typeface="Times New Roman" pitchFamily="18" charset="0"/>
                  <a:sym typeface="Symbol" pitchFamily="18" charset="2"/>
                </a:rPr>
                <a:t> </a:t>
              </a:r>
              <a:r>
                <a:rPr lang="en-US" sz="2200" dirty="0">
                  <a:solidFill>
                    <a:srgbClr val="1A1B1C"/>
                  </a:solidFill>
                  <a:latin typeface="Times New Roman" pitchFamily="18" charset="0"/>
                </a:rPr>
                <a:t>[</a:t>
              </a:r>
              <a:r>
                <a:rPr lang="en-US" sz="2200" i="1" dirty="0">
                  <a:solidFill>
                    <a:srgbClr val="1A1B1C"/>
                  </a:solidFill>
                  <a:latin typeface="Times New Roman" pitchFamily="18" charset="0"/>
                </a:rPr>
                <a:t>r</a:t>
              </a:r>
              <a:r>
                <a:rPr lang="en-US" sz="2200" dirty="0">
                  <a:solidFill>
                    <a:srgbClr val="1A1B1C"/>
                  </a:solidFill>
                  <a:latin typeface="Times New Roman" pitchFamily="18" charset="0"/>
                </a:rPr>
                <a:t>2 +10]</a:t>
              </a:r>
              <a:endParaRPr lang="en-US" dirty="0">
                <a:latin typeface="Arial" pitchFamily="34" charset="0"/>
              </a:endParaRPr>
            </a:p>
            <a:p>
              <a:r>
                <a:rPr lang="en-US" sz="2200" dirty="0">
                  <a:solidFill>
                    <a:srgbClr val="1A1B1C"/>
                  </a:solidFill>
                  <a:latin typeface="Times New Roman" pitchFamily="18" charset="0"/>
                </a:rPr>
                <a:t> </a:t>
              </a:r>
              <a:endParaRPr lang="en-US" dirty="0">
                <a:latin typeface="Arial" pitchFamily="34" charset="0"/>
              </a:endParaRPr>
            </a:p>
          </p:txBody>
        </p:sp>
        <p:sp>
          <p:nvSpPr>
            <p:cNvPr id="71694" name="Rectangle 12"/>
            <p:cNvSpPr>
              <a:spLocks noChangeArrowheads="1"/>
            </p:cNvSpPr>
            <p:nvPr/>
          </p:nvSpPr>
          <p:spPr bwMode="auto">
            <a:xfrm>
              <a:off x="3747" y="1115"/>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latin typeface="Arial" pitchFamily="34" charset="0"/>
              </a:endParaRPr>
            </a:p>
          </p:txBody>
        </p:sp>
        <p:sp>
          <p:nvSpPr>
            <p:cNvPr id="71695" name="Line 13"/>
            <p:cNvSpPr>
              <a:spLocks noChangeShapeType="1"/>
            </p:cNvSpPr>
            <p:nvPr/>
          </p:nvSpPr>
          <p:spPr bwMode="auto">
            <a:xfrm flipV="1">
              <a:off x="4523" y="1127"/>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1696" name="Line 14"/>
            <p:cNvSpPr>
              <a:spLocks noChangeShapeType="1"/>
            </p:cNvSpPr>
            <p:nvPr/>
          </p:nvSpPr>
          <p:spPr bwMode="auto">
            <a:xfrm flipV="1">
              <a:off x="4570" y="1127"/>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1697" name="Line 15"/>
            <p:cNvSpPr>
              <a:spLocks noChangeShapeType="1"/>
            </p:cNvSpPr>
            <p:nvPr/>
          </p:nvSpPr>
          <p:spPr bwMode="auto">
            <a:xfrm>
              <a:off x="2040" y="1342"/>
              <a:ext cx="2530"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1698" name="Line 16"/>
            <p:cNvSpPr>
              <a:spLocks noChangeShapeType="1"/>
            </p:cNvSpPr>
            <p:nvPr/>
          </p:nvSpPr>
          <p:spPr bwMode="auto">
            <a:xfrm flipV="1">
              <a:off x="2040" y="1342"/>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1699" name="Rectangle 17"/>
            <p:cNvSpPr>
              <a:spLocks noChangeArrowheads="1"/>
            </p:cNvSpPr>
            <p:nvPr/>
          </p:nvSpPr>
          <p:spPr bwMode="auto">
            <a:xfrm>
              <a:off x="2159" y="1342"/>
              <a:ext cx="875"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dirty="0" err="1" smtClean="0">
                  <a:solidFill>
                    <a:srgbClr val="1A1B1C"/>
                  </a:solidFill>
                  <a:latin typeface="Times New Roman" pitchFamily="18" charset="0"/>
                </a:rPr>
                <a:t>st</a:t>
              </a:r>
              <a:r>
                <a:rPr lang="en-US" sz="2200" dirty="0" smtClean="0">
                  <a:solidFill>
                    <a:srgbClr val="1A1B1C"/>
                  </a:solidFill>
                  <a:latin typeface="Times New Roman" pitchFamily="18" charset="0"/>
                </a:rPr>
                <a:t> r1</a:t>
              </a:r>
              <a:r>
                <a:rPr lang="en-US" sz="2200" dirty="0">
                  <a:solidFill>
                    <a:srgbClr val="1A1B1C"/>
                  </a:solidFill>
                  <a:latin typeface="Times New Roman" pitchFamily="18" charset="0"/>
                </a:rPr>
                <a:t>, 10[r2]</a:t>
              </a:r>
              <a:endParaRPr lang="en-US" dirty="0">
                <a:latin typeface="Arial" pitchFamily="34" charset="0"/>
              </a:endParaRPr>
            </a:p>
          </p:txBody>
        </p:sp>
        <p:sp>
          <p:nvSpPr>
            <p:cNvPr id="71700" name="Line 18"/>
            <p:cNvSpPr>
              <a:spLocks noChangeShapeType="1"/>
            </p:cNvSpPr>
            <p:nvPr/>
          </p:nvSpPr>
          <p:spPr bwMode="auto">
            <a:xfrm flipV="1">
              <a:off x="3186" y="1342"/>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701" name="Rectangle 19"/>
            <p:cNvSpPr>
              <a:spLocks noChangeArrowheads="1"/>
            </p:cNvSpPr>
            <p:nvPr/>
          </p:nvSpPr>
          <p:spPr bwMode="auto">
            <a:xfrm>
              <a:off x="3293" y="1342"/>
              <a:ext cx="74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a:solidFill>
                    <a:srgbClr val="1A1B1C"/>
                  </a:solidFill>
                  <a:latin typeface="Times New Roman" pitchFamily="18" charset="0"/>
                </a:rPr>
                <a:t>[</a:t>
              </a:r>
              <a:r>
                <a:rPr lang="en-US" sz="2200" i="1">
                  <a:solidFill>
                    <a:srgbClr val="1A1B1C"/>
                  </a:solidFill>
                  <a:latin typeface="Times New Roman" pitchFamily="18" charset="0"/>
                </a:rPr>
                <a:t>r</a:t>
              </a:r>
              <a:r>
                <a:rPr lang="en-US" sz="2200">
                  <a:solidFill>
                    <a:srgbClr val="1A1B1C"/>
                  </a:solidFill>
                  <a:latin typeface="Times New Roman" pitchFamily="18" charset="0"/>
                </a:rPr>
                <a:t>2+10] </a:t>
              </a:r>
              <a:r>
                <a:rPr lang="pt-BR">
                  <a:solidFill>
                    <a:srgbClr val="1A1B1C"/>
                  </a:solidFill>
                  <a:latin typeface="Times New Roman" pitchFamily="18" charset="0"/>
                  <a:sym typeface="Symbol" pitchFamily="18" charset="2"/>
                </a:rPr>
                <a:t></a:t>
              </a:r>
              <a:endParaRPr lang="en-US">
                <a:latin typeface="Arial" pitchFamily="34" charset="0"/>
              </a:endParaRPr>
            </a:p>
          </p:txBody>
        </p:sp>
        <p:sp>
          <p:nvSpPr>
            <p:cNvPr id="71702" name="Rectangle 20"/>
            <p:cNvSpPr>
              <a:spLocks noChangeArrowheads="1"/>
            </p:cNvSpPr>
            <p:nvPr/>
          </p:nvSpPr>
          <p:spPr bwMode="auto">
            <a:xfrm>
              <a:off x="4128" y="1342"/>
              <a:ext cx="15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i="1">
                  <a:solidFill>
                    <a:srgbClr val="1A1B1C"/>
                  </a:solidFill>
                  <a:latin typeface="Times New Roman" pitchFamily="18" charset="0"/>
                </a:rPr>
                <a:t>r</a:t>
              </a:r>
              <a:r>
                <a:rPr lang="en-US" sz="2200">
                  <a:solidFill>
                    <a:srgbClr val="1A1B1C"/>
                  </a:solidFill>
                  <a:latin typeface="Times New Roman" pitchFamily="18" charset="0"/>
                </a:rPr>
                <a:t>1</a:t>
              </a:r>
              <a:endParaRPr lang="en-US">
                <a:latin typeface="Arial" pitchFamily="34" charset="0"/>
              </a:endParaRPr>
            </a:p>
          </p:txBody>
        </p:sp>
        <p:sp>
          <p:nvSpPr>
            <p:cNvPr id="71703" name="Line 21"/>
            <p:cNvSpPr>
              <a:spLocks noChangeShapeType="1"/>
            </p:cNvSpPr>
            <p:nvPr/>
          </p:nvSpPr>
          <p:spPr bwMode="auto">
            <a:xfrm flipV="1">
              <a:off x="4523" y="1342"/>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704" name="Line 22"/>
            <p:cNvSpPr>
              <a:spLocks noChangeShapeType="1"/>
            </p:cNvSpPr>
            <p:nvPr/>
          </p:nvSpPr>
          <p:spPr bwMode="auto">
            <a:xfrm flipV="1">
              <a:off x="4570" y="1342"/>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705" name="Line 23"/>
            <p:cNvSpPr>
              <a:spLocks noChangeShapeType="1"/>
            </p:cNvSpPr>
            <p:nvPr/>
          </p:nvSpPr>
          <p:spPr bwMode="auto">
            <a:xfrm>
              <a:off x="2040" y="1557"/>
              <a:ext cx="2530"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706" name="Line 24"/>
            <p:cNvSpPr>
              <a:spLocks noChangeShapeType="1"/>
            </p:cNvSpPr>
            <p:nvPr/>
          </p:nvSpPr>
          <p:spPr bwMode="auto">
            <a:xfrm>
              <a:off x="2040" y="1605"/>
              <a:ext cx="2530"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707" name="Line 25"/>
            <p:cNvSpPr>
              <a:spLocks noChangeShapeType="1"/>
            </p:cNvSpPr>
            <p:nvPr/>
          </p:nvSpPr>
          <p:spPr bwMode="auto">
            <a:xfrm flipV="1">
              <a:off x="2088" y="1127"/>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708" name="Line 26"/>
            <p:cNvSpPr>
              <a:spLocks noChangeShapeType="1"/>
            </p:cNvSpPr>
            <p:nvPr/>
          </p:nvSpPr>
          <p:spPr bwMode="auto">
            <a:xfrm flipV="1">
              <a:off x="2088" y="1342"/>
              <a:ext cx="0" cy="215"/>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grpSp>
      <p:pic>
        <p:nvPicPr>
          <p:cNvPr id="2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E47A3B32-2D5D-45F9-B7CB-078219CE3A98}" type="slidenum">
              <a:rPr>
                <a:solidFill>
                  <a:schemeClr val="tx1"/>
                </a:solidFill>
              </a:rPr>
              <a:pPr>
                <a:defRPr/>
              </a:pPr>
              <a:t>48</a:t>
            </a:fld>
            <a:endParaRPr>
              <a:solidFill>
                <a:schemeClr val="tx1"/>
              </a:solidFill>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Load</a:t>
            </a:r>
            <a:r>
              <a:rPr lang="fr-FR" dirty="0">
                <a:solidFill>
                  <a:schemeClr val="tx1"/>
                </a:solidFill>
              </a:rPr>
              <a:t>-Store</a:t>
            </a:r>
          </a:p>
        </p:txBody>
      </p:sp>
      <p:grpSp>
        <p:nvGrpSpPr>
          <p:cNvPr id="72709" name="Group 4"/>
          <p:cNvGrpSpPr>
            <a:grpSpLocks noChangeAspect="1"/>
          </p:cNvGrpSpPr>
          <p:nvPr/>
        </p:nvGrpSpPr>
        <p:grpSpPr bwMode="auto">
          <a:xfrm>
            <a:off x="1143000" y="1565275"/>
            <a:ext cx="7156450" cy="4413250"/>
            <a:chOff x="912" y="986"/>
            <a:chExt cx="4508" cy="2780"/>
          </a:xfrm>
        </p:grpSpPr>
        <p:sp>
          <p:nvSpPr>
            <p:cNvPr id="72710" name="AutoShape 3"/>
            <p:cNvSpPr>
              <a:spLocks noChangeAspect="1" noChangeArrowheads="1" noTextEdit="1"/>
            </p:cNvSpPr>
            <p:nvPr/>
          </p:nvSpPr>
          <p:spPr bwMode="auto">
            <a:xfrm>
              <a:off x="912" y="986"/>
              <a:ext cx="4508" cy="27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2711" name="Rectangle 5"/>
            <p:cNvSpPr>
              <a:spLocks noChangeArrowheads="1"/>
            </p:cNvSpPr>
            <p:nvPr/>
          </p:nvSpPr>
          <p:spPr bwMode="auto">
            <a:xfrm>
              <a:off x="1377" y="1072"/>
              <a:ext cx="9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400" dirty="0">
                  <a:latin typeface="Bitstream Vera Sans"/>
                </a:rPr>
                <a:t>ld r1, 10[r2]</a:t>
              </a:r>
              <a:endParaRPr lang="en-US" dirty="0">
                <a:latin typeface="Arial" pitchFamily="34" charset="0"/>
              </a:endParaRPr>
            </a:p>
          </p:txBody>
        </p:sp>
        <p:sp>
          <p:nvSpPr>
            <p:cNvPr id="72712" name="Rectangle 6"/>
            <p:cNvSpPr>
              <a:spLocks noChangeArrowheads="1"/>
            </p:cNvSpPr>
            <p:nvPr/>
          </p:nvSpPr>
          <p:spPr bwMode="auto">
            <a:xfrm>
              <a:off x="1371" y="1824"/>
              <a:ext cx="407" cy="153"/>
            </a:xfrm>
            <a:prstGeom prst="rect">
              <a:avLst/>
            </a:prstGeom>
            <a:solidFill>
              <a:srgbClr val="C1EAF0"/>
            </a:solidFill>
            <a:ln w="7">
              <a:solidFill>
                <a:srgbClr val="15111D"/>
              </a:solidFill>
              <a:round/>
              <a:headEnd/>
              <a:tailEnd/>
            </a:ln>
          </p:spPr>
          <p:txBody>
            <a:bodyPr/>
            <a:lstStyle/>
            <a:p>
              <a:endParaRPr lang="en-US"/>
            </a:p>
          </p:txBody>
        </p:sp>
        <p:sp>
          <p:nvSpPr>
            <p:cNvPr id="72713" name="Rectangle 7"/>
            <p:cNvSpPr>
              <a:spLocks noChangeArrowheads="1"/>
            </p:cNvSpPr>
            <p:nvPr/>
          </p:nvSpPr>
          <p:spPr bwMode="auto">
            <a:xfrm>
              <a:off x="1370" y="1823"/>
              <a:ext cx="409" cy="876"/>
            </a:xfrm>
            <a:prstGeom prst="rect">
              <a:avLst/>
            </a:prstGeom>
            <a:noFill/>
            <a:ln w="4">
              <a:solidFill>
                <a:srgbClr val="15111D"/>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14" name="Rectangle 8"/>
            <p:cNvSpPr>
              <a:spLocks noChangeArrowheads="1"/>
            </p:cNvSpPr>
            <p:nvPr/>
          </p:nvSpPr>
          <p:spPr bwMode="auto">
            <a:xfrm>
              <a:off x="1490" y="1818"/>
              <a:ext cx="13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a:latin typeface="Bitstream Vera Sans"/>
                </a:rPr>
                <a:t>r1</a:t>
              </a:r>
              <a:endParaRPr lang="en-US">
                <a:latin typeface="Arial" pitchFamily="34" charset="0"/>
              </a:endParaRPr>
            </a:p>
          </p:txBody>
        </p:sp>
        <p:sp>
          <p:nvSpPr>
            <p:cNvPr id="72715" name="Rectangle 9"/>
            <p:cNvSpPr>
              <a:spLocks noChangeArrowheads="1"/>
            </p:cNvSpPr>
            <p:nvPr/>
          </p:nvSpPr>
          <p:spPr bwMode="auto">
            <a:xfrm>
              <a:off x="2376" y="1547"/>
              <a:ext cx="411" cy="1652"/>
            </a:xfrm>
            <a:prstGeom prst="rect">
              <a:avLst/>
            </a:prstGeom>
            <a:noFill/>
            <a:ln w="7">
              <a:solidFill>
                <a:srgbClr val="15111D"/>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16" name="Rectangle 10"/>
            <p:cNvSpPr>
              <a:spLocks noChangeArrowheads="1"/>
            </p:cNvSpPr>
            <p:nvPr/>
          </p:nvSpPr>
          <p:spPr bwMode="auto">
            <a:xfrm>
              <a:off x="2374" y="2195"/>
              <a:ext cx="414" cy="88"/>
            </a:xfrm>
            <a:prstGeom prst="rect">
              <a:avLst/>
            </a:prstGeom>
            <a:solidFill>
              <a:srgbClr val="C1EAF0"/>
            </a:solidFill>
            <a:ln w="5">
              <a:solidFill>
                <a:srgbClr val="15111D"/>
              </a:solidFill>
              <a:round/>
              <a:headEnd/>
              <a:tailEnd/>
            </a:ln>
          </p:spPr>
          <p:txBody>
            <a:bodyPr/>
            <a:lstStyle/>
            <a:p>
              <a:endParaRPr lang="en-US"/>
            </a:p>
          </p:txBody>
        </p:sp>
        <p:sp>
          <p:nvSpPr>
            <p:cNvPr id="72717" name="Line 11"/>
            <p:cNvSpPr>
              <a:spLocks noChangeShapeType="1"/>
            </p:cNvSpPr>
            <p:nvPr/>
          </p:nvSpPr>
          <p:spPr bwMode="auto">
            <a:xfrm>
              <a:off x="2022" y="1814"/>
              <a:ext cx="0" cy="148"/>
            </a:xfrm>
            <a:prstGeom prst="line">
              <a:avLst/>
            </a:prstGeom>
            <a:noFill/>
            <a:ln w="5">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2718" name="Freeform 12"/>
            <p:cNvSpPr>
              <a:spLocks/>
            </p:cNvSpPr>
            <p:nvPr/>
          </p:nvSpPr>
          <p:spPr bwMode="auto">
            <a:xfrm>
              <a:off x="2003" y="1897"/>
              <a:ext cx="37" cy="65"/>
            </a:xfrm>
            <a:custGeom>
              <a:avLst/>
              <a:gdLst>
                <a:gd name="T0" fmla="*/ 19 w 37"/>
                <a:gd name="T1" fmla="*/ 19 h 65"/>
                <a:gd name="T2" fmla="*/ 0 w 37"/>
                <a:gd name="T3" fmla="*/ 0 h 65"/>
                <a:gd name="T4" fmla="*/ 19 w 37"/>
                <a:gd name="T5" fmla="*/ 65 h 65"/>
                <a:gd name="T6" fmla="*/ 37 w 37"/>
                <a:gd name="T7" fmla="*/ 0 h 65"/>
                <a:gd name="T8" fmla="*/ 19 w 37"/>
                <a:gd name="T9" fmla="*/ 19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65">
                  <a:moveTo>
                    <a:pt x="19" y="19"/>
                  </a:moveTo>
                  <a:lnTo>
                    <a:pt x="0" y="0"/>
                  </a:lnTo>
                  <a:lnTo>
                    <a:pt x="19" y="65"/>
                  </a:lnTo>
                  <a:lnTo>
                    <a:pt x="37" y="0"/>
                  </a:lnTo>
                  <a:lnTo>
                    <a:pt x="19" y="19"/>
                  </a:lnTo>
                  <a:close/>
                </a:path>
              </a:pathLst>
            </a:custGeom>
            <a:solidFill>
              <a:srgbClr val="000000"/>
            </a:solidFill>
            <a:ln w="5" cap="flat">
              <a:solidFill>
                <a:srgbClr val="000000"/>
              </a:solidFill>
              <a:prstDash val="solid"/>
              <a:miter lim="800000"/>
              <a:headEnd/>
              <a:tailEnd/>
            </a:ln>
          </p:spPr>
          <p:txBody>
            <a:bodyPr/>
            <a:lstStyle/>
            <a:p>
              <a:endParaRPr lang="en-US"/>
            </a:p>
          </p:txBody>
        </p:sp>
        <p:sp>
          <p:nvSpPr>
            <p:cNvPr id="72719" name="Freeform 13"/>
            <p:cNvSpPr>
              <a:spLocks/>
            </p:cNvSpPr>
            <p:nvPr/>
          </p:nvSpPr>
          <p:spPr bwMode="auto">
            <a:xfrm>
              <a:off x="1098" y="1910"/>
              <a:ext cx="1851" cy="1542"/>
            </a:xfrm>
            <a:custGeom>
              <a:avLst/>
              <a:gdLst>
                <a:gd name="T0" fmla="*/ 1765 w 7802"/>
                <a:gd name="T1" fmla="*/ 454 h 6511"/>
                <a:gd name="T2" fmla="*/ 1851 w 7802"/>
                <a:gd name="T3" fmla="*/ 454 h 6511"/>
                <a:gd name="T4" fmla="*/ 1851 w 7802"/>
                <a:gd name="T5" fmla="*/ 1542 h 6511"/>
                <a:gd name="T6" fmla="*/ 0 w 7802"/>
                <a:gd name="T7" fmla="*/ 1542 h 6511"/>
                <a:gd name="T8" fmla="*/ 10 w 7802"/>
                <a:gd name="T9" fmla="*/ 0 h 6511"/>
                <a:gd name="T10" fmla="*/ 273 w 7802"/>
                <a:gd name="T11" fmla="*/ 0 h 65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2" h="6511">
                  <a:moveTo>
                    <a:pt x="7439" y="1915"/>
                  </a:moveTo>
                  <a:lnTo>
                    <a:pt x="7802" y="1915"/>
                  </a:lnTo>
                  <a:lnTo>
                    <a:pt x="7802" y="6511"/>
                  </a:lnTo>
                  <a:lnTo>
                    <a:pt x="0" y="6511"/>
                  </a:lnTo>
                  <a:lnTo>
                    <a:pt x="41" y="0"/>
                  </a:lnTo>
                  <a:lnTo>
                    <a:pt x="1149" y="0"/>
                  </a:lnTo>
                </a:path>
              </a:pathLst>
            </a:custGeom>
            <a:noFill/>
            <a:ln w="7"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20" name="Freeform 14"/>
            <p:cNvSpPr>
              <a:spLocks/>
            </p:cNvSpPr>
            <p:nvPr/>
          </p:nvSpPr>
          <p:spPr bwMode="auto">
            <a:xfrm>
              <a:off x="1277" y="1883"/>
              <a:ext cx="94" cy="53"/>
            </a:xfrm>
            <a:custGeom>
              <a:avLst/>
              <a:gdLst>
                <a:gd name="T0" fmla="*/ 27 w 94"/>
                <a:gd name="T1" fmla="*/ 27 h 53"/>
                <a:gd name="T2" fmla="*/ 0 w 94"/>
                <a:gd name="T3" fmla="*/ 53 h 53"/>
                <a:gd name="T4" fmla="*/ 94 w 94"/>
                <a:gd name="T5" fmla="*/ 27 h 53"/>
                <a:gd name="T6" fmla="*/ 0 w 94"/>
                <a:gd name="T7" fmla="*/ 0 h 53"/>
                <a:gd name="T8" fmla="*/ 27 w 94"/>
                <a:gd name="T9" fmla="*/ 2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53">
                  <a:moveTo>
                    <a:pt x="27" y="27"/>
                  </a:moveTo>
                  <a:lnTo>
                    <a:pt x="0" y="53"/>
                  </a:lnTo>
                  <a:lnTo>
                    <a:pt x="94" y="27"/>
                  </a:lnTo>
                  <a:lnTo>
                    <a:pt x="0" y="0"/>
                  </a:lnTo>
                  <a:lnTo>
                    <a:pt x="27" y="27"/>
                  </a:lnTo>
                  <a:close/>
                </a:path>
              </a:pathLst>
            </a:custGeom>
            <a:solidFill>
              <a:srgbClr val="000000"/>
            </a:solidFill>
            <a:ln w="7" cap="flat">
              <a:solidFill>
                <a:srgbClr val="000000"/>
              </a:solidFill>
              <a:prstDash val="solid"/>
              <a:miter lim="800000"/>
              <a:headEnd/>
              <a:tailEnd/>
            </a:ln>
          </p:spPr>
          <p:txBody>
            <a:bodyPr/>
            <a:lstStyle/>
            <a:p>
              <a:endParaRPr lang="en-US"/>
            </a:p>
          </p:txBody>
        </p:sp>
        <p:sp>
          <p:nvSpPr>
            <p:cNvPr id="72721" name="Rectangle 15"/>
            <p:cNvSpPr>
              <a:spLocks noChangeArrowheads="1"/>
            </p:cNvSpPr>
            <p:nvPr/>
          </p:nvSpPr>
          <p:spPr bwMode="auto">
            <a:xfrm>
              <a:off x="1369" y="1977"/>
              <a:ext cx="406" cy="153"/>
            </a:xfrm>
            <a:prstGeom prst="rect">
              <a:avLst/>
            </a:prstGeom>
            <a:solidFill>
              <a:srgbClr val="C1EAF0"/>
            </a:solidFill>
            <a:ln w="7">
              <a:solidFill>
                <a:srgbClr val="15111D"/>
              </a:solidFill>
              <a:round/>
              <a:headEnd/>
              <a:tailEnd/>
            </a:ln>
          </p:spPr>
          <p:txBody>
            <a:bodyPr/>
            <a:lstStyle/>
            <a:p>
              <a:endParaRPr lang="en-US"/>
            </a:p>
          </p:txBody>
        </p:sp>
        <p:sp>
          <p:nvSpPr>
            <p:cNvPr id="72722" name="Rectangle 16"/>
            <p:cNvSpPr>
              <a:spLocks noChangeArrowheads="1"/>
            </p:cNvSpPr>
            <p:nvPr/>
          </p:nvSpPr>
          <p:spPr bwMode="auto">
            <a:xfrm>
              <a:off x="1488" y="1971"/>
              <a:ext cx="13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dirty="0">
                  <a:latin typeface="Bitstream Vera Sans"/>
                </a:rPr>
                <a:t>r2</a:t>
              </a:r>
              <a:endParaRPr lang="en-US" dirty="0">
                <a:latin typeface="Arial" pitchFamily="34" charset="0"/>
              </a:endParaRPr>
            </a:p>
          </p:txBody>
        </p:sp>
        <p:sp>
          <p:nvSpPr>
            <p:cNvPr id="72723" name="Rectangle 17"/>
            <p:cNvSpPr>
              <a:spLocks noChangeArrowheads="1"/>
            </p:cNvSpPr>
            <p:nvPr/>
          </p:nvSpPr>
          <p:spPr bwMode="auto">
            <a:xfrm>
              <a:off x="1899" y="1656"/>
              <a:ext cx="255" cy="168"/>
            </a:xfrm>
            <a:prstGeom prst="rect">
              <a:avLst/>
            </a:prstGeom>
            <a:solidFill>
              <a:srgbClr val="C1EAF0"/>
            </a:solidFill>
            <a:ln w="6">
              <a:solidFill>
                <a:srgbClr val="15111D"/>
              </a:solidFill>
              <a:round/>
              <a:headEnd/>
              <a:tailEnd/>
            </a:ln>
          </p:spPr>
          <p:txBody>
            <a:bodyPr/>
            <a:lstStyle/>
            <a:p>
              <a:endParaRPr lang="en-US"/>
            </a:p>
          </p:txBody>
        </p:sp>
        <p:sp>
          <p:nvSpPr>
            <p:cNvPr id="72724" name="Rectangle 18"/>
            <p:cNvSpPr>
              <a:spLocks noChangeArrowheads="1"/>
            </p:cNvSpPr>
            <p:nvPr/>
          </p:nvSpPr>
          <p:spPr bwMode="auto">
            <a:xfrm>
              <a:off x="1304" y="1514"/>
              <a:ext cx="43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latin typeface="Bitstream Vera Sans"/>
                </a:rPr>
                <a:t>register</a:t>
              </a:r>
              <a:endParaRPr lang="en-US">
                <a:latin typeface="Arial" pitchFamily="34" charset="0"/>
              </a:endParaRPr>
            </a:p>
          </p:txBody>
        </p:sp>
        <p:sp>
          <p:nvSpPr>
            <p:cNvPr id="72725" name="Rectangle 19"/>
            <p:cNvSpPr>
              <a:spLocks noChangeArrowheads="1"/>
            </p:cNvSpPr>
            <p:nvPr/>
          </p:nvSpPr>
          <p:spPr bwMode="auto">
            <a:xfrm>
              <a:off x="1304" y="1671"/>
              <a:ext cx="310"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latin typeface="Bitstream Vera Sans"/>
                </a:rPr>
                <a:t>    file</a:t>
              </a:r>
              <a:endParaRPr lang="en-US">
                <a:latin typeface="Arial" pitchFamily="34" charset="0"/>
              </a:endParaRPr>
            </a:p>
          </p:txBody>
        </p:sp>
        <p:sp>
          <p:nvSpPr>
            <p:cNvPr id="72726" name="Rectangle 20"/>
            <p:cNvSpPr>
              <a:spLocks noChangeArrowheads="1"/>
            </p:cNvSpPr>
            <p:nvPr/>
          </p:nvSpPr>
          <p:spPr bwMode="auto">
            <a:xfrm>
              <a:off x="2348" y="1372"/>
              <a:ext cx="46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latin typeface="Bitstream Vera Sans"/>
                </a:rPr>
                <a:t>memory</a:t>
              </a:r>
              <a:endParaRPr lang="en-US" dirty="0">
                <a:latin typeface="Arial" pitchFamily="34" charset="0"/>
              </a:endParaRPr>
            </a:p>
          </p:txBody>
        </p:sp>
        <p:sp>
          <p:nvSpPr>
            <p:cNvPr id="72727" name="Rectangle 21"/>
            <p:cNvSpPr>
              <a:spLocks noChangeArrowheads="1"/>
            </p:cNvSpPr>
            <p:nvPr/>
          </p:nvSpPr>
          <p:spPr bwMode="auto">
            <a:xfrm>
              <a:off x="2374" y="2281"/>
              <a:ext cx="414" cy="88"/>
            </a:xfrm>
            <a:prstGeom prst="rect">
              <a:avLst/>
            </a:prstGeom>
            <a:solidFill>
              <a:srgbClr val="C1EAF0"/>
            </a:solidFill>
            <a:ln w="5">
              <a:solidFill>
                <a:srgbClr val="15111D"/>
              </a:solidFill>
              <a:round/>
              <a:headEnd/>
              <a:tailEnd/>
            </a:ln>
          </p:spPr>
          <p:txBody>
            <a:bodyPr/>
            <a:lstStyle/>
            <a:p>
              <a:endParaRPr lang="en-US"/>
            </a:p>
          </p:txBody>
        </p:sp>
        <p:sp>
          <p:nvSpPr>
            <p:cNvPr id="72728" name="Rectangle 22"/>
            <p:cNvSpPr>
              <a:spLocks noChangeArrowheads="1"/>
            </p:cNvSpPr>
            <p:nvPr/>
          </p:nvSpPr>
          <p:spPr bwMode="auto">
            <a:xfrm>
              <a:off x="2377" y="2372"/>
              <a:ext cx="409" cy="88"/>
            </a:xfrm>
            <a:prstGeom prst="rect">
              <a:avLst/>
            </a:prstGeom>
            <a:solidFill>
              <a:srgbClr val="C1EAF0"/>
            </a:solidFill>
            <a:ln w="5">
              <a:solidFill>
                <a:srgbClr val="15111D"/>
              </a:solidFill>
              <a:round/>
              <a:headEnd/>
              <a:tailEnd/>
            </a:ln>
          </p:spPr>
          <p:txBody>
            <a:bodyPr/>
            <a:lstStyle/>
            <a:p>
              <a:endParaRPr lang="en-US"/>
            </a:p>
          </p:txBody>
        </p:sp>
        <p:sp>
          <p:nvSpPr>
            <p:cNvPr id="72729" name="Rectangle 23"/>
            <p:cNvSpPr>
              <a:spLocks noChangeArrowheads="1"/>
            </p:cNvSpPr>
            <p:nvPr/>
          </p:nvSpPr>
          <p:spPr bwMode="auto">
            <a:xfrm>
              <a:off x="2376" y="2458"/>
              <a:ext cx="409" cy="88"/>
            </a:xfrm>
            <a:prstGeom prst="rect">
              <a:avLst/>
            </a:prstGeom>
            <a:solidFill>
              <a:srgbClr val="C1EAF0"/>
            </a:solidFill>
            <a:ln w="5">
              <a:solidFill>
                <a:srgbClr val="15111D"/>
              </a:solidFill>
              <a:round/>
              <a:headEnd/>
              <a:tailEnd/>
            </a:ln>
          </p:spPr>
          <p:txBody>
            <a:bodyPr/>
            <a:lstStyle/>
            <a:p>
              <a:endParaRPr lang="en-US"/>
            </a:p>
          </p:txBody>
        </p:sp>
        <p:sp>
          <p:nvSpPr>
            <p:cNvPr id="72730" name="Freeform 24"/>
            <p:cNvSpPr>
              <a:spLocks/>
            </p:cNvSpPr>
            <p:nvPr/>
          </p:nvSpPr>
          <p:spPr bwMode="auto">
            <a:xfrm>
              <a:off x="2815" y="2196"/>
              <a:ext cx="39" cy="347"/>
            </a:xfrm>
            <a:custGeom>
              <a:avLst/>
              <a:gdLst>
                <a:gd name="T0" fmla="*/ 0 w 161"/>
                <a:gd name="T1" fmla="*/ 0 h 1462"/>
                <a:gd name="T2" fmla="*/ 39 w 161"/>
                <a:gd name="T3" fmla="*/ 38 h 1462"/>
                <a:gd name="T4" fmla="*/ 39 w 161"/>
                <a:gd name="T5" fmla="*/ 311 h 1462"/>
                <a:gd name="T6" fmla="*/ 2 w 161"/>
                <a:gd name="T7" fmla="*/ 347 h 14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1" h="1462">
                  <a:moveTo>
                    <a:pt x="0" y="0"/>
                  </a:moveTo>
                  <a:lnTo>
                    <a:pt x="161" y="161"/>
                  </a:lnTo>
                  <a:lnTo>
                    <a:pt x="161" y="1310"/>
                  </a:lnTo>
                  <a:lnTo>
                    <a:pt x="10" y="1462"/>
                  </a:lnTo>
                </a:path>
              </a:pathLst>
            </a:custGeom>
            <a:noFill/>
            <a:ln w="7"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31" name="Line 25"/>
            <p:cNvSpPr>
              <a:spLocks noChangeShapeType="1"/>
            </p:cNvSpPr>
            <p:nvPr/>
          </p:nvSpPr>
          <p:spPr bwMode="auto">
            <a:xfrm>
              <a:off x="1773" y="2044"/>
              <a:ext cx="143" cy="0"/>
            </a:xfrm>
            <a:prstGeom prst="line">
              <a:avLst/>
            </a:prstGeom>
            <a:noFill/>
            <a:ln w="5">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2732" name="Freeform 26"/>
            <p:cNvSpPr>
              <a:spLocks/>
            </p:cNvSpPr>
            <p:nvPr/>
          </p:nvSpPr>
          <p:spPr bwMode="auto">
            <a:xfrm>
              <a:off x="1851" y="2025"/>
              <a:ext cx="65" cy="37"/>
            </a:xfrm>
            <a:custGeom>
              <a:avLst/>
              <a:gdLst>
                <a:gd name="T0" fmla="*/ 18 w 65"/>
                <a:gd name="T1" fmla="*/ 19 h 37"/>
                <a:gd name="T2" fmla="*/ 0 w 65"/>
                <a:gd name="T3" fmla="*/ 37 h 37"/>
                <a:gd name="T4" fmla="*/ 65 w 65"/>
                <a:gd name="T5" fmla="*/ 19 h 37"/>
                <a:gd name="T6" fmla="*/ 0 w 65"/>
                <a:gd name="T7" fmla="*/ 0 h 37"/>
                <a:gd name="T8" fmla="*/ 18 w 65"/>
                <a:gd name="T9" fmla="*/ 1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7">
                  <a:moveTo>
                    <a:pt x="18" y="19"/>
                  </a:moveTo>
                  <a:lnTo>
                    <a:pt x="0" y="37"/>
                  </a:lnTo>
                  <a:lnTo>
                    <a:pt x="65" y="19"/>
                  </a:lnTo>
                  <a:lnTo>
                    <a:pt x="0" y="0"/>
                  </a:lnTo>
                  <a:lnTo>
                    <a:pt x="18" y="19"/>
                  </a:lnTo>
                  <a:close/>
                </a:path>
              </a:pathLst>
            </a:custGeom>
            <a:solidFill>
              <a:srgbClr val="000000"/>
            </a:solidFill>
            <a:ln w="5" cap="flat">
              <a:solidFill>
                <a:srgbClr val="000000"/>
              </a:solidFill>
              <a:prstDash val="solid"/>
              <a:miter lim="800000"/>
              <a:headEnd/>
              <a:tailEnd/>
            </a:ln>
          </p:spPr>
          <p:txBody>
            <a:bodyPr/>
            <a:lstStyle/>
            <a:p>
              <a:endParaRPr lang="en-US"/>
            </a:p>
          </p:txBody>
        </p:sp>
        <p:sp>
          <p:nvSpPr>
            <p:cNvPr id="72733" name="Oval 27"/>
            <p:cNvSpPr>
              <a:spLocks noChangeArrowheads="1"/>
            </p:cNvSpPr>
            <p:nvPr/>
          </p:nvSpPr>
          <p:spPr bwMode="auto">
            <a:xfrm>
              <a:off x="1916" y="1972"/>
              <a:ext cx="169" cy="163"/>
            </a:xfrm>
            <a:prstGeom prst="ellipse">
              <a:avLst/>
            </a:prstGeom>
            <a:solidFill>
              <a:srgbClr val="AAD400"/>
            </a:solidFill>
            <a:ln w="5">
              <a:solidFill>
                <a:srgbClr val="000000"/>
              </a:solidFill>
              <a:miter lim="800000"/>
              <a:headEnd/>
              <a:tailEnd/>
            </a:ln>
          </p:spPr>
          <p:txBody>
            <a:bodyPr/>
            <a:lstStyle/>
            <a:p>
              <a:endParaRPr lang="en-US"/>
            </a:p>
          </p:txBody>
        </p:sp>
        <p:sp>
          <p:nvSpPr>
            <p:cNvPr id="72734" name="Line 28"/>
            <p:cNvSpPr>
              <a:spLocks noChangeShapeType="1"/>
            </p:cNvSpPr>
            <p:nvPr/>
          </p:nvSpPr>
          <p:spPr bwMode="auto">
            <a:xfrm>
              <a:off x="2007" y="1986"/>
              <a:ext cx="0" cy="124"/>
            </a:xfrm>
            <a:prstGeom prst="line">
              <a:avLst/>
            </a:prstGeom>
            <a:noFill/>
            <a:ln w="7">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2735" name="Line 29"/>
            <p:cNvSpPr>
              <a:spLocks noChangeShapeType="1"/>
            </p:cNvSpPr>
            <p:nvPr/>
          </p:nvSpPr>
          <p:spPr bwMode="auto">
            <a:xfrm flipV="1">
              <a:off x="1945" y="2044"/>
              <a:ext cx="120" cy="4"/>
            </a:xfrm>
            <a:prstGeom prst="line">
              <a:avLst/>
            </a:prstGeom>
            <a:noFill/>
            <a:ln w="7">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2736" name="Rectangle 30"/>
            <p:cNvSpPr>
              <a:spLocks noChangeArrowheads="1"/>
            </p:cNvSpPr>
            <p:nvPr/>
          </p:nvSpPr>
          <p:spPr bwMode="auto">
            <a:xfrm>
              <a:off x="1945" y="1679"/>
              <a:ext cx="143"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latin typeface="Sans"/>
                </a:rPr>
                <a:t>10</a:t>
              </a:r>
              <a:endParaRPr lang="en-US" dirty="0">
                <a:latin typeface="Arial" pitchFamily="34" charset="0"/>
              </a:endParaRPr>
            </a:p>
          </p:txBody>
        </p:sp>
        <p:sp>
          <p:nvSpPr>
            <p:cNvPr id="72737" name="Freeform 31"/>
            <p:cNvSpPr>
              <a:spLocks/>
            </p:cNvSpPr>
            <p:nvPr/>
          </p:nvSpPr>
          <p:spPr bwMode="auto">
            <a:xfrm>
              <a:off x="2093" y="2044"/>
              <a:ext cx="278" cy="205"/>
            </a:xfrm>
            <a:custGeom>
              <a:avLst/>
              <a:gdLst>
                <a:gd name="T0" fmla="*/ 0 w 1169"/>
                <a:gd name="T1" fmla="*/ 0 h 867"/>
                <a:gd name="T2" fmla="*/ 120 w 1169"/>
                <a:gd name="T3" fmla="*/ 0 h 867"/>
                <a:gd name="T4" fmla="*/ 120 w 1169"/>
                <a:gd name="T5" fmla="*/ 205 h 867"/>
                <a:gd name="T6" fmla="*/ 278 w 1169"/>
                <a:gd name="T7" fmla="*/ 205 h 8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9" h="867">
                  <a:moveTo>
                    <a:pt x="0" y="0"/>
                  </a:moveTo>
                  <a:lnTo>
                    <a:pt x="504" y="0"/>
                  </a:lnTo>
                  <a:lnTo>
                    <a:pt x="504" y="867"/>
                  </a:lnTo>
                  <a:lnTo>
                    <a:pt x="1169" y="867"/>
                  </a:lnTo>
                </a:path>
              </a:pathLst>
            </a:custGeom>
            <a:noFill/>
            <a:ln w="7"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38" name="Freeform 32"/>
            <p:cNvSpPr>
              <a:spLocks/>
            </p:cNvSpPr>
            <p:nvPr/>
          </p:nvSpPr>
          <p:spPr bwMode="auto">
            <a:xfrm>
              <a:off x="2277" y="2222"/>
              <a:ext cx="94" cy="54"/>
            </a:xfrm>
            <a:custGeom>
              <a:avLst/>
              <a:gdLst>
                <a:gd name="T0" fmla="*/ 27 w 94"/>
                <a:gd name="T1" fmla="*/ 27 h 54"/>
                <a:gd name="T2" fmla="*/ 0 w 94"/>
                <a:gd name="T3" fmla="*/ 54 h 54"/>
                <a:gd name="T4" fmla="*/ 94 w 94"/>
                <a:gd name="T5" fmla="*/ 27 h 54"/>
                <a:gd name="T6" fmla="*/ 0 w 94"/>
                <a:gd name="T7" fmla="*/ 0 h 54"/>
                <a:gd name="T8" fmla="*/ 27 w 94"/>
                <a:gd name="T9" fmla="*/ 27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54">
                  <a:moveTo>
                    <a:pt x="27" y="27"/>
                  </a:moveTo>
                  <a:lnTo>
                    <a:pt x="0" y="54"/>
                  </a:lnTo>
                  <a:lnTo>
                    <a:pt x="94" y="27"/>
                  </a:lnTo>
                  <a:lnTo>
                    <a:pt x="0" y="0"/>
                  </a:lnTo>
                  <a:lnTo>
                    <a:pt x="27" y="27"/>
                  </a:lnTo>
                  <a:close/>
                </a:path>
              </a:pathLst>
            </a:custGeom>
            <a:solidFill>
              <a:srgbClr val="000000"/>
            </a:solidFill>
            <a:ln w="7" cap="flat">
              <a:solidFill>
                <a:srgbClr val="000000"/>
              </a:solidFill>
              <a:prstDash val="solid"/>
              <a:miter lim="800000"/>
              <a:headEnd/>
              <a:tailEnd/>
            </a:ln>
          </p:spPr>
          <p:txBody>
            <a:bodyPr/>
            <a:lstStyle/>
            <a:p>
              <a:endParaRPr lang="en-US"/>
            </a:p>
          </p:txBody>
        </p:sp>
        <p:sp>
          <p:nvSpPr>
            <p:cNvPr id="72739" name="Rectangle 33"/>
            <p:cNvSpPr>
              <a:spLocks noChangeArrowheads="1"/>
            </p:cNvSpPr>
            <p:nvPr/>
          </p:nvSpPr>
          <p:spPr bwMode="auto">
            <a:xfrm>
              <a:off x="3622" y="1079"/>
              <a:ext cx="97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400" dirty="0" err="1">
                  <a:latin typeface="Bitstream Vera Sans"/>
                </a:rPr>
                <a:t>st</a:t>
              </a:r>
              <a:r>
                <a:rPr lang="en-US" sz="2400" dirty="0">
                  <a:latin typeface="Bitstream Vera Sans"/>
                </a:rPr>
                <a:t> r1, 10[r2]</a:t>
              </a:r>
              <a:endParaRPr lang="en-US" dirty="0">
                <a:latin typeface="Arial" pitchFamily="34" charset="0"/>
              </a:endParaRPr>
            </a:p>
          </p:txBody>
        </p:sp>
        <p:sp>
          <p:nvSpPr>
            <p:cNvPr id="72740" name="Rectangle 34"/>
            <p:cNvSpPr>
              <a:spLocks noChangeArrowheads="1"/>
            </p:cNvSpPr>
            <p:nvPr/>
          </p:nvSpPr>
          <p:spPr bwMode="auto">
            <a:xfrm>
              <a:off x="3617" y="1831"/>
              <a:ext cx="406" cy="152"/>
            </a:xfrm>
            <a:prstGeom prst="rect">
              <a:avLst/>
            </a:prstGeom>
            <a:solidFill>
              <a:srgbClr val="C1EAF0"/>
            </a:solidFill>
            <a:ln w="7">
              <a:solidFill>
                <a:srgbClr val="15111D"/>
              </a:solidFill>
              <a:round/>
              <a:headEnd/>
              <a:tailEnd/>
            </a:ln>
          </p:spPr>
          <p:txBody>
            <a:bodyPr/>
            <a:lstStyle/>
            <a:p>
              <a:endParaRPr lang="en-US"/>
            </a:p>
          </p:txBody>
        </p:sp>
        <p:sp>
          <p:nvSpPr>
            <p:cNvPr id="72741" name="Rectangle 35"/>
            <p:cNvSpPr>
              <a:spLocks noChangeArrowheads="1"/>
            </p:cNvSpPr>
            <p:nvPr/>
          </p:nvSpPr>
          <p:spPr bwMode="auto">
            <a:xfrm>
              <a:off x="3615" y="1829"/>
              <a:ext cx="409" cy="877"/>
            </a:xfrm>
            <a:prstGeom prst="rect">
              <a:avLst/>
            </a:prstGeom>
            <a:noFill/>
            <a:ln w="4">
              <a:solidFill>
                <a:srgbClr val="15111D"/>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42" name="Rectangle 36"/>
            <p:cNvSpPr>
              <a:spLocks noChangeArrowheads="1"/>
            </p:cNvSpPr>
            <p:nvPr/>
          </p:nvSpPr>
          <p:spPr bwMode="auto">
            <a:xfrm>
              <a:off x="3736" y="1825"/>
              <a:ext cx="13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a:latin typeface="Bitstream Vera Sans"/>
                </a:rPr>
                <a:t>r1</a:t>
              </a:r>
              <a:endParaRPr lang="en-US">
                <a:latin typeface="Arial" pitchFamily="34" charset="0"/>
              </a:endParaRPr>
            </a:p>
          </p:txBody>
        </p:sp>
        <p:sp>
          <p:nvSpPr>
            <p:cNvPr id="72743" name="Rectangle 37"/>
            <p:cNvSpPr>
              <a:spLocks noChangeArrowheads="1"/>
            </p:cNvSpPr>
            <p:nvPr/>
          </p:nvSpPr>
          <p:spPr bwMode="auto">
            <a:xfrm>
              <a:off x="4621" y="1554"/>
              <a:ext cx="411" cy="1652"/>
            </a:xfrm>
            <a:prstGeom prst="rect">
              <a:avLst/>
            </a:prstGeom>
            <a:noFill/>
            <a:ln w="7">
              <a:solidFill>
                <a:srgbClr val="15111D"/>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44" name="Rectangle 38"/>
            <p:cNvSpPr>
              <a:spLocks noChangeArrowheads="1"/>
            </p:cNvSpPr>
            <p:nvPr/>
          </p:nvSpPr>
          <p:spPr bwMode="auto">
            <a:xfrm>
              <a:off x="4620" y="2202"/>
              <a:ext cx="413" cy="88"/>
            </a:xfrm>
            <a:prstGeom prst="rect">
              <a:avLst/>
            </a:prstGeom>
            <a:solidFill>
              <a:srgbClr val="C1EAF0"/>
            </a:solidFill>
            <a:ln w="5">
              <a:solidFill>
                <a:srgbClr val="15111D"/>
              </a:solidFill>
              <a:round/>
              <a:headEnd/>
              <a:tailEnd/>
            </a:ln>
          </p:spPr>
          <p:txBody>
            <a:bodyPr/>
            <a:lstStyle/>
            <a:p>
              <a:endParaRPr lang="en-US"/>
            </a:p>
          </p:txBody>
        </p:sp>
        <p:sp>
          <p:nvSpPr>
            <p:cNvPr id="72745" name="Line 39"/>
            <p:cNvSpPr>
              <a:spLocks noChangeShapeType="1"/>
            </p:cNvSpPr>
            <p:nvPr/>
          </p:nvSpPr>
          <p:spPr bwMode="auto">
            <a:xfrm>
              <a:off x="4267" y="1821"/>
              <a:ext cx="0" cy="148"/>
            </a:xfrm>
            <a:prstGeom prst="line">
              <a:avLst/>
            </a:prstGeom>
            <a:noFill/>
            <a:ln w="5">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2746" name="Freeform 40"/>
            <p:cNvSpPr>
              <a:spLocks/>
            </p:cNvSpPr>
            <p:nvPr/>
          </p:nvSpPr>
          <p:spPr bwMode="auto">
            <a:xfrm>
              <a:off x="4248" y="1904"/>
              <a:ext cx="38" cy="65"/>
            </a:xfrm>
            <a:custGeom>
              <a:avLst/>
              <a:gdLst>
                <a:gd name="T0" fmla="*/ 19 w 38"/>
                <a:gd name="T1" fmla="*/ 18 h 65"/>
                <a:gd name="T2" fmla="*/ 0 w 38"/>
                <a:gd name="T3" fmla="*/ 0 h 65"/>
                <a:gd name="T4" fmla="*/ 19 w 38"/>
                <a:gd name="T5" fmla="*/ 65 h 65"/>
                <a:gd name="T6" fmla="*/ 38 w 38"/>
                <a:gd name="T7" fmla="*/ 0 h 65"/>
                <a:gd name="T8" fmla="*/ 19 w 38"/>
                <a:gd name="T9" fmla="*/ 18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5">
                  <a:moveTo>
                    <a:pt x="19" y="18"/>
                  </a:moveTo>
                  <a:lnTo>
                    <a:pt x="0" y="0"/>
                  </a:lnTo>
                  <a:lnTo>
                    <a:pt x="19" y="65"/>
                  </a:lnTo>
                  <a:lnTo>
                    <a:pt x="38" y="0"/>
                  </a:lnTo>
                  <a:lnTo>
                    <a:pt x="19" y="18"/>
                  </a:lnTo>
                  <a:close/>
                </a:path>
              </a:pathLst>
            </a:custGeom>
            <a:solidFill>
              <a:srgbClr val="000000"/>
            </a:solidFill>
            <a:ln w="5" cap="flat">
              <a:solidFill>
                <a:srgbClr val="000000"/>
              </a:solidFill>
              <a:prstDash val="solid"/>
              <a:miter lim="800000"/>
              <a:headEnd/>
              <a:tailEnd/>
            </a:ln>
          </p:spPr>
          <p:txBody>
            <a:bodyPr/>
            <a:lstStyle/>
            <a:p>
              <a:endParaRPr lang="en-US"/>
            </a:p>
          </p:txBody>
        </p:sp>
        <p:sp>
          <p:nvSpPr>
            <p:cNvPr id="72747" name="Freeform 41"/>
            <p:cNvSpPr>
              <a:spLocks/>
            </p:cNvSpPr>
            <p:nvPr/>
          </p:nvSpPr>
          <p:spPr bwMode="auto">
            <a:xfrm>
              <a:off x="3344" y="1917"/>
              <a:ext cx="1937" cy="1542"/>
            </a:xfrm>
            <a:custGeom>
              <a:avLst/>
              <a:gdLst>
                <a:gd name="T0" fmla="*/ 1765 w 8164"/>
                <a:gd name="T1" fmla="*/ 453 h 6512"/>
                <a:gd name="T2" fmla="*/ 1932 w 8164"/>
                <a:gd name="T3" fmla="*/ 453 h 6512"/>
                <a:gd name="T4" fmla="*/ 1937 w 8164"/>
                <a:gd name="T5" fmla="*/ 1542 h 6512"/>
                <a:gd name="T6" fmla="*/ 0 w 8164"/>
                <a:gd name="T7" fmla="*/ 1542 h 6512"/>
                <a:gd name="T8" fmla="*/ 9 w 8164"/>
                <a:gd name="T9" fmla="*/ 0 h 6512"/>
                <a:gd name="T10" fmla="*/ 273 w 8164"/>
                <a:gd name="T11" fmla="*/ 0 h 65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64" h="6512">
                  <a:moveTo>
                    <a:pt x="7438" y="1915"/>
                  </a:moveTo>
                  <a:lnTo>
                    <a:pt x="8144" y="1915"/>
                  </a:lnTo>
                  <a:lnTo>
                    <a:pt x="8164" y="6512"/>
                  </a:lnTo>
                  <a:lnTo>
                    <a:pt x="0" y="6512"/>
                  </a:lnTo>
                  <a:lnTo>
                    <a:pt x="40" y="0"/>
                  </a:lnTo>
                  <a:lnTo>
                    <a:pt x="1149" y="0"/>
                  </a:lnTo>
                </a:path>
              </a:pathLst>
            </a:custGeom>
            <a:noFill/>
            <a:ln w="7"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48" name="Freeform 42"/>
            <p:cNvSpPr>
              <a:spLocks/>
            </p:cNvSpPr>
            <p:nvPr/>
          </p:nvSpPr>
          <p:spPr bwMode="auto">
            <a:xfrm>
              <a:off x="5109" y="2344"/>
              <a:ext cx="93" cy="53"/>
            </a:xfrm>
            <a:custGeom>
              <a:avLst/>
              <a:gdLst>
                <a:gd name="T0" fmla="*/ 67 w 93"/>
                <a:gd name="T1" fmla="*/ 26 h 53"/>
                <a:gd name="T2" fmla="*/ 93 w 93"/>
                <a:gd name="T3" fmla="*/ 0 h 53"/>
                <a:gd name="T4" fmla="*/ 0 w 93"/>
                <a:gd name="T5" fmla="*/ 26 h 53"/>
                <a:gd name="T6" fmla="*/ 93 w 93"/>
                <a:gd name="T7" fmla="*/ 53 h 53"/>
                <a:gd name="T8" fmla="*/ 67 w 93"/>
                <a:gd name="T9" fmla="*/ 26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53">
                  <a:moveTo>
                    <a:pt x="67" y="26"/>
                  </a:moveTo>
                  <a:lnTo>
                    <a:pt x="93" y="0"/>
                  </a:lnTo>
                  <a:lnTo>
                    <a:pt x="0" y="26"/>
                  </a:lnTo>
                  <a:lnTo>
                    <a:pt x="93" y="53"/>
                  </a:lnTo>
                  <a:lnTo>
                    <a:pt x="67" y="26"/>
                  </a:lnTo>
                  <a:close/>
                </a:path>
              </a:pathLst>
            </a:custGeom>
            <a:solidFill>
              <a:srgbClr val="000000"/>
            </a:solidFill>
            <a:ln w="7" cap="flat">
              <a:solidFill>
                <a:srgbClr val="000000"/>
              </a:solidFill>
              <a:prstDash val="solid"/>
              <a:miter lim="800000"/>
              <a:headEnd/>
              <a:tailEnd/>
            </a:ln>
          </p:spPr>
          <p:txBody>
            <a:bodyPr/>
            <a:lstStyle/>
            <a:p>
              <a:endParaRPr lang="en-US"/>
            </a:p>
          </p:txBody>
        </p:sp>
        <p:sp>
          <p:nvSpPr>
            <p:cNvPr id="72749" name="Rectangle 43"/>
            <p:cNvSpPr>
              <a:spLocks noChangeArrowheads="1"/>
            </p:cNvSpPr>
            <p:nvPr/>
          </p:nvSpPr>
          <p:spPr bwMode="auto">
            <a:xfrm>
              <a:off x="3614" y="1983"/>
              <a:ext cx="407" cy="153"/>
            </a:xfrm>
            <a:prstGeom prst="rect">
              <a:avLst/>
            </a:prstGeom>
            <a:solidFill>
              <a:srgbClr val="C1EAF0"/>
            </a:solidFill>
            <a:ln w="7">
              <a:solidFill>
                <a:srgbClr val="15111D"/>
              </a:solidFill>
              <a:round/>
              <a:headEnd/>
              <a:tailEnd/>
            </a:ln>
          </p:spPr>
          <p:txBody>
            <a:bodyPr/>
            <a:lstStyle/>
            <a:p>
              <a:endParaRPr lang="en-US"/>
            </a:p>
          </p:txBody>
        </p:sp>
        <p:sp>
          <p:nvSpPr>
            <p:cNvPr id="72750" name="Rectangle 44"/>
            <p:cNvSpPr>
              <a:spLocks noChangeArrowheads="1"/>
            </p:cNvSpPr>
            <p:nvPr/>
          </p:nvSpPr>
          <p:spPr bwMode="auto">
            <a:xfrm>
              <a:off x="3733" y="1978"/>
              <a:ext cx="13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a:latin typeface="Bitstream Vera Sans"/>
                </a:rPr>
                <a:t>r2</a:t>
              </a:r>
              <a:endParaRPr lang="en-US">
                <a:latin typeface="Arial" pitchFamily="34" charset="0"/>
              </a:endParaRPr>
            </a:p>
          </p:txBody>
        </p:sp>
        <p:sp>
          <p:nvSpPr>
            <p:cNvPr id="72751" name="Rectangle 45"/>
            <p:cNvSpPr>
              <a:spLocks noChangeArrowheads="1"/>
            </p:cNvSpPr>
            <p:nvPr/>
          </p:nvSpPr>
          <p:spPr bwMode="auto">
            <a:xfrm>
              <a:off x="4144" y="1663"/>
              <a:ext cx="255" cy="168"/>
            </a:xfrm>
            <a:prstGeom prst="rect">
              <a:avLst/>
            </a:prstGeom>
            <a:solidFill>
              <a:srgbClr val="C1EAF0"/>
            </a:solidFill>
            <a:ln w="6">
              <a:solidFill>
                <a:srgbClr val="15111D"/>
              </a:solidFill>
              <a:round/>
              <a:headEnd/>
              <a:tailEnd/>
            </a:ln>
          </p:spPr>
          <p:txBody>
            <a:bodyPr/>
            <a:lstStyle/>
            <a:p>
              <a:endParaRPr lang="en-US"/>
            </a:p>
          </p:txBody>
        </p:sp>
        <p:sp>
          <p:nvSpPr>
            <p:cNvPr id="72752" name="Rectangle 46"/>
            <p:cNvSpPr>
              <a:spLocks noChangeArrowheads="1"/>
            </p:cNvSpPr>
            <p:nvPr/>
          </p:nvSpPr>
          <p:spPr bwMode="auto">
            <a:xfrm>
              <a:off x="3550" y="1521"/>
              <a:ext cx="43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latin typeface="Bitstream Vera Sans"/>
                </a:rPr>
                <a:t>register</a:t>
              </a:r>
              <a:endParaRPr lang="en-US">
                <a:latin typeface="Arial" pitchFamily="34" charset="0"/>
              </a:endParaRPr>
            </a:p>
          </p:txBody>
        </p:sp>
        <p:sp>
          <p:nvSpPr>
            <p:cNvPr id="72753" name="Rectangle 47"/>
            <p:cNvSpPr>
              <a:spLocks noChangeArrowheads="1"/>
            </p:cNvSpPr>
            <p:nvPr/>
          </p:nvSpPr>
          <p:spPr bwMode="auto">
            <a:xfrm>
              <a:off x="3550" y="1678"/>
              <a:ext cx="310"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latin typeface="Bitstream Vera Sans"/>
                </a:rPr>
                <a:t>    file</a:t>
              </a:r>
              <a:endParaRPr lang="en-US">
                <a:latin typeface="Arial" pitchFamily="34" charset="0"/>
              </a:endParaRPr>
            </a:p>
          </p:txBody>
        </p:sp>
        <p:sp>
          <p:nvSpPr>
            <p:cNvPr id="72754" name="Rectangle 48"/>
            <p:cNvSpPr>
              <a:spLocks noChangeArrowheads="1"/>
            </p:cNvSpPr>
            <p:nvPr/>
          </p:nvSpPr>
          <p:spPr bwMode="auto">
            <a:xfrm>
              <a:off x="4588" y="1392"/>
              <a:ext cx="46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latin typeface="Bitstream Vera Sans"/>
                </a:rPr>
                <a:t>memory</a:t>
              </a:r>
              <a:endParaRPr lang="en-US" dirty="0">
                <a:latin typeface="Arial" pitchFamily="34" charset="0"/>
              </a:endParaRPr>
            </a:p>
          </p:txBody>
        </p:sp>
        <p:sp>
          <p:nvSpPr>
            <p:cNvPr id="72755" name="Rectangle 49"/>
            <p:cNvSpPr>
              <a:spLocks noChangeArrowheads="1"/>
            </p:cNvSpPr>
            <p:nvPr/>
          </p:nvSpPr>
          <p:spPr bwMode="auto">
            <a:xfrm>
              <a:off x="4620" y="2288"/>
              <a:ext cx="413" cy="88"/>
            </a:xfrm>
            <a:prstGeom prst="rect">
              <a:avLst/>
            </a:prstGeom>
            <a:solidFill>
              <a:srgbClr val="C1EAF0"/>
            </a:solidFill>
            <a:ln w="5">
              <a:solidFill>
                <a:srgbClr val="15111D"/>
              </a:solidFill>
              <a:round/>
              <a:headEnd/>
              <a:tailEnd/>
            </a:ln>
          </p:spPr>
          <p:txBody>
            <a:bodyPr/>
            <a:lstStyle/>
            <a:p>
              <a:endParaRPr lang="en-US"/>
            </a:p>
          </p:txBody>
        </p:sp>
        <p:sp>
          <p:nvSpPr>
            <p:cNvPr id="72756" name="Rectangle 50"/>
            <p:cNvSpPr>
              <a:spLocks noChangeArrowheads="1"/>
            </p:cNvSpPr>
            <p:nvPr/>
          </p:nvSpPr>
          <p:spPr bwMode="auto">
            <a:xfrm>
              <a:off x="4623" y="2379"/>
              <a:ext cx="408" cy="88"/>
            </a:xfrm>
            <a:prstGeom prst="rect">
              <a:avLst/>
            </a:prstGeom>
            <a:solidFill>
              <a:srgbClr val="C1EAF0"/>
            </a:solidFill>
            <a:ln w="5">
              <a:solidFill>
                <a:srgbClr val="15111D"/>
              </a:solidFill>
              <a:round/>
              <a:headEnd/>
              <a:tailEnd/>
            </a:ln>
          </p:spPr>
          <p:txBody>
            <a:bodyPr/>
            <a:lstStyle/>
            <a:p>
              <a:endParaRPr lang="en-US"/>
            </a:p>
          </p:txBody>
        </p:sp>
        <p:sp>
          <p:nvSpPr>
            <p:cNvPr id="72757" name="Rectangle 51"/>
            <p:cNvSpPr>
              <a:spLocks noChangeArrowheads="1"/>
            </p:cNvSpPr>
            <p:nvPr/>
          </p:nvSpPr>
          <p:spPr bwMode="auto">
            <a:xfrm>
              <a:off x="4622" y="2465"/>
              <a:ext cx="408" cy="88"/>
            </a:xfrm>
            <a:prstGeom prst="rect">
              <a:avLst/>
            </a:prstGeom>
            <a:solidFill>
              <a:srgbClr val="C1EAF0"/>
            </a:solidFill>
            <a:ln w="5">
              <a:solidFill>
                <a:srgbClr val="15111D"/>
              </a:solidFill>
              <a:round/>
              <a:headEnd/>
              <a:tailEnd/>
            </a:ln>
          </p:spPr>
          <p:txBody>
            <a:bodyPr/>
            <a:lstStyle/>
            <a:p>
              <a:endParaRPr lang="en-US"/>
            </a:p>
          </p:txBody>
        </p:sp>
        <p:sp>
          <p:nvSpPr>
            <p:cNvPr id="72758" name="Freeform 52"/>
            <p:cNvSpPr>
              <a:spLocks/>
            </p:cNvSpPr>
            <p:nvPr/>
          </p:nvSpPr>
          <p:spPr bwMode="auto">
            <a:xfrm>
              <a:off x="5061" y="2203"/>
              <a:ext cx="38" cy="346"/>
            </a:xfrm>
            <a:custGeom>
              <a:avLst/>
              <a:gdLst>
                <a:gd name="T0" fmla="*/ 0 w 161"/>
                <a:gd name="T1" fmla="*/ 0 h 1461"/>
                <a:gd name="T2" fmla="*/ 38 w 161"/>
                <a:gd name="T3" fmla="*/ 38 h 1461"/>
                <a:gd name="T4" fmla="*/ 38 w 161"/>
                <a:gd name="T5" fmla="*/ 310 h 1461"/>
                <a:gd name="T6" fmla="*/ 2 w 161"/>
                <a:gd name="T7" fmla="*/ 346 h 1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1" h="1461">
                  <a:moveTo>
                    <a:pt x="0" y="0"/>
                  </a:moveTo>
                  <a:lnTo>
                    <a:pt x="161" y="161"/>
                  </a:lnTo>
                  <a:lnTo>
                    <a:pt x="161" y="1310"/>
                  </a:lnTo>
                  <a:lnTo>
                    <a:pt x="10" y="1461"/>
                  </a:lnTo>
                </a:path>
              </a:pathLst>
            </a:custGeom>
            <a:noFill/>
            <a:ln w="7"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59" name="Line 53"/>
            <p:cNvSpPr>
              <a:spLocks noChangeShapeType="1"/>
            </p:cNvSpPr>
            <p:nvPr/>
          </p:nvSpPr>
          <p:spPr bwMode="auto">
            <a:xfrm>
              <a:off x="4018" y="2050"/>
              <a:ext cx="144" cy="0"/>
            </a:xfrm>
            <a:prstGeom prst="line">
              <a:avLst/>
            </a:prstGeom>
            <a:noFill/>
            <a:ln w="5">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2760" name="Freeform 54"/>
            <p:cNvSpPr>
              <a:spLocks/>
            </p:cNvSpPr>
            <p:nvPr/>
          </p:nvSpPr>
          <p:spPr bwMode="auto">
            <a:xfrm>
              <a:off x="4096" y="2032"/>
              <a:ext cx="66" cy="37"/>
            </a:xfrm>
            <a:custGeom>
              <a:avLst/>
              <a:gdLst>
                <a:gd name="T0" fmla="*/ 19 w 66"/>
                <a:gd name="T1" fmla="*/ 18 h 37"/>
                <a:gd name="T2" fmla="*/ 0 w 66"/>
                <a:gd name="T3" fmla="*/ 37 h 37"/>
                <a:gd name="T4" fmla="*/ 66 w 66"/>
                <a:gd name="T5" fmla="*/ 18 h 37"/>
                <a:gd name="T6" fmla="*/ 0 w 66"/>
                <a:gd name="T7" fmla="*/ 0 h 37"/>
                <a:gd name="T8" fmla="*/ 19 w 66"/>
                <a:gd name="T9" fmla="*/ 18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7">
                  <a:moveTo>
                    <a:pt x="19" y="18"/>
                  </a:moveTo>
                  <a:lnTo>
                    <a:pt x="0" y="37"/>
                  </a:lnTo>
                  <a:lnTo>
                    <a:pt x="66" y="18"/>
                  </a:lnTo>
                  <a:lnTo>
                    <a:pt x="0" y="0"/>
                  </a:lnTo>
                  <a:lnTo>
                    <a:pt x="19" y="18"/>
                  </a:lnTo>
                  <a:close/>
                </a:path>
              </a:pathLst>
            </a:custGeom>
            <a:solidFill>
              <a:srgbClr val="000000"/>
            </a:solidFill>
            <a:ln w="5" cap="flat">
              <a:solidFill>
                <a:srgbClr val="000000"/>
              </a:solidFill>
              <a:prstDash val="solid"/>
              <a:miter lim="800000"/>
              <a:headEnd/>
              <a:tailEnd/>
            </a:ln>
          </p:spPr>
          <p:txBody>
            <a:bodyPr/>
            <a:lstStyle/>
            <a:p>
              <a:endParaRPr lang="en-US"/>
            </a:p>
          </p:txBody>
        </p:sp>
        <p:sp>
          <p:nvSpPr>
            <p:cNvPr id="72761" name="Oval 55"/>
            <p:cNvSpPr>
              <a:spLocks noChangeArrowheads="1"/>
            </p:cNvSpPr>
            <p:nvPr/>
          </p:nvSpPr>
          <p:spPr bwMode="auto">
            <a:xfrm>
              <a:off x="4162" y="1978"/>
              <a:ext cx="168" cy="164"/>
            </a:xfrm>
            <a:prstGeom prst="ellipse">
              <a:avLst/>
            </a:prstGeom>
            <a:solidFill>
              <a:srgbClr val="AAD400"/>
            </a:solidFill>
            <a:ln w="5">
              <a:solidFill>
                <a:srgbClr val="000000"/>
              </a:solidFill>
              <a:miter lim="800000"/>
              <a:headEnd/>
              <a:tailEnd/>
            </a:ln>
          </p:spPr>
          <p:txBody>
            <a:bodyPr/>
            <a:lstStyle/>
            <a:p>
              <a:endParaRPr lang="en-US"/>
            </a:p>
          </p:txBody>
        </p:sp>
        <p:sp>
          <p:nvSpPr>
            <p:cNvPr id="72762" name="Line 56"/>
            <p:cNvSpPr>
              <a:spLocks noChangeShapeType="1"/>
            </p:cNvSpPr>
            <p:nvPr/>
          </p:nvSpPr>
          <p:spPr bwMode="auto">
            <a:xfrm>
              <a:off x="4253" y="1993"/>
              <a:ext cx="0" cy="124"/>
            </a:xfrm>
            <a:prstGeom prst="line">
              <a:avLst/>
            </a:prstGeom>
            <a:noFill/>
            <a:ln w="7">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2763" name="Line 57"/>
            <p:cNvSpPr>
              <a:spLocks noChangeShapeType="1"/>
            </p:cNvSpPr>
            <p:nvPr/>
          </p:nvSpPr>
          <p:spPr bwMode="auto">
            <a:xfrm flipV="1">
              <a:off x="4190" y="2050"/>
              <a:ext cx="120" cy="5"/>
            </a:xfrm>
            <a:prstGeom prst="line">
              <a:avLst/>
            </a:prstGeom>
            <a:noFill/>
            <a:ln w="7">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2764" name="Rectangle 58"/>
            <p:cNvSpPr>
              <a:spLocks noChangeArrowheads="1"/>
            </p:cNvSpPr>
            <p:nvPr/>
          </p:nvSpPr>
          <p:spPr bwMode="auto">
            <a:xfrm>
              <a:off x="4191" y="1686"/>
              <a:ext cx="143"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latin typeface="Sans"/>
                </a:rPr>
                <a:t>10</a:t>
              </a:r>
              <a:endParaRPr lang="en-US">
                <a:latin typeface="Arial" pitchFamily="34" charset="0"/>
              </a:endParaRPr>
            </a:p>
          </p:txBody>
        </p:sp>
        <p:sp>
          <p:nvSpPr>
            <p:cNvPr id="72765" name="Freeform 59"/>
            <p:cNvSpPr>
              <a:spLocks/>
            </p:cNvSpPr>
            <p:nvPr/>
          </p:nvSpPr>
          <p:spPr bwMode="auto">
            <a:xfrm>
              <a:off x="4339" y="2050"/>
              <a:ext cx="277" cy="206"/>
            </a:xfrm>
            <a:custGeom>
              <a:avLst/>
              <a:gdLst>
                <a:gd name="T0" fmla="*/ 0 w 1169"/>
                <a:gd name="T1" fmla="*/ 0 h 866"/>
                <a:gd name="T2" fmla="*/ 119 w 1169"/>
                <a:gd name="T3" fmla="*/ 0 h 866"/>
                <a:gd name="T4" fmla="*/ 119 w 1169"/>
                <a:gd name="T5" fmla="*/ 206 h 866"/>
                <a:gd name="T6" fmla="*/ 277 w 1169"/>
                <a:gd name="T7" fmla="*/ 206 h 8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9" h="866">
                  <a:moveTo>
                    <a:pt x="0" y="0"/>
                  </a:moveTo>
                  <a:lnTo>
                    <a:pt x="504" y="0"/>
                  </a:lnTo>
                  <a:lnTo>
                    <a:pt x="504" y="866"/>
                  </a:lnTo>
                  <a:lnTo>
                    <a:pt x="1169" y="866"/>
                  </a:lnTo>
                </a:path>
              </a:pathLst>
            </a:custGeom>
            <a:noFill/>
            <a:ln w="7"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2766" name="Freeform 60"/>
            <p:cNvSpPr>
              <a:spLocks/>
            </p:cNvSpPr>
            <p:nvPr/>
          </p:nvSpPr>
          <p:spPr bwMode="auto">
            <a:xfrm>
              <a:off x="4522" y="2229"/>
              <a:ext cx="94" cy="53"/>
            </a:xfrm>
            <a:custGeom>
              <a:avLst/>
              <a:gdLst>
                <a:gd name="T0" fmla="*/ 27 w 94"/>
                <a:gd name="T1" fmla="*/ 27 h 53"/>
                <a:gd name="T2" fmla="*/ 0 w 94"/>
                <a:gd name="T3" fmla="*/ 53 h 53"/>
                <a:gd name="T4" fmla="*/ 94 w 94"/>
                <a:gd name="T5" fmla="*/ 27 h 53"/>
                <a:gd name="T6" fmla="*/ 0 w 94"/>
                <a:gd name="T7" fmla="*/ 0 h 53"/>
                <a:gd name="T8" fmla="*/ 27 w 94"/>
                <a:gd name="T9" fmla="*/ 2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53">
                  <a:moveTo>
                    <a:pt x="27" y="27"/>
                  </a:moveTo>
                  <a:lnTo>
                    <a:pt x="0" y="53"/>
                  </a:lnTo>
                  <a:lnTo>
                    <a:pt x="94" y="27"/>
                  </a:lnTo>
                  <a:lnTo>
                    <a:pt x="0" y="0"/>
                  </a:lnTo>
                  <a:lnTo>
                    <a:pt x="27" y="27"/>
                  </a:lnTo>
                  <a:close/>
                </a:path>
              </a:pathLst>
            </a:custGeom>
            <a:solidFill>
              <a:srgbClr val="000000"/>
            </a:solidFill>
            <a:ln w="7" cap="flat">
              <a:solidFill>
                <a:srgbClr val="000000"/>
              </a:solidFill>
              <a:prstDash val="solid"/>
              <a:miter lim="800000"/>
              <a:headEnd/>
              <a:tailEnd/>
            </a:ln>
          </p:spPr>
          <p:txBody>
            <a:bodyPr/>
            <a:lstStyle/>
            <a:p>
              <a:endParaRPr lang="en-US"/>
            </a:p>
          </p:txBody>
        </p:sp>
        <p:sp>
          <p:nvSpPr>
            <p:cNvPr id="72767" name="Rectangle 61"/>
            <p:cNvSpPr>
              <a:spLocks noChangeArrowheads="1"/>
            </p:cNvSpPr>
            <p:nvPr/>
          </p:nvSpPr>
          <p:spPr bwMode="auto">
            <a:xfrm>
              <a:off x="1858" y="3551"/>
              <a:ext cx="197"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latin typeface="Sans"/>
                </a:rPr>
                <a:t>(a)</a:t>
              </a:r>
              <a:endParaRPr lang="en-US">
                <a:latin typeface="Arial" pitchFamily="34" charset="0"/>
              </a:endParaRPr>
            </a:p>
          </p:txBody>
        </p:sp>
        <p:sp>
          <p:nvSpPr>
            <p:cNvPr id="72768" name="Rectangle 62"/>
            <p:cNvSpPr>
              <a:spLocks noChangeArrowheads="1"/>
            </p:cNvSpPr>
            <p:nvPr/>
          </p:nvSpPr>
          <p:spPr bwMode="auto">
            <a:xfrm>
              <a:off x="4316" y="3544"/>
              <a:ext cx="197"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latin typeface="Sans"/>
                </a:rPr>
                <a:t>(b)</a:t>
              </a:r>
              <a:endParaRPr lang="en-US">
                <a:latin typeface="Arial" pitchFamily="34" charset="0"/>
              </a:endParaRPr>
            </a:p>
          </p:txBody>
        </p:sp>
      </p:grpSp>
      <p:pic>
        <p:nvPicPr>
          <p:cNvPr id="6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97F01139-9755-4B09-8FD3-2058CC33CAE3}" type="slidenum">
              <a:rPr/>
              <a:pPr>
                <a:defRPr/>
              </a:pPr>
              <a:t>49</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 Load/Store</a:t>
            </a:r>
          </a:p>
        </p:txBody>
      </p:sp>
      <p:sp>
        <p:nvSpPr>
          <p:cNvPr id="73733" name="Text Placeholder 2"/>
          <p:cNvSpPr txBox="1">
            <a:spLocks noGrp="1"/>
          </p:cNvSpPr>
          <p:nvPr>
            <p:ph type="body" idx="4294967295"/>
          </p:nvPr>
        </p:nvSpPr>
        <p:spPr bwMode="auto">
          <a:xfrm>
            <a:off x="304800" y="1600200"/>
            <a:ext cx="85344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Translate :</a:t>
            </a:r>
          </a:p>
          <a:p>
            <a:pPr lvl="1" eaLnBrk="1">
              <a:spcBef>
                <a:spcPct val="0"/>
              </a:spcBef>
              <a:spcAft>
                <a:spcPts val="1138"/>
              </a:spcAft>
              <a:buFont typeface="StarSymbol"/>
              <a:buNone/>
            </a:pPr>
            <a:endParaRPr lang="en-US" sz="2400" dirty="0" smtClean="0">
              <a:ea typeface="Microsoft YaHei"/>
            </a:endParaRPr>
          </a:p>
        </p:txBody>
      </p:sp>
      <p:sp>
        <p:nvSpPr>
          <p:cNvPr id="4" name="Freeform 3"/>
          <p:cNvSpPr/>
          <p:nvPr/>
        </p:nvSpPr>
        <p:spPr>
          <a:xfrm>
            <a:off x="2971800" y="1873583"/>
            <a:ext cx="2951162" cy="13684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int </a:t>
            </a: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[10];</a:t>
            </a:r>
          </a:p>
          <a:p>
            <a:pPr fontAlgn="auto" hangingPunct="0">
              <a:spcBef>
                <a:spcPts val="0"/>
              </a:spcBef>
              <a:spcAft>
                <a:spcPts val="0"/>
              </a:spcAft>
              <a:defRPr/>
            </a:pP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[3] = 5;</a:t>
            </a:r>
          </a:p>
          <a:p>
            <a:pPr fontAlgn="auto" hangingPunct="0">
              <a:spcBef>
                <a:spcPts val="0"/>
              </a:spcBef>
              <a:spcAft>
                <a:spcPts val="0"/>
              </a:spcAft>
              <a:defRPr/>
            </a:pP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[4] = 8;</a:t>
            </a:r>
          </a:p>
          <a:p>
            <a:pPr fontAlgn="auto" hangingPunct="0">
              <a:spcBef>
                <a:spcPts val="0"/>
              </a:spcBef>
              <a:spcAft>
                <a:spcPts val="0"/>
              </a:spcAft>
              <a:defRPr/>
            </a:pP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[5] = </a:t>
            </a: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[4] + </a:t>
            </a:r>
            <a:r>
              <a:rPr lang="en-IN" sz="2200" dirty="0" err="1">
                <a:latin typeface="Arial" pitchFamily="18"/>
                <a:ea typeface="Microsoft YaHei" pitchFamily="2"/>
                <a:cs typeface="Mangal" pitchFamily="2"/>
              </a:rPr>
              <a:t>arr</a:t>
            </a:r>
            <a:r>
              <a:rPr lang="en-IN" sz="2200" dirty="0">
                <a:latin typeface="Arial" pitchFamily="18"/>
                <a:ea typeface="Microsoft YaHei" pitchFamily="2"/>
                <a:cs typeface="Mangal" pitchFamily="2"/>
              </a:rPr>
              <a:t>[3];</a:t>
            </a:r>
          </a:p>
        </p:txBody>
      </p:sp>
      <p:sp>
        <p:nvSpPr>
          <p:cNvPr id="5" name="Freeform 4"/>
          <p:cNvSpPr/>
          <p:nvPr/>
        </p:nvSpPr>
        <p:spPr>
          <a:xfrm>
            <a:off x="1981200" y="3495675"/>
            <a:ext cx="5111750" cy="2374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a:latin typeface="Arial" pitchFamily="18"/>
                <a:ea typeface="Microsoft YaHei" pitchFamily="2"/>
                <a:cs typeface="Mangal" pitchFamily="2"/>
              </a:rPr>
              <a:t>/* assume base of array saved in r0 */</a:t>
            </a:r>
          </a:p>
          <a:p>
            <a:pPr fontAlgn="auto" hangingPunct="0">
              <a:spcBef>
                <a:spcPts val="0"/>
              </a:spcBef>
              <a:spcAft>
                <a:spcPts val="0"/>
              </a:spcAft>
              <a:defRPr/>
            </a:pP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r1, 5</a:t>
            </a:r>
          </a:p>
          <a:p>
            <a:pPr fontAlgn="auto" hangingPunct="0">
              <a:spcBef>
                <a:spcPts val="0"/>
              </a:spcBef>
              <a:spcAft>
                <a:spcPts val="0"/>
              </a:spcAft>
              <a:defRPr/>
            </a:pPr>
            <a:r>
              <a:rPr lang="en-IN" sz="2200" dirty="0" err="1">
                <a:latin typeface="Arial" pitchFamily="18"/>
                <a:ea typeface="Microsoft YaHei" pitchFamily="2"/>
                <a:cs typeface="Mangal" pitchFamily="2"/>
              </a:rPr>
              <a:t>st</a:t>
            </a:r>
            <a:r>
              <a:rPr lang="en-IN" sz="2200" dirty="0">
                <a:latin typeface="Arial" pitchFamily="18"/>
                <a:ea typeface="Microsoft YaHei" pitchFamily="2"/>
                <a:cs typeface="Mangal" pitchFamily="2"/>
              </a:rPr>
              <a:t> r1, 12[r0]</a:t>
            </a:r>
          </a:p>
          <a:p>
            <a:pPr fontAlgn="auto" hangingPunct="0">
              <a:spcBef>
                <a:spcPts val="0"/>
              </a:spcBef>
              <a:spcAft>
                <a:spcPts val="0"/>
              </a:spcAft>
              <a:defRPr/>
            </a:pP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r2, 8</a:t>
            </a:r>
          </a:p>
          <a:p>
            <a:pPr fontAlgn="auto" hangingPunct="0">
              <a:spcBef>
                <a:spcPts val="0"/>
              </a:spcBef>
              <a:spcAft>
                <a:spcPts val="0"/>
              </a:spcAft>
              <a:defRPr/>
            </a:pPr>
            <a:r>
              <a:rPr lang="en-IN" sz="2200" dirty="0" err="1">
                <a:latin typeface="Arial" pitchFamily="18"/>
                <a:ea typeface="Microsoft YaHei" pitchFamily="2"/>
                <a:cs typeface="Mangal" pitchFamily="2"/>
              </a:rPr>
              <a:t>st</a:t>
            </a:r>
            <a:r>
              <a:rPr lang="en-IN" sz="2200" dirty="0">
                <a:latin typeface="Arial" pitchFamily="18"/>
                <a:ea typeface="Microsoft YaHei" pitchFamily="2"/>
                <a:cs typeface="Mangal" pitchFamily="2"/>
              </a:rPr>
              <a:t> r2, 16[r0]</a:t>
            </a:r>
          </a:p>
          <a:p>
            <a:pPr fontAlgn="auto" hangingPunct="0">
              <a:spcBef>
                <a:spcPts val="0"/>
              </a:spcBef>
              <a:spcAft>
                <a:spcPts val="0"/>
              </a:spcAft>
              <a:defRPr/>
            </a:pPr>
            <a:r>
              <a:rPr lang="en-IN" sz="2200" dirty="0">
                <a:latin typeface="Arial" pitchFamily="18"/>
                <a:ea typeface="Microsoft YaHei" pitchFamily="2"/>
                <a:cs typeface="Mangal" pitchFamily="2"/>
              </a:rPr>
              <a:t>add r3, r1, r2</a:t>
            </a:r>
          </a:p>
          <a:p>
            <a:pPr fontAlgn="auto" hangingPunct="0">
              <a:spcBef>
                <a:spcPts val="0"/>
              </a:spcBef>
              <a:spcAft>
                <a:spcPts val="0"/>
              </a:spcAft>
              <a:defRPr/>
            </a:pPr>
            <a:r>
              <a:rPr lang="en-IN" sz="2200" dirty="0" err="1">
                <a:latin typeface="Arial" pitchFamily="18"/>
                <a:ea typeface="Microsoft YaHei" pitchFamily="2"/>
                <a:cs typeface="Mangal" pitchFamily="2"/>
              </a:rPr>
              <a:t>st</a:t>
            </a:r>
            <a:r>
              <a:rPr lang="en-IN" sz="2200" dirty="0">
                <a:latin typeface="Arial" pitchFamily="18"/>
                <a:ea typeface="Microsoft YaHei" pitchFamily="2"/>
                <a:cs typeface="Mangal" pitchFamily="2"/>
              </a:rPr>
              <a:t> r3, 20[r0]</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C29AC56F-5113-4899-9296-C5124A428B95}" type="slidenum">
              <a:rPr/>
              <a:pPr>
                <a:defRPr/>
              </a:pPr>
              <a:t>5</a:t>
            </a:fld>
            <a:endParaRPr/>
          </a:p>
        </p:txBody>
      </p:sp>
      <p:sp>
        <p:nvSpPr>
          <p:cNvPr id="2" name="Title 1"/>
          <p:cNvSpPr txBox="1">
            <a:spLocks noGrp="1"/>
          </p:cNvSpPr>
          <p:nvPr>
            <p:ph type="title" idx="4294967295"/>
          </p:nvPr>
        </p:nvSpPr>
        <p:spPr>
          <a:xfrm>
            <a:off x="228600" y="3048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Why</a:t>
            </a:r>
            <a:r>
              <a:rPr lang="fr-FR" dirty="0">
                <a:solidFill>
                  <a:schemeClr val="tx1"/>
                </a:solidFill>
              </a:rPr>
              <a:t> </a:t>
            </a:r>
            <a:r>
              <a:rPr lang="fr-FR" dirty="0" err="1">
                <a:solidFill>
                  <a:schemeClr val="tx1"/>
                </a:solidFill>
              </a:rPr>
              <a:t>learn</a:t>
            </a:r>
            <a:r>
              <a:rPr lang="fr-FR" dirty="0">
                <a:solidFill>
                  <a:schemeClr val="tx1"/>
                </a:solidFill>
              </a:rPr>
              <a:t> </a:t>
            </a:r>
            <a:r>
              <a:rPr lang="fr-FR" dirty="0" err="1" smtClean="0">
                <a:solidFill>
                  <a:schemeClr val="tx1"/>
                </a:solidFill>
              </a:rPr>
              <a:t>Assembly</a:t>
            </a:r>
            <a:r>
              <a:rPr lang="fr-FR" dirty="0" smtClean="0">
                <a:solidFill>
                  <a:schemeClr val="tx1"/>
                </a:solidFill>
              </a:rPr>
              <a:t>  </a:t>
            </a:r>
            <a:r>
              <a:rPr lang="fr-FR" dirty="0" err="1" smtClean="0">
                <a:solidFill>
                  <a:schemeClr val="tx1"/>
                </a:solidFill>
              </a:rPr>
              <a:t>Language</a:t>
            </a:r>
            <a:r>
              <a:rPr lang="fr-FR" dirty="0">
                <a:solidFill>
                  <a:schemeClr val="tx1"/>
                </a:solidFill>
              </a:rPr>
              <a:t> ?</a:t>
            </a:r>
          </a:p>
        </p:txBody>
      </p:sp>
      <p:sp>
        <p:nvSpPr>
          <p:cNvPr id="28677" name="Text Placeholder 2"/>
          <p:cNvSpPr txBox="1">
            <a:spLocks noGrp="1"/>
          </p:cNvSpPr>
          <p:nvPr>
            <p:ph type="body" idx="4294967295"/>
          </p:nvPr>
        </p:nvSpPr>
        <p:spPr bwMode="auto">
          <a:xfrm>
            <a:off x="304800" y="1752600"/>
            <a:ext cx="8610600" cy="3810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marL="1295400" indent="-287338">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Software developers' perspective</a:t>
            </a:r>
          </a:p>
          <a:p>
            <a:pPr lvl="1" eaLnBrk="1">
              <a:spcBef>
                <a:spcPct val="0"/>
              </a:spcBef>
              <a:spcAft>
                <a:spcPts val="1138"/>
              </a:spcAft>
            </a:pPr>
            <a:r>
              <a:rPr lang="en-US" sz="2600" dirty="0" smtClean="0">
                <a:ea typeface="Microsoft YaHei"/>
              </a:rPr>
              <a:t>Write </a:t>
            </a:r>
            <a:r>
              <a:rPr lang="en-US" sz="2600" dirty="0" smtClean="0">
                <a:solidFill>
                  <a:srgbClr val="FF0000"/>
                </a:solidFill>
                <a:ea typeface="Microsoft YaHei"/>
              </a:rPr>
              <a:t>highly efficient code</a:t>
            </a:r>
          </a:p>
          <a:p>
            <a:pPr lvl="2" eaLnBrk="1">
              <a:spcBef>
                <a:spcPct val="0"/>
              </a:spcBef>
            </a:pPr>
            <a:r>
              <a:rPr lang="en-US" sz="2000" dirty="0" smtClean="0">
                <a:ea typeface="Microsoft YaHei"/>
              </a:rPr>
              <a:t>Suitable for the core parts of games, and mission critical software</a:t>
            </a:r>
          </a:p>
          <a:p>
            <a:pPr lvl="2" eaLnBrk="1">
              <a:spcBef>
                <a:spcPct val="0"/>
              </a:spcBef>
            </a:pPr>
            <a:endParaRPr lang="en-US" sz="2000" dirty="0" smtClean="0">
              <a:ea typeface="Microsoft YaHei"/>
            </a:endParaRPr>
          </a:p>
          <a:p>
            <a:pPr lvl="1" eaLnBrk="1">
              <a:spcBef>
                <a:spcPct val="0"/>
              </a:spcBef>
              <a:spcAft>
                <a:spcPts val="1138"/>
              </a:spcAft>
            </a:pPr>
            <a:r>
              <a:rPr lang="en-US" sz="2600" dirty="0" smtClean="0">
                <a:ea typeface="Microsoft YaHei"/>
              </a:rPr>
              <a:t>Write code for operating systems and device drivers</a:t>
            </a:r>
          </a:p>
          <a:p>
            <a:pPr lvl="1" eaLnBrk="1">
              <a:spcBef>
                <a:spcPct val="0"/>
              </a:spcBef>
              <a:spcAft>
                <a:spcPts val="1138"/>
              </a:spcAft>
            </a:pPr>
            <a:r>
              <a:rPr lang="en-US" sz="2600" dirty="0" smtClean="0">
                <a:ea typeface="Microsoft YaHei"/>
              </a:rPr>
              <a:t>Use features of the machine that are </a:t>
            </a:r>
            <a:r>
              <a:rPr lang="en-US" sz="2600" dirty="0" smtClean="0">
                <a:solidFill>
                  <a:srgbClr val="FF0000"/>
                </a:solidFill>
                <a:ea typeface="Microsoft YaHei"/>
              </a:rPr>
              <a:t>not supported</a:t>
            </a:r>
            <a:r>
              <a:rPr lang="en-US" sz="2600" dirty="0" smtClean="0">
                <a:ea typeface="Microsoft YaHei"/>
              </a:rPr>
              <a:t> by standard programming languages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7B320F5F-5A6C-43CB-B0EC-C1BAC9EC38B8}" type="slidenum">
              <a:rPr/>
              <a:pPr>
                <a:defRPr/>
              </a:pPr>
              <a:t>50</a:t>
            </a:fld>
            <a:endParaRPr/>
          </a:p>
        </p:txBody>
      </p:sp>
      <p:sp>
        <p:nvSpPr>
          <p:cNvPr id="2" name="Title 1"/>
          <p:cNvSpPr txBox="1">
            <a:spLocks noGrp="1"/>
          </p:cNvSpPr>
          <p:nvPr>
            <p:ph type="title" idx="4294967295"/>
          </p:nvPr>
        </p:nvSpPr>
        <p:spPr>
          <a:xfrm>
            <a:off x="225424" y="130175"/>
            <a:ext cx="8689975"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Branch Instructions</a:t>
            </a:r>
          </a:p>
        </p:txBody>
      </p:sp>
      <p:sp>
        <p:nvSpPr>
          <p:cNvPr id="74757" name="Text Placeholder 2"/>
          <p:cNvSpPr txBox="1">
            <a:spLocks noGrp="1"/>
          </p:cNvSpPr>
          <p:nvPr>
            <p:ph type="body" idx="4294967295"/>
          </p:nvPr>
        </p:nvSpPr>
        <p:spPr bwMode="auto">
          <a:xfrm>
            <a:off x="225424" y="1508918"/>
            <a:ext cx="8613775"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Unconditional branch instruction</a:t>
            </a:r>
          </a:p>
        </p:txBody>
      </p:sp>
      <p:grpSp>
        <p:nvGrpSpPr>
          <p:cNvPr id="74758" name="Group 6"/>
          <p:cNvGrpSpPr>
            <a:grpSpLocks noChangeAspect="1"/>
          </p:cNvGrpSpPr>
          <p:nvPr/>
        </p:nvGrpSpPr>
        <p:grpSpPr bwMode="auto">
          <a:xfrm>
            <a:off x="2713037" y="2237190"/>
            <a:ext cx="4395788" cy="663575"/>
            <a:chOff x="1968" y="1392"/>
            <a:chExt cx="2769" cy="418"/>
          </a:xfrm>
        </p:grpSpPr>
        <p:sp>
          <p:nvSpPr>
            <p:cNvPr id="74768" name="AutoShape 5"/>
            <p:cNvSpPr>
              <a:spLocks noChangeAspect="1" noChangeArrowheads="1" noTextEdit="1"/>
            </p:cNvSpPr>
            <p:nvPr/>
          </p:nvSpPr>
          <p:spPr bwMode="auto">
            <a:xfrm>
              <a:off x="1968" y="1392"/>
              <a:ext cx="2769" cy="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4769" name="Line 7"/>
            <p:cNvSpPr>
              <a:spLocks noChangeShapeType="1"/>
            </p:cNvSpPr>
            <p:nvPr/>
          </p:nvSpPr>
          <p:spPr bwMode="auto">
            <a:xfrm>
              <a:off x="1996" y="1420"/>
              <a:ext cx="2702"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4770" name="Line 8"/>
            <p:cNvSpPr>
              <a:spLocks noChangeShapeType="1"/>
            </p:cNvSpPr>
            <p:nvPr/>
          </p:nvSpPr>
          <p:spPr bwMode="auto">
            <a:xfrm>
              <a:off x="2010" y="1462"/>
              <a:ext cx="2688"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4771" name="Line 9"/>
            <p:cNvSpPr>
              <a:spLocks noChangeShapeType="1"/>
            </p:cNvSpPr>
            <p:nvPr/>
          </p:nvSpPr>
          <p:spPr bwMode="auto">
            <a:xfrm flipV="1">
              <a:off x="2010" y="1476"/>
              <a:ext cx="0" cy="238"/>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4772" name="Line 10"/>
            <p:cNvSpPr>
              <a:spLocks noChangeShapeType="1"/>
            </p:cNvSpPr>
            <p:nvPr/>
          </p:nvSpPr>
          <p:spPr bwMode="auto">
            <a:xfrm flipV="1">
              <a:off x="2052" y="1476"/>
              <a:ext cx="0" cy="238"/>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4773" name="Rectangle 11"/>
            <p:cNvSpPr>
              <a:spLocks noChangeArrowheads="1"/>
            </p:cNvSpPr>
            <p:nvPr/>
          </p:nvSpPr>
          <p:spPr bwMode="auto">
            <a:xfrm>
              <a:off x="2178" y="1462"/>
              <a:ext cx="49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dirty="0">
                  <a:solidFill>
                    <a:srgbClr val="1A1B1C"/>
                  </a:solidFill>
                  <a:latin typeface="Times New Roman" pitchFamily="18" charset="0"/>
                </a:rPr>
                <a:t>b .foo</a:t>
              </a:r>
              <a:endParaRPr lang="en-US" dirty="0">
                <a:latin typeface="Arial" pitchFamily="34" charset="0"/>
              </a:endParaRPr>
            </a:p>
          </p:txBody>
        </p:sp>
        <p:sp>
          <p:nvSpPr>
            <p:cNvPr id="74774" name="Line 12"/>
            <p:cNvSpPr>
              <a:spLocks noChangeShapeType="1"/>
            </p:cNvSpPr>
            <p:nvPr/>
          </p:nvSpPr>
          <p:spPr bwMode="auto">
            <a:xfrm flipV="1">
              <a:off x="3102" y="1476"/>
              <a:ext cx="0" cy="238"/>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4775" name="Rectangle 13"/>
            <p:cNvSpPr>
              <a:spLocks noChangeArrowheads="1"/>
            </p:cNvSpPr>
            <p:nvPr/>
          </p:nvSpPr>
          <p:spPr bwMode="auto">
            <a:xfrm>
              <a:off x="3228" y="1462"/>
              <a:ext cx="120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dirty="0" smtClean="0">
                  <a:solidFill>
                    <a:srgbClr val="1A1B1C"/>
                  </a:solidFill>
                  <a:latin typeface="Times New Roman" pitchFamily="18" charset="0"/>
                </a:rPr>
                <a:t>branch </a:t>
              </a:r>
              <a:r>
                <a:rPr lang="en-US" sz="2600" dirty="0">
                  <a:solidFill>
                    <a:srgbClr val="1A1B1C"/>
                  </a:solidFill>
                  <a:latin typeface="Times New Roman" pitchFamily="18" charset="0"/>
                </a:rPr>
                <a:t>to .foo</a:t>
              </a:r>
              <a:endParaRPr lang="en-US" dirty="0">
                <a:latin typeface="Arial" pitchFamily="34" charset="0"/>
              </a:endParaRPr>
            </a:p>
          </p:txBody>
        </p:sp>
        <p:sp>
          <p:nvSpPr>
            <p:cNvPr id="74776" name="Line 14"/>
            <p:cNvSpPr>
              <a:spLocks noChangeShapeType="1"/>
            </p:cNvSpPr>
            <p:nvPr/>
          </p:nvSpPr>
          <p:spPr bwMode="auto">
            <a:xfrm flipV="1">
              <a:off x="4642" y="1476"/>
              <a:ext cx="0" cy="238"/>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4777" name="Line 15"/>
            <p:cNvSpPr>
              <a:spLocks noChangeShapeType="1"/>
            </p:cNvSpPr>
            <p:nvPr/>
          </p:nvSpPr>
          <p:spPr bwMode="auto">
            <a:xfrm flipV="1">
              <a:off x="4698" y="1476"/>
              <a:ext cx="0" cy="238"/>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4778" name="Line 16"/>
            <p:cNvSpPr>
              <a:spLocks noChangeShapeType="1"/>
            </p:cNvSpPr>
            <p:nvPr/>
          </p:nvSpPr>
          <p:spPr bwMode="auto">
            <a:xfrm>
              <a:off x="2010" y="1728"/>
              <a:ext cx="2688"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4779" name="Line 17"/>
            <p:cNvSpPr>
              <a:spLocks noChangeShapeType="1"/>
            </p:cNvSpPr>
            <p:nvPr/>
          </p:nvSpPr>
          <p:spPr bwMode="auto">
            <a:xfrm>
              <a:off x="1996" y="1770"/>
              <a:ext cx="2702"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74759" name="Group 33"/>
          <p:cNvGrpSpPr>
            <a:grpSpLocks noChangeAspect="1"/>
          </p:cNvGrpSpPr>
          <p:nvPr/>
        </p:nvGrpSpPr>
        <p:grpSpPr bwMode="auto">
          <a:xfrm>
            <a:off x="2925761" y="3154363"/>
            <a:ext cx="3952875" cy="1828800"/>
            <a:chOff x="1988" y="1968"/>
            <a:chExt cx="2490" cy="1152"/>
          </a:xfrm>
        </p:grpSpPr>
        <p:sp>
          <p:nvSpPr>
            <p:cNvPr id="74760" name="AutoShape 32"/>
            <p:cNvSpPr>
              <a:spLocks noChangeAspect="1" noChangeArrowheads="1" noTextEdit="1"/>
            </p:cNvSpPr>
            <p:nvPr/>
          </p:nvSpPr>
          <p:spPr bwMode="auto">
            <a:xfrm>
              <a:off x="1988" y="1968"/>
              <a:ext cx="2490" cy="1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4761" name="Rectangle 34"/>
            <p:cNvSpPr>
              <a:spLocks noChangeArrowheads="1"/>
            </p:cNvSpPr>
            <p:nvPr/>
          </p:nvSpPr>
          <p:spPr bwMode="auto">
            <a:xfrm>
              <a:off x="2044" y="2033"/>
              <a:ext cx="1216"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dirty="0">
                  <a:solidFill>
                    <a:srgbClr val="1A1B1C"/>
                  </a:solidFill>
                  <a:latin typeface="Courier New" pitchFamily="49" charset="0"/>
                  <a:cs typeface="Courier New" pitchFamily="49" charset="0"/>
                </a:rPr>
                <a:t>add r1, r2, r3</a:t>
              </a:r>
              <a:endParaRPr lang="en-US" dirty="0">
                <a:latin typeface="Courier New" pitchFamily="49" charset="0"/>
                <a:cs typeface="Courier New" pitchFamily="49" charset="0"/>
              </a:endParaRPr>
            </a:p>
          </p:txBody>
        </p:sp>
        <p:sp>
          <p:nvSpPr>
            <p:cNvPr id="74762" name="Rectangle 35"/>
            <p:cNvSpPr>
              <a:spLocks noChangeArrowheads="1"/>
            </p:cNvSpPr>
            <p:nvPr/>
          </p:nvSpPr>
          <p:spPr bwMode="auto">
            <a:xfrm>
              <a:off x="2044" y="2202"/>
              <a:ext cx="521"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dirty="0" smtClean="0">
                  <a:solidFill>
                    <a:srgbClr val="1A1B1C"/>
                  </a:solidFill>
                  <a:latin typeface="Courier New" pitchFamily="49" charset="0"/>
                  <a:cs typeface="Courier New" pitchFamily="49" charset="0"/>
                </a:rPr>
                <a:t>b </a:t>
              </a:r>
              <a:r>
                <a:rPr lang="en-US" dirty="0">
                  <a:solidFill>
                    <a:srgbClr val="1A1B1C"/>
                  </a:solidFill>
                  <a:latin typeface="Courier New" pitchFamily="49" charset="0"/>
                  <a:cs typeface="Courier New" pitchFamily="49" charset="0"/>
                </a:rPr>
                <a:t>.foo</a:t>
              </a:r>
              <a:endParaRPr lang="en-US" dirty="0">
                <a:latin typeface="Courier New" pitchFamily="49" charset="0"/>
                <a:cs typeface="Courier New" pitchFamily="49" charset="0"/>
              </a:endParaRPr>
            </a:p>
          </p:txBody>
        </p:sp>
        <p:sp>
          <p:nvSpPr>
            <p:cNvPr id="74763" name="Rectangle 36"/>
            <p:cNvSpPr>
              <a:spLocks noChangeArrowheads="1"/>
            </p:cNvSpPr>
            <p:nvPr/>
          </p:nvSpPr>
          <p:spPr bwMode="auto">
            <a:xfrm>
              <a:off x="2044" y="2370"/>
              <a:ext cx="261"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1A1B1C"/>
                  </a:solidFill>
                  <a:latin typeface="Courier New" pitchFamily="49" charset="0"/>
                  <a:cs typeface="Courier New" pitchFamily="49" charset="0"/>
                </a:rPr>
                <a:t>...</a:t>
              </a:r>
              <a:endParaRPr lang="en-US">
                <a:latin typeface="Courier New" pitchFamily="49" charset="0"/>
                <a:cs typeface="Courier New" pitchFamily="49" charset="0"/>
              </a:endParaRPr>
            </a:p>
          </p:txBody>
        </p:sp>
        <p:sp>
          <p:nvSpPr>
            <p:cNvPr id="74764" name="Rectangle 37"/>
            <p:cNvSpPr>
              <a:spLocks noChangeArrowheads="1"/>
            </p:cNvSpPr>
            <p:nvPr/>
          </p:nvSpPr>
          <p:spPr bwMode="auto">
            <a:xfrm>
              <a:off x="2044" y="2539"/>
              <a:ext cx="261"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1A1B1C"/>
                  </a:solidFill>
                  <a:latin typeface="Courier New" pitchFamily="49" charset="0"/>
                  <a:cs typeface="Courier New" pitchFamily="49" charset="0"/>
                </a:rPr>
                <a:t>...</a:t>
              </a:r>
              <a:endParaRPr lang="en-US">
                <a:latin typeface="Courier New" pitchFamily="49" charset="0"/>
                <a:cs typeface="Courier New" pitchFamily="49" charset="0"/>
              </a:endParaRPr>
            </a:p>
          </p:txBody>
        </p:sp>
        <p:sp>
          <p:nvSpPr>
            <p:cNvPr id="74765" name="Rectangle 38"/>
            <p:cNvSpPr>
              <a:spLocks noChangeArrowheads="1"/>
            </p:cNvSpPr>
            <p:nvPr/>
          </p:nvSpPr>
          <p:spPr bwMode="auto">
            <a:xfrm>
              <a:off x="2044" y="2707"/>
              <a:ext cx="434"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1A1B1C"/>
                  </a:solidFill>
                  <a:latin typeface="Courier New" pitchFamily="49" charset="0"/>
                  <a:cs typeface="Courier New" pitchFamily="49" charset="0"/>
                </a:rPr>
                <a:t>.foo:</a:t>
              </a:r>
              <a:endParaRPr lang="en-US">
                <a:latin typeface="Courier New" pitchFamily="49" charset="0"/>
                <a:cs typeface="Courier New" pitchFamily="49" charset="0"/>
              </a:endParaRPr>
            </a:p>
          </p:txBody>
        </p:sp>
        <p:sp>
          <p:nvSpPr>
            <p:cNvPr id="74766" name="Rectangle 39"/>
            <p:cNvSpPr>
              <a:spLocks noChangeArrowheads="1"/>
            </p:cNvSpPr>
            <p:nvPr/>
          </p:nvSpPr>
          <p:spPr bwMode="auto">
            <a:xfrm>
              <a:off x="2634" y="2885"/>
              <a:ext cx="1216"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1A1B1C"/>
                  </a:solidFill>
                  <a:latin typeface="Courier New" pitchFamily="49" charset="0"/>
                  <a:cs typeface="Courier New" pitchFamily="49" charset="0"/>
                </a:rPr>
                <a:t>add r3, r1, r4</a:t>
              </a:r>
              <a:endParaRPr lang="en-US">
                <a:latin typeface="Courier New" pitchFamily="49" charset="0"/>
                <a:cs typeface="Courier New" pitchFamily="49" charset="0"/>
              </a:endParaRPr>
            </a:p>
          </p:txBody>
        </p:sp>
        <p:sp>
          <p:nvSpPr>
            <p:cNvPr id="74767" name="Rectangle 40"/>
            <p:cNvSpPr>
              <a:spLocks noChangeArrowheads="1"/>
            </p:cNvSpPr>
            <p:nvPr/>
          </p:nvSpPr>
          <p:spPr bwMode="auto">
            <a:xfrm>
              <a:off x="2007" y="1987"/>
              <a:ext cx="2451" cy="1113"/>
            </a:xfrm>
            <a:prstGeom prst="rect">
              <a:avLst/>
            </a:prstGeom>
            <a:noFill/>
            <a:ln w="9">
              <a:solidFill>
                <a:srgbClr val="24211D"/>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latin typeface="Courier New" pitchFamily="49" charset="0"/>
                <a:cs typeface="Courier New" pitchFamily="49" charset="0"/>
              </a:endParaRPr>
            </a:p>
          </p:txBody>
        </p:sp>
      </p:grpSp>
      <p:pic>
        <p:nvPicPr>
          <p:cNvPr id="2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DBBA23B-8BE4-4077-BF29-BFFA77E58DCF}" type="slidenum">
              <a:rPr/>
              <a:pPr>
                <a:defRPr/>
              </a:pPr>
              <a:t>51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Conditional Branch Instructions</a:t>
            </a:r>
          </a:p>
        </p:txBody>
      </p:sp>
      <p:sp>
        <p:nvSpPr>
          <p:cNvPr id="75781" name="Text Placeholder 2"/>
          <p:cNvSpPr txBox="1">
            <a:spLocks noGrp="1"/>
          </p:cNvSpPr>
          <p:nvPr>
            <p:ph type="body" idx="4294967295"/>
          </p:nvPr>
        </p:nvSpPr>
        <p:spPr bwMode="auto">
          <a:xfrm>
            <a:off x="279400" y="2875651"/>
            <a:ext cx="8407400" cy="37893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The flags are only set by </a:t>
            </a:r>
            <a:r>
              <a:rPr lang="en-US" dirty="0" err="1" smtClean="0">
                <a:ea typeface="Microsoft YaHei"/>
              </a:rPr>
              <a:t>cmp</a:t>
            </a:r>
            <a:r>
              <a:rPr lang="en-US" dirty="0" smtClean="0">
                <a:ea typeface="Microsoft YaHei"/>
              </a:rPr>
              <a:t> instructions</a:t>
            </a:r>
          </a:p>
          <a:p>
            <a:pPr eaLnBrk="1">
              <a:spcBef>
                <a:spcPct val="0"/>
              </a:spcBef>
              <a:spcAft>
                <a:spcPts val="1413"/>
              </a:spcAft>
            </a:pPr>
            <a:r>
              <a:rPr lang="en-US" dirty="0" err="1" smtClean="0">
                <a:solidFill>
                  <a:srgbClr val="C5000B"/>
                </a:solidFill>
                <a:ea typeface="Microsoft YaHei"/>
              </a:rPr>
              <a:t>beq</a:t>
            </a:r>
            <a:r>
              <a:rPr lang="en-US" dirty="0" smtClean="0">
                <a:solidFill>
                  <a:srgbClr val="C5000B"/>
                </a:solidFill>
                <a:ea typeface="Microsoft YaHei"/>
              </a:rPr>
              <a:t> (branch if equal)</a:t>
            </a:r>
          </a:p>
          <a:p>
            <a:pPr lvl="1" eaLnBrk="1">
              <a:spcBef>
                <a:spcPct val="0"/>
              </a:spcBef>
              <a:spcAft>
                <a:spcPts val="1138"/>
              </a:spcAft>
            </a:pPr>
            <a:r>
              <a:rPr lang="en-US" sz="2400" dirty="0" smtClean="0">
                <a:ea typeface="Microsoft YaHei"/>
              </a:rPr>
              <a:t>If </a:t>
            </a:r>
            <a:r>
              <a:rPr lang="en-US" sz="2400" dirty="0" err="1" smtClean="0">
                <a:ea typeface="Microsoft YaHei"/>
              </a:rPr>
              <a:t>flags.E</a:t>
            </a:r>
            <a:r>
              <a:rPr lang="en-US" sz="2400" dirty="0" smtClean="0">
                <a:ea typeface="Microsoft YaHei"/>
              </a:rPr>
              <a:t> = 1, jump to .foo</a:t>
            </a:r>
          </a:p>
          <a:p>
            <a:pPr eaLnBrk="1">
              <a:spcBef>
                <a:spcPct val="0"/>
              </a:spcBef>
              <a:spcAft>
                <a:spcPts val="1413"/>
              </a:spcAft>
            </a:pPr>
            <a:r>
              <a:rPr lang="en-US" dirty="0" err="1" smtClean="0">
                <a:solidFill>
                  <a:srgbClr val="9966CC"/>
                </a:solidFill>
                <a:ea typeface="Microsoft YaHei"/>
              </a:rPr>
              <a:t>bgt</a:t>
            </a:r>
            <a:r>
              <a:rPr lang="en-US" dirty="0" smtClean="0">
                <a:solidFill>
                  <a:srgbClr val="9966CC"/>
                </a:solidFill>
                <a:ea typeface="Microsoft YaHei"/>
              </a:rPr>
              <a:t> (branch if greater than)</a:t>
            </a:r>
          </a:p>
          <a:p>
            <a:pPr lvl="1" eaLnBrk="1">
              <a:spcBef>
                <a:spcPct val="0"/>
              </a:spcBef>
              <a:spcAft>
                <a:spcPts val="1138"/>
              </a:spcAft>
            </a:pPr>
            <a:r>
              <a:rPr lang="en-US" sz="2400" dirty="0" smtClean="0">
                <a:ea typeface="Microsoft YaHei"/>
              </a:rPr>
              <a:t>If </a:t>
            </a:r>
            <a:r>
              <a:rPr lang="en-US" sz="2400" dirty="0" err="1" smtClean="0">
                <a:ea typeface="Microsoft YaHei"/>
              </a:rPr>
              <a:t>flags.GT</a:t>
            </a:r>
            <a:r>
              <a:rPr lang="en-US" sz="2400" dirty="0" smtClean="0">
                <a:ea typeface="Microsoft YaHei"/>
              </a:rPr>
              <a:t> = 1, jump to .foo</a:t>
            </a:r>
          </a:p>
          <a:p>
            <a:pPr lvl="1" eaLnBrk="1">
              <a:spcBef>
                <a:spcPct val="0"/>
              </a:spcBef>
              <a:spcAft>
                <a:spcPts val="1138"/>
              </a:spcAft>
            </a:pPr>
            <a:endParaRPr lang="en-US" sz="2400" dirty="0" smtClean="0">
              <a:ea typeface="Microsoft YaHei"/>
            </a:endParaRPr>
          </a:p>
        </p:txBody>
      </p:sp>
      <p:grpSp>
        <p:nvGrpSpPr>
          <p:cNvPr id="75782" name="Group 6"/>
          <p:cNvGrpSpPr>
            <a:grpSpLocks noChangeAspect="1"/>
          </p:cNvGrpSpPr>
          <p:nvPr/>
        </p:nvGrpSpPr>
        <p:grpSpPr bwMode="auto">
          <a:xfrm>
            <a:off x="1602878" y="1847850"/>
            <a:ext cx="5819775" cy="1131888"/>
            <a:chOff x="1536" y="1104"/>
            <a:chExt cx="3666" cy="713"/>
          </a:xfrm>
        </p:grpSpPr>
        <p:sp>
          <p:nvSpPr>
            <p:cNvPr id="75783" name="AutoShape 5"/>
            <p:cNvSpPr>
              <a:spLocks noChangeAspect="1" noChangeArrowheads="1" noTextEdit="1"/>
            </p:cNvSpPr>
            <p:nvPr/>
          </p:nvSpPr>
          <p:spPr bwMode="auto">
            <a:xfrm>
              <a:off x="1536" y="1104"/>
              <a:ext cx="3666"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5784" name="Freeform 7"/>
            <p:cNvSpPr>
              <a:spLocks noEditPoints="1"/>
            </p:cNvSpPr>
            <p:nvPr/>
          </p:nvSpPr>
          <p:spPr bwMode="auto">
            <a:xfrm>
              <a:off x="1560" y="1175"/>
              <a:ext cx="0" cy="428"/>
            </a:xfrm>
            <a:custGeom>
              <a:avLst/>
              <a:gdLst>
                <a:gd name="T0" fmla="*/ 214 h 36"/>
                <a:gd name="T1" fmla="*/ 0 h 36"/>
                <a:gd name="T2" fmla="*/ 428 h 36"/>
                <a:gd name="T3" fmla="*/ 214 h 36"/>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36">
                  <a:moveTo>
                    <a:pt x="0" y="18"/>
                  </a:moveTo>
                  <a:lnTo>
                    <a:pt x="0" y="0"/>
                  </a:lnTo>
                  <a:moveTo>
                    <a:pt x="0" y="36"/>
                  </a:moveTo>
                  <a:lnTo>
                    <a:pt x="0" y="18"/>
                  </a:lnTo>
                </a:path>
              </a:pathLst>
            </a:custGeom>
            <a:noFill/>
            <a:ln w="0">
              <a:solidFill>
                <a:srgbClr val="1A1B1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5" name="Line 8"/>
            <p:cNvSpPr>
              <a:spLocks noChangeShapeType="1"/>
            </p:cNvSpPr>
            <p:nvPr/>
          </p:nvSpPr>
          <p:spPr bwMode="auto">
            <a:xfrm flipV="1">
              <a:off x="1619" y="1175"/>
              <a:ext cx="0" cy="21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86" name="Rectangle 9"/>
            <p:cNvSpPr>
              <a:spLocks noChangeArrowheads="1"/>
            </p:cNvSpPr>
            <p:nvPr/>
          </p:nvSpPr>
          <p:spPr bwMode="auto">
            <a:xfrm>
              <a:off x="1726" y="1164"/>
              <a:ext cx="58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a:solidFill>
                    <a:srgbClr val="1A1B1C"/>
                  </a:solidFill>
                  <a:latin typeface="Times New Roman" pitchFamily="18" charset="0"/>
                </a:rPr>
                <a:t>beq .foo</a:t>
              </a:r>
              <a:endParaRPr lang="en-US">
                <a:latin typeface="Arial" pitchFamily="34" charset="0"/>
              </a:endParaRPr>
            </a:p>
          </p:txBody>
        </p:sp>
        <p:sp>
          <p:nvSpPr>
            <p:cNvPr id="75787" name="Line 10"/>
            <p:cNvSpPr>
              <a:spLocks noChangeShapeType="1"/>
            </p:cNvSpPr>
            <p:nvPr/>
          </p:nvSpPr>
          <p:spPr bwMode="auto">
            <a:xfrm flipV="1">
              <a:off x="2522" y="1175"/>
              <a:ext cx="0" cy="21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88" name="Rectangle 11"/>
            <p:cNvSpPr>
              <a:spLocks noChangeArrowheads="1"/>
            </p:cNvSpPr>
            <p:nvPr/>
          </p:nvSpPr>
          <p:spPr bwMode="auto">
            <a:xfrm>
              <a:off x="2629" y="1164"/>
              <a:ext cx="2056" cy="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dirty="0">
                  <a:solidFill>
                    <a:srgbClr val="1A1B1C"/>
                  </a:solidFill>
                  <a:latin typeface="Times New Roman" pitchFamily="18" charset="0"/>
                </a:rPr>
                <a:t>branch to .foo if </a:t>
              </a:r>
              <a:r>
                <a:rPr lang="en-US" sz="2200" i="1" dirty="0" err="1" smtClean="0">
                  <a:solidFill>
                    <a:srgbClr val="1A1B1C"/>
                  </a:solidFill>
                  <a:latin typeface="Times New Roman" pitchFamily="18" charset="0"/>
                </a:rPr>
                <a:t>flags.E</a:t>
              </a:r>
              <a:r>
                <a:rPr lang="en-US" sz="2200" i="1" dirty="0" smtClean="0">
                  <a:solidFill>
                    <a:srgbClr val="1A1B1C"/>
                  </a:solidFill>
                  <a:latin typeface="Times New Roman" pitchFamily="18" charset="0"/>
                </a:rPr>
                <a:t>  </a:t>
              </a:r>
              <a:r>
                <a:rPr lang="en-US" sz="2200" dirty="0">
                  <a:solidFill>
                    <a:srgbClr val="1A1B1C"/>
                  </a:solidFill>
                  <a:latin typeface="Times New Roman" pitchFamily="18" charset="0"/>
                </a:rPr>
                <a:t>= 1</a:t>
              </a:r>
              <a:endParaRPr lang="en-US" sz="2200" i="1" dirty="0">
                <a:latin typeface="Arial" pitchFamily="34" charset="0"/>
              </a:endParaRPr>
            </a:p>
            <a:p>
              <a:endParaRPr lang="en-US" sz="2200" dirty="0">
                <a:latin typeface="Arial" pitchFamily="34" charset="0"/>
              </a:endParaRPr>
            </a:p>
          </p:txBody>
        </p:sp>
        <p:sp>
          <p:nvSpPr>
            <p:cNvPr id="75789" name="Rectangle 12"/>
            <p:cNvSpPr>
              <a:spLocks noChangeArrowheads="1"/>
            </p:cNvSpPr>
            <p:nvPr/>
          </p:nvSpPr>
          <p:spPr bwMode="auto">
            <a:xfrm>
              <a:off x="3948" y="1164"/>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a:latin typeface="Arial" pitchFamily="34" charset="0"/>
              </a:endParaRPr>
            </a:p>
          </p:txBody>
        </p:sp>
        <p:sp>
          <p:nvSpPr>
            <p:cNvPr id="75790" name="Line 14"/>
            <p:cNvSpPr>
              <a:spLocks noChangeShapeType="1"/>
            </p:cNvSpPr>
            <p:nvPr/>
          </p:nvSpPr>
          <p:spPr bwMode="auto">
            <a:xfrm flipV="1">
              <a:off x="5124" y="1175"/>
              <a:ext cx="0" cy="21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91" name="Line 15"/>
            <p:cNvSpPr>
              <a:spLocks noChangeShapeType="1"/>
            </p:cNvSpPr>
            <p:nvPr/>
          </p:nvSpPr>
          <p:spPr bwMode="auto">
            <a:xfrm flipV="1">
              <a:off x="5171" y="1175"/>
              <a:ext cx="0" cy="21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92" name="Line 16"/>
            <p:cNvSpPr>
              <a:spLocks noChangeShapeType="1"/>
            </p:cNvSpPr>
            <p:nvPr/>
          </p:nvSpPr>
          <p:spPr bwMode="auto">
            <a:xfrm>
              <a:off x="1560" y="1389"/>
              <a:ext cx="3611" cy="0"/>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93" name="Line 17"/>
            <p:cNvSpPr>
              <a:spLocks noChangeShapeType="1"/>
            </p:cNvSpPr>
            <p:nvPr/>
          </p:nvSpPr>
          <p:spPr bwMode="auto">
            <a:xfrm flipV="1">
              <a:off x="1619" y="1389"/>
              <a:ext cx="0" cy="21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94" name="Rectangle 18"/>
            <p:cNvSpPr>
              <a:spLocks noChangeArrowheads="1"/>
            </p:cNvSpPr>
            <p:nvPr/>
          </p:nvSpPr>
          <p:spPr bwMode="auto">
            <a:xfrm>
              <a:off x="1726" y="1390"/>
              <a:ext cx="5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a:solidFill>
                    <a:srgbClr val="1A1B1C"/>
                  </a:solidFill>
                  <a:latin typeface="Times New Roman" pitchFamily="18" charset="0"/>
                </a:rPr>
                <a:t>bgt .foo</a:t>
              </a:r>
              <a:endParaRPr lang="en-US">
                <a:latin typeface="Arial" pitchFamily="34" charset="0"/>
              </a:endParaRPr>
            </a:p>
          </p:txBody>
        </p:sp>
        <p:sp>
          <p:nvSpPr>
            <p:cNvPr id="75795" name="Line 19"/>
            <p:cNvSpPr>
              <a:spLocks noChangeShapeType="1"/>
            </p:cNvSpPr>
            <p:nvPr/>
          </p:nvSpPr>
          <p:spPr bwMode="auto">
            <a:xfrm flipV="1">
              <a:off x="2522" y="1389"/>
              <a:ext cx="0" cy="21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96" name="Rectangle 20"/>
            <p:cNvSpPr>
              <a:spLocks noChangeArrowheads="1"/>
            </p:cNvSpPr>
            <p:nvPr/>
          </p:nvSpPr>
          <p:spPr bwMode="auto">
            <a:xfrm>
              <a:off x="2629" y="1390"/>
              <a:ext cx="2215" cy="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dirty="0">
                  <a:solidFill>
                    <a:srgbClr val="1A1B1C"/>
                  </a:solidFill>
                  <a:latin typeface="Times New Roman" pitchFamily="18" charset="0"/>
                </a:rPr>
                <a:t>branch to .foo if  </a:t>
              </a:r>
              <a:r>
                <a:rPr lang="en-US" sz="2200" i="1" dirty="0" err="1" smtClean="0">
                  <a:solidFill>
                    <a:srgbClr val="1A1B1C"/>
                  </a:solidFill>
                  <a:latin typeface="Times New Roman" pitchFamily="18" charset="0"/>
                </a:rPr>
                <a:t>flags.GT</a:t>
              </a:r>
              <a:r>
                <a:rPr lang="en-US" sz="2200" i="1" dirty="0" smtClean="0">
                  <a:solidFill>
                    <a:srgbClr val="1A1B1C"/>
                  </a:solidFill>
                  <a:latin typeface="Times New Roman" pitchFamily="18" charset="0"/>
                </a:rPr>
                <a:t>  </a:t>
              </a:r>
              <a:r>
                <a:rPr lang="en-US" sz="2200" dirty="0">
                  <a:solidFill>
                    <a:srgbClr val="1A1B1C"/>
                  </a:solidFill>
                  <a:latin typeface="Times New Roman" pitchFamily="18" charset="0"/>
                </a:rPr>
                <a:t>= 1</a:t>
              </a:r>
              <a:endParaRPr lang="en-US" sz="2200" i="1" dirty="0">
                <a:latin typeface="Arial" pitchFamily="34" charset="0"/>
              </a:endParaRPr>
            </a:p>
            <a:p>
              <a:endParaRPr lang="en-US" sz="2200" dirty="0">
                <a:latin typeface="Arial" pitchFamily="34" charset="0"/>
              </a:endParaRPr>
            </a:p>
          </p:txBody>
        </p:sp>
        <p:sp>
          <p:nvSpPr>
            <p:cNvPr id="75797" name="Line 23"/>
            <p:cNvSpPr>
              <a:spLocks noChangeShapeType="1"/>
            </p:cNvSpPr>
            <p:nvPr/>
          </p:nvSpPr>
          <p:spPr bwMode="auto">
            <a:xfrm flipV="1">
              <a:off x="5124" y="1389"/>
              <a:ext cx="0" cy="21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98" name="Line 24"/>
            <p:cNvSpPr>
              <a:spLocks noChangeShapeType="1"/>
            </p:cNvSpPr>
            <p:nvPr/>
          </p:nvSpPr>
          <p:spPr bwMode="auto">
            <a:xfrm flipV="1">
              <a:off x="5171" y="1389"/>
              <a:ext cx="0" cy="214"/>
            </a:xfrm>
            <a:prstGeom prst="line">
              <a:avLst/>
            </a:prstGeom>
            <a:noFill/>
            <a:ln w="0">
              <a:solidFill>
                <a:srgbClr val="1A1B1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99" name="Freeform 25"/>
            <p:cNvSpPr>
              <a:spLocks noEditPoints="1"/>
            </p:cNvSpPr>
            <p:nvPr/>
          </p:nvSpPr>
          <p:spPr bwMode="auto">
            <a:xfrm>
              <a:off x="1560" y="1128"/>
              <a:ext cx="3611" cy="523"/>
            </a:xfrm>
            <a:custGeom>
              <a:avLst/>
              <a:gdLst>
                <a:gd name="T0" fmla="*/ 0 w 304"/>
                <a:gd name="T1" fmla="*/ 523 h 44"/>
                <a:gd name="T2" fmla="*/ 3611 w 304"/>
                <a:gd name="T3" fmla="*/ 523 h 44"/>
                <a:gd name="T4" fmla="*/ 0 w 304"/>
                <a:gd name="T5" fmla="*/ 487 h 44"/>
                <a:gd name="T6" fmla="*/ 3611 w 304"/>
                <a:gd name="T7" fmla="*/ 487 h 44"/>
                <a:gd name="T8" fmla="*/ 0 w 304"/>
                <a:gd name="T9" fmla="*/ 48 h 44"/>
                <a:gd name="T10" fmla="*/ 3611 w 304"/>
                <a:gd name="T11" fmla="*/ 48 h 44"/>
                <a:gd name="T12" fmla="*/ 0 w 304"/>
                <a:gd name="T13" fmla="*/ 0 h 44"/>
                <a:gd name="T14" fmla="*/ 3611 w 304"/>
                <a:gd name="T15" fmla="*/ 0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44">
                  <a:moveTo>
                    <a:pt x="0" y="44"/>
                  </a:moveTo>
                  <a:lnTo>
                    <a:pt x="304" y="44"/>
                  </a:lnTo>
                  <a:moveTo>
                    <a:pt x="0" y="41"/>
                  </a:moveTo>
                  <a:lnTo>
                    <a:pt x="304" y="41"/>
                  </a:lnTo>
                  <a:moveTo>
                    <a:pt x="0" y="4"/>
                  </a:moveTo>
                  <a:lnTo>
                    <a:pt x="304" y="4"/>
                  </a:lnTo>
                  <a:moveTo>
                    <a:pt x="0" y="0"/>
                  </a:moveTo>
                  <a:lnTo>
                    <a:pt x="304" y="0"/>
                  </a:lnTo>
                </a:path>
              </a:pathLst>
            </a:custGeom>
            <a:noFill/>
            <a:ln w="0">
              <a:solidFill>
                <a:srgbClr val="1A1B1C"/>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pic>
        <p:nvPicPr>
          <p:cNvPr id="2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FEE754E-1738-4700-BCAA-2B455C8FAC83}" type="slidenum">
              <a:rPr/>
              <a:pPr>
                <a:defRPr/>
              </a:pPr>
              <a:t>52</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a:t>
            </a:r>
          </a:p>
        </p:txBody>
      </p:sp>
      <p:sp>
        <p:nvSpPr>
          <p:cNvPr id="76805" name="Text Placeholder 2"/>
          <p:cNvSpPr txBox="1">
            <a:spLocks noGrp="1"/>
          </p:cNvSpPr>
          <p:nvPr>
            <p:ph type="body" idx="4294967295"/>
          </p:nvPr>
        </p:nvSpPr>
        <p:spPr bwMode="auto">
          <a:xfrm>
            <a:off x="246606" y="1600200"/>
            <a:ext cx="8668793" cy="42703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smtClean="0">
                <a:ea typeface="Microsoft YaHei"/>
              </a:rPr>
              <a:t>If r1 &gt; r2, then save 4 in r3, else save 5 in r3</a:t>
            </a:r>
          </a:p>
        </p:txBody>
      </p:sp>
      <p:sp>
        <p:nvSpPr>
          <p:cNvPr id="4" name="Freeform 3"/>
          <p:cNvSpPr/>
          <p:nvPr/>
        </p:nvSpPr>
        <p:spPr>
          <a:xfrm>
            <a:off x="2133600" y="2743200"/>
            <a:ext cx="5113337" cy="2376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200" dirty="0" err="1">
                <a:latin typeface="Arial" pitchFamily="18"/>
                <a:ea typeface="Microsoft YaHei" pitchFamily="2"/>
                <a:cs typeface="Mangal" pitchFamily="2"/>
              </a:rPr>
              <a:t>cmp</a:t>
            </a:r>
            <a:r>
              <a:rPr lang="en-IN" sz="2200" dirty="0">
                <a:latin typeface="Arial" pitchFamily="18"/>
                <a:ea typeface="Microsoft YaHei" pitchFamily="2"/>
                <a:cs typeface="Mangal" pitchFamily="2"/>
              </a:rPr>
              <a:t> r1, r2</a:t>
            </a:r>
          </a:p>
          <a:p>
            <a:pPr fontAlgn="auto" hangingPunct="0">
              <a:spcBef>
                <a:spcPts val="0"/>
              </a:spcBef>
              <a:spcAft>
                <a:spcPts val="0"/>
              </a:spcAft>
              <a:defRPr/>
            </a:pPr>
            <a:r>
              <a:rPr lang="en-IN" sz="2200" dirty="0" err="1">
                <a:latin typeface="Arial" pitchFamily="18"/>
                <a:ea typeface="Microsoft YaHei" pitchFamily="2"/>
                <a:cs typeface="Mangal" pitchFamily="2"/>
              </a:rPr>
              <a:t>bgt</a:t>
            </a:r>
            <a:r>
              <a:rPr lang="en-IN" sz="2200" dirty="0">
                <a:latin typeface="Arial" pitchFamily="18"/>
                <a:ea typeface="Microsoft YaHei" pitchFamily="2"/>
                <a:cs typeface="Mangal" pitchFamily="2"/>
              </a:rPr>
              <a:t> .</a:t>
            </a:r>
            <a:r>
              <a:rPr lang="en-IN" sz="2200" dirty="0" err="1">
                <a:latin typeface="Arial" pitchFamily="18"/>
                <a:ea typeface="Microsoft YaHei" pitchFamily="2"/>
                <a:cs typeface="Mangal" pitchFamily="2"/>
              </a:rPr>
              <a:t>gtlabel</a:t>
            </a:r>
            <a:endParaRPr lang="en-IN" sz="2200" dirty="0">
              <a:latin typeface="Arial" pitchFamily="18"/>
              <a:ea typeface="Microsoft YaHei" pitchFamily="2"/>
              <a:cs typeface="Mangal" pitchFamily="2"/>
            </a:endParaRPr>
          </a:p>
          <a:p>
            <a:pPr fontAlgn="auto" hangingPunct="0">
              <a:spcBef>
                <a:spcPts val="0"/>
              </a:spcBef>
              <a:spcAft>
                <a:spcPts val="0"/>
              </a:spcAft>
              <a:defRPr/>
            </a:pP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r3, 5</a:t>
            </a:r>
          </a:p>
          <a:p>
            <a:pPr fontAlgn="auto" hangingPunct="0">
              <a:spcBef>
                <a:spcPts val="0"/>
              </a:spcBef>
              <a:spcAft>
                <a:spcPts val="0"/>
              </a:spcAft>
              <a:defRPr/>
            </a:pPr>
            <a:r>
              <a:rPr lang="en-IN" sz="2200" dirty="0">
                <a:latin typeface="Arial" pitchFamily="18"/>
                <a:ea typeface="Microsoft YaHei" pitchFamily="2"/>
                <a:cs typeface="Mangal" pitchFamily="2"/>
              </a:rPr>
              <a:t>...</a:t>
            </a:r>
          </a:p>
          <a:p>
            <a:pPr fontAlgn="auto" hangingPunct="0">
              <a:spcBef>
                <a:spcPts val="0"/>
              </a:spcBef>
              <a:spcAft>
                <a:spcPts val="0"/>
              </a:spcAft>
              <a:defRPr/>
            </a:pPr>
            <a:r>
              <a:rPr lang="en-IN" sz="2200" dirty="0">
                <a:latin typeface="Arial" pitchFamily="18"/>
                <a:ea typeface="Microsoft YaHei" pitchFamily="2"/>
                <a:cs typeface="Mangal" pitchFamily="2"/>
              </a:rPr>
              <a:t>...</a:t>
            </a:r>
          </a:p>
          <a:p>
            <a:pPr fontAlgn="auto" hangingPunct="0">
              <a:spcBef>
                <a:spcPts val="0"/>
              </a:spcBef>
              <a:spcAft>
                <a:spcPts val="0"/>
              </a:spcAft>
              <a:defRPr/>
            </a:pPr>
            <a:r>
              <a:rPr lang="en-IN" sz="2200" dirty="0">
                <a:latin typeface="Arial" pitchFamily="18"/>
                <a:ea typeface="Microsoft YaHei" pitchFamily="2"/>
                <a:cs typeface="Mangal" pitchFamily="2"/>
              </a:rPr>
              <a:t>.</a:t>
            </a:r>
            <a:r>
              <a:rPr lang="en-IN" sz="2200" dirty="0" err="1">
                <a:latin typeface="Arial" pitchFamily="18"/>
                <a:ea typeface="Microsoft YaHei" pitchFamily="2"/>
                <a:cs typeface="Mangal" pitchFamily="2"/>
              </a:rPr>
              <a:t>gtlabel</a:t>
            </a:r>
            <a:r>
              <a:rPr lang="en-IN" sz="2200" dirty="0">
                <a:latin typeface="Arial" pitchFamily="18"/>
                <a:ea typeface="Microsoft YaHei" pitchFamily="2"/>
                <a:cs typeface="Mangal" pitchFamily="2"/>
              </a:rPr>
              <a:t>:</a:t>
            </a:r>
          </a:p>
          <a:p>
            <a:pPr fontAlgn="auto" hangingPunct="0">
              <a:spcBef>
                <a:spcPts val="0"/>
              </a:spcBef>
              <a:spcAft>
                <a:spcPts val="0"/>
              </a:spcAft>
              <a:defRPr/>
            </a:pPr>
            <a:r>
              <a:rPr lang="en-IN" sz="2200" dirty="0">
                <a:latin typeface="Arial" pitchFamily="18"/>
                <a:ea typeface="Microsoft YaHei" pitchFamily="2"/>
                <a:cs typeface="Mangal" pitchFamily="2"/>
              </a:rPr>
              <a:t>	</a:t>
            </a:r>
            <a:r>
              <a:rPr lang="en-IN" sz="2200" dirty="0" err="1">
                <a:latin typeface="Arial" pitchFamily="18"/>
                <a:ea typeface="Microsoft YaHei" pitchFamily="2"/>
                <a:cs typeface="Mangal" pitchFamily="2"/>
              </a:rPr>
              <a:t>mov</a:t>
            </a:r>
            <a:r>
              <a:rPr lang="en-IN" sz="2200" dirty="0">
                <a:latin typeface="Arial" pitchFamily="18"/>
                <a:ea typeface="Microsoft YaHei" pitchFamily="2"/>
                <a:cs typeface="Mangal" pitchFamily="2"/>
              </a:rPr>
              <a:t> r3, 4</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7827830" y="6378019"/>
            <a:ext cx="561975" cy="365125"/>
          </a:xfrm>
        </p:spPr>
        <p:txBody>
          <a:bodyPr/>
          <a:lstStyle/>
          <a:p>
            <a:pPr>
              <a:defRPr/>
            </a:pPr>
            <a:fld id="{28CAFEF5-F247-4F7E-95D3-139566F3B3CC}" type="slidenum">
              <a:rPr/>
              <a:pPr>
                <a:defRPr/>
              </a:pPr>
              <a:t>53</a:t>
            </a:fld>
            <a:endParaRPr/>
          </a:p>
        </p:txBody>
      </p:sp>
      <p:sp>
        <p:nvSpPr>
          <p:cNvPr id="2" name="Title 1"/>
          <p:cNvSpPr txBox="1">
            <a:spLocks noGrp="1"/>
          </p:cNvSpPr>
          <p:nvPr>
            <p:ph type="title" idx="4294967295"/>
          </p:nvPr>
        </p:nvSpPr>
        <p:spPr>
          <a:xfrm>
            <a:off x="228600" y="1524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 - II</a:t>
            </a:r>
          </a:p>
        </p:txBody>
      </p:sp>
      <p:sp>
        <p:nvSpPr>
          <p:cNvPr id="77829" name="Rectangle 121"/>
          <p:cNvSpPr>
            <a:spLocks noChangeArrowheads="1"/>
          </p:cNvSpPr>
          <p:nvPr/>
        </p:nvSpPr>
        <p:spPr bwMode="auto">
          <a:xfrm>
            <a:off x="4191000" y="2286000"/>
            <a:ext cx="13785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i="1" dirty="0">
                <a:solidFill>
                  <a:srgbClr val="000000"/>
                </a:solidFill>
                <a:latin typeface="Courier New" pitchFamily="49" charset="0"/>
                <a:cs typeface="Courier New" pitchFamily="49" charset="0"/>
              </a:rPr>
              <a:t>C</a:t>
            </a:r>
            <a:endParaRPr lang="en-US" i="1" dirty="0">
              <a:latin typeface="Courier New" pitchFamily="49" charset="0"/>
              <a:cs typeface="Courier New" pitchFamily="49" charset="0"/>
            </a:endParaRPr>
          </a:p>
        </p:txBody>
      </p:sp>
      <p:grpSp>
        <p:nvGrpSpPr>
          <p:cNvPr id="77830" name="Group 5290"/>
          <p:cNvGrpSpPr>
            <a:grpSpLocks/>
          </p:cNvGrpSpPr>
          <p:nvPr/>
        </p:nvGrpSpPr>
        <p:grpSpPr bwMode="auto">
          <a:xfrm>
            <a:off x="1598612" y="2513340"/>
            <a:ext cx="5329237" cy="1271934"/>
            <a:chOff x="2136775" y="2549525"/>
            <a:chExt cx="4873625" cy="993775"/>
          </a:xfrm>
        </p:grpSpPr>
        <p:sp>
          <p:nvSpPr>
            <p:cNvPr id="77857" name="Line 120"/>
            <p:cNvSpPr>
              <a:spLocks noChangeShapeType="1"/>
            </p:cNvSpPr>
            <p:nvPr/>
          </p:nvSpPr>
          <p:spPr bwMode="auto">
            <a:xfrm>
              <a:off x="2136775" y="2549525"/>
              <a:ext cx="2320925" cy="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58" name="Line 122"/>
            <p:cNvSpPr>
              <a:spLocks noChangeShapeType="1"/>
            </p:cNvSpPr>
            <p:nvPr/>
          </p:nvSpPr>
          <p:spPr bwMode="auto">
            <a:xfrm>
              <a:off x="4689475" y="2549525"/>
              <a:ext cx="2320925" cy="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59" name="Line 123"/>
            <p:cNvSpPr>
              <a:spLocks noChangeShapeType="1"/>
            </p:cNvSpPr>
            <p:nvPr/>
          </p:nvSpPr>
          <p:spPr bwMode="auto">
            <a:xfrm flipV="1">
              <a:off x="2139950" y="2552700"/>
              <a:ext cx="0" cy="4603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0" name="Line 124"/>
            <p:cNvSpPr>
              <a:spLocks noChangeShapeType="1"/>
            </p:cNvSpPr>
            <p:nvPr/>
          </p:nvSpPr>
          <p:spPr bwMode="auto">
            <a:xfrm flipV="1">
              <a:off x="7007225" y="2552700"/>
              <a:ext cx="0" cy="4603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1" name="Line 125"/>
            <p:cNvSpPr>
              <a:spLocks noChangeShapeType="1"/>
            </p:cNvSpPr>
            <p:nvPr/>
          </p:nvSpPr>
          <p:spPr bwMode="auto">
            <a:xfrm flipV="1">
              <a:off x="2139950" y="2598738"/>
              <a:ext cx="0" cy="176212"/>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2" name="Line 132"/>
            <p:cNvSpPr>
              <a:spLocks noChangeShapeType="1"/>
            </p:cNvSpPr>
            <p:nvPr/>
          </p:nvSpPr>
          <p:spPr bwMode="auto">
            <a:xfrm flipV="1">
              <a:off x="7007225" y="2598738"/>
              <a:ext cx="0" cy="176212"/>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3" name="Line 133"/>
            <p:cNvSpPr>
              <a:spLocks noChangeShapeType="1"/>
            </p:cNvSpPr>
            <p:nvPr/>
          </p:nvSpPr>
          <p:spPr bwMode="auto">
            <a:xfrm flipV="1">
              <a:off x="2139950" y="2774950"/>
              <a:ext cx="0" cy="17938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4" name="Line 137"/>
            <p:cNvSpPr>
              <a:spLocks noChangeShapeType="1"/>
            </p:cNvSpPr>
            <p:nvPr/>
          </p:nvSpPr>
          <p:spPr bwMode="auto">
            <a:xfrm flipV="1">
              <a:off x="7007225" y="2774950"/>
              <a:ext cx="0" cy="17938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5" name="Line 138"/>
            <p:cNvSpPr>
              <a:spLocks noChangeShapeType="1"/>
            </p:cNvSpPr>
            <p:nvPr/>
          </p:nvSpPr>
          <p:spPr bwMode="auto">
            <a:xfrm flipV="1">
              <a:off x="2139950" y="2954338"/>
              <a:ext cx="0" cy="18097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6" name="Line 154"/>
            <p:cNvSpPr>
              <a:spLocks noChangeShapeType="1"/>
            </p:cNvSpPr>
            <p:nvPr/>
          </p:nvSpPr>
          <p:spPr bwMode="auto">
            <a:xfrm flipV="1">
              <a:off x="7007225" y="2954338"/>
              <a:ext cx="0" cy="18097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7" name="Line 155"/>
            <p:cNvSpPr>
              <a:spLocks noChangeShapeType="1"/>
            </p:cNvSpPr>
            <p:nvPr/>
          </p:nvSpPr>
          <p:spPr bwMode="auto">
            <a:xfrm flipV="1">
              <a:off x="2139950" y="3135313"/>
              <a:ext cx="0" cy="17938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8" name="Line 163"/>
            <p:cNvSpPr>
              <a:spLocks noChangeShapeType="1"/>
            </p:cNvSpPr>
            <p:nvPr/>
          </p:nvSpPr>
          <p:spPr bwMode="auto">
            <a:xfrm flipV="1">
              <a:off x="7007225" y="3135313"/>
              <a:ext cx="0" cy="17938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69" name="Line 164"/>
            <p:cNvSpPr>
              <a:spLocks noChangeShapeType="1"/>
            </p:cNvSpPr>
            <p:nvPr/>
          </p:nvSpPr>
          <p:spPr bwMode="auto">
            <a:xfrm flipV="1">
              <a:off x="2139950" y="3314700"/>
              <a:ext cx="0" cy="18097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70" name="Line 166"/>
            <p:cNvSpPr>
              <a:spLocks noChangeShapeType="1"/>
            </p:cNvSpPr>
            <p:nvPr/>
          </p:nvSpPr>
          <p:spPr bwMode="auto">
            <a:xfrm flipV="1">
              <a:off x="7007225" y="3314700"/>
              <a:ext cx="0" cy="18097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71" name="Line 167"/>
            <p:cNvSpPr>
              <a:spLocks noChangeShapeType="1"/>
            </p:cNvSpPr>
            <p:nvPr/>
          </p:nvSpPr>
          <p:spPr bwMode="auto">
            <a:xfrm flipV="1">
              <a:off x="2139950" y="3495675"/>
              <a:ext cx="0" cy="4445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72" name="Line 168"/>
            <p:cNvSpPr>
              <a:spLocks noChangeShapeType="1"/>
            </p:cNvSpPr>
            <p:nvPr/>
          </p:nvSpPr>
          <p:spPr bwMode="auto">
            <a:xfrm flipV="1">
              <a:off x="7007225" y="3495675"/>
              <a:ext cx="0" cy="4445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73" name="Line 169"/>
            <p:cNvSpPr>
              <a:spLocks noChangeShapeType="1"/>
            </p:cNvSpPr>
            <p:nvPr/>
          </p:nvSpPr>
          <p:spPr bwMode="auto">
            <a:xfrm>
              <a:off x="2136775" y="3543300"/>
              <a:ext cx="4873625" cy="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sp>
        <p:nvSpPr>
          <p:cNvPr id="77831" name="Rectangle 200"/>
          <p:cNvSpPr>
            <a:spLocks noChangeArrowheads="1"/>
          </p:cNvSpPr>
          <p:nvPr/>
        </p:nvSpPr>
        <p:spPr bwMode="auto">
          <a:xfrm>
            <a:off x="3977522" y="4256219"/>
            <a:ext cx="123431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i="1" dirty="0" err="1">
                <a:solidFill>
                  <a:srgbClr val="000000"/>
                </a:solidFill>
                <a:latin typeface="Courier New" pitchFamily="49" charset="0"/>
                <a:cs typeface="Courier New" pitchFamily="49" charset="0"/>
              </a:rPr>
              <a:t>SimpleRisc</a:t>
            </a:r>
            <a:endParaRPr lang="en-US" sz="1600" i="1" dirty="0">
              <a:latin typeface="Courier New" pitchFamily="49" charset="0"/>
              <a:cs typeface="Courier New" pitchFamily="49" charset="0"/>
            </a:endParaRPr>
          </a:p>
        </p:txBody>
      </p:sp>
      <p:grpSp>
        <p:nvGrpSpPr>
          <p:cNvPr id="77833" name="Group 5292"/>
          <p:cNvGrpSpPr>
            <a:grpSpLocks/>
          </p:cNvGrpSpPr>
          <p:nvPr/>
        </p:nvGrpSpPr>
        <p:grpSpPr bwMode="auto">
          <a:xfrm>
            <a:off x="5540094" y="4315275"/>
            <a:ext cx="1893887" cy="407987"/>
            <a:chOff x="5041900" y="4024313"/>
            <a:chExt cx="1968500" cy="407987"/>
          </a:xfrm>
        </p:grpSpPr>
        <p:sp>
          <p:nvSpPr>
            <p:cNvPr id="77854" name="Line 201"/>
            <p:cNvSpPr>
              <a:spLocks noChangeShapeType="1"/>
            </p:cNvSpPr>
            <p:nvPr/>
          </p:nvSpPr>
          <p:spPr bwMode="auto">
            <a:xfrm>
              <a:off x="5041900" y="4024313"/>
              <a:ext cx="1968500" cy="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55" name="Line 203"/>
            <p:cNvSpPr>
              <a:spLocks noChangeShapeType="1"/>
            </p:cNvSpPr>
            <p:nvPr/>
          </p:nvSpPr>
          <p:spPr bwMode="auto">
            <a:xfrm flipV="1">
              <a:off x="7007225" y="4027488"/>
              <a:ext cx="0" cy="4445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56" name="Line 230"/>
            <p:cNvSpPr>
              <a:spLocks noChangeShapeType="1"/>
            </p:cNvSpPr>
            <p:nvPr/>
          </p:nvSpPr>
          <p:spPr bwMode="auto">
            <a:xfrm flipV="1">
              <a:off x="7007225" y="4252913"/>
              <a:ext cx="0" cy="17938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sp>
        <p:nvSpPr>
          <p:cNvPr id="77834" name="Rectangle 5291"/>
          <p:cNvSpPr>
            <a:spLocks noChangeArrowheads="1"/>
          </p:cNvSpPr>
          <p:nvPr/>
        </p:nvSpPr>
        <p:spPr bwMode="auto">
          <a:xfrm>
            <a:off x="2139143" y="2561075"/>
            <a:ext cx="4572000" cy="1169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400" i="1" dirty="0" err="1">
                <a:latin typeface="Courier New" pitchFamily="49" charset="0"/>
                <a:cs typeface="Courier New" pitchFamily="49" charset="0"/>
              </a:rPr>
              <a:t>int</a:t>
            </a:r>
            <a:r>
              <a:rPr lang="en-US" sz="1400" i="1" dirty="0">
                <a:latin typeface="Courier New" pitchFamily="49" charset="0"/>
                <a:cs typeface="Courier New" pitchFamily="49" charset="0"/>
              </a:rPr>
              <a:t> prod = 1;</a:t>
            </a:r>
          </a:p>
          <a:p>
            <a:r>
              <a:rPr lang="en-US" sz="1400" i="1" dirty="0" err="1">
                <a:latin typeface="Courier New" pitchFamily="49" charset="0"/>
                <a:cs typeface="Courier New" pitchFamily="49" charset="0"/>
              </a:rPr>
              <a:t>int</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idx</a:t>
            </a:r>
            <a:r>
              <a:rPr lang="en-US" sz="1400" i="1" dirty="0">
                <a:latin typeface="Courier New" pitchFamily="49" charset="0"/>
                <a:cs typeface="Courier New" pitchFamily="49" charset="0"/>
              </a:rPr>
              <a:t>;</a:t>
            </a:r>
          </a:p>
          <a:p>
            <a:r>
              <a:rPr lang="pt-BR" sz="1400" i="1" dirty="0">
                <a:latin typeface="Courier New" pitchFamily="49" charset="0"/>
                <a:cs typeface="Courier New" pitchFamily="49" charset="0"/>
              </a:rPr>
              <a:t>for(idx = num; idx &gt; 1; idx --) {</a:t>
            </a:r>
          </a:p>
          <a:p>
            <a:r>
              <a:rPr lang="en-US" sz="1400" i="1" dirty="0" smtClean="0">
                <a:latin typeface="Courier New" pitchFamily="49" charset="0"/>
                <a:cs typeface="Courier New" pitchFamily="49" charset="0"/>
              </a:rPr>
              <a:t>         prod </a:t>
            </a:r>
            <a:r>
              <a:rPr lang="en-US" sz="1400" i="1" dirty="0">
                <a:latin typeface="Courier New" pitchFamily="49" charset="0"/>
                <a:cs typeface="Courier New" pitchFamily="49" charset="0"/>
              </a:rPr>
              <a:t>= prod * </a:t>
            </a:r>
            <a:r>
              <a:rPr lang="en-US" sz="1400" i="1" dirty="0" err="1">
                <a:latin typeface="Courier New" pitchFamily="49" charset="0"/>
                <a:cs typeface="Courier New" pitchFamily="49" charset="0"/>
              </a:rPr>
              <a:t>idx</a:t>
            </a:r>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a:t>
            </a:r>
            <a:endParaRPr lang="en-US" sz="1400" dirty="0">
              <a:latin typeface="Courier New" pitchFamily="49" charset="0"/>
              <a:cs typeface="Courier New" pitchFamily="49" charset="0"/>
            </a:endParaRPr>
          </a:p>
        </p:txBody>
      </p:sp>
      <p:grpSp>
        <p:nvGrpSpPr>
          <p:cNvPr id="77835" name="Group 241"/>
          <p:cNvGrpSpPr>
            <a:grpSpLocks/>
          </p:cNvGrpSpPr>
          <p:nvPr/>
        </p:nvGrpSpPr>
        <p:grpSpPr bwMode="auto">
          <a:xfrm>
            <a:off x="1341952" y="4349194"/>
            <a:ext cx="6096000" cy="1920875"/>
            <a:chOff x="2136775" y="2549524"/>
            <a:chExt cx="4873625" cy="993776"/>
          </a:xfrm>
        </p:grpSpPr>
        <p:sp>
          <p:nvSpPr>
            <p:cNvPr id="77838" name="Line 120"/>
            <p:cNvSpPr>
              <a:spLocks noChangeShapeType="1"/>
            </p:cNvSpPr>
            <p:nvPr/>
          </p:nvSpPr>
          <p:spPr bwMode="auto">
            <a:xfrm>
              <a:off x="2136775" y="2549524"/>
              <a:ext cx="1941513" cy="317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39" name="Line 123"/>
            <p:cNvSpPr>
              <a:spLocks noChangeShapeType="1"/>
            </p:cNvSpPr>
            <p:nvPr/>
          </p:nvSpPr>
          <p:spPr bwMode="auto">
            <a:xfrm flipV="1">
              <a:off x="2139950" y="2552700"/>
              <a:ext cx="0" cy="4603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0" name="Line 124"/>
            <p:cNvSpPr>
              <a:spLocks noChangeShapeType="1"/>
            </p:cNvSpPr>
            <p:nvPr/>
          </p:nvSpPr>
          <p:spPr bwMode="auto">
            <a:xfrm flipV="1">
              <a:off x="7007225" y="2552700"/>
              <a:ext cx="0" cy="4603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1" name="Line 125"/>
            <p:cNvSpPr>
              <a:spLocks noChangeShapeType="1"/>
            </p:cNvSpPr>
            <p:nvPr/>
          </p:nvSpPr>
          <p:spPr bwMode="auto">
            <a:xfrm flipV="1">
              <a:off x="2139950" y="2598738"/>
              <a:ext cx="0" cy="176212"/>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2" name="Line 132"/>
            <p:cNvSpPr>
              <a:spLocks noChangeShapeType="1"/>
            </p:cNvSpPr>
            <p:nvPr/>
          </p:nvSpPr>
          <p:spPr bwMode="auto">
            <a:xfrm flipV="1">
              <a:off x="7007225" y="2598738"/>
              <a:ext cx="0" cy="176212"/>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3" name="Line 133"/>
            <p:cNvSpPr>
              <a:spLocks noChangeShapeType="1"/>
            </p:cNvSpPr>
            <p:nvPr/>
          </p:nvSpPr>
          <p:spPr bwMode="auto">
            <a:xfrm flipV="1">
              <a:off x="2139950" y="2774950"/>
              <a:ext cx="0" cy="17938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4" name="Line 137"/>
            <p:cNvSpPr>
              <a:spLocks noChangeShapeType="1"/>
            </p:cNvSpPr>
            <p:nvPr/>
          </p:nvSpPr>
          <p:spPr bwMode="auto">
            <a:xfrm flipV="1">
              <a:off x="7007225" y="2774950"/>
              <a:ext cx="0" cy="17938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5" name="Line 138"/>
            <p:cNvSpPr>
              <a:spLocks noChangeShapeType="1"/>
            </p:cNvSpPr>
            <p:nvPr/>
          </p:nvSpPr>
          <p:spPr bwMode="auto">
            <a:xfrm flipV="1">
              <a:off x="2139950" y="2954338"/>
              <a:ext cx="0" cy="18097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6" name="Line 154"/>
            <p:cNvSpPr>
              <a:spLocks noChangeShapeType="1"/>
            </p:cNvSpPr>
            <p:nvPr/>
          </p:nvSpPr>
          <p:spPr bwMode="auto">
            <a:xfrm flipV="1">
              <a:off x="7007225" y="2954338"/>
              <a:ext cx="0" cy="18097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7" name="Line 155"/>
            <p:cNvSpPr>
              <a:spLocks noChangeShapeType="1"/>
            </p:cNvSpPr>
            <p:nvPr/>
          </p:nvSpPr>
          <p:spPr bwMode="auto">
            <a:xfrm flipV="1">
              <a:off x="2139950" y="3135313"/>
              <a:ext cx="0" cy="17938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8" name="Line 163"/>
            <p:cNvSpPr>
              <a:spLocks noChangeShapeType="1"/>
            </p:cNvSpPr>
            <p:nvPr/>
          </p:nvSpPr>
          <p:spPr bwMode="auto">
            <a:xfrm flipV="1">
              <a:off x="7007225" y="3135313"/>
              <a:ext cx="0" cy="179387"/>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49" name="Line 164"/>
            <p:cNvSpPr>
              <a:spLocks noChangeShapeType="1"/>
            </p:cNvSpPr>
            <p:nvPr/>
          </p:nvSpPr>
          <p:spPr bwMode="auto">
            <a:xfrm flipV="1">
              <a:off x="2139950" y="3314700"/>
              <a:ext cx="0" cy="18097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50" name="Line 166"/>
            <p:cNvSpPr>
              <a:spLocks noChangeShapeType="1"/>
            </p:cNvSpPr>
            <p:nvPr/>
          </p:nvSpPr>
          <p:spPr bwMode="auto">
            <a:xfrm flipV="1">
              <a:off x="7007225" y="3314700"/>
              <a:ext cx="0" cy="18097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51" name="Line 167"/>
            <p:cNvSpPr>
              <a:spLocks noChangeShapeType="1"/>
            </p:cNvSpPr>
            <p:nvPr/>
          </p:nvSpPr>
          <p:spPr bwMode="auto">
            <a:xfrm flipV="1">
              <a:off x="2139950" y="3495675"/>
              <a:ext cx="0" cy="4445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52" name="Line 168"/>
            <p:cNvSpPr>
              <a:spLocks noChangeShapeType="1"/>
            </p:cNvSpPr>
            <p:nvPr/>
          </p:nvSpPr>
          <p:spPr bwMode="auto">
            <a:xfrm flipV="1">
              <a:off x="7007225" y="3495675"/>
              <a:ext cx="0" cy="4445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77853" name="Line 169"/>
            <p:cNvSpPr>
              <a:spLocks noChangeShapeType="1"/>
            </p:cNvSpPr>
            <p:nvPr/>
          </p:nvSpPr>
          <p:spPr bwMode="auto">
            <a:xfrm>
              <a:off x="2136775" y="3543300"/>
              <a:ext cx="4873625" cy="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sp>
        <p:nvSpPr>
          <p:cNvPr id="77836" name="Rectangle 259"/>
          <p:cNvSpPr>
            <a:spLocks noChangeArrowheads="1"/>
          </p:cNvSpPr>
          <p:nvPr/>
        </p:nvSpPr>
        <p:spPr bwMode="auto">
          <a:xfrm>
            <a:off x="1453076" y="4459396"/>
            <a:ext cx="6374754" cy="160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pt-BR" sz="1400" i="1" dirty="0">
                <a:latin typeface="Courier New" pitchFamily="49" charset="0"/>
                <a:cs typeface="Courier New" pitchFamily="49" charset="0"/>
              </a:rPr>
              <a:t>mov r1, 1 </a:t>
            </a:r>
            <a:r>
              <a:rPr lang="pt-BR" sz="1400" i="1" dirty="0" smtClean="0">
                <a:latin typeface="Courier New" pitchFamily="49" charset="0"/>
                <a:cs typeface="Courier New" pitchFamily="49" charset="0"/>
              </a:rPr>
              <a:t>               /* </a:t>
            </a:r>
            <a:r>
              <a:rPr lang="pt-BR" sz="1400" i="1" dirty="0">
                <a:latin typeface="Courier New" pitchFamily="49" charset="0"/>
                <a:cs typeface="Courier New" pitchFamily="49" charset="0"/>
              </a:rPr>
              <a:t>prod = 1 */</a:t>
            </a:r>
          </a:p>
          <a:p>
            <a:r>
              <a:rPr lang="pt-BR" sz="1400" i="1" dirty="0">
                <a:latin typeface="Courier New" pitchFamily="49" charset="0"/>
                <a:cs typeface="Courier New" pitchFamily="49" charset="0"/>
              </a:rPr>
              <a:t>mov r2, r0 </a:t>
            </a:r>
            <a:r>
              <a:rPr lang="pt-BR" sz="1400" i="1" dirty="0" smtClean="0">
                <a:latin typeface="Courier New" pitchFamily="49" charset="0"/>
                <a:cs typeface="Courier New" pitchFamily="49" charset="0"/>
              </a:rPr>
              <a:t>              /* </a:t>
            </a:r>
            <a:r>
              <a:rPr lang="pt-BR" sz="1400" i="1" dirty="0">
                <a:latin typeface="Courier New" pitchFamily="49" charset="0"/>
                <a:cs typeface="Courier New" pitchFamily="49" charset="0"/>
              </a:rPr>
              <a:t>idx = num */</a:t>
            </a:r>
          </a:p>
          <a:p>
            <a:r>
              <a:rPr lang="pt-BR" sz="1400" i="1" dirty="0">
                <a:latin typeface="Courier New" pitchFamily="49" charset="0"/>
                <a:cs typeface="Courier New" pitchFamily="49" charset="0"/>
              </a:rPr>
              <a:t>.loop:</a:t>
            </a:r>
          </a:p>
          <a:p>
            <a:r>
              <a:rPr lang="pt-BR" sz="1400" i="1" dirty="0" smtClean="0">
                <a:latin typeface="Courier New" pitchFamily="49" charset="0"/>
                <a:cs typeface="Courier New" pitchFamily="49" charset="0"/>
              </a:rPr>
              <a:t>       mul </a:t>
            </a:r>
            <a:r>
              <a:rPr lang="pt-BR" sz="1400" i="1" dirty="0">
                <a:latin typeface="Courier New" pitchFamily="49" charset="0"/>
                <a:cs typeface="Courier New" pitchFamily="49" charset="0"/>
              </a:rPr>
              <a:t>r1, r1, r2 </a:t>
            </a:r>
            <a:r>
              <a:rPr lang="pt-BR" sz="1400" i="1" dirty="0" smtClean="0">
                <a:latin typeface="Courier New" pitchFamily="49" charset="0"/>
                <a:cs typeface="Courier New" pitchFamily="49" charset="0"/>
              </a:rPr>
              <a:t>   /* </a:t>
            </a:r>
            <a:r>
              <a:rPr lang="pt-BR" sz="1400" i="1" dirty="0">
                <a:latin typeface="Courier New" pitchFamily="49" charset="0"/>
                <a:cs typeface="Courier New" pitchFamily="49" charset="0"/>
              </a:rPr>
              <a:t>prod = prod * idx */</a:t>
            </a:r>
          </a:p>
          <a:p>
            <a:r>
              <a:rPr lang="pt-BR" sz="1400" i="1" dirty="0" smtClean="0">
                <a:latin typeface="Courier New" pitchFamily="49" charset="0"/>
                <a:cs typeface="Courier New" pitchFamily="49" charset="0"/>
              </a:rPr>
              <a:t>       sub </a:t>
            </a:r>
            <a:r>
              <a:rPr lang="pt-BR" sz="1400" i="1" dirty="0">
                <a:latin typeface="Courier New" pitchFamily="49" charset="0"/>
                <a:cs typeface="Courier New" pitchFamily="49" charset="0"/>
              </a:rPr>
              <a:t>r2, r2, 1 </a:t>
            </a:r>
            <a:r>
              <a:rPr lang="pt-BR" sz="1400" i="1" dirty="0" smtClean="0">
                <a:latin typeface="Courier New" pitchFamily="49" charset="0"/>
                <a:cs typeface="Courier New" pitchFamily="49" charset="0"/>
              </a:rPr>
              <a:t>    /* </a:t>
            </a:r>
            <a:r>
              <a:rPr lang="pt-BR" sz="1400" i="1" dirty="0">
                <a:latin typeface="Courier New" pitchFamily="49" charset="0"/>
                <a:cs typeface="Courier New" pitchFamily="49" charset="0"/>
              </a:rPr>
              <a:t>idx = idx - 1 */</a:t>
            </a:r>
          </a:p>
          <a:p>
            <a:r>
              <a:rPr lang="pt-BR" sz="1400" i="1" dirty="0" smtClean="0">
                <a:latin typeface="Courier New" pitchFamily="49" charset="0"/>
                <a:cs typeface="Courier New" pitchFamily="49" charset="0"/>
              </a:rPr>
              <a:t>       cmp </a:t>
            </a:r>
            <a:r>
              <a:rPr lang="pt-BR" sz="1400" i="1" dirty="0">
                <a:latin typeface="Courier New" pitchFamily="49" charset="0"/>
                <a:cs typeface="Courier New" pitchFamily="49" charset="0"/>
              </a:rPr>
              <a:t>r2, 1 </a:t>
            </a:r>
            <a:r>
              <a:rPr lang="pt-BR" sz="1400" i="1" dirty="0" smtClean="0">
                <a:latin typeface="Courier New" pitchFamily="49" charset="0"/>
                <a:cs typeface="Courier New" pitchFamily="49" charset="0"/>
              </a:rPr>
              <a:t>        /* </a:t>
            </a:r>
            <a:r>
              <a:rPr lang="pt-BR" sz="1400" i="1" dirty="0">
                <a:latin typeface="Courier New" pitchFamily="49" charset="0"/>
                <a:cs typeface="Courier New" pitchFamily="49" charset="0"/>
              </a:rPr>
              <a:t>compare (idx, 1) */</a:t>
            </a:r>
          </a:p>
          <a:p>
            <a:r>
              <a:rPr lang="pt-BR" sz="1400" i="1" dirty="0" smtClean="0">
                <a:latin typeface="Courier New" pitchFamily="49" charset="0"/>
                <a:cs typeface="Courier New" pitchFamily="49" charset="0"/>
              </a:rPr>
              <a:t>       bgt </a:t>
            </a:r>
            <a:r>
              <a:rPr lang="pt-BR" sz="1400" i="1" dirty="0">
                <a:latin typeface="Courier New" pitchFamily="49" charset="0"/>
                <a:cs typeface="Courier New" pitchFamily="49" charset="0"/>
              </a:rPr>
              <a:t>.loop </a:t>
            </a:r>
            <a:r>
              <a:rPr lang="pt-BR" sz="1400" i="1" dirty="0" smtClean="0">
                <a:latin typeface="Courier New" pitchFamily="49" charset="0"/>
                <a:cs typeface="Courier New" pitchFamily="49" charset="0"/>
              </a:rPr>
              <a:t>        /* </a:t>
            </a:r>
            <a:r>
              <a:rPr lang="pt-BR" sz="1400" i="1" dirty="0">
                <a:latin typeface="Courier New" pitchFamily="49" charset="0"/>
                <a:cs typeface="Courier New" pitchFamily="49" charset="0"/>
              </a:rPr>
              <a:t>if (idx &gt; 1) goto .loop*/</a:t>
            </a:r>
          </a:p>
        </p:txBody>
      </p:sp>
      <p:sp>
        <p:nvSpPr>
          <p:cNvPr id="77837" name="Rectangle 5293"/>
          <p:cNvSpPr>
            <a:spLocks noChangeArrowheads="1"/>
          </p:cNvSpPr>
          <p:nvPr/>
        </p:nvSpPr>
        <p:spPr bwMode="auto">
          <a:xfrm>
            <a:off x="958755" y="3868993"/>
            <a:ext cx="48672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dirty="0">
                <a:latin typeface="Times New Roman" pitchFamily="18" charset="0"/>
                <a:cs typeface="Times New Roman" pitchFamily="18" charset="0"/>
              </a:rPr>
              <a:t>Let us now try to convert this program to </a:t>
            </a:r>
            <a:r>
              <a:rPr lang="en-US" sz="1600" dirty="0" err="1">
                <a:latin typeface="Times New Roman" pitchFamily="18" charset="0"/>
                <a:cs typeface="Times New Roman" pitchFamily="18" charset="0"/>
              </a:rPr>
              <a:t>SimpleRisc</a:t>
            </a:r>
            <a:r>
              <a:rPr lang="en-US" sz="1600" dirty="0">
                <a:latin typeface="Times New Roman" pitchFamily="18" charset="0"/>
                <a:cs typeface="Times New Roman" pitchFamily="18" charset="0"/>
              </a:rPr>
              <a:t> . </a:t>
            </a:r>
          </a:p>
        </p:txBody>
      </p:sp>
      <p:sp>
        <p:nvSpPr>
          <p:cNvPr id="3" name="Rectangle 2"/>
          <p:cNvSpPr/>
          <p:nvPr/>
        </p:nvSpPr>
        <p:spPr>
          <a:xfrm>
            <a:off x="533400" y="1264676"/>
            <a:ext cx="8610600" cy="523220"/>
          </a:xfrm>
          <a:prstGeom prst="rect">
            <a:avLst/>
          </a:prstGeom>
        </p:spPr>
        <p:txBody>
          <a:bodyPr wrap="square">
            <a:spAutoFit/>
          </a:bodyPr>
          <a:lstStyle/>
          <a:p>
            <a:r>
              <a:rPr lang="en-US" sz="2800" b="1" dirty="0" smtClean="0"/>
              <a:t>Answer: </a:t>
            </a:r>
            <a:r>
              <a:rPr lang="en-US" sz="2800" dirty="0"/>
              <a:t>C</a:t>
            </a:r>
            <a:r>
              <a:rPr lang="en-US" sz="2800" dirty="0" smtClean="0"/>
              <a:t>ompute </a:t>
            </a:r>
            <a:r>
              <a:rPr lang="en-US" sz="2800" dirty="0"/>
              <a:t>the factorial of the variable num.</a:t>
            </a:r>
          </a:p>
        </p:txBody>
      </p:sp>
      <p:pic>
        <p:nvPicPr>
          <p:cNvPr id="5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0B923815-B637-41AD-8123-B4DF3B75981A}" type="slidenum">
              <a:rPr/>
              <a:pPr>
                <a:defRPr/>
              </a:pPr>
              <a:t>54</a:t>
            </a:fld>
            <a:endParaRPr/>
          </a:p>
        </p:txBody>
      </p:sp>
      <p:sp>
        <p:nvSpPr>
          <p:cNvPr id="78853" name="Text Placeholder 2"/>
          <p:cNvSpPr txBox="1">
            <a:spLocks noGrp="1"/>
          </p:cNvSpPr>
          <p:nvPr>
            <p:ph type="body" idx="4294967295"/>
          </p:nvPr>
        </p:nvSpPr>
        <p:spPr bwMode="auto">
          <a:xfrm>
            <a:off x="304800" y="4183063"/>
            <a:ext cx="8458200" cy="23701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Write a </a:t>
            </a:r>
            <a:r>
              <a:rPr lang="en-US" dirty="0" err="1" smtClean="0">
                <a:ea typeface="Microsoft YaHei"/>
              </a:rPr>
              <a:t>SimpleRisc</a:t>
            </a:r>
            <a:r>
              <a:rPr lang="en-US" dirty="0" smtClean="0">
                <a:ea typeface="Microsoft YaHei"/>
              </a:rPr>
              <a:t> assembly program to find the smallest number that is a </a:t>
            </a:r>
            <a:r>
              <a:rPr lang="en-US" dirty="0" smtClean="0">
                <a:solidFill>
                  <a:srgbClr val="4700B8"/>
                </a:solidFill>
                <a:ea typeface="Microsoft YaHei"/>
              </a:rPr>
              <a:t>sum of two cubes in two different ways</a:t>
            </a:r>
            <a:r>
              <a:rPr lang="en-US" dirty="0" smtClean="0">
                <a:ea typeface="Microsoft YaHei"/>
              </a:rPr>
              <a:t> → 1729</a:t>
            </a:r>
          </a:p>
        </p:txBody>
      </p:sp>
      <p:pic>
        <p:nvPicPr>
          <p:cNvPr id="7885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1447800"/>
            <a:ext cx="2879725" cy="252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B20D85A8-761A-4006-86AB-0BB47D4885FB}" type="slidenum">
              <a:rPr/>
              <a:pPr>
                <a:defRPr/>
              </a:pPr>
              <a:t>55</a:t>
            </a:fld>
            <a:endParaRPr/>
          </a:p>
        </p:txBody>
      </p:sp>
      <p:sp>
        <p:nvSpPr>
          <p:cNvPr id="2" name="Title 1"/>
          <p:cNvSpPr txBox="1">
            <a:spLocks noGrp="1"/>
          </p:cNvSpPr>
          <p:nvPr>
            <p:ph type="title" idx="4294967295"/>
          </p:nvPr>
        </p:nvSpPr>
        <p:spPr>
          <a:xfrm>
            <a:off x="228600" y="1301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Modifiers</a:t>
            </a:r>
          </a:p>
        </p:txBody>
      </p:sp>
      <p:sp>
        <p:nvSpPr>
          <p:cNvPr id="79877" name="Text Placeholder 2"/>
          <p:cNvSpPr txBox="1">
            <a:spLocks noGrp="1"/>
          </p:cNvSpPr>
          <p:nvPr>
            <p:ph type="body" idx="4294967295"/>
          </p:nvPr>
        </p:nvSpPr>
        <p:spPr bwMode="auto">
          <a:xfrm>
            <a:off x="304800" y="1524000"/>
            <a:ext cx="85344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smtClean="0">
                <a:ea typeface="Microsoft YaHei"/>
              </a:rPr>
              <a:t>We can add the following modifiers to an instruction that has an immediate operand</a:t>
            </a:r>
          </a:p>
          <a:p>
            <a:pPr eaLnBrk="1">
              <a:spcBef>
                <a:spcPct val="0"/>
              </a:spcBef>
              <a:spcAft>
                <a:spcPts val="1413"/>
              </a:spcAft>
            </a:pPr>
            <a:r>
              <a:rPr lang="en-US" sz="2800" dirty="0" smtClean="0">
                <a:ea typeface="Microsoft YaHei"/>
              </a:rPr>
              <a:t>Modifier :</a:t>
            </a:r>
          </a:p>
          <a:p>
            <a:pPr lvl="1" eaLnBrk="1">
              <a:spcBef>
                <a:spcPct val="0"/>
              </a:spcBef>
              <a:spcAft>
                <a:spcPts val="1138"/>
              </a:spcAft>
            </a:pPr>
            <a:r>
              <a:rPr lang="en-US" sz="2200" dirty="0" smtClean="0">
                <a:solidFill>
                  <a:srgbClr val="2323DC"/>
                </a:solidFill>
                <a:ea typeface="Microsoft YaHei"/>
              </a:rPr>
              <a:t>default</a:t>
            </a:r>
            <a:r>
              <a:rPr lang="en-US" sz="2200" dirty="0" smtClean="0">
                <a:ea typeface="Microsoft YaHei"/>
              </a:rPr>
              <a:t> : </a:t>
            </a:r>
            <a:r>
              <a:rPr lang="en-US" sz="2200" dirty="0" err="1" smtClean="0">
                <a:ea typeface="Microsoft YaHei"/>
              </a:rPr>
              <a:t>mov</a:t>
            </a:r>
            <a:r>
              <a:rPr lang="en-US" sz="2200" dirty="0" smtClean="0">
                <a:ea typeface="Microsoft YaHei"/>
              </a:rPr>
              <a:t> → treat the 16 bit immediate as a </a:t>
            </a:r>
            <a:r>
              <a:rPr lang="en-US" sz="2200" dirty="0" smtClean="0">
                <a:solidFill>
                  <a:srgbClr val="2323DC"/>
                </a:solidFill>
                <a:ea typeface="Microsoft YaHei"/>
              </a:rPr>
              <a:t>signed number </a:t>
            </a:r>
            <a:r>
              <a:rPr lang="en-US" sz="2200" dirty="0" smtClean="0">
                <a:ea typeface="Microsoft YaHei"/>
              </a:rPr>
              <a:t>(automatic sign extension)</a:t>
            </a:r>
          </a:p>
          <a:p>
            <a:pPr lvl="1" eaLnBrk="1">
              <a:spcBef>
                <a:spcPct val="0"/>
              </a:spcBef>
              <a:spcAft>
                <a:spcPts val="1138"/>
              </a:spcAft>
            </a:pPr>
            <a:r>
              <a:rPr lang="en-US" sz="2200" dirty="0" smtClean="0">
                <a:solidFill>
                  <a:srgbClr val="B84747"/>
                </a:solidFill>
                <a:ea typeface="Microsoft YaHei"/>
              </a:rPr>
              <a:t>(u)</a:t>
            </a:r>
            <a:r>
              <a:rPr lang="en-US" sz="2200" dirty="0" smtClean="0">
                <a:ea typeface="Microsoft YaHei"/>
              </a:rPr>
              <a:t> : </a:t>
            </a:r>
            <a:r>
              <a:rPr lang="en-US" sz="2200" dirty="0" err="1" smtClean="0">
                <a:ea typeface="Microsoft YaHei"/>
              </a:rPr>
              <a:t>movu</a:t>
            </a:r>
            <a:r>
              <a:rPr lang="en-US" sz="2200" dirty="0" smtClean="0">
                <a:ea typeface="Microsoft YaHei"/>
              </a:rPr>
              <a:t> → treat the 16 bit immediate as an unsigned number</a:t>
            </a:r>
          </a:p>
          <a:p>
            <a:pPr lvl="1" eaLnBrk="1">
              <a:spcBef>
                <a:spcPct val="0"/>
              </a:spcBef>
              <a:spcAft>
                <a:spcPts val="1138"/>
              </a:spcAft>
            </a:pPr>
            <a:r>
              <a:rPr lang="en-US" sz="2200" dirty="0" smtClean="0">
                <a:solidFill>
                  <a:srgbClr val="C5000B"/>
                </a:solidFill>
                <a:ea typeface="Microsoft YaHei"/>
              </a:rPr>
              <a:t>(h)</a:t>
            </a:r>
            <a:r>
              <a:rPr lang="en-US" sz="2200" dirty="0" smtClean="0">
                <a:ea typeface="Microsoft YaHei"/>
              </a:rPr>
              <a:t> : </a:t>
            </a:r>
            <a:r>
              <a:rPr lang="en-US" sz="2200" dirty="0" err="1" smtClean="0">
                <a:ea typeface="Microsoft YaHei"/>
              </a:rPr>
              <a:t>movh</a:t>
            </a:r>
            <a:r>
              <a:rPr lang="en-US" sz="2200" dirty="0" smtClean="0">
                <a:ea typeface="Microsoft YaHei"/>
              </a:rPr>
              <a:t> → left shift the 16 bit immediate by 16 positions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8B31F275-D819-4A0E-93DE-98151E14C4D2}" type="slidenum">
              <a:rPr/>
              <a:pPr>
                <a:defRPr/>
              </a:pPr>
              <a:t>56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Mechanism</a:t>
            </a:r>
            <a:endParaRPr lang="fr-FR" dirty="0">
              <a:solidFill>
                <a:schemeClr val="tx1"/>
              </a:solidFill>
            </a:endParaRPr>
          </a:p>
        </p:txBody>
      </p:sp>
      <p:sp>
        <p:nvSpPr>
          <p:cNvPr id="80901" name="Text Placeholder 2"/>
          <p:cNvSpPr txBox="1">
            <a:spLocks noGrp="1"/>
          </p:cNvSpPr>
          <p:nvPr>
            <p:ph type="body" idx="4294967295"/>
          </p:nvPr>
        </p:nvSpPr>
        <p:spPr bwMode="auto">
          <a:xfrm>
            <a:off x="304800" y="1704974"/>
            <a:ext cx="8610600" cy="45831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The processor </a:t>
            </a:r>
            <a:r>
              <a:rPr lang="en-US" sz="2600" dirty="0" smtClean="0">
                <a:solidFill>
                  <a:srgbClr val="FF3366"/>
                </a:solidFill>
                <a:ea typeface="Microsoft YaHei"/>
              </a:rPr>
              <a:t>internally converts</a:t>
            </a:r>
            <a:r>
              <a:rPr lang="en-US" sz="2600" dirty="0" smtClean="0">
                <a:ea typeface="Microsoft YaHei"/>
              </a:rPr>
              <a:t> a 16 bit immediate to a 32 bit number</a:t>
            </a:r>
          </a:p>
          <a:p>
            <a:pPr eaLnBrk="1">
              <a:spcBef>
                <a:spcPct val="0"/>
              </a:spcBef>
              <a:spcAft>
                <a:spcPts val="1413"/>
              </a:spcAft>
            </a:pPr>
            <a:r>
              <a:rPr lang="en-US" sz="2600" dirty="0" smtClean="0">
                <a:ea typeface="Microsoft YaHei"/>
              </a:rPr>
              <a:t>It uses </a:t>
            </a:r>
            <a:r>
              <a:rPr lang="en-US" sz="2600" dirty="0" smtClean="0">
                <a:solidFill>
                  <a:srgbClr val="008000"/>
                </a:solidFill>
                <a:ea typeface="Microsoft YaHei"/>
              </a:rPr>
              <a:t>this 32 bit number</a:t>
            </a:r>
            <a:r>
              <a:rPr lang="en-US" sz="2600" dirty="0" smtClean="0">
                <a:ea typeface="Microsoft YaHei"/>
              </a:rPr>
              <a:t> for all the computations</a:t>
            </a:r>
          </a:p>
          <a:p>
            <a:pPr eaLnBrk="1">
              <a:spcBef>
                <a:spcPct val="0"/>
              </a:spcBef>
              <a:spcAft>
                <a:spcPts val="1413"/>
              </a:spcAft>
            </a:pPr>
            <a:r>
              <a:rPr lang="en-US" sz="2600" dirty="0" smtClean="0">
                <a:ea typeface="Microsoft YaHei"/>
              </a:rPr>
              <a:t>Valid only for arithmetic/logical </a:t>
            </a:r>
            <a:r>
              <a:rPr lang="en-US" sz="2600" dirty="0" err="1" smtClean="0">
                <a:ea typeface="Microsoft YaHei"/>
              </a:rPr>
              <a:t>insts</a:t>
            </a:r>
            <a:endParaRPr lang="en-US" sz="2600" dirty="0" smtClean="0">
              <a:ea typeface="Microsoft YaHei"/>
            </a:endParaRPr>
          </a:p>
          <a:p>
            <a:pPr eaLnBrk="1">
              <a:spcBef>
                <a:spcPct val="0"/>
              </a:spcBef>
              <a:spcAft>
                <a:spcPts val="1413"/>
              </a:spcAft>
            </a:pPr>
            <a:r>
              <a:rPr lang="en-US" sz="2600" dirty="0" smtClean="0">
                <a:ea typeface="Microsoft YaHei"/>
              </a:rPr>
              <a:t>We can control the generation of this 32 bit number</a:t>
            </a:r>
          </a:p>
          <a:p>
            <a:pPr lvl="1" eaLnBrk="1">
              <a:spcBef>
                <a:spcPct val="0"/>
              </a:spcBef>
              <a:spcAft>
                <a:spcPts val="1138"/>
              </a:spcAft>
            </a:pPr>
            <a:r>
              <a:rPr lang="en-US" sz="2000" dirty="0" smtClean="0">
                <a:ea typeface="Microsoft YaHei"/>
              </a:rPr>
              <a:t>sign extension (</a:t>
            </a:r>
            <a:r>
              <a:rPr lang="en-US" sz="2000" dirty="0" smtClean="0">
                <a:solidFill>
                  <a:srgbClr val="008000"/>
                </a:solidFill>
                <a:ea typeface="Microsoft YaHei"/>
              </a:rPr>
              <a:t>default</a:t>
            </a:r>
            <a:r>
              <a:rPr lang="en-US" sz="2000" dirty="0" smtClean="0">
                <a:ea typeface="Microsoft YaHei"/>
              </a:rPr>
              <a:t>)</a:t>
            </a:r>
          </a:p>
          <a:p>
            <a:pPr lvl="1" eaLnBrk="1">
              <a:spcBef>
                <a:spcPct val="0"/>
              </a:spcBef>
              <a:spcAft>
                <a:spcPts val="1138"/>
              </a:spcAft>
            </a:pPr>
            <a:r>
              <a:rPr lang="en-US" sz="2000" dirty="0" smtClean="0">
                <a:ea typeface="Microsoft YaHei"/>
              </a:rPr>
              <a:t>treat the 16 bit number as unsigned (</a:t>
            </a:r>
            <a:r>
              <a:rPr lang="en-US" sz="2000" dirty="0" smtClean="0">
                <a:solidFill>
                  <a:srgbClr val="FF420E"/>
                </a:solidFill>
                <a:ea typeface="Microsoft YaHei"/>
              </a:rPr>
              <a:t>u suffix</a:t>
            </a:r>
            <a:r>
              <a:rPr lang="en-US" sz="2000" dirty="0" smtClean="0">
                <a:ea typeface="Microsoft YaHei"/>
              </a:rPr>
              <a:t>)</a:t>
            </a:r>
          </a:p>
          <a:p>
            <a:pPr lvl="1" eaLnBrk="1">
              <a:spcBef>
                <a:spcPct val="0"/>
              </a:spcBef>
              <a:spcAft>
                <a:spcPts val="1138"/>
              </a:spcAft>
            </a:pPr>
            <a:r>
              <a:rPr lang="en-US" sz="2000" dirty="0" smtClean="0">
                <a:ea typeface="Microsoft YaHei"/>
              </a:rPr>
              <a:t>load the 16 bit number in the upper bytes (</a:t>
            </a:r>
            <a:r>
              <a:rPr lang="en-US" sz="2000" dirty="0" smtClean="0">
                <a:solidFill>
                  <a:srgbClr val="DC2300"/>
                </a:solidFill>
                <a:ea typeface="Microsoft YaHei"/>
              </a:rPr>
              <a:t>h suffix</a:t>
            </a:r>
            <a:r>
              <a:rPr lang="en-US" sz="2000" dirty="0" smtClean="0">
                <a:ea typeface="Microsoft YaHei"/>
              </a:rPr>
              <a:t>)</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17" name="Slide Number Placeholder 1"/>
          <p:cNvSpPr>
            <a:spLocks noGrp="1"/>
          </p:cNvSpPr>
          <p:nvPr>
            <p:ph type="sldNum" sz="quarter" idx="12"/>
          </p:nvPr>
        </p:nvSpPr>
        <p:spPr>
          <a:xfrm>
            <a:off x="8543278" y="6356350"/>
            <a:ext cx="561975" cy="365125"/>
          </a:xfrm>
        </p:spPr>
        <p:txBody>
          <a:bodyPr/>
          <a:lstStyle/>
          <a:p>
            <a:pPr>
              <a:defRPr/>
            </a:pPr>
            <a:fld id="{0183876B-55F8-48D8-9B93-B90D742F50E9}" type="slidenum">
              <a:rPr/>
              <a:pPr>
                <a:defRPr/>
              </a:pPr>
              <a:t>57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More about Modifiers</a:t>
            </a:r>
          </a:p>
        </p:txBody>
      </p:sp>
      <p:sp>
        <p:nvSpPr>
          <p:cNvPr id="81925" name="Text Placeholder 2"/>
          <p:cNvSpPr txBox="1">
            <a:spLocks noGrp="1"/>
          </p:cNvSpPr>
          <p:nvPr>
            <p:ph type="body" idx="4294967295"/>
          </p:nvPr>
        </p:nvSpPr>
        <p:spPr bwMode="auto">
          <a:xfrm>
            <a:off x="395288" y="1718552"/>
            <a:ext cx="8520112" cy="37433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default : </a:t>
            </a:r>
            <a:r>
              <a:rPr lang="en-US" dirty="0" err="1" smtClean="0">
                <a:ea typeface="Microsoft YaHei"/>
              </a:rPr>
              <a:t>mov</a:t>
            </a:r>
            <a:r>
              <a:rPr lang="en-US" dirty="0" smtClean="0">
                <a:ea typeface="Microsoft YaHei"/>
              </a:rPr>
              <a:t> r1, 0xAB 12</a:t>
            </a:r>
          </a:p>
          <a:p>
            <a:pPr marL="107950" indent="0" eaLnBrk="1">
              <a:spcBef>
                <a:spcPct val="0"/>
              </a:spcBef>
              <a:spcAft>
                <a:spcPts val="1413"/>
              </a:spcAft>
              <a:buNone/>
            </a:pPr>
            <a:endParaRPr lang="en-US" dirty="0" smtClean="0">
              <a:ea typeface="Microsoft YaHei"/>
            </a:endParaRPr>
          </a:p>
          <a:p>
            <a:pPr eaLnBrk="1">
              <a:spcBef>
                <a:spcPct val="0"/>
              </a:spcBef>
              <a:spcAft>
                <a:spcPts val="1413"/>
              </a:spcAft>
            </a:pPr>
            <a:r>
              <a:rPr lang="en-US" dirty="0" smtClean="0">
                <a:ea typeface="Microsoft YaHei"/>
              </a:rPr>
              <a:t>unsigned : </a:t>
            </a:r>
            <a:r>
              <a:rPr lang="en-US" dirty="0" err="1" smtClean="0">
                <a:ea typeface="Microsoft YaHei"/>
              </a:rPr>
              <a:t>movu</a:t>
            </a:r>
            <a:r>
              <a:rPr lang="en-US" dirty="0" smtClean="0">
                <a:ea typeface="Microsoft YaHei"/>
              </a:rPr>
              <a:t> r1, 0xAB 12</a:t>
            </a:r>
          </a:p>
          <a:p>
            <a:pPr eaLnBrk="1">
              <a:spcBef>
                <a:spcPct val="0"/>
              </a:spcBef>
              <a:spcAft>
                <a:spcPts val="1413"/>
              </a:spcAft>
            </a:pPr>
            <a:endParaRPr lang="en-US" dirty="0" smtClean="0">
              <a:ea typeface="Microsoft YaHei"/>
            </a:endParaRPr>
          </a:p>
          <a:p>
            <a:pPr eaLnBrk="1">
              <a:spcBef>
                <a:spcPct val="0"/>
              </a:spcBef>
              <a:spcAft>
                <a:spcPts val="1413"/>
              </a:spcAft>
            </a:pPr>
            <a:r>
              <a:rPr lang="en-US" dirty="0" smtClean="0">
                <a:ea typeface="Microsoft YaHei"/>
              </a:rPr>
              <a:t>high: </a:t>
            </a:r>
            <a:r>
              <a:rPr lang="en-US" dirty="0" err="1" smtClean="0">
                <a:ea typeface="Microsoft YaHei"/>
              </a:rPr>
              <a:t>movh</a:t>
            </a:r>
            <a:r>
              <a:rPr lang="en-US" dirty="0" smtClean="0">
                <a:ea typeface="Microsoft YaHei"/>
              </a:rPr>
              <a:t> r1, 0xAB 12</a:t>
            </a:r>
          </a:p>
        </p:txBody>
      </p:sp>
      <p:sp>
        <p:nvSpPr>
          <p:cNvPr id="4" name="Freeform 3"/>
          <p:cNvSpPr/>
          <p:nvPr/>
        </p:nvSpPr>
        <p:spPr>
          <a:xfrm>
            <a:off x="2743200" y="2376488"/>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3606800" y="2376488"/>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4470400" y="2376488"/>
            <a:ext cx="865187"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AB</a:t>
            </a:r>
          </a:p>
        </p:txBody>
      </p:sp>
      <p:sp>
        <p:nvSpPr>
          <p:cNvPr id="7" name="Freeform 6"/>
          <p:cNvSpPr/>
          <p:nvPr/>
        </p:nvSpPr>
        <p:spPr>
          <a:xfrm>
            <a:off x="5335587" y="2376488"/>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12</a:t>
            </a:r>
          </a:p>
        </p:txBody>
      </p:sp>
      <p:sp>
        <p:nvSpPr>
          <p:cNvPr id="8" name="Freeform 7"/>
          <p:cNvSpPr/>
          <p:nvPr/>
        </p:nvSpPr>
        <p:spPr>
          <a:xfrm>
            <a:off x="2887662" y="2592388"/>
            <a:ext cx="1439863" cy="215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sign bit</a:t>
            </a:r>
          </a:p>
        </p:txBody>
      </p:sp>
      <p:sp>
        <p:nvSpPr>
          <p:cNvPr id="9" name="Freeform 8"/>
          <p:cNvSpPr/>
          <p:nvPr/>
        </p:nvSpPr>
        <p:spPr>
          <a:xfrm>
            <a:off x="2743200" y="3733800"/>
            <a:ext cx="865188"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00</a:t>
            </a:r>
          </a:p>
        </p:txBody>
      </p:sp>
      <p:sp>
        <p:nvSpPr>
          <p:cNvPr id="10" name="Freeform 9"/>
          <p:cNvSpPr/>
          <p:nvPr/>
        </p:nvSpPr>
        <p:spPr>
          <a:xfrm>
            <a:off x="3608388" y="37338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00</a:t>
            </a:r>
          </a:p>
        </p:txBody>
      </p:sp>
      <p:sp>
        <p:nvSpPr>
          <p:cNvPr id="11" name="Freeform 10"/>
          <p:cNvSpPr/>
          <p:nvPr/>
        </p:nvSpPr>
        <p:spPr>
          <a:xfrm>
            <a:off x="4471988" y="37338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AB</a:t>
            </a:r>
          </a:p>
        </p:txBody>
      </p:sp>
      <p:sp>
        <p:nvSpPr>
          <p:cNvPr id="12" name="Freeform 11"/>
          <p:cNvSpPr/>
          <p:nvPr/>
        </p:nvSpPr>
        <p:spPr>
          <a:xfrm>
            <a:off x="5335588" y="37338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12</a:t>
            </a:r>
          </a:p>
        </p:txBody>
      </p:sp>
      <p:sp>
        <p:nvSpPr>
          <p:cNvPr id="13" name="Freeform 12"/>
          <p:cNvSpPr/>
          <p:nvPr/>
        </p:nvSpPr>
        <p:spPr>
          <a:xfrm>
            <a:off x="2743200" y="51054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AB</a:t>
            </a:r>
          </a:p>
        </p:txBody>
      </p:sp>
      <p:sp>
        <p:nvSpPr>
          <p:cNvPr id="14" name="Freeform 13"/>
          <p:cNvSpPr/>
          <p:nvPr/>
        </p:nvSpPr>
        <p:spPr>
          <a:xfrm>
            <a:off x="3606800" y="51054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12</a:t>
            </a:r>
          </a:p>
        </p:txBody>
      </p:sp>
      <p:sp>
        <p:nvSpPr>
          <p:cNvPr id="15" name="Freeform 14"/>
          <p:cNvSpPr/>
          <p:nvPr/>
        </p:nvSpPr>
        <p:spPr>
          <a:xfrm>
            <a:off x="4470400" y="5105400"/>
            <a:ext cx="865187"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00</a:t>
            </a:r>
          </a:p>
        </p:txBody>
      </p:sp>
      <p:sp>
        <p:nvSpPr>
          <p:cNvPr id="16" name="Freeform 15"/>
          <p:cNvSpPr/>
          <p:nvPr/>
        </p:nvSpPr>
        <p:spPr>
          <a:xfrm>
            <a:off x="5335587" y="5105400"/>
            <a:ext cx="863600"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00</a:t>
            </a:r>
          </a:p>
        </p:txBody>
      </p:sp>
      <p:pic>
        <p:nvPicPr>
          <p:cNvPr id="1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a:xfrm>
            <a:off x="8543278" y="6356350"/>
            <a:ext cx="561975" cy="365125"/>
          </a:xfrm>
        </p:spPr>
        <p:txBody>
          <a:bodyPr/>
          <a:lstStyle/>
          <a:p>
            <a:pPr>
              <a:defRPr/>
            </a:pPr>
            <a:fld id="{892C795A-AF71-45B1-A134-A6E46DC15187}" type="slidenum">
              <a:rPr/>
              <a:pPr>
                <a:defRPr/>
              </a:pPr>
              <a:t>58</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Examples</a:t>
            </a:r>
          </a:p>
        </p:txBody>
      </p:sp>
      <p:sp>
        <p:nvSpPr>
          <p:cNvPr id="82949" name="Text Placeholder 2"/>
          <p:cNvSpPr txBox="1">
            <a:spLocks noGrp="1"/>
          </p:cNvSpPr>
          <p:nvPr>
            <p:ph type="body" idx="4294967295"/>
          </p:nvPr>
        </p:nvSpPr>
        <p:spPr bwMode="auto">
          <a:xfrm>
            <a:off x="304800" y="1447800"/>
            <a:ext cx="8610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Move : 0x FF </a:t>
            </a:r>
            <a:r>
              <a:rPr lang="en-US" dirty="0" err="1" smtClean="0">
                <a:ea typeface="Microsoft YaHei"/>
              </a:rPr>
              <a:t>FF</a:t>
            </a:r>
            <a:r>
              <a:rPr lang="en-US" dirty="0" smtClean="0">
                <a:ea typeface="Microsoft YaHei"/>
              </a:rPr>
              <a:t> A3 2B in r0</a:t>
            </a:r>
          </a:p>
          <a:p>
            <a:pPr eaLnBrk="1">
              <a:spcBef>
                <a:spcPct val="0"/>
              </a:spcBef>
              <a:spcAft>
                <a:spcPts val="1413"/>
              </a:spcAft>
            </a:pPr>
            <a:endParaRPr lang="en-US" dirty="0" smtClean="0">
              <a:ea typeface="Microsoft YaHei"/>
            </a:endParaRPr>
          </a:p>
          <a:p>
            <a:pPr eaLnBrk="1">
              <a:spcBef>
                <a:spcPct val="0"/>
              </a:spcBef>
              <a:spcAft>
                <a:spcPts val="1413"/>
              </a:spcAft>
            </a:pPr>
            <a:r>
              <a:rPr lang="en-US" dirty="0" smtClean="0">
                <a:ea typeface="Microsoft YaHei"/>
              </a:rPr>
              <a:t>Move : 0x 00 00 A3 2B in r0</a:t>
            </a:r>
          </a:p>
          <a:p>
            <a:pPr eaLnBrk="1">
              <a:spcBef>
                <a:spcPct val="0"/>
              </a:spcBef>
              <a:spcAft>
                <a:spcPts val="1413"/>
              </a:spcAft>
            </a:pPr>
            <a:endParaRPr lang="en-US" dirty="0" smtClean="0">
              <a:ea typeface="Microsoft YaHei"/>
            </a:endParaRPr>
          </a:p>
          <a:p>
            <a:pPr eaLnBrk="1">
              <a:spcBef>
                <a:spcPct val="0"/>
              </a:spcBef>
              <a:spcAft>
                <a:spcPts val="1413"/>
              </a:spcAft>
            </a:pPr>
            <a:r>
              <a:rPr lang="en-US" dirty="0" smtClean="0">
                <a:ea typeface="Microsoft YaHei"/>
              </a:rPr>
              <a:t>Move : 0x A3 2B 00 00 in r0</a:t>
            </a:r>
          </a:p>
          <a:p>
            <a:pPr lvl="1" eaLnBrk="1">
              <a:spcBef>
                <a:spcPct val="0"/>
              </a:spcBef>
              <a:spcAft>
                <a:spcPts val="1138"/>
              </a:spcAft>
              <a:buFont typeface="StarSymbol"/>
              <a:buNone/>
            </a:pPr>
            <a:endParaRPr lang="en-US" sz="2400" dirty="0" smtClean="0">
              <a:ea typeface="Microsoft YaHei"/>
            </a:endParaRPr>
          </a:p>
          <a:p>
            <a:pPr lvl="1" eaLnBrk="1">
              <a:spcBef>
                <a:spcPct val="0"/>
              </a:spcBef>
              <a:spcAft>
                <a:spcPts val="1138"/>
              </a:spcAft>
              <a:buFont typeface="StarSymbol"/>
              <a:buNone/>
            </a:pPr>
            <a:endParaRPr lang="en-US" sz="2400" dirty="0" smtClean="0">
              <a:ea typeface="Microsoft YaHei"/>
            </a:endParaRPr>
          </a:p>
        </p:txBody>
      </p:sp>
      <p:sp>
        <p:nvSpPr>
          <p:cNvPr id="4" name="Freeform 3"/>
          <p:cNvSpPr/>
          <p:nvPr/>
        </p:nvSpPr>
        <p:spPr>
          <a:xfrm>
            <a:off x="3024188" y="2057400"/>
            <a:ext cx="3311525" cy="6492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err="1">
                <a:latin typeface="Arial" pitchFamily="18"/>
                <a:ea typeface="Microsoft YaHei" pitchFamily="2"/>
                <a:cs typeface="Mangal" pitchFamily="2"/>
              </a:rPr>
              <a:t>mov</a:t>
            </a:r>
            <a:r>
              <a:rPr lang="en-IN" dirty="0">
                <a:latin typeface="Arial" pitchFamily="18"/>
                <a:ea typeface="Microsoft YaHei" pitchFamily="2"/>
                <a:cs typeface="Mangal" pitchFamily="2"/>
              </a:rPr>
              <a:t> r0, 0xA32B</a:t>
            </a:r>
          </a:p>
        </p:txBody>
      </p:sp>
      <p:sp>
        <p:nvSpPr>
          <p:cNvPr id="5" name="Freeform 4"/>
          <p:cNvSpPr/>
          <p:nvPr/>
        </p:nvSpPr>
        <p:spPr>
          <a:xfrm>
            <a:off x="3024188" y="3352800"/>
            <a:ext cx="3311525" cy="6492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err="1">
                <a:latin typeface="Arial" pitchFamily="18"/>
                <a:ea typeface="Microsoft YaHei" pitchFamily="2"/>
                <a:cs typeface="Mangal" pitchFamily="2"/>
              </a:rPr>
              <a:t>movu</a:t>
            </a:r>
            <a:r>
              <a:rPr lang="en-IN" dirty="0">
                <a:latin typeface="Arial" pitchFamily="18"/>
                <a:ea typeface="Microsoft YaHei" pitchFamily="2"/>
                <a:cs typeface="Mangal" pitchFamily="2"/>
              </a:rPr>
              <a:t> r0, 0xA32B</a:t>
            </a:r>
          </a:p>
        </p:txBody>
      </p:sp>
      <p:sp>
        <p:nvSpPr>
          <p:cNvPr id="6" name="Freeform 5"/>
          <p:cNvSpPr/>
          <p:nvPr/>
        </p:nvSpPr>
        <p:spPr>
          <a:xfrm>
            <a:off x="3024188" y="4724400"/>
            <a:ext cx="3311525" cy="6492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err="1">
                <a:latin typeface="Arial" pitchFamily="18"/>
                <a:ea typeface="Microsoft YaHei" pitchFamily="2"/>
                <a:cs typeface="Mangal" pitchFamily="2"/>
              </a:rPr>
              <a:t>movh</a:t>
            </a:r>
            <a:r>
              <a:rPr lang="en-IN" dirty="0">
                <a:latin typeface="Arial" pitchFamily="18"/>
                <a:ea typeface="Microsoft YaHei" pitchFamily="2"/>
                <a:cs typeface="Mangal" pitchFamily="2"/>
              </a:rPr>
              <a:t> r0, 0xA32B</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56CB0DE3-C27D-41E7-BA93-3099F326886F}" type="slidenum">
              <a:rPr/>
              <a:pPr>
                <a:defRPr/>
              </a:pPr>
              <a:t>59</a:t>
            </a:fld>
            <a:endParaRPr/>
          </a:p>
        </p:txBody>
      </p:sp>
      <p:sp>
        <p:nvSpPr>
          <p:cNvPr id="83973" name="Text Placeholder 2"/>
          <p:cNvSpPr txBox="1">
            <a:spLocks noGrp="1"/>
          </p:cNvSpPr>
          <p:nvPr>
            <p:ph type="body" idx="4294967295"/>
          </p:nvPr>
        </p:nvSpPr>
        <p:spPr bwMode="auto">
          <a:xfrm>
            <a:off x="234287" y="1624084"/>
            <a:ext cx="7416800" cy="6318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pt-BR" dirty="0" smtClean="0">
                <a:ea typeface="Microsoft YaHei"/>
              </a:rPr>
              <a:t>Set r0 ← 0x 12 AB A9 2D</a:t>
            </a:r>
          </a:p>
        </p:txBody>
      </p:sp>
      <p:sp>
        <p:nvSpPr>
          <p:cNvPr id="4" name="Freeform 3"/>
          <p:cNvSpPr/>
          <p:nvPr/>
        </p:nvSpPr>
        <p:spPr>
          <a:xfrm>
            <a:off x="2303463" y="2520156"/>
            <a:ext cx="4968875" cy="5762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dirty="0" err="1">
                <a:latin typeface="Arial" pitchFamily="18"/>
                <a:ea typeface="Microsoft YaHei" pitchFamily="2"/>
                <a:cs typeface="Mangal" pitchFamily="2"/>
              </a:rPr>
              <a:t>movh</a:t>
            </a:r>
            <a:r>
              <a:rPr lang="en-IN" dirty="0">
                <a:latin typeface="Arial" pitchFamily="18"/>
                <a:ea typeface="Microsoft YaHei" pitchFamily="2"/>
                <a:cs typeface="Mangal" pitchFamily="2"/>
              </a:rPr>
              <a:t> r0, 0x 12 AB</a:t>
            </a:r>
          </a:p>
          <a:p>
            <a:pPr fontAlgn="auto" hangingPunct="0">
              <a:spcBef>
                <a:spcPts val="0"/>
              </a:spcBef>
              <a:spcAft>
                <a:spcPts val="0"/>
              </a:spcAft>
              <a:defRPr/>
            </a:pPr>
            <a:r>
              <a:rPr lang="en-IN" dirty="0" err="1">
                <a:latin typeface="Arial" pitchFamily="18"/>
                <a:ea typeface="Microsoft YaHei" pitchFamily="2"/>
                <a:cs typeface="Mangal" pitchFamily="2"/>
              </a:rPr>
              <a:t>addu</a:t>
            </a:r>
            <a:r>
              <a:rPr lang="en-IN" dirty="0">
                <a:latin typeface="Arial" pitchFamily="18"/>
                <a:ea typeface="Microsoft YaHei" pitchFamily="2"/>
                <a:cs typeface="Mangal" pitchFamily="2"/>
              </a:rPr>
              <a:t>  r0, 0x A9 2D</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a:xfrm>
            <a:off x="228600" y="152400"/>
            <a:ext cx="868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smtClean="0">
                <a:solidFill>
                  <a:schemeClr val="tx1"/>
                </a:solidFill>
              </a:rPr>
              <a:t>Example</a:t>
            </a:r>
            <a:endParaRPr lang="fr-F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96AEE105-755A-4B43-BF14-9B973A515DE0}" type="slidenum">
              <a:rPr/>
              <a:pPr>
                <a:defRPr/>
              </a:pPr>
              <a:t>6</a:t>
            </a:fld>
            <a:endParaRPr/>
          </a:p>
        </p:txBody>
      </p:sp>
      <p:sp>
        <p:nvSpPr>
          <p:cNvPr id="2" name="Title 1"/>
          <p:cNvSpPr txBox="1">
            <a:spLocks noGrp="1"/>
          </p:cNvSpPr>
          <p:nvPr>
            <p:ph type="title" idx="4294967295"/>
          </p:nvPr>
        </p:nvSpPr>
        <p:spPr>
          <a:xfrm>
            <a:off x="228600" y="152400"/>
            <a:ext cx="8572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Assemblers</a:t>
            </a:r>
            <a:endParaRPr lang="fr-FR" dirty="0">
              <a:solidFill>
                <a:schemeClr val="tx1"/>
              </a:solidFill>
            </a:endParaRPr>
          </a:p>
        </p:txBody>
      </p:sp>
      <p:sp>
        <p:nvSpPr>
          <p:cNvPr id="29701" name="Text Placeholder 2"/>
          <p:cNvSpPr txBox="1">
            <a:spLocks noGrp="1"/>
          </p:cNvSpPr>
          <p:nvPr>
            <p:ph type="body" idx="4294967295"/>
          </p:nvPr>
        </p:nvSpPr>
        <p:spPr bwMode="auto">
          <a:xfrm>
            <a:off x="304800" y="1905000"/>
            <a:ext cx="8458200" cy="32766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marL="1295400" indent="-287338">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0066CC"/>
                </a:solidFill>
                <a:ea typeface="Microsoft YaHei"/>
              </a:rPr>
              <a:t>Assemblers are programs</a:t>
            </a:r>
            <a:r>
              <a:rPr lang="en-US" sz="2600" dirty="0" smtClean="0">
                <a:ea typeface="Microsoft YaHei"/>
              </a:rPr>
              <a:t> that convert programs written in low level languages to machine code (0s and 1s)</a:t>
            </a:r>
          </a:p>
          <a:p>
            <a:pPr eaLnBrk="1">
              <a:spcBef>
                <a:spcPct val="0"/>
              </a:spcBef>
              <a:spcAft>
                <a:spcPts val="1413"/>
              </a:spcAft>
            </a:pPr>
            <a:r>
              <a:rPr lang="en-US" sz="2600" dirty="0" smtClean="0">
                <a:ea typeface="Microsoft YaHei"/>
              </a:rPr>
              <a:t>Examples :</a:t>
            </a:r>
          </a:p>
          <a:p>
            <a:pPr lvl="1" eaLnBrk="1">
              <a:spcBef>
                <a:spcPct val="0"/>
              </a:spcBef>
              <a:spcAft>
                <a:spcPts val="1138"/>
              </a:spcAft>
            </a:pPr>
            <a:r>
              <a:rPr lang="en-US" sz="2000" dirty="0" err="1" smtClean="0">
                <a:ea typeface="Microsoft YaHei"/>
              </a:rPr>
              <a:t>nasm</a:t>
            </a:r>
            <a:r>
              <a:rPr lang="en-US" sz="2000" dirty="0" smtClean="0">
                <a:ea typeface="Microsoft YaHei"/>
              </a:rPr>
              <a:t>, </a:t>
            </a:r>
            <a:r>
              <a:rPr lang="en-US" sz="2000" dirty="0" err="1" smtClean="0">
                <a:ea typeface="Microsoft YaHei"/>
              </a:rPr>
              <a:t>tasm</a:t>
            </a:r>
            <a:r>
              <a:rPr lang="en-US" sz="2000" dirty="0" smtClean="0">
                <a:ea typeface="Microsoft YaHei"/>
              </a:rPr>
              <a:t>, and </a:t>
            </a:r>
            <a:r>
              <a:rPr lang="en-US" sz="2000" dirty="0" err="1" smtClean="0">
                <a:ea typeface="Microsoft YaHei"/>
              </a:rPr>
              <a:t>masm</a:t>
            </a:r>
            <a:r>
              <a:rPr lang="en-US" sz="2000" dirty="0" smtClean="0">
                <a:ea typeface="Microsoft YaHei"/>
              </a:rPr>
              <a:t> for x86 ISAs</a:t>
            </a:r>
          </a:p>
          <a:p>
            <a:pPr lvl="1" eaLnBrk="1">
              <a:spcBef>
                <a:spcPct val="0"/>
              </a:spcBef>
              <a:spcAft>
                <a:spcPts val="1138"/>
              </a:spcAft>
            </a:pPr>
            <a:r>
              <a:rPr lang="en-US" sz="2000" dirty="0" smtClean="0">
                <a:ea typeface="Microsoft YaHei"/>
              </a:rPr>
              <a:t>On a </a:t>
            </a:r>
            <a:r>
              <a:rPr lang="en-US" sz="2000" dirty="0" err="1" smtClean="0">
                <a:ea typeface="Microsoft YaHei"/>
              </a:rPr>
              <a:t>linux</a:t>
            </a:r>
            <a:r>
              <a:rPr lang="en-US" sz="2000" dirty="0" smtClean="0">
                <a:ea typeface="Microsoft YaHei"/>
              </a:rPr>
              <a:t> system try :</a:t>
            </a:r>
          </a:p>
          <a:p>
            <a:pPr lvl="2" eaLnBrk="1">
              <a:spcBef>
                <a:spcPct val="0"/>
              </a:spcBef>
            </a:pPr>
            <a:r>
              <a:rPr lang="en-US" sz="1600" dirty="0" err="1" smtClean="0">
                <a:ea typeface="Microsoft YaHei"/>
              </a:rPr>
              <a:t>gcc</a:t>
            </a:r>
            <a:r>
              <a:rPr lang="en-US" sz="1600" dirty="0" smtClean="0">
                <a:ea typeface="Microsoft YaHei"/>
              </a:rPr>
              <a:t> -S &lt;</a:t>
            </a:r>
            <a:r>
              <a:rPr lang="en-US" sz="1600" dirty="0" err="1" smtClean="0">
                <a:ea typeface="Microsoft YaHei"/>
              </a:rPr>
              <a:t>filename.c</a:t>
            </a:r>
            <a:r>
              <a:rPr lang="en-US" sz="1600" dirty="0" smtClean="0">
                <a:ea typeface="Microsoft YaHei"/>
              </a:rPr>
              <a:t>&gt;</a:t>
            </a:r>
          </a:p>
          <a:p>
            <a:pPr lvl="2" eaLnBrk="1">
              <a:spcBef>
                <a:spcPct val="0"/>
              </a:spcBef>
            </a:pPr>
            <a:r>
              <a:rPr lang="en-US" sz="1600" dirty="0" err="1" smtClean="0">
                <a:ea typeface="Microsoft YaHei"/>
              </a:rPr>
              <a:t>filename.s</a:t>
            </a:r>
            <a:r>
              <a:rPr lang="en-US" sz="1600" dirty="0" smtClean="0">
                <a:ea typeface="Microsoft YaHei"/>
              </a:rPr>
              <a:t> is its assembly representation</a:t>
            </a:r>
          </a:p>
          <a:p>
            <a:pPr lvl="2" eaLnBrk="1">
              <a:spcBef>
                <a:spcPct val="0"/>
              </a:spcBef>
            </a:pPr>
            <a:r>
              <a:rPr lang="en-US" sz="1600" dirty="0" smtClean="0">
                <a:ea typeface="Microsoft YaHei"/>
              </a:rPr>
              <a:t>Then type: </a:t>
            </a:r>
            <a:r>
              <a:rPr lang="en-US" sz="1600" dirty="0" err="1" smtClean="0">
                <a:ea typeface="Microsoft YaHei"/>
              </a:rPr>
              <a:t>gcc</a:t>
            </a:r>
            <a:r>
              <a:rPr lang="en-US" sz="1600" dirty="0" smtClean="0">
                <a:ea typeface="Microsoft YaHei"/>
              </a:rPr>
              <a:t> </a:t>
            </a:r>
            <a:r>
              <a:rPr lang="en-US" sz="1600" dirty="0" err="1" smtClean="0">
                <a:ea typeface="Microsoft YaHei"/>
              </a:rPr>
              <a:t>filename.s</a:t>
            </a:r>
            <a:r>
              <a:rPr lang="en-US" sz="1600" dirty="0" smtClean="0">
                <a:ea typeface="Microsoft YaHei"/>
              </a:rPr>
              <a:t> (will generate a binary: </a:t>
            </a:r>
            <a:r>
              <a:rPr lang="en-US" sz="1600" dirty="0" err="1" smtClean="0">
                <a:solidFill>
                  <a:srgbClr val="FF0000"/>
                </a:solidFill>
                <a:ea typeface="Microsoft YaHei"/>
              </a:rPr>
              <a:t>a.out</a:t>
            </a:r>
            <a:r>
              <a:rPr lang="en-US" sz="1600" dirty="0" smtClean="0">
                <a:ea typeface="Microsoft YaHei"/>
              </a:rPr>
              <a:t>)</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60</a:t>
            </a:fld>
            <a:endParaRPr/>
          </a:p>
        </p:txBody>
      </p:sp>
      <p:sp>
        <p:nvSpPr>
          <p:cNvPr id="2" name="Title 1"/>
          <p:cNvSpPr txBox="1">
            <a:spLocks noGrp="1"/>
          </p:cNvSpPr>
          <p:nvPr>
            <p:ph type="title" idx="4294967295"/>
          </p:nvPr>
        </p:nvSpPr>
        <p:spPr>
          <a:xfrm>
            <a:off x="228600" y="2286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1828800"/>
            <a:ext cx="8534400" cy="35639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Overview of Assembly</a:t>
            </a:r>
            <a:r>
              <a:rPr lang="en-US" dirty="0">
                <a:ea typeface="Microsoft YaHei"/>
              </a:rPr>
              <a:t> </a:t>
            </a:r>
            <a:r>
              <a:rPr lang="en-US" dirty="0" smtClean="0">
                <a:ea typeface="Microsoft YaHei"/>
              </a:rPr>
              <a:t>Language</a:t>
            </a:r>
          </a:p>
          <a:p>
            <a:pPr eaLnBrk="1">
              <a:spcBef>
                <a:spcPct val="0"/>
              </a:spcBef>
              <a:spcAft>
                <a:spcPts val="1413"/>
              </a:spcAft>
            </a:pPr>
            <a:r>
              <a:rPr lang="en-US" dirty="0" smtClean="0">
                <a:ea typeface="Microsoft YaHei"/>
              </a:rPr>
              <a:t>Assembly Language Syntax</a:t>
            </a:r>
          </a:p>
          <a:p>
            <a:pPr eaLnBrk="1">
              <a:spcBef>
                <a:spcPct val="0"/>
              </a:spcBef>
              <a:spcAft>
                <a:spcPts val="1413"/>
              </a:spcAft>
            </a:pPr>
            <a:r>
              <a:rPr lang="en-US" dirty="0" err="1" smtClean="0">
                <a:ea typeface="Microsoft YaHei"/>
              </a:rPr>
              <a:t>SimpleRisc</a:t>
            </a:r>
            <a:r>
              <a:rPr lang="en-US" dirty="0" smtClean="0">
                <a:ea typeface="Microsoft YaHei"/>
              </a:rPr>
              <a:t> ISA</a:t>
            </a:r>
          </a:p>
          <a:p>
            <a:pPr eaLnBrk="1">
              <a:spcBef>
                <a:spcPct val="0"/>
              </a:spcBef>
              <a:spcAft>
                <a:spcPts val="1413"/>
              </a:spcAft>
            </a:pPr>
            <a:r>
              <a:rPr lang="en-US" dirty="0" smtClean="0">
                <a:ea typeface="Microsoft YaHei"/>
              </a:rPr>
              <a:t>Functions and Stacks</a:t>
            </a:r>
          </a:p>
          <a:p>
            <a:pPr eaLnBrk="1">
              <a:spcBef>
                <a:spcPct val="0"/>
              </a:spcBef>
              <a:spcAft>
                <a:spcPts val="1413"/>
              </a:spcAft>
            </a:pPr>
            <a:r>
              <a:rPr lang="en-US" dirty="0" err="1" smtClean="0">
                <a:ea typeface="Microsoft YaHei"/>
              </a:rPr>
              <a:t>SimpleRisc</a:t>
            </a:r>
            <a:r>
              <a:rPr lang="en-US" dirty="0" smtClean="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5003800" y="3657600"/>
            <a:ext cx="1397000" cy="98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9181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0" name="Slide Number Placeholder 1"/>
          <p:cNvSpPr>
            <a:spLocks noGrp="1"/>
          </p:cNvSpPr>
          <p:nvPr>
            <p:ph type="sldNum" sz="quarter" idx="12"/>
          </p:nvPr>
        </p:nvSpPr>
        <p:spPr>
          <a:xfrm>
            <a:off x="8543278" y="6356350"/>
            <a:ext cx="561975" cy="365125"/>
          </a:xfrm>
        </p:spPr>
        <p:txBody>
          <a:bodyPr/>
          <a:lstStyle/>
          <a:p>
            <a:pPr>
              <a:defRPr/>
            </a:pPr>
            <a:fld id="{5D69DB67-3C1D-42C5-9276-29D5A01ACA0D}" type="slidenum">
              <a:rPr/>
              <a:pPr>
                <a:defRPr/>
              </a:pPr>
              <a:t>61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Implementing</a:t>
            </a:r>
            <a:r>
              <a:rPr lang="fr-FR" dirty="0">
                <a:solidFill>
                  <a:schemeClr val="tx1"/>
                </a:solidFill>
              </a:rPr>
              <a:t> </a:t>
            </a:r>
            <a:r>
              <a:rPr lang="fr-FR" dirty="0" err="1">
                <a:solidFill>
                  <a:schemeClr val="tx1"/>
                </a:solidFill>
              </a:rPr>
              <a:t>Functions</a:t>
            </a:r>
            <a:endParaRPr lang="fr-FR" dirty="0">
              <a:solidFill>
                <a:schemeClr val="tx1"/>
              </a:solidFill>
            </a:endParaRPr>
          </a:p>
        </p:txBody>
      </p:sp>
      <p:sp>
        <p:nvSpPr>
          <p:cNvPr id="86021" name="Text Placeholder 2"/>
          <p:cNvSpPr txBox="1">
            <a:spLocks noGrp="1"/>
          </p:cNvSpPr>
          <p:nvPr>
            <p:ph type="body" idx="4294967295"/>
          </p:nvPr>
        </p:nvSpPr>
        <p:spPr bwMode="auto">
          <a:xfrm>
            <a:off x="367506" y="1752600"/>
            <a:ext cx="8471694" cy="24844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Functions are blocks of assembly instructions that can be repeatedly invoked to perform a certain action</a:t>
            </a:r>
          </a:p>
          <a:p>
            <a:pPr eaLnBrk="1">
              <a:spcBef>
                <a:spcPct val="0"/>
              </a:spcBef>
              <a:spcAft>
                <a:spcPts val="1413"/>
              </a:spcAft>
            </a:pPr>
            <a:r>
              <a:rPr lang="en-US" sz="2600" dirty="0" smtClean="0">
                <a:ea typeface="Microsoft YaHei"/>
              </a:rPr>
              <a:t>Every function has a starting address in memory (e.g. foo has a starting address A</a:t>
            </a:r>
          </a:p>
        </p:txBody>
      </p:sp>
      <p:sp>
        <p:nvSpPr>
          <p:cNvPr id="4" name="Freeform 3"/>
          <p:cNvSpPr/>
          <p:nvPr/>
        </p:nvSpPr>
        <p:spPr>
          <a:xfrm>
            <a:off x="1219200" y="4217988"/>
            <a:ext cx="7343775"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5" name="Freeform 4"/>
          <p:cNvSpPr/>
          <p:nvPr/>
        </p:nvSpPr>
        <p:spPr>
          <a:xfrm>
            <a:off x="179546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179546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287496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87496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Freeform 8"/>
          <p:cNvSpPr/>
          <p:nvPr/>
        </p:nvSpPr>
        <p:spPr>
          <a:xfrm>
            <a:off x="40274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Freeform 9"/>
          <p:cNvSpPr/>
          <p:nvPr/>
        </p:nvSpPr>
        <p:spPr>
          <a:xfrm>
            <a:off x="40274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1" name="Freeform 10"/>
          <p:cNvSpPr/>
          <p:nvPr/>
        </p:nvSpPr>
        <p:spPr>
          <a:xfrm>
            <a:off x="51069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51069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6259513"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7410450" y="4217988"/>
            <a:ext cx="576263"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5" name="Freeform 14"/>
          <p:cNvSpPr/>
          <p:nvPr/>
        </p:nvSpPr>
        <p:spPr>
          <a:xfrm>
            <a:off x="40274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6" name="Freeform 15"/>
          <p:cNvSpPr/>
          <p:nvPr/>
        </p:nvSpPr>
        <p:spPr>
          <a:xfrm>
            <a:off x="4027488" y="4217988"/>
            <a:ext cx="576262"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7" name="Freeform 16"/>
          <p:cNvSpPr/>
          <p:nvPr/>
        </p:nvSpPr>
        <p:spPr>
          <a:xfrm>
            <a:off x="1795463" y="4289426"/>
            <a:ext cx="3887787" cy="2889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66"/>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function foo</a:t>
            </a:r>
          </a:p>
        </p:txBody>
      </p:sp>
      <p:sp>
        <p:nvSpPr>
          <p:cNvPr id="18" name="TextBox 17"/>
          <p:cNvSpPr txBox="1"/>
          <p:nvPr/>
        </p:nvSpPr>
        <p:spPr>
          <a:xfrm>
            <a:off x="1903413" y="5022851"/>
            <a:ext cx="333375" cy="347662"/>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A</a:t>
            </a:r>
          </a:p>
        </p:txBody>
      </p:sp>
      <p:sp>
        <p:nvSpPr>
          <p:cNvPr id="19" name="Straight Connector 18"/>
          <p:cNvSpPr/>
          <p:nvPr/>
        </p:nvSpPr>
        <p:spPr>
          <a:xfrm flipV="1">
            <a:off x="2047875" y="4649788"/>
            <a:ext cx="0" cy="373063"/>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C00ACF08-31DA-42E4-92AE-EE0D063DB87C}" type="slidenum">
              <a:rPr/>
              <a:pPr>
                <a:defRPr/>
              </a:pPr>
              <a:t>62</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Implementing</a:t>
            </a:r>
            <a:r>
              <a:rPr lang="fr-FR" dirty="0">
                <a:solidFill>
                  <a:schemeClr val="tx1"/>
                </a:solidFill>
              </a:rPr>
              <a:t> </a:t>
            </a:r>
            <a:r>
              <a:rPr lang="fr-FR" dirty="0" err="1">
                <a:solidFill>
                  <a:schemeClr val="tx1"/>
                </a:solidFill>
              </a:rPr>
              <a:t>Functions</a:t>
            </a:r>
            <a:r>
              <a:rPr lang="fr-FR" dirty="0">
                <a:solidFill>
                  <a:schemeClr val="tx1"/>
                </a:solidFill>
              </a:rPr>
              <a:t> - II</a:t>
            </a:r>
          </a:p>
        </p:txBody>
      </p:sp>
      <p:sp>
        <p:nvSpPr>
          <p:cNvPr id="87045" name="Text Placeholder 2"/>
          <p:cNvSpPr txBox="1">
            <a:spLocks noGrp="1"/>
          </p:cNvSpPr>
          <p:nvPr>
            <p:ph type="body" idx="4294967295"/>
          </p:nvPr>
        </p:nvSpPr>
        <p:spPr bwMode="auto">
          <a:xfrm>
            <a:off x="304800" y="1954213"/>
            <a:ext cx="8610600" cy="35321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To call a function, we need to set :</a:t>
            </a:r>
          </a:p>
          <a:p>
            <a:pPr lvl="1" eaLnBrk="1">
              <a:spcBef>
                <a:spcPct val="0"/>
              </a:spcBef>
              <a:spcAft>
                <a:spcPts val="1138"/>
              </a:spcAft>
            </a:pPr>
            <a:r>
              <a:rPr lang="en-US" sz="2000" dirty="0" smtClean="0">
                <a:ea typeface="Microsoft YaHei"/>
              </a:rPr>
              <a:t>pc ← A</a:t>
            </a:r>
          </a:p>
          <a:p>
            <a:pPr eaLnBrk="1">
              <a:spcBef>
                <a:spcPct val="0"/>
              </a:spcBef>
              <a:spcAft>
                <a:spcPts val="1413"/>
              </a:spcAft>
            </a:pPr>
            <a:r>
              <a:rPr lang="en-US" sz="2600" dirty="0" smtClean="0">
                <a:ea typeface="Microsoft YaHei"/>
              </a:rPr>
              <a:t>We also need to store the location of the pc that we need to come to after the function returns</a:t>
            </a:r>
          </a:p>
          <a:p>
            <a:pPr eaLnBrk="1">
              <a:spcBef>
                <a:spcPct val="0"/>
              </a:spcBef>
              <a:spcAft>
                <a:spcPts val="1413"/>
              </a:spcAft>
            </a:pPr>
            <a:r>
              <a:rPr lang="en-US" sz="2600" dirty="0" smtClean="0">
                <a:ea typeface="Microsoft YaHei"/>
              </a:rPr>
              <a:t>This is known as the </a:t>
            </a:r>
            <a:r>
              <a:rPr lang="en-US" sz="2600" dirty="0" smtClean="0">
                <a:solidFill>
                  <a:srgbClr val="FF3333"/>
                </a:solidFill>
                <a:ea typeface="Microsoft YaHei"/>
              </a:rPr>
              <a:t>return address</a:t>
            </a:r>
          </a:p>
          <a:p>
            <a:pPr eaLnBrk="1">
              <a:spcBef>
                <a:spcPct val="0"/>
              </a:spcBef>
              <a:spcAft>
                <a:spcPts val="1413"/>
              </a:spcAft>
            </a:pPr>
            <a:r>
              <a:rPr lang="en-US" sz="2600" dirty="0" smtClean="0">
                <a:ea typeface="Microsoft YaHei"/>
              </a:rPr>
              <a:t>We can thus call any function, execute its instructions, and then return to the saved</a:t>
            </a:r>
            <a:r>
              <a:rPr lang="en-US" sz="2600" dirty="0" smtClean="0">
                <a:solidFill>
                  <a:srgbClr val="FF3333"/>
                </a:solidFill>
                <a:ea typeface="Microsoft YaHei"/>
              </a:rPr>
              <a:t> return address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14" name="Slide Number Placeholder 1"/>
          <p:cNvSpPr>
            <a:spLocks noGrp="1"/>
          </p:cNvSpPr>
          <p:nvPr>
            <p:ph type="sldNum" sz="quarter" idx="12"/>
          </p:nvPr>
        </p:nvSpPr>
        <p:spPr>
          <a:xfrm>
            <a:off x="8543278" y="6356350"/>
            <a:ext cx="561975" cy="365125"/>
          </a:xfrm>
        </p:spPr>
        <p:txBody>
          <a:bodyPr/>
          <a:lstStyle/>
          <a:p>
            <a:pPr>
              <a:defRPr/>
            </a:pPr>
            <a:fld id="{94433EB8-4E02-4258-B690-B9C5B22E3211}" type="slidenum">
              <a:rPr/>
              <a:pPr>
                <a:defRPr/>
              </a:pPr>
              <a:t>63</a:t>
            </a:fld>
            <a:endParaRPr/>
          </a:p>
        </p:txBody>
      </p:sp>
      <p:sp>
        <p:nvSpPr>
          <p:cNvPr id="2" name="Title 1"/>
          <p:cNvSpPr txBox="1">
            <a:spLocks noGrp="1"/>
          </p:cNvSpPr>
          <p:nvPr>
            <p:ph type="title" idx="4294967295"/>
          </p:nvPr>
        </p:nvSpPr>
        <p:spPr>
          <a:xfrm>
            <a:off x="3048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Notion of the Return Address</a:t>
            </a:r>
          </a:p>
        </p:txBody>
      </p:sp>
      <p:sp>
        <p:nvSpPr>
          <p:cNvPr id="88069" name="Text Placeholder 2"/>
          <p:cNvSpPr txBox="1">
            <a:spLocks noGrp="1"/>
          </p:cNvSpPr>
          <p:nvPr>
            <p:ph type="body" idx="4294967295"/>
          </p:nvPr>
        </p:nvSpPr>
        <p:spPr bwMode="auto">
          <a:xfrm>
            <a:off x="386496" y="4038600"/>
            <a:ext cx="8452703" cy="22558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PC of the call instruction → p</a:t>
            </a:r>
          </a:p>
          <a:p>
            <a:pPr eaLnBrk="1">
              <a:spcBef>
                <a:spcPct val="0"/>
              </a:spcBef>
              <a:spcAft>
                <a:spcPts val="1413"/>
              </a:spcAft>
            </a:pPr>
            <a:r>
              <a:rPr lang="en-US" dirty="0" smtClean="0">
                <a:ea typeface="Microsoft YaHei"/>
              </a:rPr>
              <a:t>PC of the return address → p + 4</a:t>
            </a:r>
          </a:p>
          <a:p>
            <a:pPr marL="107950" indent="0" eaLnBrk="1">
              <a:spcBef>
                <a:spcPct val="0"/>
              </a:spcBef>
              <a:spcAft>
                <a:spcPts val="1413"/>
              </a:spcAft>
              <a:buNone/>
            </a:pPr>
            <a:r>
              <a:rPr lang="en-US" dirty="0" smtClean="0">
                <a:ea typeface="Microsoft YaHei"/>
              </a:rPr>
              <a:t>   because, every instruction takes 4 bytes</a:t>
            </a:r>
          </a:p>
        </p:txBody>
      </p:sp>
      <p:sp>
        <p:nvSpPr>
          <p:cNvPr id="4" name="Freeform 3"/>
          <p:cNvSpPr/>
          <p:nvPr/>
        </p:nvSpPr>
        <p:spPr>
          <a:xfrm>
            <a:off x="1524000" y="2238375"/>
            <a:ext cx="1655763"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function call</a:t>
            </a:r>
          </a:p>
        </p:txBody>
      </p:sp>
      <p:sp>
        <p:nvSpPr>
          <p:cNvPr id="5" name="Freeform 4"/>
          <p:cNvSpPr/>
          <p:nvPr/>
        </p:nvSpPr>
        <p:spPr>
          <a:xfrm>
            <a:off x="5988050" y="2022475"/>
            <a:ext cx="1511300"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3FF23"/>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Freeform 5"/>
          <p:cNvSpPr/>
          <p:nvPr/>
        </p:nvSpPr>
        <p:spPr>
          <a:xfrm>
            <a:off x="5988050" y="2527300"/>
            <a:ext cx="1511300"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3FF23"/>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5988050" y="3030538"/>
            <a:ext cx="1511300" cy="504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3FF23"/>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5988050" y="3535363"/>
            <a:ext cx="1511300" cy="5032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3FF23"/>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ret</a:t>
            </a:r>
          </a:p>
        </p:txBody>
      </p:sp>
      <p:sp>
        <p:nvSpPr>
          <p:cNvPr id="9" name="Straight Connector 8"/>
          <p:cNvSpPr/>
          <p:nvPr/>
        </p:nvSpPr>
        <p:spPr>
          <a:xfrm flipV="1">
            <a:off x="3179763" y="2238375"/>
            <a:ext cx="2808287" cy="288925"/>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Freeform 9"/>
          <p:cNvSpPr/>
          <p:nvPr/>
        </p:nvSpPr>
        <p:spPr>
          <a:xfrm>
            <a:off x="1524000" y="2743200"/>
            <a:ext cx="1655763" cy="5032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return address</a:t>
            </a:r>
          </a:p>
        </p:txBody>
      </p:sp>
      <p:sp>
        <p:nvSpPr>
          <p:cNvPr id="11" name="Straight Connector 10"/>
          <p:cNvSpPr/>
          <p:nvPr/>
        </p:nvSpPr>
        <p:spPr>
          <a:xfrm flipH="1" flipV="1">
            <a:off x="3179763" y="3030538"/>
            <a:ext cx="2808287" cy="792162"/>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2" name="Freeform 11"/>
          <p:cNvSpPr/>
          <p:nvPr/>
        </p:nvSpPr>
        <p:spPr>
          <a:xfrm>
            <a:off x="1524000" y="1735138"/>
            <a:ext cx="1944688" cy="431800"/>
          </a:xfrm>
          <a:custGeom>
            <a:avLst/>
            <a:gdLst>
              <a:gd name="f0" fmla="val w"/>
              <a:gd name="f1" fmla="val h"/>
              <a:gd name="f2" fmla="val 0"/>
              <a:gd name="f3" fmla="val 21600"/>
              <a:gd name="f4" fmla="val 2540"/>
              <a:gd name="f5" fmla="val 19060"/>
              <a:gd name="f6" fmla="*/ f0 1 21600"/>
              <a:gd name="f7" fmla="*/ f1 1 21600"/>
              <a:gd name="f8" fmla="*/ 2540 f6 1"/>
              <a:gd name="f9" fmla="*/ 19060 f6 1"/>
              <a:gd name="f10" fmla="*/ 21600 f7 1"/>
              <a:gd name="f11" fmla="*/ 0 f7 1"/>
            </a:gdLst>
            <a:ahLst/>
            <a:cxnLst>
              <a:cxn ang="3cd4">
                <a:pos x="hc" y="t"/>
              </a:cxn>
              <a:cxn ang="0">
                <a:pos x="r" y="vc"/>
              </a:cxn>
              <a:cxn ang="cd4">
                <a:pos x="hc" y="b"/>
              </a:cxn>
              <a:cxn ang="cd2">
                <a:pos x="l" y="vc"/>
              </a:cxn>
            </a:cxnLst>
            <a:rect l="f8" t="f11" r="f9" b="f10"/>
            <a:pathLst>
              <a:path w="21600" h="21600">
                <a:moveTo>
                  <a:pt x="f2" y="f2"/>
                </a:moveTo>
                <a:lnTo>
                  <a:pt x="f3" y="f2"/>
                </a:lnTo>
                <a:lnTo>
                  <a:pt x="f3" y="f3"/>
                </a:lnTo>
                <a:lnTo>
                  <a:pt x="f2" y="f3"/>
                </a:lnTo>
                <a:close/>
              </a:path>
              <a:path w="21600" h="21600">
                <a:moveTo>
                  <a:pt x="f4" y="f2"/>
                </a:moveTo>
                <a:lnTo>
                  <a:pt x="f4" y="f3"/>
                </a:lnTo>
              </a:path>
              <a:path w="21600" h="21600">
                <a:moveTo>
                  <a:pt x="f5" y="f2"/>
                </a:moveTo>
                <a:lnTo>
                  <a:pt x="f5" y="f3"/>
                </a:lnTo>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caller</a:t>
            </a:r>
          </a:p>
        </p:txBody>
      </p:sp>
      <p:sp>
        <p:nvSpPr>
          <p:cNvPr id="13" name="Freeform 12"/>
          <p:cNvSpPr/>
          <p:nvPr/>
        </p:nvSpPr>
        <p:spPr>
          <a:xfrm>
            <a:off x="5772150" y="1590675"/>
            <a:ext cx="1943100" cy="431800"/>
          </a:xfrm>
          <a:custGeom>
            <a:avLst/>
            <a:gdLst>
              <a:gd name="f0" fmla="val w"/>
              <a:gd name="f1" fmla="val h"/>
              <a:gd name="f2" fmla="val 0"/>
              <a:gd name="f3" fmla="val 21600"/>
              <a:gd name="f4" fmla="val 2540"/>
              <a:gd name="f5" fmla="val 19060"/>
              <a:gd name="f6" fmla="*/ f0 1 21600"/>
              <a:gd name="f7" fmla="*/ f1 1 21600"/>
              <a:gd name="f8" fmla="*/ 2540 f6 1"/>
              <a:gd name="f9" fmla="*/ 19060 f6 1"/>
              <a:gd name="f10" fmla="*/ 21600 f7 1"/>
              <a:gd name="f11" fmla="*/ 0 f7 1"/>
            </a:gdLst>
            <a:ahLst/>
            <a:cxnLst>
              <a:cxn ang="3cd4">
                <a:pos x="hc" y="t"/>
              </a:cxn>
              <a:cxn ang="0">
                <a:pos x="r" y="vc"/>
              </a:cxn>
              <a:cxn ang="cd4">
                <a:pos x="hc" y="b"/>
              </a:cxn>
              <a:cxn ang="cd2">
                <a:pos x="l" y="vc"/>
              </a:cxn>
            </a:cxnLst>
            <a:rect l="f8" t="f11" r="f9" b="f10"/>
            <a:pathLst>
              <a:path w="21600" h="21600">
                <a:moveTo>
                  <a:pt x="f2" y="f2"/>
                </a:moveTo>
                <a:lnTo>
                  <a:pt x="f3" y="f2"/>
                </a:lnTo>
                <a:lnTo>
                  <a:pt x="f3" y="f3"/>
                </a:lnTo>
                <a:lnTo>
                  <a:pt x="f2" y="f3"/>
                </a:lnTo>
                <a:close/>
              </a:path>
              <a:path w="21600" h="21600">
                <a:moveTo>
                  <a:pt x="f4" y="f2"/>
                </a:moveTo>
                <a:lnTo>
                  <a:pt x="f4" y="f3"/>
                </a:lnTo>
              </a:path>
              <a:path w="21600" h="21600">
                <a:moveTo>
                  <a:pt x="f5" y="f2"/>
                </a:moveTo>
                <a:lnTo>
                  <a:pt x="f5" y="f3"/>
                </a:lnTo>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err="1">
                <a:latin typeface="Arial" pitchFamily="18"/>
                <a:ea typeface="Microsoft YaHei" pitchFamily="2"/>
                <a:cs typeface="Mangal" pitchFamily="2"/>
              </a:rPr>
              <a:t>callee</a:t>
            </a:r>
            <a:endParaRPr lang="en-IN" dirty="0">
              <a:latin typeface="Arial" pitchFamily="18"/>
              <a:ea typeface="Microsoft YaHei" pitchFamily="2"/>
              <a:cs typeface="Mangal" pitchFamily="2"/>
            </a:endParaRPr>
          </a:p>
        </p:txBody>
      </p:sp>
      <p:pic>
        <p:nvPicPr>
          <p:cNvPr id="1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Oval 2"/>
          <p:cNvSpPr/>
          <p:nvPr/>
        </p:nvSpPr>
        <p:spPr>
          <a:xfrm>
            <a:off x="1143000" y="2286000"/>
            <a:ext cx="3810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
            </a:r>
            <a:endParaRPr lang="en-US" dirty="0"/>
          </a:p>
        </p:txBody>
      </p:sp>
      <p:sp>
        <p:nvSpPr>
          <p:cNvPr id="17" name="Oval 16"/>
          <p:cNvSpPr/>
          <p:nvPr/>
        </p:nvSpPr>
        <p:spPr>
          <a:xfrm>
            <a:off x="762000" y="2743200"/>
            <a:ext cx="838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11" name="Slide Number Placeholder 1"/>
          <p:cNvSpPr>
            <a:spLocks noGrp="1"/>
          </p:cNvSpPr>
          <p:nvPr>
            <p:ph type="sldNum" sz="quarter" idx="12"/>
          </p:nvPr>
        </p:nvSpPr>
        <p:spPr>
          <a:xfrm>
            <a:off x="8543278" y="6356350"/>
            <a:ext cx="561975" cy="365125"/>
          </a:xfrm>
        </p:spPr>
        <p:txBody>
          <a:bodyPr/>
          <a:lstStyle/>
          <a:p>
            <a:pPr>
              <a:defRPr/>
            </a:pPr>
            <a:fld id="{3DF5C924-70E9-4A96-B79C-E8D3BFD58460}" type="slidenum">
              <a:rPr/>
              <a:pPr>
                <a:defRPr/>
              </a:pPr>
              <a:t>64</a:t>
            </a:fld>
            <a:endParaRPr/>
          </a:p>
        </p:txBody>
      </p:sp>
      <p:sp>
        <p:nvSpPr>
          <p:cNvPr id="2" name="Title 1"/>
          <p:cNvSpPr txBox="1">
            <a:spLocks noGrp="1"/>
          </p:cNvSpPr>
          <p:nvPr>
            <p:ph type="title" idx="4294967295"/>
          </p:nvPr>
        </p:nvSpPr>
        <p:spPr>
          <a:xfrm>
            <a:off x="0" y="171450"/>
            <a:ext cx="8915400" cy="1047750"/>
          </a:xfrm>
        </p:spPr>
        <p:txBody>
          <a:bodyPr vert="horz" lIns="0" tIns="0" rIns="0" bIns="0" rtlCol="0" anchor="ctr">
            <a:normAutofit fontScale="90000"/>
          </a:bodyPr>
          <a:lstStyle/>
          <a:p>
            <a:pPr>
              <a:spcBef>
                <a:spcPts val="0"/>
              </a:spcBef>
              <a:buSzPct val="45000"/>
              <a:buFont typeface="StarSymbol"/>
            </a:pPr>
            <a:r>
              <a:rPr lang="fr-FR" dirty="0">
                <a:solidFill>
                  <a:schemeClr val="tx1"/>
                </a:solidFill>
              </a:rPr>
              <a:t>How do </a:t>
            </a:r>
            <a:r>
              <a:rPr lang="fr-FR" dirty="0" err="1">
                <a:solidFill>
                  <a:schemeClr val="tx1"/>
                </a:solidFill>
              </a:rPr>
              <a:t>we</a:t>
            </a:r>
            <a:r>
              <a:rPr lang="fr-FR" dirty="0">
                <a:solidFill>
                  <a:schemeClr val="tx1"/>
                </a:solidFill>
              </a:rPr>
              <a:t> </a:t>
            </a:r>
            <a:r>
              <a:rPr lang="fr-FR" dirty="0" err="1">
                <a:solidFill>
                  <a:schemeClr val="tx1"/>
                </a:solidFill>
              </a:rPr>
              <a:t>pass</a:t>
            </a:r>
            <a:r>
              <a:rPr lang="fr-FR" dirty="0">
                <a:solidFill>
                  <a:schemeClr val="tx1"/>
                </a:solidFill>
              </a:rPr>
              <a:t> arguments/ return values</a:t>
            </a:r>
          </a:p>
        </p:txBody>
      </p:sp>
      <p:sp>
        <p:nvSpPr>
          <p:cNvPr id="89093" name="Text Placeholder 2"/>
          <p:cNvSpPr txBox="1">
            <a:spLocks noGrp="1"/>
          </p:cNvSpPr>
          <p:nvPr>
            <p:ph type="body" idx="4294967295"/>
          </p:nvPr>
        </p:nvSpPr>
        <p:spPr bwMode="auto">
          <a:xfrm>
            <a:off x="406217" y="1735238"/>
            <a:ext cx="74168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Solution : use registers</a:t>
            </a:r>
          </a:p>
        </p:txBody>
      </p:sp>
      <p:sp>
        <p:nvSpPr>
          <p:cNvPr id="5" name="Straight Connector 4"/>
          <p:cNvSpPr/>
          <p:nvPr/>
        </p:nvSpPr>
        <p:spPr>
          <a:xfrm flipH="1">
            <a:off x="1447799" y="4876800"/>
            <a:ext cx="1087437" cy="0"/>
          </a:xfrm>
          <a:prstGeom prst="line">
            <a:avLst/>
          </a:prstGeom>
          <a:noFill/>
          <a:ln w="36000">
            <a:solidFill>
              <a:srgbClr val="000080"/>
            </a:solidFill>
            <a:prstDash val="solid"/>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6" name="Straight Connector 5"/>
          <p:cNvSpPr/>
          <p:nvPr/>
        </p:nvSpPr>
        <p:spPr>
          <a:xfrm flipV="1">
            <a:off x="1447800" y="3429000"/>
            <a:ext cx="0" cy="1447800"/>
          </a:xfrm>
          <a:prstGeom prst="line">
            <a:avLst/>
          </a:prstGeom>
          <a:noFill/>
          <a:ln w="36000">
            <a:solidFill>
              <a:srgbClr val="000080"/>
            </a:solidFill>
            <a:prstDash val="solid"/>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Straight Connector 6"/>
          <p:cNvSpPr/>
          <p:nvPr/>
        </p:nvSpPr>
        <p:spPr>
          <a:xfrm>
            <a:off x="1447800" y="3429000"/>
            <a:ext cx="541337" cy="0"/>
          </a:xfrm>
          <a:prstGeom prst="line">
            <a:avLst/>
          </a:prstGeom>
          <a:noFill/>
          <a:ln w="36000">
            <a:solidFill>
              <a:srgbClr val="000080"/>
            </a:solidFill>
            <a:prstDash val="solid"/>
            <a:tailEnd type="arrow"/>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Straight Connector 7"/>
          <p:cNvSpPr/>
          <p:nvPr/>
        </p:nvSpPr>
        <p:spPr>
          <a:xfrm flipV="1">
            <a:off x="3048000" y="3886200"/>
            <a:ext cx="3657600" cy="0"/>
          </a:xfrm>
          <a:prstGeom prst="line">
            <a:avLst/>
          </a:prstGeom>
          <a:noFill/>
          <a:ln w="36000">
            <a:solidFill>
              <a:srgbClr val="000080"/>
            </a:solidFill>
            <a:prstDash val="solid"/>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Straight Connector 8"/>
          <p:cNvSpPr/>
          <p:nvPr/>
        </p:nvSpPr>
        <p:spPr>
          <a:xfrm>
            <a:off x="6705600" y="3886200"/>
            <a:ext cx="0" cy="1143000"/>
          </a:xfrm>
          <a:prstGeom prst="line">
            <a:avLst/>
          </a:prstGeom>
          <a:noFill/>
          <a:ln w="36000">
            <a:solidFill>
              <a:srgbClr val="000080"/>
            </a:solidFill>
            <a:prstDash val="solid"/>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0" name="Straight Connector 9"/>
          <p:cNvSpPr/>
          <p:nvPr/>
        </p:nvSpPr>
        <p:spPr>
          <a:xfrm flipH="1" flipV="1">
            <a:off x="4800600" y="5029200"/>
            <a:ext cx="1905001" cy="0"/>
          </a:xfrm>
          <a:prstGeom prst="line">
            <a:avLst/>
          </a:prstGeom>
          <a:noFill/>
          <a:ln w="36000">
            <a:solidFill>
              <a:srgbClr val="000080"/>
            </a:solidFill>
            <a:prstDash val="solid"/>
            <a:tailEnd type="arrow"/>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grpSp>
        <p:nvGrpSpPr>
          <p:cNvPr id="89101" name="Group 15"/>
          <p:cNvGrpSpPr>
            <a:grpSpLocks/>
          </p:cNvGrpSpPr>
          <p:nvPr/>
        </p:nvGrpSpPr>
        <p:grpSpPr bwMode="auto">
          <a:xfrm>
            <a:off x="1989137" y="2627313"/>
            <a:ext cx="5616575" cy="3163887"/>
            <a:chOff x="2448000" y="2628104"/>
            <a:chExt cx="5616000" cy="3163095"/>
          </a:xfrm>
        </p:grpSpPr>
        <p:sp>
          <p:nvSpPr>
            <p:cNvPr id="89104" name="Rectangle 200"/>
            <p:cNvSpPr>
              <a:spLocks noChangeArrowheads="1"/>
            </p:cNvSpPr>
            <p:nvPr/>
          </p:nvSpPr>
          <p:spPr bwMode="auto">
            <a:xfrm>
              <a:off x="6248400" y="2628104"/>
              <a:ext cx="157414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i="1">
                  <a:solidFill>
                    <a:srgbClr val="000000"/>
                  </a:solidFill>
                  <a:latin typeface="Courier New" pitchFamily="49" charset="0"/>
                  <a:cs typeface="Courier New" pitchFamily="49" charset="0"/>
                </a:rPr>
                <a:t>SimpleRisc</a:t>
              </a:r>
              <a:endParaRPr lang="en-US" sz="2800" i="1">
                <a:latin typeface="Courier New" pitchFamily="49" charset="0"/>
                <a:cs typeface="Courier New" pitchFamily="49" charset="0"/>
              </a:endParaRPr>
            </a:p>
          </p:txBody>
        </p:sp>
        <p:sp>
          <p:nvSpPr>
            <p:cNvPr id="89105" name="Line 120"/>
            <p:cNvSpPr>
              <a:spLocks noChangeShapeType="1"/>
            </p:cNvSpPr>
            <p:nvPr/>
          </p:nvSpPr>
          <p:spPr bwMode="auto">
            <a:xfrm>
              <a:off x="2451659" y="2766601"/>
              <a:ext cx="3761839" cy="9669"/>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06" name="Line 123"/>
            <p:cNvSpPr>
              <a:spLocks noChangeShapeType="1"/>
            </p:cNvSpPr>
            <p:nvPr/>
          </p:nvSpPr>
          <p:spPr bwMode="auto">
            <a:xfrm flipV="1">
              <a:off x="2451659" y="2776270"/>
              <a:ext cx="0" cy="14011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07" name="Line 124"/>
            <p:cNvSpPr>
              <a:spLocks noChangeShapeType="1"/>
            </p:cNvSpPr>
            <p:nvPr/>
          </p:nvSpPr>
          <p:spPr bwMode="auto">
            <a:xfrm flipV="1">
              <a:off x="8060341" y="2776270"/>
              <a:ext cx="0" cy="14011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08" name="Line 125"/>
            <p:cNvSpPr>
              <a:spLocks noChangeShapeType="1"/>
            </p:cNvSpPr>
            <p:nvPr/>
          </p:nvSpPr>
          <p:spPr bwMode="auto">
            <a:xfrm flipV="1">
              <a:off x="2451659" y="2916389"/>
              <a:ext cx="0" cy="536308"/>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09" name="Line 132"/>
            <p:cNvSpPr>
              <a:spLocks noChangeShapeType="1"/>
            </p:cNvSpPr>
            <p:nvPr/>
          </p:nvSpPr>
          <p:spPr bwMode="auto">
            <a:xfrm flipV="1">
              <a:off x="8060341" y="2916389"/>
              <a:ext cx="0" cy="536308"/>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0" name="Line 133"/>
            <p:cNvSpPr>
              <a:spLocks noChangeShapeType="1"/>
            </p:cNvSpPr>
            <p:nvPr/>
          </p:nvSpPr>
          <p:spPr bwMode="auto">
            <a:xfrm flipV="1">
              <a:off x="2451659" y="3452697"/>
              <a:ext cx="0" cy="545971"/>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1" name="Line 137"/>
            <p:cNvSpPr>
              <a:spLocks noChangeShapeType="1"/>
            </p:cNvSpPr>
            <p:nvPr/>
          </p:nvSpPr>
          <p:spPr bwMode="auto">
            <a:xfrm flipV="1">
              <a:off x="8060341" y="3452697"/>
              <a:ext cx="0" cy="545971"/>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2" name="Line 138"/>
            <p:cNvSpPr>
              <a:spLocks noChangeShapeType="1"/>
            </p:cNvSpPr>
            <p:nvPr/>
          </p:nvSpPr>
          <p:spPr bwMode="auto">
            <a:xfrm flipV="1">
              <a:off x="2451659" y="3998671"/>
              <a:ext cx="0" cy="550804"/>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3" name="Line 154"/>
            <p:cNvSpPr>
              <a:spLocks noChangeShapeType="1"/>
            </p:cNvSpPr>
            <p:nvPr/>
          </p:nvSpPr>
          <p:spPr bwMode="auto">
            <a:xfrm flipV="1">
              <a:off x="8060341" y="3998671"/>
              <a:ext cx="0" cy="550804"/>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4" name="Line 155"/>
            <p:cNvSpPr>
              <a:spLocks noChangeShapeType="1"/>
            </p:cNvSpPr>
            <p:nvPr/>
          </p:nvSpPr>
          <p:spPr bwMode="auto">
            <a:xfrm flipV="1">
              <a:off x="2451659" y="4549475"/>
              <a:ext cx="0" cy="545971"/>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5" name="Line 163"/>
            <p:cNvSpPr>
              <a:spLocks noChangeShapeType="1"/>
            </p:cNvSpPr>
            <p:nvPr/>
          </p:nvSpPr>
          <p:spPr bwMode="auto">
            <a:xfrm flipV="1">
              <a:off x="8060341" y="4549475"/>
              <a:ext cx="0" cy="545971"/>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6" name="Line 164"/>
            <p:cNvSpPr>
              <a:spLocks noChangeShapeType="1"/>
            </p:cNvSpPr>
            <p:nvPr/>
          </p:nvSpPr>
          <p:spPr bwMode="auto">
            <a:xfrm flipV="1">
              <a:off x="2451659" y="5095446"/>
              <a:ext cx="0" cy="550804"/>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7" name="Line 166"/>
            <p:cNvSpPr>
              <a:spLocks noChangeShapeType="1"/>
            </p:cNvSpPr>
            <p:nvPr/>
          </p:nvSpPr>
          <p:spPr bwMode="auto">
            <a:xfrm flipV="1">
              <a:off x="8060341" y="5095446"/>
              <a:ext cx="0" cy="550804"/>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8" name="Line 167"/>
            <p:cNvSpPr>
              <a:spLocks noChangeShapeType="1"/>
            </p:cNvSpPr>
            <p:nvPr/>
          </p:nvSpPr>
          <p:spPr bwMode="auto">
            <a:xfrm flipV="1">
              <a:off x="2451659" y="5646251"/>
              <a:ext cx="0" cy="13528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19" name="Line 168"/>
            <p:cNvSpPr>
              <a:spLocks noChangeShapeType="1"/>
            </p:cNvSpPr>
            <p:nvPr/>
          </p:nvSpPr>
          <p:spPr bwMode="auto">
            <a:xfrm flipV="1">
              <a:off x="8060341" y="5646251"/>
              <a:ext cx="0" cy="135285"/>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20" name="Line 169"/>
            <p:cNvSpPr>
              <a:spLocks noChangeShapeType="1"/>
            </p:cNvSpPr>
            <p:nvPr/>
          </p:nvSpPr>
          <p:spPr bwMode="auto">
            <a:xfrm>
              <a:off x="2448000" y="5791199"/>
              <a:ext cx="5616000" cy="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89121" name="Line 120"/>
            <p:cNvSpPr>
              <a:spLocks noChangeShapeType="1"/>
            </p:cNvSpPr>
            <p:nvPr/>
          </p:nvSpPr>
          <p:spPr bwMode="auto">
            <a:xfrm>
              <a:off x="7620000" y="2785939"/>
              <a:ext cx="444000" cy="0"/>
            </a:xfrm>
            <a:prstGeom prst="line">
              <a:avLst/>
            </a:prstGeom>
            <a:noFill/>
            <a:ln w="4">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grpSp>
      <p:sp>
        <p:nvSpPr>
          <p:cNvPr id="89102" name="Rectangle 3"/>
          <p:cNvSpPr>
            <a:spLocks noChangeArrowheads="1"/>
          </p:cNvSpPr>
          <p:nvPr/>
        </p:nvSpPr>
        <p:spPr bwMode="auto">
          <a:xfrm>
            <a:off x="1992312" y="3168650"/>
            <a:ext cx="4216400" cy="2062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a:tabLst>
                <a:tab pos="457200" algn="l"/>
              </a:tabLst>
            </a:pPr>
            <a:r>
              <a:rPr lang="en-US" sz="1600" i="1" dirty="0">
                <a:solidFill>
                  <a:srgbClr val="000000"/>
                </a:solidFill>
                <a:latin typeface="Courier New" pitchFamily="49" charset="0"/>
                <a:cs typeface="Courier New" pitchFamily="49" charset="0"/>
              </a:rPr>
              <a:t>.foo:</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add r2, r0, r1</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ret</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.main:</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a:t>
            </a:r>
            <a:r>
              <a:rPr lang="en-US" sz="1600" i="1" dirty="0" err="1">
                <a:solidFill>
                  <a:srgbClr val="000000"/>
                </a:solidFill>
                <a:latin typeface="Courier New" pitchFamily="49" charset="0"/>
                <a:cs typeface="Courier New" pitchFamily="49" charset="0"/>
              </a:rPr>
              <a:t>mov</a:t>
            </a:r>
            <a:r>
              <a:rPr lang="en-US" sz="1600" i="1" dirty="0">
                <a:solidFill>
                  <a:srgbClr val="000000"/>
                </a:solidFill>
                <a:latin typeface="Courier New" pitchFamily="49" charset="0"/>
                <a:cs typeface="Courier New" pitchFamily="49" charset="0"/>
              </a:rPr>
              <a:t> r0, 3</a:t>
            </a:r>
          </a:p>
          <a:p>
            <a:pPr algn="just" eaLnBrk="0" hangingPunct="0">
              <a:tabLst>
                <a:tab pos="457200" algn="l"/>
              </a:tabLst>
            </a:pPr>
            <a:r>
              <a:rPr lang="en-US" sz="1600" i="1" dirty="0">
                <a:solidFill>
                  <a:srgbClr val="000000"/>
                </a:solidFill>
                <a:latin typeface="Courier New" pitchFamily="49" charset="0"/>
                <a:cs typeface="Courier New" pitchFamily="49" charset="0"/>
              </a:rPr>
              <a:t>	</a:t>
            </a:r>
            <a:r>
              <a:rPr lang="en-US" sz="1600" i="1" dirty="0" err="1">
                <a:solidFill>
                  <a:srgbClr val="000000"/>
                </a:solidFill>
                <a:latin typeface="Courier New" pitchFamily="49" charset="0"/>
                <a:cs typeface="Courier New" pitchFamily="49" charset="0"/>
              </a:rPr>
              <a:t>mov</a:t>
            </a:r>
            <a:r>
              <a:rPr lang="en-US" sz="1600" i="1" dirty="0">
                <a:solidFill>
                  <a:srgbClr val="000000"/>
                </a:solidFill>
                <a:latin typeface="Courier New" pitchFamily="49" charset="0"/>
                <a:cs typeface="Courier New" pitchFamily="49" charset="0"/>
              </a:rPr>
              <a:t> r1, 5</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call .foo</a:t>
            </a:r>
            <a:endParaRPr lang="en-US" sz="1600" dirty="0">
              <a:latin typeface="Courier New" pitchFamily="49" charset="0"/>
              <a:cs typeface="Courier New" pitchFamily="49" charset="0"/>
            </a:endParaRPr>
          </a:p>
          <a:p>
            <a:pPr algn="just" eaLnBrk="0" hangingPunct="0">
              <a:tabLst>
                <a:tab pos="457200" algn="l"/>
              </a:tabLst>
            </a:pPr>
            <a:r>
              <a:rPr lang="en-US" sz="1600" i="1" dirty="0">
                <a:solidFill>
                  <a:srgbClr val="000000"/>
                </a:solidFill>
                <a:latin typeface="Courier New" pitchFamily="49" charset="0"/>
                <a:cs typeface="Courier New" pitchFamily="49" charset="0"/>
              </a:rPr>
              <a:t>	add r3, r2, 10</a:t>
            </a:r>
            <a:endParaRPr lang="en-US" sz="1600" dirty="0">
              <a:solidFill>
                <a:srgbClr val="000000"/>
              </a:solidFill>
              <a:latin typeface="Courier New" pitchFamily="49" charset="0"/>
              <a:cs typeface="Courier New" pitchFamily="49" charset="0"/>
            </a:endParaRPr>
          </a:p>
        </p:txBody>
      </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3CD40E3B-7754-4838-B913-0C0E85C00710}" type="slidenum">
              <a:rPr/>
              <a:pPr>
                <a:defRPr/>
              </a:pPr>
              <a:t>65</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Problems with </a:t>
            </a:r>
            <a:r>
              <a:rPr lang="fr-FR" dirty="0" err="1">
                <a:solidFill>
                  <a:schemeClr val="tx1"/>
                </a:solidFill>
              </a:rPr>
              <a:t>this</a:t>
            </a:r>
            <a:r>
              <a:rPr lang="fr-FR" dirty="0">
                <a:solidFill>
                  <a:schemeClr val="tx1"/>
                </a:solidFill>
              </a:rPr>
              <a:t> </a:t>
            </a:r>
            <a:r>
              <a:rPr lang="fr-FR" dirty="0" err="1">
                <a:solidFill>
                  <a:schemeClr val="tx1"/>
                </a:solidFill>
              </a:rPr>
              <a:t>Mechanism</a:t>
            </a:r>
            <a:endParaRPr lang="fr-FR" dirty="0">
              <a:solidFill>
                <a:schemeClr val="tx1"/>
              </a:solidFill>
            </a:endParaRPr>
          </a:p>
        </p:txBody>
      </p:sp>
      <p:sp>
        <p:nvSpPr>
          <p:cNvPr id="3" name="Text Placeholder 2"/>
          <p:cNvSpPr txBox="1">
            <a:spLocks noGrp="1"/>
          </p:cNvSpPr>
          <p:nvPr>
            <p:ph type="body" idx="4294967295"/>
          </p:nvPr>
        </p:nvSpPr>
        <p:spPr>
          <a:xfrm>
            <a:off x="304800" y="1524000"/>
            <a:ext cx="8534400" cy="4648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eaLnBrk="1" fontAlgn="auto">
              <a:buSzPct val="100000"/>
              <a:buFont typeface="Symbol" panose="05050102010706020507" pitchFamily="18" charset="2"/>
              <a:buChar char="*"/>
              <a:defRPr/>
            </a:pPr>
            <a:r>
              <a:rPr lang="en-US" dirty="0">
                <a:solidFill>
                  <a:srgbClr val="0000FF"/>
                </a:solidFill>
                <a:latin typeface="Calibri" panose="020F0502020204030204" pitchFamily="34" charset="0"/>
              </a:rPr>
              <a:t>Space Problem</a:t>
            </a:r>
          </a:p>
          <a:p>
            <a:pPr lvl="1" eaLnBrk="1" fontAlgn="auto">
              <a:buSzPct val="100000"/>
              <a:buFont typeface="Symbol" panose="05050102010706020507" pitchFamily="18" charset="2"/>
              <a:buChar char="*"/>
              <a:defRPr/>
            </a:pPr>
            <a:r>
              <a:rPr lang="en-US" dirty="0">
                <a:latin typeface="Calibri" panose="020F0502020204030204" pitchFamily="34" charset="0"/>
              </a:rPr>
              <a:t>We have a limited number of registers</a:t>
            </a:r>
          </a:p>
          <a:p>
            <a:pPr lvl="1" eaLnBrk="1" fontAlgn="auto">
              <a:buSzPct val="100000"/>
              <a:buFont typeface="Symbol" panose="05050102010706020507" pitchFamily="18" charset="2"/>
              <a:buChar char="*"/>
              <a:defRPr/>
            </a:pPr>
            <a:r>
              <a:rPr lang="en-US" dirty="0">
                <a:latin typeface="Calibri" panose="020F0502020204030204" pitchFamily="34" charset="0"/>
              </a:rPr>
              <a:t>We cannot pass more than 16 arguments</a:t>
            </a:r>
          </a:p>
          <a:p>
            <a:pPr lvl="1" eaLnBrk="1" fontAlgn="auto">
              <a:buSzPct val="100000"/>
              <a:buFont typeface="Symbol" panose="05050102010706020507" pitchFamily="18" charset="2"/>
              <a:buChar char="*"/>
              <a:defRPr/>
            </a:pPr>
            <a:r>
              <a:rPr lang="en-US" dirty="0">
                <a:solidFill>
                  <a:srgbClr val="0000FF"/>
                </a:solidFill>
                <a:latin typeface="Calibri" panose="020F0502020204030204" pitchFamily="34" charset="0"/>
              </a:rPr>
              <a:t>Solution : </a:t>
            </a:r>
            <a:r>
              <a:rPr lang="en-US" dirty="0">
                <a:latin typeface="Calibri" panose="020F0502020204030204" pitchFamily="34" charset="0"/>
              </a:rPr>
              <a:t>Use memory also</a:t>
            </a:r>
          </a:p>
          <a:p>
            <a:pPr eaLnBrk="1" fontAlgn="auto">
              <a:buSzPct val="100000"/>
              <a:buFont typeface="Symbol" panose="05050102010706020507" pitchFamily="18" charset="2"/>
              <a:buChar char="*"/>
              <a:defRPr/>
            </a:pPr>
            <a:r>
              <a:rPr lang="en-US" dirty="0">
                <a:solidFill>
                  <a:srgbClr val="0000FF"/>
                </a:solidFill>
                <a:latin typeface="Calibri" panose="020F0502020204030204" pitchFamily="34" charset="0"/>
              </a:rPr>
              <a:t>Overwrite Problem</a:t>
            </a:r>
          </a:p>
          <a:p>
            <a:pPr lvl="1" eaLnBrk="1" fontAlgn="auto">
              <a:buSzPct val="100000"/>
              <a:buFont typeface="Symbol" panose="05050102010706020507" pitchFamily="18" charset="2"/>
              <a:buChar char="*"/>
              <a:defRPr/>
            </a:pPr>
            <a:r>
              <a:rPr lang="en-US" dirty="0">
                <a:latin typeface="Calibri" panose="020F0502020204030204" pitchFamily="34" charset="0"/>
              </a:rPr>
              <a:t>What if a function calls itself ? (recursive call)</a:t>
            </a:r>
          </a:p>
          <a:p>
            <a:pPr lvl="1" eaLnBrk="1" fontAlgn="auto">
              <a:buSzPct val="100000"/>
              <a:buFont typeface="Symbol" panose="05050102010706020507" pitchFamily="18" charset="2"/>
              <a:buChar char="*"/>
              <a:defRPr/>
            </a:pPr>
            <a:r>
              <a:rPr lang="en-US" dirty="0">
                <a:latin typeface="Calibri" panose="020F0502020204030204" pitchFamily="34" charset="0"/>
              </a:rPr>
              <a:t>The </a:t>
            </a:r>
            <a:r>
              <a:rPr lang="en-US" dirty="0" err="1">
                <a:latin typeface="Calibri" panose="020F0502020204030204" pitchFamily="34" charset="0"/>
              </a:rPr>
              <a:t>callee</a:t>
            </a:r>
            <a:r>
              <a:rPr lang="en-US" dirty="0">
                <a:latin typeface="Calibri" panose="020F0502020204030204" pitchFamily="34" charset="0"/>
              </a:rPr>
              <a:t> can </a:t>
            </a:r>
            <a:r>
              <a:rPr lang="en-US" dirty="0">
                <a:solidFill>
                  <a:srgbClr val="FF0000"/>
                </a:solidFill>
                <a:latin typeface="Calibri" panose="020F0502020204030204" pitchFamily="34" charset="0"/>
              </a:rPr>
              <a:t>overwrite</a:t>
            </a:r>
            <a:r>
              <a:rPr lang="en-US" dirty="0">
                <a:latin typeface="Calibri" panose="020F0502020204030204" pitchFamily="34" charset="0"/>
              </a:rPr>
              <a:t> the registers of the caller</a:t>
            </a:r>
          </a:p>
          <a:p>
            <a:pPr lvl="1" eaLnBrk="1" fontAlgn="auto">
              <a:buSzPct val="100000"/>
              <a:buFont typeface="Symbol" panose="05050102010706020507" pitchFamily="18" charset="2"/>
              <a:buChar char="*"/>
              <a:defRPr/>
            </a:pPr>
            <a:r>
              <a:rPr lang="en-US" dirty="0">
                <a:solidFill>
                  <a:srgbClr val="0000FF"/>
                </a:solidFill>
                <a:latin typeface="Calibri" panose="020F0502020204030204" pitchFamily="34" charset="0"/>
              </a:rPr>
              <a:t>Solution : </a:t>
            </a:r>
            <a:r>
              <a:rPr lang="en-US" dirty="0">
                <a:latin typeface="Calibri" panose="020F0502020204030204" pitchFamily="34" charset="0"/>
              </a:rPr>
              <a:t>Spilling</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6FFD956C-53B5-4BD2-87D3-275843B78E2F}" type="slidenum">
              <a:rPr/>
              <a:pPr>
                <a:defRPr/>
              </a:pPr>
              <a:t>66</a:t>
            </a:fld>
            <a:endParaRPr/>
          </a:p>
        </p:txBody>
      </p:sp>
      <p:sp>
        <p:nvSpPr>
          <p:cNvPr id="2" name="Title 1"/>
          <p:cNvSpPr txBox="1">
            <a:spLocks noGrp="1"/>
          </p:cNvSpPr>
          <p:nvPr>
            <p:ph type="title" idx="4294967295"/>
          </p:nvPr>
        </p:nvSpPr>
        <p:spPr>
          <a:xfrm>
            <a:off x="228600" y="1301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Register Spilling</a:t>
            </a:r>
          </a:p>
        </p:txBody>
      </p:sp>
      <p:sp>
        <p:nvSpPr>
          <p:cNvPr id="3" name="Text Placeholder 2"/>
          <p:cNvSpPr txBox="1">
            <a:spLocks noGrp="1"/>
          </p:cNvSpPr>
          <p:nvPr>
            <p:ph type="body" idx="4294967295"/>
          </p:nvPr>
        </p:nvSpPr>
        <p:spPr>
          <a:xfrm>
            <a:off x="304800" y="1371600"/>
            <a:ext cx="8610600" cy="47228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eaLnBrk="1" fontAlgn="auto">
              <a:buSzPct val="100000"/>
              <a:buFont typeface="Symbol" panose="05050102010706020507" pitchFamily="18" charset="2"/>
              <a:buChar char="*"/>
              <a:defRPr/>
            </a:pPr>
            <a:r>
              <a:rPr lang="en-US" dirty="0">
                <a:latin typeface="Calibri" panose="020F0502020204030204" pitchFamily="34" charset="0"/>
              </a:rPr>
              <a:t>The notion of </a:t>
            </a:r>
            <a:r>
              <a:rPr lang="en-US" dirty="0">
                <a:solidFill>
                  <a:srgbClr val="0000FF"/>
                </a:solidFill>
                <a:latin typeface="Calibri" panose="020F0502020204030204" pitchFamily="34" charset="0"/>
              </a:rPr>
              <a:t>spilling</a:t>
            </a:r>
          </a:p>
          <a:p>
            <a:pPr lvl="1" eaLnBrk="1" fontAlgn="auto">
              <a:buSzPct val="100000"/>
              <a:buFont typeface="Symbol" panose="05050102010706020507" pitchFamily="18" charset="2"/>
              <a:buChar char="*"/>
              <a:defRPr/>
            </a:pPr>
            <a:r>
              <a:rPr lang="en-US" dirty="0">
                <a:latin typeface="Calibri" panose="020F0502020204030204" pitchFamily="34" charset="0"/>
              </a:rPr>
              <a:t>The caller can </a:t>
            </a:r>
            <a:r>
              <a:rPr lang="en-US" dirty="0">
                <a:solidFill>
                  <a:srgbClr val="FF0000"/>
                </a:solidFill>
                <a:latin typeface="Calibri" panose="020F0502020204030204" pitchFamily="34" charset="0"/>
              </a:rPr>
              <a:t>save</a:t>
            </a:r>
            <a:r>
              <a:rPr lang="en-US" dirty="0">
                <a:latin typeface="Calibri" panose="020F0502020204030204" pitchFamily="34" charset="0"/>
              </a:rPr>
              <a:t> the set of registers its needs</a:t>
            </a:r>
          </a:p>
          <a:p>
            <a:pPr lvl="1" eaLnBrk="1" fontAlgn="auto">
              <a:buSzPct val="100000"/>
              <a:buFont typeface="Symbol" panose="05050102010706020507" pitchFamily="18" charset="2"/>
              <a:buChar char="*"/>
              <a:defRPr/>
            </a:pPr>
            <a:r>
              <a:rPr lang="en-US" dirty="0">
                <a:solidFill>
                  <a:srgbClr val="DC2300"/>
                </a:solidFill>
                <a:latin typeface="Calibri" panose="020F0502020204030204" pitchFamily="34" charset="0"/>
              </a:rPr>
              <a:t>Call</a:t>
            </a:r>
            <a:r>
              <a:rPr lang="en-US" dirty="0">
                <a:latin typeface="Calibri" panose="020F0502020204030204" pitchFamily="34" charset="0"/>
              </a:rPr>
              <a:t> the function</a:t>
            </a:r>
          </a:p>
          <a:p>
            <a:pPr lvl="1" eaLnBrk="1" fontAlgn="auto">
              <a:buSzPct val="100000"/>
              <a:buFont typeface="Symbol" panose="05050102010706020507" pitchFamily="18" charset="2"/>
              <a:buChar char="*"/>
              <a:defRPr/>
            </a:pPr>
            <a:r>
              <a:rPr lang="en-US" dirty="0">
                <a:latin typeface="Calibri" panose="020F0502020204030204" pitchFamily="34" charset="0"/>
              </a:rPr>
              <a:t>And then </a:t>
            </a:r>
            <a:r>
              <a:rPr lang="en-US" dirty="0">
                <a:solidFill>
                  <a:srgbClr val="FF3366"/>
                </a:solidFill>
                <a:latin typeface="Calibri" panose="020F0502020204030204" pitchFamily="34" charset="0"/>
              </a:rPr>
              <a:t>restore</a:t>
            </a:r>
            <a:r>
              <a:rPr lang="en-US" dirty="0">
                <a:latin typeface="Calibri" panose="020F0502020204030204" pitchFamily="34" charset="0"/>
              </a:rPr>
              <a:t> the set of registers after the function returns</a:t>
            </a:r>
          </a:p>
          <a:p>
            <a:pPr lvl="1" eaLnBrk="1" fontAlgn="auto">
              <a:buSzPct val="100000"/>
              <a:buFont typeface="Symbol" panose="05050102010706020507" pitchFamily="18" charset="2"/>
              <a:buChar char="*"/>
              <a:defRPr/>
            </a:pPr>
            <a:r>
              <a:rPr lang="en-US" dirty="0">
                <a:latin typeface="Calibri" panose="020F0502020204030204" pitchFamily="34" charset="0"/>
              </a:rPr>
              <a:t>Known as the </a:t>
            </a:r>
            <a:r>
              <a:rPr lang="en-US" dirty="0">
                <a:solidFill>
                  <a:srgbClr val="FF3333"/>
                </a:solidFill>
                <a:effectLst>
                  <a:outerShdw dist="17961" dir="2700000">
                    <a:scrgbClr r="0" g="0" b="0"/>
                  </a:outerShdw>
                </a:effectLst>
                <a:latin typeface="Calibri" panose="020F0502020204030204" pitchFamily="34" charset="0"/>
              </a:rPr>
              <a:t>caller saved scheme</a:t>
            </a:r>
          </a:p>
          <a:p>
            <a:pPr eaLnBrk="1" fontAlgn="auto">
              <a:buSzPct val="100000"/>
              <a:buFont typeface="Symbol" panose="05050102010706020507" pitchFamily="18" charset="2"/>
              <a:buChar char="*"/>
              <a:defRPr/>
            </a:pPr>
            <a:r>
              <a:rPr lang="en-US" dirty="0" err="1">
                <a:solidFill>
                  <a:srgbClr val="DC2300"/>
                </a:solidFill>
                <a:effectLst>
                  <a:outerShdw dist="17961" dir="2700000">
                    <a:scrgbClr r="0" g="0" b="0"/>
                  </a:outerShdw>
                </a:effectLst>
                <a:latin typeface="Calibri" panose="020F0502020204030204" pitchFamily="34" charset="0"/>
              </a:rPr>
              <a:t>callee</a:t>
            </a:r>
            <a:r>
              <a:rPr lang="en-US" dirty="0">
                <a:solidFill>
                  <a:srgbClr val="DC2300"/>
                </a:solidFill>
                <a:effectLst>
                  <a:outerShdw dist="17961" dir="2700000">
                    <a:scrgbClr r="0" g="0" b="0"/>
                  </a:outerShdw>
                </a:effectLst>
                <a:latin typeface="Calibri" panose="020F0502020204030204" pitchFamily="34" charset="0"/>
              </a:rPr>
              <a:t> saved scheme</a:t>
            </a:r>
          </a:p>
          <a:p>
            <a:pPr lvl="1" eaLnBrk="1" fontAlgn="auto">
              <a:buSzPct val="100000"/>
              <a:buFont typeface="Symbol" panose="05050102010706020507" pitchFamily="18" charset="2"/>
              <a:buChar char="*"/>
              <a:defRPr/>
            </a:pPr>
            <a:r>
              <a:rPr lang="en-US" dirty="0">
                <a:latin typeface="Calibri" panose="020F0502020204030204" pitchFamily="34" charset="0"/>
              </a:rPr>
              <a:t>The </a:t>
            </a:r>
            <a:r>
              <a:rPr lang="en-US" dirty="0" err="1">
                <a:latin typeface="Calibri" panose="020F0502020204030204" pitchFamily="34" charset="0"/>
              </a:rPr>
              <a:t>callee</a:t>
            </a:r>
            <a:r>
              <a:rPr lang="en-US" dirty="0">
                <a:latin typeface="Calibri" panose="020F0502020204030204" pitchFamily="34" charset="0"/>
              </a:rPr>
              <a:t> </a:t>
            </a:r>
            <a:r>
              <a:rPr lang="en-US" dirty="0">
                <a:solidFill>
                  <a:srgbClr val="008000"/>
                </a:solidFill>
                <a:latin typeface="Calibri" panose="020F0502020204030204" pitchFamily="34" charset="0"/>
              </a:rPr>
              <a:t>saves</a:t>
            </a:r>
            <a:r>
              <a:rPr lang="en-US" dirty="0">
                <a:latin typeface="Calibri" panose="020F0502020204030204" pitchFamily="34" charset="0"/>
              </a:rPr>
              <a:t>, the registers, and later</a:t>
            </a:r>
            <a:r>
              <a:rPr lang="en-US" dirty="0">
                <a:solidFill>
                  <a:srgbClr val="008080"/>
                </a:solidFill>
                <a:latin typeface="Calibri" panose="020F0502020204030204" pitchFamily="34" charset="0"/>
              </a:rPr>
              <a:t> restores</a:t>
            </a:r>
            <a:r>
              <a:rPr lang="en-US" dirty="0">
                <a:latin typeface="Calibri" panose="020F0502020204030204" pitchFamily="34" charset="0"/>
              </a:rPr>
              <a:t> them</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92E4C965-235E-49F0-AC6F-643D5718FAFB}" type="slidenum">
              <a:rPr/>
              <a:pPr>
                <a:defRPr/>
              </a:pPr>
              <a:t>67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Spilling</a:t>
            </a:r>
          </a:p>
        </p:txBody>
      </p:sp>
      <p:grpSp>
        <p:nvGrpSpPr>
          <p:cNvPr id="92165" name="Group 4"/>
          <p:cNvGrpSpPr>
            <a:grpSpLocks noChangeAspect="1"/>
          </p:cNvGrpSpPr>
          <p:nvPr/>
        </p:nvGrpSpPr>
        <p:grpSpPr bwMode="auto">
          <a:xfrm>
            <a:off x="1676400" y="2057400"/>
            <a:ext cx="5486400" cy="3395663"/>
            <a:chOff x="1440" y="1296"/>
            <a:chExt cx="3456" cy="2139"/>
          </a:xfrm>
        </p:grpSpPr>
        <p:sp>
          <p:nvSpPr>
            <p:cNvPr id="92166" name="AutoShape 3"/>
            <p:cNvSpPr>
              <a:spLocks noChangeAspect="1" noChangeArrowheads="1" noTextEdit="1"/>
            </p:cNvSpPr>
            <p:nvPr/>
          </p:nvSpPr>
          <p:spPr bwMode="auto">
            <a:xfrm>
              <a:off x="1440" y="1296"/>
              <a:ext cx="3456" cy="2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2167" name="Rectangle 5"/>
            <p:cNvSpPr>
              <a:spLocks noChangeArrowheads="1"/>
            </p:cNvSpPr>
            <p:nvPr/>
          </p:nvSpPr>
          <p:spPr bwMode="auto">
            <a:xfrm>
              <a:off x="1466" y="1317"/>
              <a:ext cx="1522" cy="1870"/>
            </a:xfrm>
            <a:prstGeom prst="rect">
              <a:avLst/>
            </a:prstGeom>
            <a:noFill/>
            <a:ln w="10">
              <a:solidFill>
                <a:srgbClr val="15111D"/>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168" name="Rectangle 6"/>
            <p:cNvSpPr>
              <a:spLocks noChangeArrowheads="1"/>
            </p:cNvSpPr>
            <p:nvPr/>
          </p:nvSpPr>
          <p:spPr bwMode="auto">
            <a:xfrm>
              <a:off x="1617" y="1852"/>
              <a:ext cx="1216" cy="976"/>
            </a:xfrm>
            <a:prstGeom prst="rect">
              <a:avLst/>
            </a:prstGeom>
            <a:solidFill>
              <a:srgbClr val="FFE6D5"/>
            </a:solidFill>
            <a:ln w="10">
              <a:solidFill>
                <a:srgbClr val="15111D"/>
              </a:solidFill>
              <a:round/>
              <a:headEnd/>
              <a:tailEnd/>
            </a:ln>
          </p:spPr>
          <p:txBody>
            <a:bodyPr/>
            <a:lstStyle/>
            <a:p>
              <a:endParaRPr lang="en-US"/>
            </a:p>
          </p:txBody>
        </p:sp>
        <p:sp>
          <p:nvSpPr>
            <p:cNvPr id="92169" name="Rectangle 7"/>
            <p:cNvSpPr>
              <a:spLocks noChangeArrowheads="1"/>
            </p:cNvSpPr>
            <p:nvPr/>
          </p:nvSpPr>
          <p:spPr bwMode="auto">
            <a:xfrm>
              <a:off x="1620" y="1621"/>
              <a:ext cx="1214" cy="176"/>
            </a:xfrm>
            <a:prstGeom prst="rect">
              <a:avLst/>
            </a:prstGeom>
            <a:solidFill>
              <a:srgbClr val="F4D7E3"/>
            </a:solidFill>
            <a:ln w="8">
              <a:solidFill>
                <a:srgbClr val="15111D"/>
              </a:solidFill>
              <a:round/>
              <a:headEnd/>
              <a:tailEnd/>
            </a:ln>
          </p:spPr>
          <p:txBody>
            <a:bodyPr/>
            <a:lstStyle/>
            <a:p>
              <a:endParaRPr lang="en-US"/>
            </a:p>
          </p:txBody>
        </p:sp>
        <p:sp>
          <p:nvSpPr>
            <p:cNvPr id="92170" name="Rectangle 8"/>
            <p:cNvSpPr>
              <a:spLocks noChangeArrowheads="1"/>
            </p:cNvSpPr>
            <p:nvPr/>
          </p:nvSpPr>
          <p:spPr bwMode="auto">
            <a:xfrm>
              <a:off x="1788" y="1642"/>
              <a:ext cx="820"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Bitstream Vera Sans"/>
                </a:rPr>
                <a:t>Save registers</a:t>
              </a:r>
              <a:endParaRPr lang="en-US" dirty="0">
                <a:latin typeface="Arial" pitchFamily="34" charset="0"/>
              </a:endParaRPr>
            </a:p>
          </p:txBody>
        </p:sp>
        <p:sp>
          <p:nvSpPr>
            <p:cNvPr id="92171" name="Rectangle 9"/>
            <p:cNvSpPr>
              <a:spLocks noChangeArrowheads="1"/>
            </p:cNvSpPr>
            <p:nvPr/>
          </p:nvSpPr>
          <p:spPr bwMode="auto">
            <a:xfrm>
              <a:off x="1622" y="2881"/>
              <a:ext cx="1215" cy="177"/>
            </a:xfrm>
            <a:prstGeom prst="rect">
              <a:avLst/>
            </a:prstGeom>
            <a:solidFill>
              <a:srgbClr val="F4D7E3"/>
            </a:solidFill>
            <a:ln w="8">
              <a:solidFill>
                <a:srgbClr val="15111D"/>
              </a:solidFill>
              <a:round/>
              <a:headEnd/>
              <a:tailEnd/>
            </a:ln>
          </p:spPr>
          <p:txBody>
            <a:bodyPr/>
            <a:lstStyle/>
            <a:p>
              <a:endParaRPr lang="en-US"/>
            </a:p>
          </p:txBody>
        </p:sp>
        <p:sp>
          <p:nvSpPr>
            <p:cNvPr id="92172" name="Rectangle 10"/>
            <p:cNvSpPr>
              <a:spLocks noChangeArrowheads="1"/>
            </p:cNvSpPr>
            <p:nvPr/>
          </p:nvSpPr>
          <p:spPr bwMode="auto">
            <a:xfrm>
              <a:off x="1742" y="2907"/>
              <a:ext cx="968"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Bitstream Vera Sans"/>
                </a:rPr>
                <a:t>Restore registers</a:t>
              </a:r>
              <a:endParaRPr lang="en-US" dirty="0">
                <a:latin typeface="Arial" pitchFamily="34" charset="0"/>
              </a:endParaRPr>
            </a:p>
          </p:txBody>
        </p:sp>
        <p:sp>
          <p:nvSpPr>
            <p:cNvPr id="92173" name="Rectangle 11"/>
            <p:cNvSpPr>
              <a:spLocks noChangeArrowheads="1"/>
            </p:cNvSpPr>
            <p:nvPr/>
          </p:nvSpPr>
          <p:spPr bwMode="auto">
            <a:xfrm>
              <a:off x="1974" y="1870"/>
              <a:ext cx="417"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err="1">
                  <a:solidFill>
                    <a:srgbClr val="000000"/>
                  </a:solidFill>
                  <a:latin typeface="Bitstream Vera Sans"/>
                </a:rPr>
                <a:t>Callee</a:t>
              </a:r>
              <a:endParaRPr lang="en-US" dirty="0">
                <a:latin typeface="Arial" pitchFamily="34" charset="0"/>
              </a:endParaRPr>
            </a:p>
          </p:txBody>
        </p:sp>
        <p:sp>
          <p:nvSpPr>
            <p:cNvPr id="92174" name="Rectangle 12"/>
            <p:cNvSpPr>
              <a:spLocks noChangeArrowheads="1"/>
            </p:cNvSpPr>
            <p:nvPr/>
          </p:nvSpPr>
          <p:spPr bwMode="auto">
            <a:xfrm>
              <a:off x="1977" y="1337"/>
              <a:ext cx="389"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Bitstream Vera Sans"/>
                </a:rPr>
                <a:t>Caller</a:t>
              </a:r>
              <a:endParaRPr lang="en-US">
                <a:latin typeface="Arial" pitchFamily="34" charset="0"/>
              </a:endParaRPr>
            </a:p>
          </p:txBody>
        </p:sp>
        <p:sp>
          <p:nvSpPr>
            <p:cNvPr id="92175" name="Rectangle 13"/>
            <p:cNvSpPr>
              <a:spLocks noChangeArrowheads="1"/>
            </p:cNvSpPr>
            <p:nvPr/>
          </p:nvSpPr>
          <p:spPr bwMode="auto">
            <a:xfrm>
              <a:off x="3349" y="1319"/>
              <a:ext cx="1522" cy="1870"/>
            </a:xfrm>
            <a:prstGeom prst="rect">
              <a:avLst/>
            </a:prstGeom>
            <a:noFill/>
            <a:ln w="10">
              <a:solidFill>
                <a:srgbClr val="15111D"/>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176" name="Rectangle 14"/>
            <p:cNvSpPr>
              <a:spLocks noChangeArrowheads="1"/>
            </p:cNvSpPr>
            <p:nvPr/>
          </p:nvSpPr>
          <p:spPr bwMode="auto">
            <a:xfrm>
              <a:off x="3499" y="1854"/>
              <a:ext cx="1257" cy="976"/>
            </a:xfrm>
            <a:prstGeom prst="rect">
              <a:avLst/>
            </a:prstGeom>
            <a:solidFill>
              <a:srgbClr val="FFE6D5"/>
            </a:solidFill>
            <a:ln w="10">
              <a:solidFill>
                <a:srgbClr val="15111D"/>
              </a:solidFill>
              <a:round/>
              <a:headEnd/>
              <a:tailEnd/>
            </a:ln>
          </p:spPr>
          <p:txBody>
            <a:bodyPr/>
            <a:lstStyle/>
            <a:p>
              <a:endParaRPr lang="en-US"/>
            </a:p>
          </p:txBody>
        </p:sp>
        <p:sp>
          <p:nvSpPr>
            <p:cNvPr id="92177" name="Rectangle 15"/>
            <p:cNvSpPr>
              <a:spLocks noChangeArrowheads="1"/>
            </p:cNvSpPr>
            <p:nvPr/>
          </p:nvSpPr>
          <p:spPr bwMode="auto">
            <a:xfrm>
              <a:off x="3525" y="1999"/>
              <a:ext cx="1214" cy="177"/>
            </a:xfrm>
            <a:prstGeom prst="rect">
              <a:avLst/>
            </a:prstGeom>
            <a:solidFill>
              <a:srgbClr val="F4D7E3"/>
            </a:solidFill>
            <a:ln w="8">
              <a:solidFill>
                <a:srgbClr val="15111D"/>
              </a:solidFill>
              <a:round/>
              <a:headEnd/>
              <a:tailEnd/>
            </a:ln>
          </p:spPr>
          <p:txBody>
            <a:bodyPr/>
            <a:lstStyle/>
            <a:p>
              <a:endParaRPr lang="en-US"/>
            </a:p>
          </p:txBody>
        </p:sp>
        <p:sp>
          <p:nvSpPr>
            <p:cNvPr id="92178" name="Rectangle 16"/>
            <p:cNvSpPr>
              <a:spLocks noChangeArrowheads="1"/>
            </p:cNvSpPr>
            <p:nvPr/>
          </p:nvSpPr>
          <p:spPr bwMode="auto">
            <a:xfrm>
              <a:off x="3693" y="2020"/>
              <a:ext cx="820"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Bitstream Vera Sans"/>
                </a:rPr>
                <a:t>Save registers</a:t>
              </a:r>
              <a:endParaRPr lang="en-US" dirty="0">
                <a:latin typeface="Arial" pitchFamily="34" charset="0"/>
              </a:endParaRPr>
            </a:p>
          </p:txBody>
        </p:sp>
        <p:sp>
          <p:nvSpPr>
            <p:cNvPr id="92179" name="Rectangle 17"/>
            <p:cNvSpPr>
              <a:spLocks noChangeArrowheads="1"/>
            </p:cNvSpPr>
            <p:nvPr/>
          </p:nvSpPr>
          <p:spPr bwMode="auto">
            <a:xfrm>
              <a:off x="3522" y="2631"/>
              <a:ext cx="1215" cy="176"/>
            </a:xfrm>
            <a:prstGeom prst="rect">
              <a:avLst/>
            </a:prstGeom>
            <a:solidFill>
              <a:srgbClr val="F4D7E3"/>
            </a:solidFill>
            <a:ln w="8">
              <a:solidFill>
                <a:srgbClr val="15111D"/>
              </a:solidFill>
              <a:round/>
              <a:headEnd/>
              <a:tailEnd/>
            </a:ln>
          </p:spPr>
          <p:txBody>
            <a:bodyPr/>
            <a:lstStyle/>
            <a:p>
              <a:endParaRPr lang="en-US"/>
            </a:p>
          </p:txBody>
        </p:sp>
        <p:sp>
          <p:nvSpPr>
            <p:cNvPr id="92180" name="Rectangle 18"/>
            <p:cNvSpPr>
              <a:spLocks noChangeArrowheads="1"/>
            </p:cNvSpPr>
            <p:nvPr/>
          </p:nvSpPr>
          <p:spPr bwMode="auto">
            <a:xfrm>
              <a:off x="3642" y="2656"/>
              <a:ext cx="968"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Bitstream Vera Sans"/>
                </a:rPr>
                <a:t>Restore registers</a:t>
              </a:r>
              <a:endParaRPr lang="en-US">
                <a:latin typeface="Arial" pitchFamily="34" charset="0"/>
              </a:endParaRPr>
            </a:p>
          </p:txBody>
        </p:sp>
        <p:sp>
          <p:nvSpPr>
            <p:cNvPr id="92181" name="Rectangle 19"/>
            <p:cNvSpPr>
              <a:spLocks noChangeArrowheads="1"/>
            </p:cNvSpPr>
            <p:nvPr/>
          </p:nvSpPr>
          <p:spPr bwMode="auto">
            <a:xfrm>
              <a:off x="3856" y="1824"/>
              <a:ext cx="417"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err="1">
                  <a:solidFill>
                    <a:srgbClr val="000000"/>
                  </a:solidFill>
                  <a:latin typeface="Bitstream Vera Sans"/>
                </a:rPr>
                <a:t>Callee</a:t>
              </a:r>
              <a:endParaRPr lang="en-US" dirty="0">
                <a:latin typeface="Arial" pitchFamily="34" charset="0"/>
              </a:endParaRPr>
            </a:p>
          </p:txBody>
        </p:sp>
        <p:sp>
          <p:nvSpPr>
            <p:cNvPr id="92182" name="Rectangle 20"/>
            <p:cNvSpPr>
              <a:spLocks noChangeArrowheads="1"/>
            </p:cNvSpPr>
            <p:nvPr/>
          </p:nvSpPr>
          <p:spPr bwMode="auto">
            <a:xfrm>
              <a:off x="3860" y="1339"/>
              <a:ext cx="389"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000000"/>
                  </a:solidFill>
                  <a:latin typeface="Bitstream Vera Sans"/>
                </a:rPr>
                <a:t>Caller</a:t>
              </a:r>
              <a:endParaRPr lang="en-US" dirty="0">
                <a:latin typeface="Arial" pitchFamily="34" charset="0"/>
              </a:endParaRPr>
            </a:p>
          </p:txBody>
        </p:sp>
        <p:sp>
          <p:nvSpPr>
            <p:cNvPr id="92183" name="Rectangle 21"/>
            <p:cNvSpPr>
              <a:spLocks noChangeArrowheads="1"/>
            </p:cNvSpPr>
            <p:nvPr/>
          </p:nvSpPr>
          <p:spPr bwMode="auto">
            <a:xfrm>
              <a:off x="1686" y="3232"/>
              <a:ext cx="254" cy="2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000000"/>
                  </a:solidFill>
                  <a:latin typeface="Bitstream Vera Sans"/>
                </a:rPr>
                <a:t>(a)</a:t>
              </a:r>
              <a:endParaRPr lang="en-US">
                <a:latin typeface="Arial" pitchFamily="34" charset="0"/>
              </a:endParaRPr>
            </a:p>
          </p:txBody>
        </p:sp>
        <p:sp>
          <p:nvSpPr>
            <p:cNvPr id="92184" name="Rectangle 22"/>
            <p:cNvSpPr>
              <a:spLocks noChangeArrowheads="1"/>
            </p:cNvSpPr>
            <p:nvPr/>
          </p:nvSpPr>
          <p:spPr bwMode="auto">
            <a:xfrm>
              <a:off x="3573" y="3217"/>
              <a:ext cx="254" cy="2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000000"/>
                  </a:solidFill>
                  <a:latin typeface="Bitstream Vera Sans"/>
                </a:rPr>
                <a:t>(b)</a:t>
              </a:r>
              <a:endParaRPr lang="en-US">
                <a:latin typeface="Arial" pitchFamily="34" charset="0"/>
              </a:endParaRPr>
            </a:p>
          </p:txBody>
        </p:sp>
        <p:sp>
          <p:nvSpPr>
            <p:cNvPr id="92185" name="Rectangle 23"/>
            <p:cNvSpPr>
              <a:spLocks noChangeArrowheads="1"/>
            </p:cNvSpPr>
            <p:nvPr/>
          </p:nvSpPr>
          <p:spPr bwMode="auto">
            <a:xfrm>
              <a:off x="1997" y="3242"/>
              <a:ext cx="86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dirty="0">
                  <a:solidFill>
                    <a:srgbClr val="000000"/>
                  </a:solidFill>
                  <a:latin typeface="Bitstream Vera Sans"/>
                </a:rPr>
                <a:t>Caller saved</a:t>
              </a:r>
              <a:endParaRPr lang="en-US" dirty="0">
                <a:latin typeface="Arial" pitchFamily="34" charset="0"/>
              </a:endParaRPr>
            </a:p>
          </p:txBody>
        </p:sp>
        <p:sp>
          <p:nvSpPr>
            <p:cNvPr id="92186" name="Rectangle 24"/>
            <p:cNvSpPr>
              <a:spLocks noChangeArrowheads="1"/>
            </p:cNvSpPr>
            <p:nvPr/>
          </p:nvSpPr>
          <p:spPr bwMode="auto">
            <a:xfrm>
              <a:off x="3900" y="3232"/>
              <a:ext cx="89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dirty="0" err="1">
                  <a:solidFill>
                    <a:srgbClr val="000000"/>
                  </a:solidFill>
                  <a:latin typeface="Bitstream Vera Sans"/>
                </a:rPr>
                <a:t>Callee</a:t>
              </a:r>
              <a:r>
                <a:rPr lang="en-US" dirty="0">
                  <a:solidFill>
                    <a:srgbClr val="000000"/>
                  </a:solidFill>
                  <a:latin typeface="Bitstream Vera Sans"/>
                </a:rPr>
                <a:t> saved</a:t>
              </a:r>
              <a:endParaRPr lang="en-US" dirty="0">
                <a:latin typeface="Arial" pitchFamily="34" charset="0"/>
              </a:endParaRPr>
            </a:p>
          </p:txBody>
        </p:sp>
      </p:grpSp>
      <p:pic>
        <p:nvPicPr>
          <p:cNvPr id="2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6012CCF4-1A60-478C-A996-8A4ACC94610A}" type="slidenum">
              <a:rPr/>
              <a:pPr>
                <a:defRPr/>
              </a:pPr>
              <a:t>68</a:t>
            </a:fld>
            <a:endParaRPr/>
          </a:p>
        </p:txBody>
      </p:sp>
      <p:sp>
        <p:nvSpPr>
          <p:cNvPr id="2" name="Title 1"/>
          <p:cNvSpPr txBox="1">
            <a:spLocks noGrp="1"/>
          </p:cNvSpPr>
          <p:nvPr>
            <p:ph type="title" idx="4294967295"/>
          </p:nvPr>
        </p:nvSpPr>
        <p:spPr>
          <a:xfrm>
            <a:off x="228600" y="2286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l" eaLnBrk="1" fontAlgn="auto">
              <a:spcBef>
                <a:spcPts val="0"/>
              </a:spcBef>
              <a:spcAft>
                <a:spcPts val="0"/>
              </a:spcAft>
              <a:buFont typeface="StarSymbol"/>
              <a:buNone/>
              <a:defRPr/>
            </a:pPr>
            <a:r>
              <a:rPr lang="fr-FR" dirty="0">
                <a:solidFill>
                  <a:schemeClr val="tx1"/>
                </a:solidFill>
              </a:rPr>
              <a:t>Problems with our Approach</a:t>
            </a:r>
          </a:p>
        </p:txBody>
      </p:sp>
      <p:sp>
        <p:nvSpPr>
          <p:cNvPr id="93189" name="Text Placeholder 2"/>
          <p:cNvSpPr txBox="1">
            <a:spLocks noGrp="1"/>
          </p:cNvSpPr>
          <p:nvPr>
            <p:ph type="body" idx="4294967295"/>
          </p:nvPr>
        </p:nvSpPr>
        <p:spPr bwMode="auto">
          <a:xfrm>
            <a:off x="360942" y="1758950"/>
            <a:ext cx="8554457" cy="45291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Using memory, and spilling</a:t>
            </a:r>
            <a:br>
              <a:rPr lang="en-US" dirty="0" smtClean="0">
                <a:ea typeface="Microsoft YaHei"/>
              </a:rPr>
            </a:br>
            <a:r>
              <a:rPr lang="en-US" dirty="0" smtClean="0">
                <a:ea typeface="Microsoft YaHei"/>
              </a:rPr>
              <a:t>solves both the</a:t>
            </a:r>
            <a:r>
              <a:rPr lang="en-US" dirty="0" smtClean="0">
                <a:solidFill>
                  <a:srgbClr val="0000FF"/>
                </a:solidFill>
                <a:ea typeface="Microsoft YaHei"/>
              </a:rPr>
              <a:t> space problem </a:t>
            </a:r>
            <a:r>
              <a:rPr lang="en-US" dirty="0" smtClean="0">
                <a:ea typeface="Microsoft YaHei"/>
              </a:rPr>
              <a:t>and</a:t>
            </a:r>
            <a:r>
              <a:rPr lang="en-US" dirty="0" smtClean="0">
                <a:solidFill>
                  <a:srgbClr val="0000FF"/>
                </a:solidFill>
                <a:ea typeface="Microsoft YaHei"/>
              </a:rPr>
              <a:t> overwrite problem</a:t>
            </a:r>
          </a:p>
          <a:p>
            <a:pPr eaLnBrk="1">
              <a:spcBef>
                <a:spcPct val="0"/>
              </a:spcBef>
              <a:spcAft>
                <a:spcPts val="1413"/>
              </a:spcAft>
            </a:pPr>
            <a:r>
              <a:rPr lang="en-US" dirty="0" smtClean="0">
                <a:ea typeface="Microsoft YaHei"/>
              </a:rPr>
              <a:t>However, there needs to be :</a:t>
            </a:r>
          </a:p>
          <a:p>
            <a:pPr lvl="1" eaLnBrk="1">
              <a:spcBef>
                <a:spcPct val="0"/>
              </a:spcBef>
              <a:spcAft>
                <a:spcPts val="1138"/>
              </a:spcAft>
            </a:pPr>
            <a:r>
              <a:rPr lang="en-US" sz="2400" dirty="0" smtClean="0">
                <a:ea typeface="Microsoft YaHei"/>
              </a:rPr>
              <a:t>a strict agreement between the caller and the </a:t>
            </a:r>
            <a:r>
              <a:rPr lang="en-US" sz="2400" dirty="0" err="1" smtClean="0">
                <a:ea typeface="Microsoft YaHei"/>
              </a:rPr>
              <a:t>callee</a:t>
            </a:r>
            <a:r>
              <a:rPr lang="en-US" sz="2400" dirty="0" smtClean="0">
                <a:ea typeface="Microsoft YaHei"/>
              </a:rPr>
              <a:t> regarding the set of </a:t>
            </a:r>
            <a:r>
              <a:rPr lang="en-US" sz="2400" dirty="0" smtClean="0">
                <a:solidFill>
                  <a:srgbClr val="DC2300"/>
                </a:solidFill>
                <a:ea typeface="Microsoft YaHei"/>
              </a:rPr>
              <a:t>memory locations that need to be used</a:t>
            </a:r>
          </a:p>
          <a:p>
            <a:pPr lvl="1" eaLnBrk="1">
              <a:spcBef>
                <a:spcPct val="0"/>
              </a:spcBef>
              <a:spcAft>
                <a:spcPts val="1138"/>
              </a:spcAft>
            </a:pPr>
            <a:r>
              <a:rPr lang="en-US" sz="2400" dirty="0" smtClean="0">
                <a:ea typeface="Microsoft YaHei"/>
              </a:rPr>
              <a:t>Secondly, after a function has finished execution, all </a:t>
            </a:r>
            <a:r>
              <a:rPr lang="en-US" sz="2400" dirty="0" smtClean="0">
                <a:solidFill>
                  <a:srgbClr val="FF0000"/>
                </a:solidFill>
                <a:ea typeface="Microsoft YaHei"/>
              </a:rPr>
              <a:t>the space that it uses needs to be reclaimed</a:t>
            </a:r>
          </a:p>
        </p:txBody>
      </p:sp>
      <p:pic>
        <p:nvPicPr>
          <p:cNvPr id="9319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8350" y="349249"/>
            <a:ext cx="1957388" cy="193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10" name="Slide Number Placeholder 1"/>
          <p:cNvSpPr>
            <a:spLocks noGrp="1"/>
          </p:cNvSpPr>
          <p:nvPr>
            <p:ph type="sldNum" sz="quarter" idx="12"/>
          </p:nvPr>
        </p:nvSpPr>
        <p:spPr>
          <a:xfrm>
            <a:off x="8543278" y="6356350"/>
            <a:ext cx="561975" cy="365125"/>
          </a:xfrm>
        </p:spPr>
        <p:txBody>
          <a:bodyPr/>
          <a:lstStyle/>
          <a:p>
            <a:pPr>
              <a:defRPr/>
            </a:pPr>
            <a:fld id="{84BF3057-02D7-4E4F-9CCA-11F9C047425E}" type="slidenum">
              <a:rPr/>
              <a:pPr>
                <a:defRPr/>
              </a:pPr>
              <a:t>69</a:t>
            </a:fld>
            <a:endParaRPr/>
          </a:p>
        </p:txBody>
      </p:sp>
      <p:sp>
        <p:nvSpPr>
          <p:cNvPr id="2" name="Title 1"/>
          <p:cNvSpPr txBox="1">
            <a:spLocks noGrp="1"/>
          </p:cNvSpPr>
          <p:nvPr>
            <p:ph type="title" idx="4294967295"/>
          </p:nvPr>
        </p:nvSpPr>
        <p:spPr>
          <a:xfrm>
            <a:off x="228600" y="1524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Activation Block</a:t>
            </a:r>
          </a:p>
        </p:txBody>
      </p:sp>
      <p:sp>
        <p:nvSpPr>
          <p:cNvPr id="94213" name="Text Placeholder 2"/>
          <p:cNvSpPr txBox="1">
            <a:spLocks noGrp="1"/>
          </p:cNvSpPr>
          <p:nvPr>
            <p:ph type="body" idx="4294967295"/>
          </p:nvPr>
        </p:nvSpPr>
        <p:spPr bwMode="auto">
          <a:xfrm>
            <a:off x="348172" y="4725987"/>
            <a:ext cx="8491028" cy="1446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DC2300"/>
                </a:solidFill>
                <a:ea typeface="Microsoft YaHei"/>
              </a:rPr>
              <a:t>Activation block</a:t>
            </a:r>
            <a:r>
              <a:rPr lang="en-US" sz="2600" dirty="0" smtClean="0">
                <a:ea typeface="Microsoft YaHei"/>
              </a:rPr>
              <a:t> → memory map of a function</a:t>
            </a:r>
          </a:p>
          <a:p>
            <a:pPr marL="107950" indent="0" eaLnBrk="1">
              <a:spcBef>
                <a:spcPct val="0"/>
              </a:spcBef>
              <a:spcAft>
                <a:spcPts val="1413"/>
              </a:spcAft>
              <a:buNone/>
            </a:pPr>
            <a:r>
              <a:rPr lang="en-US" sz="2600" dirty="0" smtClean="0">
                <a:ea typeface="Microsoft YaHei"/>
              </a:rPr>
              <a:t>    arguments, register spill area, local </a:t>
            </a:r>
            <a:r>
              <a:rPr lang="en-US" sz="2600" dirty="0" err="1" smtClean="0">
                <a:ea typeface="Microsoft YaHei"/>
              </a:rPr>
              <a:t>vars</a:t>
            </a:r>
            <a:endParaRPr lang="en-US" sz="2600" dirty="0" smtClean="0">
              <a:ea typeface="Microsoft YaHei"/>
            </a:endParaRPr>
          </a:p>
        </p:txBody>
      </p:sp>
      <p:sp>
        <p:nvSpPr>
          <p:cNvPr id="5" name="Freeform 4"/>
          <p:cNvSpPr/>
          <p:nvPr/>
        </p:nvSpPr>
        <p:spPr>
          <a:xfrm>
            <a:off x="1427163" y="1944688"/>
            <a:ext cx="3311525" cy="215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sz="2400" dirty="0">
                <a:latin typeface="Arial" pitchFamily="18"/>
                <a:ea typeface="Microsoft YaHei" pitchFamily="2"/>
                <a:cs typeface="Mangal" pitchFamily="2"/>
              </a:rPr>
              <a:t>int foo(int </a:t>
            </a:r>
            <a:r>
              <a:rPr lang="en-IN" sz="2400" dirty="0">
                <a:solidFill>
                  <a:srgbClr val="FF3366"/>
                </a:solidFill>
                <a:latin typeface="Arial" pitchFamily="18"/>
                <a:ea typeface="Microsoft YaHei" pitchFamily="2"/>
                <a:cs typeface="Mangal" pitchFamily="2"/>
              </a:rPr>
              <a:t>arg1</a:t>
            </a:r>
            <a:r>
              <a:rPr lang="en-IN" sz="2400" dirty="0">
                <a:latin typeface="Arial" pitchFamily="18"/>
                <a:ea typeface="Microsoft YaHei" pitchFamily="2"/>
                <a:cs typeface="Mangal" pitchFamily="2"/>
              </a:rPr>
              <a:t>) {</a:t>
            </a:r>
          </a:p>
          <a:p>
            <a:pPr fontAlgn="auto" hangingPunct="0">
              <a:spcBef>
                <a:spcPts val="0"/>
              </a:spcBef>
              <a:spcAft>
                <a:spcPts val="0"/>
              </a:spcAft>
              <a:defRPr/>
            </a:pPr>
            <a:r>
              <a:rPr lang="en-IN" sz="2400" dirty="0">
                <a:latin typeface="Arial" pitchFamily="18"/>
                <a:ea typeface="Microsoft YaHei" pitchFamily="2"/>
                <a:cs typeface="Mangal" pitchFamily="2"/>
              </a:rPr>
              <a:t>	int </a:t>
            </a:r>
            <a:r>
              <a:rPr lang="en-IN" sz="2400" dirty="0">
                <a:solidFill>
                  <a:srgbClr val="0000FF"/>
                </a:solidFill>
                <a:latin typeface="Arial" pitchFamily="18"/>
                <a:ea typeface="Microsoft YaHei" pitchFamily="2"/>
                <a:cs typeface="Mangal" pitchFamily="2"/>
              </a:rPr>
              <a:t>a, b, c</a:t>
            </a:r>
            <a:r>
              <a:rPr lang="en-IN" sz="2400" dirty="0">
                <a:latin typeface="Arial" pitchFamily="18"/>
                <a:ea typeface="Microsoft YaHei" pitchFamily="2"/>
                <a:cs typeface="Mangal" pitchFamily="2"/>
              </a:rPr>
              <a:t>;</a:t>
            </a:r>
          </a:p>
          <a:p>
            <a:pPr fontAlgn="auto" hangingPunct="0">
              <a:spcBef>
                <a:spcPts val="0"/>
              </a:spcBef>
              <a:spcAft>
                <a:spcPts val="0"/>
              </a:spcAft>
              <a:defRPr/>
            </a:pPr>
            <a:r>
              <a:rPr lang="en-IN" sz="2400" dirty="0">
                <a:latin typeface="Arial" pitchFamily="18"/>
                <a:ea typeface="Microsoft YaHei" pitchFamily="2"/>
                <a:cs typeface="Mangal" pitchFamily="2"/>
              </a:rPr>
              <a:t>	</a:t>
            </a:r>
            <a:r>
              <a:rPr lang="en-IN" sz="2400" dirty="0">
                <a:solidFill>
                  <a:srgbClr val="0000FF"/>
                </a:solidFill>
                <a:latin typeface="Arial" pitchFamily="18"/>
                <a:ea typeface="Microsoft YaHei" pitchFamily="2"/>
                <a:cs typeface="Mangal" pitchFamily="2"/>
              </a:rPr>
              <a:t>a</a:t>
            </a:r>
            <a:r>
              <a:rPr lang="en-IN" sz="2400" dirty="0">
                <a:latin typeface="Arial" pitchFamily="18"/>
                <a:ea typeface="Microsoft YaHei" pitchFamily="2"/>
                <a:cs typeface="Mangal" pitchFamily="2"/>
              </a:rPr>
              <a:t> = 3</a:t>
            </a:r>
            <a:r>
              <a:rPr lang="en-IN" sz="2400" dirty="0" smtClean="0">
                <a:latin typeface="Arial" pitchFamily="18"/>
                <a:ea typeface="Microsoft YaHei" pitchFamily="2"/>
                <a:cs typeface="Mangal" pitchFamily="2"/>
              </a:rPr>
              <a:t>; </a:t>
            </a:r>
            <a:r>
              <a:rPr lang="en-IN" sz="2400" dirty="0">
                <a:solidFill>
                  <a:srgbClr val="0000FF"/>
                </a:solidFill>
                <a:latin typeface="Arial" pitchFamily="18"/>
                <a:ea typeface="Microsoft YaHei" pitchFamily="2"/>
                <a:cs typeface="Mangal" pitchFamily="2"/>
              </a:rPr>
              <a:t>b</a:t>
            </a:r>
            <a:r>
              <a:rPr lang="en-IN" sz="2400" dirty="0" smtClean="0">
                <a:latin typeface="Arial" pitchFamily="18"/>
                <a:ea typeface="Microsoft YaHei" pitchFamily="2"/>
                <a:cs typeface="Mangal" pitchFamily="2"/>
              </a:rPr>
              <a:t> = 4;</a:t>
            </a:r>
            <a:endParaRPr lang="en-IN" sz="2400" dirty="0">
              <a:latin typeface="Arial" pitchFamily="18"/>
              <a:ea typeface="Microsoft YaHei" pitchFamily="2"/>
              <a:cs typeface="Mangal" pitchFamily="2"/>
            </a:endParaRPr>
          </a:p>
          <a:p>
            <a:pPr fontAlgn="auto" hangingPunct="0">
              <a:spcBef>
                <a:spcPts val="0"/>
              </a:spcBef>
              <a:spcAft>
                <a:spcPts val="0"/>
              </a:spcAft>
              <a:defRPr/>
            </a:pPr>
            <a:r>
              <a:rPr lang="en-IN" sz="2400" dirty="0">
                <a:latin typeface="Arial" pitchFamily="18"/>
                <a:ea typeface="Microsoft YaHei" pitchFamily="2"/>
                <a:cs typeface="Mangal" pitchFamily="2"/>
              </a:rPr>
              <a:t>	</a:t>
            </a:r>
            <a:r>
              <a:rPr lang="en-IN" sz="2400" dirty="0">
                <a:solidFill>
                  <a:srgbClr val="0000FF"/>
                </a:solidFill>
                <a:latin typeface="Arial" pitchFamily="18"/>
                <a:ea typeface="Microsoft YaHei" pitchFamily="2"/>
                <a:cs typeface="Mangal" pitchFamily="2"/>
              </a:rPr>
              <a:t>c</a:t>
            </a:r>
            <a:r>
              <a:rPr lang="en-IN" sz="2400" dirty="0">
                <a:latin typeface="Arial" pitchFamily="18"/>
                <a:ea typeface="Microsoft YaHei" pitchFamily="2"/>
                <a:cs typeface="Mangal" pitchFamily="2"/>
              </a:rPr>
              <a:t> = </a:t>
            </a:r>
            <a:r>
              <a:rPr lang="en-IN" sz="2400" dirty="0">
                <a:solidFill>
                  <a:srgbClr val="0000FF"/>
                </a:solidFill>
                <a:latin typeface="Arial" pitchFamily="18"/>
                <a:ea typeface="Microsoft YaHei" pitchFamily="2"/>
                <a:cs typeface="Mangal" pitchFamily="2"/>
              </a:rPr>
              <a:t>a </a:t>
            </a:r>
            <a:r>
              <a:rPr lang="en-IN" sz="2400" dirty="0">
                <a:latin typeface="Arial" pitchFamily="18"/>
                <a:ea typeface="Microsoft YaHei" pitchFamily="2"/>
                <a:cs typeface="Mangal" pitchFamily="2"/>
              </a:rPr>
              <a:t>+</a:t>
            </a:r>
            <a:r>
              <a:rPr lang="en-IN" sz="2400" dirty="0">
                <a:solidFill>
                  <a:srgbClr val="0000FF"/>
                </a:solidFill>
                <a:latin typeface="Arial" pitchFamily="18"/>
                <a:ea typeface="Microsoft YaHei" pitchFamily="2"/>
                <a:cs typeface="Mangal" pitchFamily="2"/>
              </a:rPr>
              <a:t> b</a:t>
            </a:r>
            <a:r>
              <a:rPr lang="en-IN" sz="2400" dirty="0">
                <a:latin typeface="Arial" pitchFamily="18"/>
                <a:ea typeface="Microsoft YaHei" pitchFamily="2"/>
                <a:cs typeface="Mangal" pitchFamily="2"/>
              </a:rPr>
              <a:t> + </a:t>
            </a:r>
            <a:r>
              <a:rPr lang="en-IN" sz="2400" dirty="0">
                <a:solidFill>
                  <a:srgbClr val="FF0000"/>
                </a:solidFill>
                <a:latin typeface="Arial" pitchFamily="18"/>
                <a:ea typeface="Microsoft YaHei" pitchFamily="2"/>
                <a:cs typeface="Mangal" pitchFamily="2"/>
              </a:rPr>
              <a:t>arg1</a:t>
            </a:r>
            <a:r>
              <a:rPr lang="en-IN" sz="2400" dirty="0">
                <a:latin typeface="Arial" pitchFamily="18"/>
                <a:ea typeface="Microsoft YaHei" pitchFamily="2"/>
                <a:cs typeface="Mangal" pitchFamily="2"/>
              </a:rPr>
              <a:t>;</a:t>
            </a:r>
          </a:p>
          <a:p>
            <a:pPr fontAlgn="auto" hangingPunct="0">
              <a:spcBef>
                <a:spcPts val="0"/>
              </a:spcBef>
              <a:spcAft>
                <a:spcPts val="0"/>
              </a:spcAft>
              <a:defRPr/>
            </a:pPr>
            <a:r>
              <a:rPr lang="en-IN" sz="2400" dirty="0">
                <a:latin typeface="Arial" pitchFamily="18"/>
                <a:ea typeface="Microsoft YaHei" pitchFamily="2"/>
                <a:cs typeface="Mangal" pitchFamily="2"/>
              </a:rPr>
              <a:t>	return </a:t>
            </a:r>
            <a:r>
              <a:rPr lang="en-IN" sz="2400" dirty="0">
                <a:solidFill>
                  <a:srgbClr val="008000"/>
                </a:solidFill>
                <a:latin typeface="Arial" pitchFamily="18"/>
                <a:ea typeface="Microsoft YaHei" pitchFamily="2"/>
                <a:cs typeface="Mangal" pitchFamily="2"/>
              </a:rPr>
              <a:t>c</a:t>
            </a:r>
            <a:r>
              <a:rPr lang="en-IN" sz="2400" dirty="0">
                <a:latin typeface="Arial" pitchFamily="18"/>
                <a:ea typeface="Microsoft YaHei" pitchFamily="2"/>
                <a:cs typeface="Mangal" pitchFamily="2"/>
              </a:rPr>
              <a:t>;</a:t>
            </a:r>
          </a:p>
          <a:p>
            <a:pPr fontAlgn="auto" hangingPunct="0">
              <a:spcBef>
                <a:spcPts val="0"/>
              </a:spcBef>
              <a:spcAft>
                <a:spcPts val="0"/>
              </a:spcAft>
              <a:defRPr/>
            </a:pPr>
            <a:r>
              <a:rPr lang="en-IN" sz="2400" dirty="0">
                <a:latin typeface="Arial" pitchFamily="18"/>
                <a:ea typeface="Microsoft YaHei" pitchFamily="2"/>
                <a:cs typeface="Mangal" pitchFamily="2"/>
              </a:rPr>
              <a:t>}</a:t>
            </a:r>
          </a:p>
        </p:txBody>
      </p:sp>
      <p:sp>
        <p:nvSpPr>
          <p:cNvPr id="6" name="Freeform 5"/>
          <p:cNvSpPr/>
          <p:nvPr/>
        </p:nvSpPr>
        <p:spPr>
          <a:xfrm>
            <a:off x="2795588" y="1871663"/>
            <a:ext cx="719137" cy="576262"/>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36000">
            <a:solidFill>
              <a:srgbClr val="DC2300"/>
            </a:solidFill>
            <a:prstDash val="solid"/>
          </a:ln>
        </p:spPr>
        <p:txBody>
          <a:bodyPr wrap="none" lIns="108000" tIns="63000" rIns="108000" bIns="63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8" name="Freeform 7"/>
          <p:cNvSpPr/>
          <p:nvPr/>
        </p:nvSpPr>
        <p:spPr>
          <a:xfrm>
            <a:off x="2290763" y="2232025"/>
            <a:ext cx="1519237" cy="5762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36000">
            <a:solidFill>
              <a:srgbClr val="DC2300"/>
            </a:solidFill>
            <a:prstDash val="solid"/>
          </a:ln>
        </p:spPr>
        <p:txBody>
          <a:bodyPr wrap="none" lIns="108000" tIns="63000" rIns="108000" bIns="63000" anchor="ctr"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grpSp>
        <p:nvGrpSpPr>
          <p:cNvPr id="94217" name="Group 4"/>
          <p:cNvGrpSpPr>
            <a:grpSpLocks noChangeAspect="1"/>
          </p:cNvGrpSpPr>
          <p:nvPr/>
        </p:nvGrpSpPr>
        <p:grpSpPr bwMode="auto">
          <a:xfrm>
            <a:off x="5181600" y="1447800"/>
            <a:ext cx="2590800" cy="3279775"/>
            <a:chOff x="3408" y="912"/>
            <a:chExt cx="1632" cy="2066"/>
          </a:xfrm>
        </p:grpSpPr>
        <p:sp>
          <p:nvSpPr>
            <p:cNvPr id="94220" name="AutoShape 3"/>
            <p:cNvSpPr>
              <a:spLocks noChangeAspect="1" noChangeArrowheads="1" noTextEdit="1"/>
            </p:cNvSpPr>
            <p:nvPr/>
          </p:nvSpPr>
          <p:spPr bwMode="auto">
            <a:xfrm>
              <a:off x="3408" y="912"/>
              <a:ext cx="1632" cy="2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21" name="Rectangle 5"/>
            <p:cNvSpPr>
              <a:spLocks noChangeArrowheads="1"/>
            </p:cNvSpPr>
            <p:nvPr/>
          </p:nvSpPr>
          <p:spPr bwMode="auto">
            <a:xfrm>
              <a:off x="3430" y="961"/>
              <a:ext cx="1586" cy="1978"/>
            </a:xfrm>
            <a:prstGeom prst="rect">
              <a:avLst/>
            </a:prstGeom>
            <a:solidFill>
              <a:srgbClr val="FFE6D5"/>
            </a:solidFill>
            <a:ln w="9">
              <a:solidFill>
                <a:srgbClr val="15111D"/>
              </a:solidFill>
              <a:round/>
              <a:headEnd/>
              <a:tailEnd/>
            </a:ln>
          </p:spPr>
          <p:txBody>
            <a:bodyPr/>
            <a:lstStyle/>
            <a:p>
              <a:endParaRPr lang="en-US"/>
            </a:p>
          </p:txBody>
        </p:sp>
        <p:sp>
          <p:nvSpPr>
            <p:cNvPr id="94222" name="Rectangle 6"/>
            <p:cNvSpPr>
              <a:spLocks noChangeArrowheads="1"/>
            </p:cNvSpPr>
            <p:nvPr/>
          </p:nvSpPr>
          <p:spPr bwMode="auto">
            <a:xfrm>
              <a:off x="3576" y="1285"/>
              <a:ext cx="1239" cy="197"/>
            </a:xfrm>
            <a:prstGeom prst="rect">
              <a:avLst/>
            </a:prstGeom>
            <a:solidFill>
              <a:srgbClr val="A2D0D9"/>
            </a:solidFill>
            <a:ln w="9">
              <a:solidFill>
                <a:srgbClr val="15111D"/>
              </a:solidFill>
              <a:round/>
              <a:headEnd/>
              <a:tailEnd/>
            </a:ln>
          </p:spPr>
          <p:txBody>
            <a:bodyPr/>
            <a:lstStyle/>
            <a:p>
              <a:endParaRPr lang="en-US"/>
            </a:p>
          </p:txBody>
        </p:sp>
        <p:sp>
          <p:nvSpPr>
            <p:cNvPr id="94223" name="Rectangle 7"/>
            <p:cNvSpPr>
              <a:spLocks noChangeArrowheads="1"/>
            </p:cNvSpPr>
            <p:nvPr/>
          </p:nvSpPr>
          <p:spPr bwMode="auto">
            <a:xfrm>
              <a:off x="3662" y="1020"/>
              <a:ext cx="1065"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000000"/>
                  </a:solidFill>
                  <a:latin typeface="Bitstream Vera Sans"/>
                </a:rPr>
                <a:t>Activation block</a:t>
              </a:r>
              <a:endParaRPr lang="en-US">
                <a:latin typeface="Arial" pitchFamily="34" charset="0"/>
              </a:endParaRPr>
            </a:p>
          </p:txBody>
        </p:sp>
        <p:sp>
          <p:nvSpPr>
            <p:cNvPr id="94224" name="Rectangle 8"/>
            <p:cNvSpPr>
              <a:spLocks noChangeArrowheads="1"/>
            </p:cNvSpPr>
            <p:nvPr/>
          </p:nvSpPr>
          <p:spPr bwMode="auto">
            <a:xfrm>
              <a:off x="3854" y="1321"/>
              <a:ext cx="67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Bitstream Vera Sans"/>
                </a:rPr>
                <a:t>Arguments</a:t>
              </a:r>
              <a:endParaRPr lang="en-US">
                <a:latin typeface="Arial" pitchFamily="34" charset="0"/>
              </a:endParaRPr>
            </a:p>
          </p:txBody>
        </p:sp>
        <p:sp>
          <p:nvSpPr>
            <p:cNvPr id="94225" name="Rectangle 9"/>
            <p:cNvSpPr>
              <a:spLocks noChangeArrowheads="1"/>
            </p:cNvSpPr>
            <p:nvPr/>
          </p:nvSpPr>
          <p:spPr bwMode="auto">
            <a:xfrm>
              <a:off x="3575" y="1552"/>
              <a:ext cx="1239" cy="196"/>
            </a:xfrm>
            <a:prstGeom prst="rect">
              <a:avLst/>
            </a:prstGeom>
            <a:solidFill>
              <a:srgbClr val="A2D0D9"/>
            </a:solidFill>
            <a:ln w="9">
              <a:solidFill>
                <a:srgbClr val="15111D"/>
              </a:solidFill>
              <a:round/>
              <a:headEnd/>
              <a:tailEnd/>
            </a:ln>
          </p:spPr>
          <p:txBody>
            <a:bodyPr/>
            <a:lstStyle/>
            <a:p>
              <a:endParaRPr lang="en-US"/>
            </a:p>
          </p:txBody>
        </p:sp>
        <p:sp>
          <p:nvSpPr>
            <p:cNvPr id="94226" name="Rectangle 10"/>
            <p:cNvSpPr>
              <a:spLocks noChangeArrowheads="1"/>
            </p:cNvSpPr>
            <p:nvPr/>
          </p:nvSpPr>
          <p:spPr bwMode="auto">
            <a:xfrm>
              <a:off x="3786" y="1598"/>
              <a:ext cx="931"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Bitstream Vera Sans"/>
                </a:rPr>
                <a:t>Return address</a:t>
              </a:r>
              <a:endParaRPr lang="en-US" dirty="0">
                <a:latin typeface="Arial" pitchFamily="34" charset="0"/>
              </a:endParaRPr>
            </a:p>
          </p:txBody>
        </p:sp>
        <p:sp>
          <p:nvSpPr>
            <p:cNvPr id="94227" name="Rectangle 11"/>
            <p:cNvSpPr>
              <a:spLocks noChangeArrowheads="1"/>
            </p:cNvSpPr>
            <p:nvPr/>
          </p:nvSpPr>
          <p:spPr bwMode="auto">
            <a:xfrm>
              <a:off x="3580" y="1806"/>
              <a:ext cx="1238" cy="197"/>
            </a:xfrm>
            <a:prstGeom prst="rect">
              <a:avLst/>
            </a:prstGeom>
            <a:solidFill>
              <a:srgbClr val="A2D0D9"/>
            </a:solidFill>
            <a:ln w="9">
              <a:solidFill>
                <a:srgbClr val="15111D"/>
              </a:solidFill>
              <a:round/>
              <a:headEnd/>
              <a:tailEnd/>
            </a:ln>
          </p:spPr>
          <p:txBody>
            <a:bodyPr/>
            <a:lstStyle/>
            <a:p>
              <a:endParaRPr lang="en-US"/>
            </a:p>
          </p:txBody>
        </p:sp>
        <p:sp>
          <p:nvSpPr>
            <p:cNvPr id="94228" name="Rectangle 12"/>
            <p:cNvSpPr>
              <a:spLocks noChangeArrowheads="1"/>
            </p:cNvSpPr>
            <p:nvPr/>
          </p:nvSpPr>
          <p:spPr bwMode="auto">
            <a:xfrm>
              <a:off x="3732" y="1848"/>
              <a:ext cx="108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Bitstream Vera Sans"/>
                </a:rPr>
                <a:t>Register spill area</a:t>
              </a:r>
              <a:endParaRPr lang="en-US">
                <a:latin typeface="Arial" pitchFamily="34" charset="0"/>
              </a:endParaRPr>
            </a:p>
          </p:txBody>
        </p:sp>
        <p:sp>
          <p:nvSpPr>
            <p:cNvPr id="94229" name="Rectangle 13"/>
            <p:cNvSpPr>
              <a:spLocks noChangeArrowheads="1"/>
            </p:cNvSpPr>
            <p:nvPr/>
          </p:nvSpPr>
          <p:spPr bwMode="auto">
            <a:xfrm>
              <a:off x="3580" y="2085"/>
              <a:ext cx="1238" cy="792"/>
            </a:xfrm>
            <a:prstGeom prst="rect">
              <a:avLst/>
            </a:prstGeom>
            <a:solidFill>
              <a:srgbClr val="A2D0D9"/>
            </a:solidFill>
            <a:ln w="9">
              <a:solidFill>
                <a:srgbClr val="15111D"/>
              </a:solidFill>
              <a:round/>
              <a:headEnd/>
              <a:tailEnd/>
            </a:ln>
          </p:spPr>
          <p:txBody>
            <a:bodyPr/>
            <a:lstStyle/>
            <a:p>
              <a:endParaRPr lang="en-US"/>
            </a:p>
          </p:txBody>
        </p:sp>
        <p:sp>
          <p:nvSpPr>
            <p:cNvPr id="94230" name="Rectangle 14"/>
            <p:cNvSpPr>
              <a:spLocks noChangeArrowheads="1"/>
            </p:cNvSpPr>
            <p:nvPr/>
          </p:nvSpPr>
          <p:spPr bwMode="auto">
            <a:xfrm>
              <a:off x="3819" y="2400"/>
              <a:ext cx="909"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Bitstream Vera Sans"/>
                </a:rPr>
                <a:t>Local variables</a:t>
              </a:r>
              <a:endParaRPr lang="en-US">
                <a:latin typeface="Arial" pitchFamily="34" charset="0"/>
              </a:endParaRPr>
            </a:p>
          </p:txBody>
        </p:sp>
      </p:grpSp>
      <p:sp>
        <p:nvSpPr>
          <p:cNvPr id="9" name="Freeform 8"/>
          <p:cNvSpPr/>
          <p:nvPr/>
        </p:nvSpPr>
        <p:spPr>
          <a:xfrm>
            <a:off x="3657600" y="2590800"/>
            <a:ext cx="1728788" cy="792163"/>
          </a:xfrm>
          <a:custGeom>
            <a:avLst/>
            <a:gdLst/>
            <a:ahLst/>
            <a:cxnLst>
              <a:cxn ang="3cd4">
                <a:pos x="hc" y="t"/>
              </a:cxn>
              <a:cxn ang="cd2">
                <a:pos x="l" y="vc"/>
              </a:cxn>
              <a:cxn ang="cd4">
                <a:pos x="hc" y="b"/>
              </a:cxn>
              <a:cxn ang="0">
                <a:pos x="r" y="vc"/>
              </a:cxn>
            </a:cxnLst>
            <a:rect l="l" t="t" r="r" b="b"/>
            <a:pathLst>
              <a:path w="5600" h="2200" fill="none">
                <a:moveTo>
                  <a:pt x="0" y="0"/>
                </a:moveTo>
                <a:lnTo>
                  <a:pt x="5600" y="2200"/>
                </a:lnTo>
              </a:path>
            </a:pathLst>
          </a:custGeom>
          <a:noFill/>
          <a:ln w="36000">
            <a:solidFill>
              <a:srgbClr val="FF0000"/>
            </a:solidFill>
            <a:prstDash val="solid"/>
            <a:tailEnd type="arrow"/>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7" name="Freeform 6"/>
          <p:cNvSpPr/>
          <p:nvPr/>
        </p:nvSpPr>
        <p:spPr>
          <a:xfrm>
            <a:off x="3514725" y="2016125"/>
            <a:ext cx="1944688" cy="215900"/>
          </a:xfrm>
          <a:custGeom>
            <a:avLst/>
            <a:gdLst/>
            <a:ahLst/>
            <a:cxnLst>
              <a:cxn ang="3cd4">
                <a:pos x="hc" y="t"/>
              </a:cxn>
              <a:cxn ang="cd2">
                <a:pos x="l" y="vc"/>
              </a:cxn>
              <a:cxn ang="cd4">
                <a:pos x="hc" y="b"/>
              </a:cxn>
              <a:cxn ang="0">
                <a:pos x="r" y="vc"/>
              </a:cxn>
            </a:cxnLst>
            <a:rect l="l" t="t" r="r" b="b"/>
            <a:pathLst>
              <a:path w="5400" h="600" fill="none">
                <a:moveTo>
                  <a:pt x="0" y="0"/>
                </a:moveTo>
                <a:lnTo>
                  <a:pt x="5400" y="600"/>
                </a:lnTo>
              </a:path>
            </a:pathLst>
          </a:custGeom>
          <a:noFill/>
          <a:ln w="36000">
            <a:solidFill>
              <a:srgbClr val="FF0000"/>
            </a:solidFill>
            <a:prstDash val="solid"/>
            <a:tailEnd type="arrow"/>
          </a:ln>
        </p:spPr>
        <p:txBody>
          <a:bodyPr wrap="none" lIns="108000" tIns="63000" rIns="108000" bIns="63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2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nodeType="after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1E4BCB35-124B-41BC-A440-15CB3BEF84D1}" type="slidenum">
              <a:rPr/>
              <a:pPr>
                <a:defRPr/>
              </a:pPr>
              <a:t>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Hardware Designers Perspective</a:t>
            </a:r>
          </a:p>
        </p:txBody>
      </p:sp>
      <p:sp>
        <p:nvSpPr>
          <p:cNvPr id="30725" name="Text Placeholder 2"/>
          <p:cNvSpPr txBox="1">
            <a:spLocks noGrp="1"/>
          </p:cNvSpPr>
          <p:nvPr>
            <p:ph type="body" idx="4294967295"/>
          </p:nvPr>
        </p:nvSpPr>
        <p:spPr bwMode="auto">
          <a:xfrm>
            <a:off x="381000" y="1828800"/>
            <a:ext cx="8534400" cy="20716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Learning the assembly language is the same as learning the intricacies of the instruction set</a:t>
            </a:r>
          </a:p>
          <a:p>
            <a:pPr eaLnBrk="1">
              <a:spcBef>
                <a:spcPct val="0"/>
              </a:spcBef>
              <a:spcAft>
                <a:spcPts val="1413"/>
              </a:spcAft>
            </a:pPr>
            <a:r>
              <a:rPr lang="en-US" sz="2600" dirty="0" smtClean="0">
                <a:ea typeface="Microsoft YaHei"/>
              </a:rPr>
              <a:t>Tells HW designers : what to build ?</a:t>
            </a:r>
          </a:p>
        </p:txBody>
      </p:sp>
      <p:pic>
        <p:nvPicPr>
          <p:cNvPr id="3072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2675" y="3559175"/>
            <a:ext cx="1898650" cy="223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C1EF3C05-D7DC-4E8D-8816-9F0AB4A49897}" type="slidenum">
              <a:rPr/>
              <a:pPr>
                <a:defRPr/>
              </a:pPr>
              <a:t>70</a:t>
            </a:fld>
            <a:endParaRPr/>
          </a:p>
        </p:txBody>
      </p:sp>
      <p:sp>
        <p:nvSpPr>
          <p:cNvPr id="2" name="Title 1"/>
          <p:cNvSpPr txBox="1">
            <a:spLocks noGrp="1"/>
          </p:cNvSpPr>
          <p:nvPr>
            <p:ph type="title" idx="4294967295"/>
          </p:nvPr>
        </p:nvSpPr>
        <p:spPr>
          <a:xfrm>
            <a:off x="228600" y="152400"/>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How to use activation blocks ?</a:t>
            </a:r>
          </a:p>
        </p:txBody>
      </p:sp>
      <p:sp>
        <p:nvSpPr>
          <p:cNvPr id="95237" name="Text Placeholder 2"/>
          <p:cNvSpPr txBox="1">
            <a:spLocks noGrp="1"/>
          </p:cNvSpPr>
          <p:nvPr>
            <p:ph type="body" idx="4294967295"/>
          </p:nvPr>
        </p:nvSpPr>
        <p:spPr bwMode="auto">
          <a:xfrm>
            <a:off x="304800" y="1524000"/>
            <a:ext cx="8610600" cy="4191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Assume </a:t>
            </a:r>
            <a:r>
              <a:rPr lang="en-US" sz="2600" u="sng" dirty="0" smtClean="0">
                <a:ea typeface="Microsoft YaHei"/>
              </a:rPr>
              <a:t>caller saved spilling</a:t>
            </a:r>
          </a:p>
          <a:p>
            <a:pPr eaLnBrk="1">
              <a:spcBef>
                <a:spcPct val="0"/>
              </a:spcBef>
              <a:spcAft>
                <a:spcPts val="1413"/>
              </a:spcAft>
            </a:pPr>
            <a:r>
              <a:rPr lang="en-US" sz="2600" dirty="0" smtClean="0">
                <a:ea typeface="Microsoft YaHei"/>
              </a:rPr>
              <a:t>Before calling a function : </a:t>
            </a:r>
            <a:r>
              <a:rPr lang="en-US" sz="2600" dirty="0" smtClean="0">
                <a:solidFill>
                  <a:srgbClr val="FF3366"/>
                </a:solidFill>
                <a:ea typeface="Microsoft YaHei"/>
              </a:rPr>
              <a:t>spill the registers</a:t>
            </a:r>
          </a:p>
          <a:p>
            <a:pPr eaLnBrk="1">
              <a:spcBef>
                <a:spcPct val="0"/>
              </a:spcBef>
              <a:spcAft>
                <a:spcPts val="1413"/>
              </a:spcAft>
            </a:pPr>
            <a:r>
              <a:rPr lang="en-US" sz="2600" dirty="0" smtClean="0">
                <a:solidFill>
                  <a:srgbClr val="008000"/>
                </a:solidFill>
                <a:ea typeface="Microsoft YaHei"/>
              </a:rPr>
              <a:t>Allocate the activation block</a:t>
            </a:r>
            <a:r>
              <a:rPr lang="en-US" sz="2600" dirty="0" smtClean="0">
                <a:solidFill>
                  <a:srgbClr val="FF3366"/>
                </a:solidFill>
                <a:ea typeface="Microsoft YaHei"/>
              </a:rPr>
              <a:t> </a:t>
            </a:r>
            <a:r>
              <a:rPr lang="en-US" sz="2600" dirty="0" smtClean="0">
                <a:ea typeface="Microsoft YaHei"/>
              </a:rPr>
              <a:t>of the </a:t>
            </a:r>
            <a:r>
              <a:rPr lang="en-US" sz="2600" dirty="0" err="1" smtClean="0">
                <a:ea typeface="Microsoft YaHei"/>
              </a:rPr>
              <a:t>callee</a:t>
            </a:r>
            <a:endParaRPr lang="en-US" sz="2600" dirty="0" smtClean="0">
              <a:ea typeface="Microsoft YaHei"/>
            </a:endParaRPr>
          </a:p>
          <a:p>
            <a:pPr eaLnBrk="1">
              <a:spcBef>
                <a:spcPct val="0"/>
              </a:spcBef>
              <a:spcAft>
                <a:spcPts val="1413"/>
              </a:spcAft>
            </a:pPr>
            <a:r>
              <a:rPr lang="en-US" sz="2600" dirty="0" smtClean="0">
                <a:solidFill>
                  <a:srgbClr val="0000FF"/>
                </a:solidFill>
                <a:ea typeface="Microsoft YaHei"/>
              </a:rPr>
              <a:t>Write the arguments</a:t>
            </a:r>
            <a:r>
              <a:rPr lang="en-US" sz="2600" dirty="0" smtClean="0">
                <a:ea typeface="Microsoft YaHei"/>
              </a:rPr>
              <a:t> to the activation block of the </a:t>
            </a:r>
            <a:r>
              <a:rPr lang="en-US" sz="2600" dirty="0" err="1" smtClean="0">
                <a:ea typeface="Microsoft YaHei"/>
              </a:rPr>
              <a:t>callee</a:t>
            </a:r>
            <a:r>
              <a:rPr lang="en-US" sz="2600" dirty="0" smtClean="0">
                <a:ea typeface="Microsoft YaHei"/>
              </a:rPr>
              <a:t>, if they do not fit in registers</a:t>
            </a:r>
          </a:p>
          <a:p>
            <a:pPr eaLnBrk="1">
              <a:spcBef>
                <a:spcPct val="0"/>
              </a:spcBef>
              <a:spcAft>
                <a:spcPts val="1413"/>
              </a:spcAft>
            </a:pPr>
            <a:r>
              <a:rPr lang="en-US" sz="2600" dirty="0" smtClean="0">
                <a:solidFill>
                  <a:srgbClr val="944794"/>
                </a:solidFill>
                <a:ea typeface="Microsoft YaHei"/>
              </a:rPr>
              <a:t>Call the function</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F0E77F67-58C5-413A-93F7-B776BF88DBC4}" type="slidenum">
              <a:rPr/>
              <a:pPr>
                <a:defRPr/>
              </a:pPr>
              <a:t>71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Using Activation Blocks - II</a:t>
            </a:r>
          </a:p>
        </p:txBody>
      </p:sp>
      <p:sp>
        <p:nvSpPr>
          <p:cNvPr id="96261" name="Text Placeholder 2"/>
          <p:cNvSpPr txBox="1">
            <a:spLocks noGrp="1"/>
          </p:cNvSpPr>
          <p:nvPr>
            <p:ph type="body" idx="4294967295"/>
          </p:nvPr>
        </p:nvSpPr>
        <p:spPr bwMode="auto">
          <a:xfrm>
            <a:off x="533400" y="1516063"/>
            <a:ext cx="8610600" cy="49609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10000"/>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In the called function</a:t>
            </a:r>
          </a:p>
          <a:p>
            <a:pPr lvl="1" eaLnBrk="1">
              <a:spcBef>
                <a:spcPct val="0"/>
              </a:spcBef>
              <a:spcAft>
                <a:spcPts val="1138"/>
              </a:spcAft>
            </a:pPr>
            <a:r>
              <a:rPr lang="en-US" sz="2400" dirty="0" smtClean="0">
                <a:solidFill>
                  <a:srgbClr val="0000FF"/>
                </a:solidFill>
                <a:ea typeface="Microsoft YaHei"/>
              </a:rPr>
              <a:t>Read the arguments</a:t>
            </a:r>
            <a:r>
              <a:rPr lang="en-US" sz="2400" dirty="0" smtClean="0">
                <a:ea typeface="Microsoft YaHei"/>
              </a:rPr>
              <a:t> and transfer to registers (if required)</a:t>
            </a:r>
          </a:p>
          <a:p>
            <a:pPr lvl="1">
              <a:spcBef>
                <a:spcPct val="0"/>
              </a:spcBef>
              <a:spcAft>
                <a:spcPts val="1138"/>
              </a:spcAft>
            </a:pPr>
            <a:r>
              <a:rPr lang="en-US" sz="2400" dirty="0" smtClean="0">
                <a:solidFill>
                  <a:srgbClr val="008080"/>
                </a:solidFill>
                <a:ea typeface="Microsoft YaHei"/>
              </a:rPr>
              <a:t>Save the return address</a:t>
            </a:r>
            <a:r>
              <a:rPr lang="en-US" sz="2400" dirty="0" smtClean="0">
                <a:ea typeface="Microsoft YaHei"/>
              </a:rPr>
              <a:t> if the called function can call other functions</a:t>
            </a:r>
          </a:p>
          <a:p>
            <a:pPr lvl="1" eaLnBrk="1">
              <a:spcBef>
                <a:spcPct val="0"/>
              </a:spcBef>
              <a:spcAft>
                <a:spcPts val="1138"/>
              </a:spcAft>
            </a:pPr>
            <a:r>
              <a:rPr lang="en-US" sz="2400" dirty="0" smtClean="0">
                <a:solidFill>
                  <a:srgbClr val="008000"/>
                </a:solidFill>
                <a:ea typeface="Microsoft YaHei"/>
              </a:rPr>
              <a:t>Allocate space</a:t>
            </a:r>
            <a:r>
              <a:rPr lang="en-US" sz="2400" dirty="0" smtClean="0">
                <a:ea typeface="Microsoft YaHei"/>
              </a:rPr>
              <a:t> for local variables</a:t>
            </a:r>
          </a:p>
          <a:p>
            <a:pPr lvl="1" eaLnBrk="1">
              <a:spcBef>
                <a:spcPct val="0"/>
              </a:spcBef>
              <a:spcAft>
                <a:spcPts val="1138"/>
              </a:spcAft>
            </a:pPr>
            <a:r>
              <a:rPr lang="en-US" sz="2400" dirty="0" smtClean="0">
                <a:solidFill>
                  <a:srgbClr val="0000FF"/>
                </a:solidFill>
                <a:ea typeface="Microsoft YaHei"/>
              </a:rPr>
              <a:t>Execute the function</a:t>
            </a:r>
          </a:p>
          <a:p>
            <a:pPr eaLnBrk="1">
              <a:spcBef>
                <a:spcPct val="0"/>
              </a:spcBef>
              <a:spcAft>
                <a:spcPts val="1413"/>
              </a:spcAft>
            </a:pPr>
            <a:r>
              <a:rPr lang="en-US" dirty="0" smtClean="0">
                <a:ea typeface="Microsoft YaHei"/>
              </a:rPr>
              <a:t>Once the function ends</a:t>
            </a:r>
          </a:p>
          <a:p>
            <a:pPr lvl="1" eaLnBrk="1">
              <a:spcBef>
                <a:spcPct val="0"/>
              </a:spcBef>
              <a:spcAft>
                <a:spcPts val="1138"/>
              </a:spcAft>
            </a:pPr>
            <a:r>
              <a:rPr lang="en-US" sz="2400" dirty="0" smtClean="0">
                <a:solidFill>
                  <a:srgbClr val="008000"/>
                </a:solidFill>
                <a:ea typeface="Microsoft YaHei"/>
              </a:rPr>
              <a:t>Restore the value of the return address register</a:t>
            </a:r>
            <a:r>
              <a:rPr lang="en-US" sz="2400" dirty="0" smtClean="0">
                <a:ea typeface="Microsoft YaHei"/>
              </a:rPr>
              <a:t> (if required)</a:t>
            </a:r>
          </a:p>
          <a:p>
            <a:pPr lvl="1" eaLnBrk="1">
              <a:spcBef>
                <a:spcPct val="0"/>
              </a:spcBef>
              <a:spcAft>
                <a:spcPts val="1138"/>
              </a:spcAft>
            </a:pPr>
            <a:r>
              <a:rPr lang="en-US" sz="2400" dirty="0" smtClean="0">
                <a:solidFill>
                  <a:srgbClr val="FF3366"/>
                </a:solidFill>
                <a:ea typeface="Microsoft YaHei"/>
              </a:rPr>
              <a:t>Write the return values</a:t>
            </a:r>
            <a:r>
              <a:rPr lang="en-US" sz="2400" dirty="0" smtClean="0">
                <a:ea typeface="Microsoft YaHei"/>
              </a:rPr>
              <a:t> to registers, or the activation block of the caller</a:t>
            </a:r>
          </a:p>
          <a:p>
            <a:pPr lvl="1" eaLnBrk="1">
              <a:spcBef>
                <a:spcPct val="0"/>
              </a:spcBef>
              <a:spcAft>
                <a:spcPts val="1138"/>
              </a:spcAft>
            </a:pPr>
            <a:r>
              <a:rPr lang="en-US" sz="2400" dirty="0" smtClean="0">
                <a:solidFill>
                  <a:srgbClr val="DC2300"/>
                </a:solidFill>
                <a:ea typeface="Microsoft YaHei"/>
              </a:rPr>
              <a:t>Destroy the activation block</a:t>
            </a:r>
            <a:r>
              <a:rPr lang="en-US" sz="2400" dirty="0" smtClean="0">
                <a:ea typeface="Microsoft YaHei"/>
              </a:rPr>
              <a:t> of the </a:t>
            </a:r>
            <a:r>
              <a:rPr lang="en-US" sz="2400" dirty="0" err="1" smtClean="0">
                <a:ea typeface="Microsoft YaHei"/>
              </a:rPr>
              <a:t>callee</a:t>
            </a:r>
            <a:endParaRPr lang="en-US" sz="2400" dirty="0" smtClean="0">
              <a:ea typeface="Microsoft YaHei"/>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82025" y="6356350"/>
            <a:ext cx="561975" cy="365125"/>
          </a:xfrm>
        </p:spPr>
        <p:txBody>
          <a:bodyPr/>
          <a:lstStyle/>
          <a:p>
            <a:pPr>
              <a:defRPr/>
            </a:pPr>
            <a:fld id="{869FF314-9B9A-486E-A88F-7B64B3EB9B5A}" type="slidenum">
              <a:rPr/>
              <a:pPr>
                <a:defRPr/>
              </a:pPr>
              <a:t>72</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Using Activation Blocks - III</a:t>
            </a:r>
          </a:p>
        </p:txBody>
      </p:sp>
      <p:sp>
        <p:nvSpPr>
          <p:cNvPr id="97285" name="Text Placeholder 2"/>
          <p:cNvSpPr txBox="1">
            <a:spLocks noGrp="1"/>
          </p:cNvSpPr>
          <p:nvPr>
            <p:ph type="body" idx="4294967295"/>
          </p:nvPr>
        </p:nvSpPr>
        <p:spPr bwMode="auto">
          <a:xfrm>
            <a:off x="304800" y="1600200"/>
            <a:ext cx="85725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Once the function ends (</a:t>
            </a:r>
            <a:r>
              <a:rPr lang="en-US" dirty="0" err="1" smtClean="0">
                <a:ea typeface="Microsoft YaHei"/>
              </a:rPr>
              <a:t>contd</a:t>
            </a:r>
            <a:r>
              <a:rPr lang="en-US" dirty="0" smtClean="0">
                <a:ea typeface="Microsoft YaHei"/>
              </a:rPr>
              <a:t> …)</a:t>
            </a:r>
          </a:p>
          <a:p>
            <a:pPr lvl="1" eaLnBrk="1">
              <a:spcBef>
                <a:spcPct val="0"/>
              </a:spcBef>
              <a:spcAft>
                <a:spcPts val="1138"/>
              </a:spcAft>
            </a:pPr>
            <a:r>
              <a:rPr lang="en-US" sz="2400" dirty="0" smtClean="0">
                <a:ea typeface="Microsoft YaHei"/>
              </a:rPr>
              <a:t>Call the </a:t>
            </a:r>
            <a:r>
              <a:rPr lang="en-US" sz="2400" dirty="0" smtClean="0">
                <a:solidFill>
                  <a:srgbClr val="DC2300"/>
                </a:solidFill>
                <a:ea typeface="Microsoft YaHei"/>
              </a:rPr>
              <a:t>ret</a:t>
            </a:r>
            <a:r>
              <a:rPr lang="en-US" sz="2400" dirty="0" smtClean="0">
                <a:ea typeface="Microsoft YaHei"/>
              </a:rPr>
              <a:t> instruction</a:t>
            </a:r>
          </a:p>
          <a:p>
            <a:pPr lvl="1" eaLnBrk="1">
              <a:spcBef>
                <a:spcPct val="0"/>
              </a:spcBef>
              <a:spcAft>
                <a:spcPts val="1138"/>
              </a:spcAft>
            </a:pPr>
            <a:r>
              <a:rPr lang="en-US" sz="2400" dirty="0" smtClean="0">
                <a:ea typeface="Microsoft YaHei"/>
              </a:rPr>
              <a:t>and return to the caller</a:t>
            </a:r>
          </a:p>
          <a:p>
            <a:pPr eaLnBrk="1">
              <a:spcBef>
                <a:spcPct val="0"/>
              </a:spcBef>
              <a:spcAft>
                <a:spcPts val="1413"/>
              </a:spcAft>
            </a:pPr>
            <a:r>
              <a:rPr lang="en-US" dirty="0" smtClean="0">
                <a:solidFill>
                  <a:srgbClr val="0000FF"/>
                </a:solidFill>
                <a:ea typeface="Microsoft YaHei"/>
              </a:rPr>
              <a:t>The caller :</a:t>
            </a:r>
          </a:p>
          <a:p>
            <a:pPr lvl="1" eaLnBrk="1">
              <a:spcBef>
                <a:spcPct val="0"/>
              </a:spcBef>
              <a:spcAft>
                <a:spcPts val="1138"/>
              </a:spcAft>
            </a:pPr>
            <a:r>
              <a:rPr lang="en-US" sz="2400" dirty="0" smtClean="0">
                <a:solidFill>
                  <a:srgbClr val="FF0000"/>
                </a:solidFill>
                <a:ea typeface="Microsoft YaHei"/>
              </a:rPr>
              <a:t>Retrieve the return values</a:t>
            </a:r>
            <a:r>
              <a:rPr lang="en-US" sz="2400" dirty="0" smtClean="0">
                <a:ea typeface="Microsoft YaHei"/>
              </a:rPr>
              <a:t> from the registers of from its activation block</a:t>
            </a:r>
          </a:p>
          <a:p>
            <a:pPr lvl="1" eaLnBrk="1">
              <a:spcBef>
                <a:spcPct val="0"/>
              </a:spcBef>
              <a:spcAft>
                <a:spcPts val="1138"/>
              </a:spcAft>
            </a:pPr>
            <a:r>
              <a:rPr lang="en-US" sz="2400" dirty="0" smtClean="0">
                <a:solidFill>
                  <a:srgbClr val="DD4814"/>
                </a:solidFill>
                <a:ea typeface="Microsoft YaHei"/>
              </a:rPr>
              <a:t>Restore</a:t>
            </a:r>
            <a:r>
              <a:rPr lang="en-US" sz="2400" dirty="0" smtClean="0">
                <a:ea typeface="Microsoft YaHei"/>
              </a:rPr>
              <a:t> the spilled registers</a:t>
            </a:r>
          </a:p>
          <a:p>
            <a:pPr lvl="1" eaLnBrk="1">
              <a:spcBef>
                <a:spcPct val="0"/>
              </a:spcBef>
              <a:spcAft>
                <a:spcPts val="1138"/>
              </a:spcAft>
            </a:pPr>
            <a:r>
              <a:rPr lang="en-US" sz="2400" dirty="0" smtClean="0">
                <a:solidFill>
                  <a:srgbClr val="008000"/>
                </a:solidFill>
                <a:ea typeface="Microsoft YaHei"/>
              </a:rPr>
              <a:t>continue</a:t>
            </a:r>
            <a:r>
              <a:rPr lang="en-US" sz="2400" dirty="0" smtClean="0">
                <a:ea typeface="Microsoft YaHei"/>
              </a:rPr>
              <a:t> ...</a:t>
            </a:r>
          </a:p>
        </p:txBody>
      </p:sp>
      <p:pic>
        <p:nvPicPr>
          <p:cNvPr id="9728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818063"/>
            <a:ext cx="3168650" cy="151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name="page72">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615F63DE-03AB-4C1C-B894-45846ABC19BB}" type="slidenum">
              <a:rPr/>
              <a:pPr>
                <a:defRPr/>
              </a:pPr>
              <a:t>73</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Organising</a:t>
            </a:r>
            <a:r>
              <a:rPr lang="fr-FR" dirty="0">
                <a:solidFill>
                  <a:schemeClr val="tx1"/>
                </a:solidFill>
              </a:rPr>
              <a:t> Activation Blocks</a:t>
            </a:r>
          </a:p>
        </p:txBody>
      </p:sp>
      <p:sp>
        <p:nvSpPr>
          <p:cNvPr id="3" name="Text Placeholder 2"/>
          <p:cNvSpPr txBox="1">
            <a:spLocks noGrp="1"/>
          </p:cNvSpPr>
          <p:nvPr>
            <p:ph type="body" idx="4294967295"/>
          </p:nvPr>
        </p:nvSpPr>
        <p:spPr bwMode="auto">
          <a:xfrm>
            <a:off x="304800" y="1676400"/>
            <a:ext cx="8572500" cy="3810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All the information of an executing function is stored in its </a:t>
            </a:r>
            <a:r>
              <a:rPr lang="en-US" sz="2600" dirty="0" smtClean="0">
                <a:solidFill>
                  <a:srgbClr val="0000FF"/>
                </a:solidFill>
                <a:ea typeface="Microsoft YaHei"/>
              </a:rPr>
              <a:t>activation block</a:t>
            </a:r>
          </a:p>
          <a:p>
            <a:pPr eaLnBrk="1">
              <a:spcBef>
                <a:spcPct val="0"/>
              </a:spcBef>
              <a:spcAft>
                <a:spcPts val="1413"/>
              </a:spcAft>
            </a:pPr>
            <a:r>
              <a:rPr lang="en-US" sz="2600" dirty="0" smtClean="0">
                <a:ea typeface="Microsoft YaHei"/>
              </a:rPr>
              <a:t>These blocks need to be dynamically </a:t>
            </a:r>
            <a:r>
              <a:rPr lang="en-US" sz="2600" dirty="0" smtClean="0">
                <a:solidFill>
                  <a:srgbClr val="B84700"/>
                </a:solidFill>
                <a:ea typeface="Microsoft YaHei"/>
              </a:rPr>
              <a:t>created and destroyed</a:t>
            </a:r>
            <a:r>
              <a:rPr lang="en-US" sz="2600" dirty="0" smtClean="0">
                <a:ea typeface="Microsoft YaHei"/>
              </a:rPr>
              <a:t> – millions of times</a:t>
            </a:r>
          </a:p>
          <a:p>
            <a:pPr eaLnBrk="1">
              <a:spcBef>
                <a:spcPct val="0"/>
              </a:spcBef>
              <a:spcAft>
                <a:spcPts val="1413"/>
              </a:spcAft>
            </a:pPr>
            <a:r>
              <a:rPr lang="en-US" sz="2600" dirty="0" smtClean="0">
                <a:ea typeface="Microsoft YaHei"/>
              </a:rPr>
              <a:t>What is the correct way of managing them, and ensuring</a:t>
            </a:r>
            <a:r>
              <a:rPr lang="en-US" sz="2600" dirty="0" smtClean="0">
                <a:solidFill>
                  <a:srgbClr val="00FF00"/>
                </a:solidFill>
                <a:ea typeface="Microsoft YaHei"/>
              </a:rPr>
              <a:t> </a:t>
            </a:r>
            <a:r>
              <a:rPr lang="en-US" sz="2600" dirty="0" smtClean="0">
                <a:solidFill>
                  <a:srgbClr val="33CC66"/>
                </a:solidFill>
                <a:ea typeface="Microsoft YaHei"/>
              </a:rPr>
              <a:t>their fast creation and deletion</a:t>
            </a:r>
            <a:r>
              <a:rPr lang="en-US" sz="2600" dirty="0" smtClean="0">
                <a:ea typeface="Microsoft YaHei"/>
              </a:rPr>
              <a:t> ?</a:t>
            </a:r>
          </a:p>
          <a:p>
            <a:pPr eaLnBrk="1">
              <a:spcBef>
                <a:spcPct val="0"/>
              </a:spcBef>
              <a:spcAft>
                <a:spcPts val="1413"/>
              </a:spcAft>
            </a:pPr>
            <a:r>
              <a:rPr lang="en-US" sz="2600" dirty="0" smtClean="0">
                <a:ea typeface="Microsoft YaHei"/>
              </a:rPr>
              <a:t>Is there a pattern ?</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8" name="Freeform 7"/>
          <p:cNvSpPr/>
          <p:nvPr/>
        </p:nvSpPr>
        <p:spPr>
          <a:xfrm>
            <a:off x="3010101" y="1845015"/>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foo</a:t>
            </a:r>
          </a:p>
        </p:txBody>
      </p:sp>
      <p:sp>
        <p:nvSpPr>
          <p:cNvPr id="25" name="Slide Number Placeholder 1"/>
          <p:cNvSpPr>
            <a:spLocks noGrp="1"/>
          </p:cNvSpPr>
          <p:nvPr>
            <p:ph type="sldNum" sz="quarter" idx="12"/>
          </p:nvPr>
        </p:nvSpPr>
        <p:spPr>
          <a:xfrm>
            <a:off x="8543278" y="6356350"/>
            <a:ext cx="561975" cy="365125"/>
          </a:xfrm>
        </p:spPr>
        <p:txBody>
          <a:bodyPr/>
          <a:lstStyle/>
          <a:p>
            <a:pPr>
              <a:defRPr/>
            </a:pPr>
            <a:fld id="{E8F55E71-F379-4B84-84EB-68BB03D56543}" type="slidenum">
              <a:rPr/>
              <a:pPr>
                <a:defRPr/>
              </a:pPr>
              <a:t>74</a:t>
            </a:fld>
            <a:endParaRPr/>
          </a:p>
        </p:txBody>
      </p:sp>
      <p:sp>
        <p:nvSpPr>
          <p:cNvPr id="2" name="Title 1"/>
          <p:cNvSpPr txBox="1">
            <a:spLocks noGrp="1"/>
          </p:cNvSpPr>
          <p:nvPr>
            <p:ph type="title" idx="4294967295"/>
          </p:nvPr>
        </p:nvSpPr>
        <p:spPr>
          <a:xfrm>
            <a:off x="228600" y="152400"/>
            <a:ext cx="86995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Pattern of Function Calls</a:t>
            </a:r>
          </a:p>
        </p:txBody>
      </p:sp>
      <p:sp>
        <p:nvSpPr>
          <p:cNvPr id="3" name="Freeform 2"/>
          <p:cNvSpPr/>
          <p:nvPr/>
        </p:nvSpPr>
        <p:spPr>
          <a:xfrm>
            <a:off x="914400" y="1871663"/>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main</a:t>
            </a:r>
          </a:p>
        </p:txBody>
      </p:sp>
      <p:sp>
        <p:nvSpPr>
          <p:cNvPr id="4" name="Freeform 3"/>
          <p:cNvSpPr/>
          <p:nvPr/>
        </p:nvSpPr>
        <p:spPr>
          <a:xfrm>
            <a:off x="3044802" y="1205730"/>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test</a:t>
            </a:r>
          </a:p>
        </p:txBody>
      </p:sp>
      <p:sp>
        <p:nvSpPr>
          <p:cNvPr id="6" name="Freeform 5"/>
          <p:cNvSpPr/>
          <p:nvPr/>
        </p:nvSpPr>
        <p:spPr>
          <a:xfrm>
            <a:off x="5052273" y="1222789"/>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test2</a:t>
            </a:r>
          </a:p>
        </p:txBody>
      </p:sp>
      <p:sp>
        <p:nvSpPr>
          <p:cNvPr id="7" name="Freeform 6"/>
          <p:cNvSpPr/>
          <p:nvPr/>
        </p:nvSpPr>
        <p:spPr>
          <a:xfrm>
            <a:off x="4578350" y="2133146"/>
            <a:ext cx="503237" cy="0"/>
          </a:xfrm>
          <a:custGeom>
            <a:avLst/>
            <a:gdLst/>
            <a:ahLst/>
            <a:cxnLst>
              <a:cxn ang="3cd4">
                <a:pos x="hc" y="t"/>
              </a:cxn>
              <a:cxn ang="cd2">
                <a:pos x="l" y="vc"/>
              </a:cxn>
              <a:cxn ang="cd4">
                <a:pos x="hc" y="b"/>
              </a:cxn>
              <a:cxn ang="0">
                <a:pos x="r" y="vc"/>
              </a:cxn>
            </a:cxnLst>
            <a:rect l="l" t="t" r="r" b="b"/>
            <a:pathLst>
              <a:path w="1400" fill="none">
                <a:moveTo>
                  <a:pt x="0" y="0"/>
                </a:moveTo>
                <a:lnTo>
                  <a:pt x="1400" y="0"/>
                </a:lnTo>
              </a:path>
            </a:pathLst>
          </a:cu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9" name="Freeform 8"/>
          <p:cNvSpPr/>
          <p:nvPr/>
        </p:nvSpPr>
        <p:spPr>
          <a:xfrm>
            <a:off x="5072355" y="1888745"/>
            <a:ext cx="1584325"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foobar</a:t>
            </a:r>
          </a:p>
        </p:txBody>
      </p:sp>
      <p:sp>
        <p:nvSpPr>
          <p:cNvPr id="10" name="Freeform 9"/>
          <p:cNvSpPr/>
          <p:nvPr/>
        </p:nvSpPr>
        <p:spPr>
          <a:xfrm>
            <a:off x="7186813" y="1845015"/>
            <a:ext cx="1435100" cy="576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foobarbar</a:t>
            </a:r>
          </a:p>
        </p:txBody>
      </p:sp>
      <p:sp>
        <p:nvSpPr>
          <p:cNvPr id="12" name="Freeform 11"/>
          <p:cNvSpPr/>
          <p:nvPr/>
        </p:nvSpPr>
        <p:spPr>
          <a:xfrm>
            <a:off x="6681988" y="2173627"/>
            <a:ext cx="503238" cy="0"/>
          </a:xfrm>
          <a:custGeom>
            <a:avLst/>
            <a:gdLst/>
            <a:ahLst/>
            <a:cxnLst>
              <a:cxn ang="3cd4">
                <a:pos x="hc" y="t"/>
              </a:cxn>
              <a:cxn ang="cd2">
                <a:pos x="l" y="vc"/>
              </a:cxn>
              <a:cxn ang="cd4">
                <a:pos x="hc" y="b"/>
              </a:cxn>
              <a:cxn ang="0">
                <a:pos x="r" y="vc"/>
              </a:cxn>
            </a:cxnLst>
            <a:rect l="l" t="t" r="r" b="b"/>
            <a:pathLst>
              <a:path w="1400" fill="none">
                <a:moveTo>
                  <a:pt x="0" y="0"/>
                </a:moveTo>
                <a:lnTo>
                  <a:pt x="1400" y="0"/>
                </a:lnTo>
              </a:path>
            </a:pathLst>
          </a:cu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3" name="Freeform 12"/>
          <p:cNvSpPr/>
          <p:nvPr/>
        </p:nvSpPr>
        <p:spPr>
          <a:xfrm>
            <a:off x="2506863" y="2127967"/>
            <a:ext cx="503238" cy="0"/>
          </a:xfrm>
          <a:custGeom>
            <a:avLst/>
            <a:gdLst/>
            <a:ahLst/>
            <a:cxnLst>
              <a:cxn ang="3cd4">
                <a:pos x="hc" y="t"/>
              </a:cxn>
              <a:cxn ang="cd2">
                <a:pos x="l" y="vc"/>
              </a:cxn>
              <a:cxn ang="cd4">
                <a:pos x="hc" y="b"/>
              </a:cxn>
              <a:cxn ang="0">
                <a:pos x="r" y="vc"/>
              </a:cxn>
            </a:cxnLst>
            <a:rect l="l" t="t" r="r" b="b"/>
            <a:pathLst>
              <a:path w="1400" fill="none">
                <a:moveTo>
                  <a:pt x="0" y="0"/>
                </a:moveTo>
                <a:lnTo>
                  <a:pt x="1400" y="0"/>
                </a:lnTo>
              </a:path>
            </a:pathLst>
          </a:cu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14" name="Freeform 13"/>
          <p:cNvSpPr/>
          <p:nvPr/>
        </p:nvSpPr>
        <p:spPr>
          <a:xfrm>
            <a:off x="985838" y="3024188"/>
            <a:ext cx="2232025" cy="10795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dirty="0">
                <a:latin typeface="Arial" pitchFamily="18"/>
                <a:ea typeface="Microsoft YaHei" pitchFamily="2"/>
                <a:cs typeface="Mangal" pitchFamily="2"/>
              </a:rPr>
              <a:t>main() {</a:t>
            </a:r>
          </a:p>
          <a:p>
            <a:pPr fontAlgn="auto" hangingPunct="0">
              <a:spcBef>
                <a:spcPts val="0"/>
              </a:spcBef>
              <a:spcAft>
                <a:spcPts val="0"/>
              </a:spcAft>
              <a:defRPr/>
            </a:pPr>
            <a:r>
              <a:rPr lang="en-IN" dirty="0">
                <a:latin typeface="Arial" pitchFamily="18"/>
                <a:ea typeface="Microsoft YaHei" pitchFamily="2"/>
                <a:cs typeface="Mangal" pitchFamily="2"/>
              </a:rPr>
              <a:t>	test();</a:t>
            </a:r>
          </a:p>
          <a:p>
            <a:pPr fontAlgn="auto" hangingPunct="0">
              <a:spcBef>
                <a:spcPts val="0"/>
              </a:spcBef>
              <a:spcAft>
                <a:spcPts val="0"/>
              </a:spcAft>
              <a:defRPr/>
            </a:pPr>
            <a:r>
              <a:rPr lang="en-IN" dirty="0">
                <a:latin typeface="Arial" pitchFamily="18"/>
                <a:ea typeface="Microsoft YaHei" pitchFamily="2"/>
                <a:cs typeface="Mangal" pitchFamily="2"/>
              </a:rPr>
              <a:t>	foo();</a:t>
            </a:r>
          </a:p>
          <a:p>
            <a:pPr fontAlgn="auto" hangingPunct="0">
              <a:spcBef>
                <a:spcPts val="0"/>
              </a:spcBef>
              <a:spcAft>
                <a:spcPts val="0"/>
              </a:spcAft>
              <a:defRPr/>
            </a:pPr>
            <a:r>
              <a:rPr lang="en-IN" dirty="0">
                <a:latin typeface="Arial" pitchFamily="18"/>
                <a:ea typeface="Microsoft YaHei" pitchFamily="2"/>
                <a:cs typeface="Mangal" pitchFamily="2"/>
              </a:rPr>
              <a:t>}</a:t>
            </a:r>
          </a:p>
        </p:txBody>
      </p:sp>
      <p:sp>
        <p:nvSpPr>
          <p:cNvPr id="15" name="Freeform 14"/>
          <p:cNvSpPr/>
          <p:nvPr/>
        </p:nvSpPr>
        <p:spPr>
          <a:xfrm>
            <a:off x="3722688" y="3024188"/>
            <a:ext cx="2232025" cy="129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dirty="0">
                <a:latin typeface="Arial" pitchFamily="18"/>
                <a:ea typeface="Microsoft YaHei" pitchFamily="2"/>
                <a:cs typeface="Mangal" pitchFamily="2"/>
              </a:rPr>
              <a:t>test() {</a:t>
            </a:r>
          </a:p>
          <a:p>
            <a:pPr fontAlgn="auto" hangingPunct="0">
              <a:spcBef>
                <a:spcPts val="0"/>
              </a:spcBef>
              <a:spcAft>
                <a:spcPts val="0"/>
              </a:spcAft>
              <a:defRPr/>
            </a:pPr>
            <a:r>
              <a:rPr lang="en-IN" dirty="0">
                <a:latin typeface="Arial" pitchFamily="18"/>
                <a:ea typeface="Microsoft YaHei" pitchFamily="2"/>
                <a:cs typeface="Mangal" pitchFamily="2"/>
              </a:rPr>
              <a:t>	...</a:t>
            </a:r>
          </a:p>
          <a:p>
            <a:pPr fontAlgn="auto" hangingPunct="0">
              <a:spcBef>
                <a:spcPts val="0"/>
              </a:spcBef>
              <a:spcAft>
                <a:spcPts val="0"/>
              </a:spcAft>
              <a:defRPr/>
            </a:pPr>
            <a:r>
              <a:rPr lang="en-IN" dirty="0">
                <a:latin typeface="Arial" pitchFamily="18"/>
                <a:ea typeface="Microsoft YaHei" pitchFamily="2"/>
                <a:cs typeface="Mangal" pitchFamily="2"/>
              </a:rPr>
              <a:t>	test2();</a:t>
            </a:r>
          </a:p>
          <a:p>
            <a:pPr fontAlgn="auto" hangingPunct="0">
              <a:spcBef>
                <a:spcPts val="0"/>
              </a:spcBef>
              <a:spcAft>
                <a:spcPts val="0"/>
              </a:spcAft>
              <a:defRPr/>
            </a:pPr>
            <a:r>
              <a:rPr lang="en-IN" dirty="0">
                <a:latin typeface="Arial" pitchFamily="18"/>
                <a:ea typeface="Microsoft YaHei" pitchFamily="2"/>
                <a:cs typeface="Mangal" pitchFamily="2"/>
              </a:rPr>
              <a:t>	return;</a:t>
            </a:r>
          </a:p>
          <a:p>
            <a:pPr fontAlgn="auto" hangingPunct="0">
              <a:spcBef>
                <a:spcPts val="0"/>
              </a:spcBef>
              <a:spcAft>
                <a:spcPts val="0"/>
              </a:spcAft>
              <a:defRPr/>
            </a:pPr>
            <a:r>
              <a:rPr lang="en-IN" dirty="0">
                <a:latin typeface="Arial" pitchFamily="18"/>
                <a:ea typeface="Microsoft YaHei" pitchFamily="2"/>
                <a:cs typeface="Mangal" pitchFamily="2"/>
              </a:rPr>
              <a:t>}</a:t>
            </a:r>
          </a:p>
        </p:txBody>
      </p:sp>
      <p:sp>
        <p:nvSpPr>
          <p:cNvPr id="16" name="Freeform 15"/>
          <p:cNvSpPr/>
          <p:nvPr/>
        </p:nvSpPr>
        <p:spPr>
          <a:xfrm>
            <a:off x="6242050" y="3024188"/>
            <a:ext cx="2232025" cy="10080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dirty="0">
                <a:latin typeface="Arial" pitchFamily="18"/>
                <a:ea typeface="Microsoft YaHei" pitchFamily="2"/>
                <a:cs typeface="Mangal" pitchFamily="2"/>
              </a:rPr>
              <a:t>test2() {</a:t>
            </a:r>
          </a:p>
          <a:p>
            <a:pPr fontAlgn="auto" hangingPunct="0">
              <a:spcBef>
                <a:spcPts val="0"/>
              </a:spcBef>
              <a:spcAft>
                <a:spcPts val="0"/>
              </a:spcAft>
              <a:defRPr/>
            </a:pPr>
            <a:r>
              <a:rPr lang="en-IN" dirty="0">
                <a:latin typeface="Arial" pitchFamily="18"/>
                <a:ea typeface="Microsoft YaHei" pitchFamily="2"/>
                <a:cs typeface="Mangal" pitchFamily="2"/>
              </a:rPr>
              <a:t>	...</a:t>
            </a:r>
          </a:p>
          <a:p>
            <a:pPr fontAlgn="auto" hangingPunct="0">
              <a:spcBef>
                <a:spcPts val="0"/>
              </a:spcBef>
              <a:spcAft>
                <a:spcPts val="0"/>
              </a:spcAft>
              <a:defRPr/>
            </a:pPr>
            <a:r>
              <a:rPr lang="en-IN" dirty="0">
                <a:latin typeface="Arial" pitchFamily="18"/>
                <a:ea typeface="Microsoft YaHei" pitchFamily="2"/>
                <a:cs typeface="Mangal" pitchFamily="2"/>
              </a:rPr>
              <a:t>	return;</a:t>
            </a:r>
          </a:p>
          <a:p>
            <a:pPr fontAlgn="auto" hangingPunct="0">
              <a:spcBef>
                <a:spcPts val="0"/>
              </a:spcBef>
              <a:spcAft>
                <a:spcPts val="0"/>
              </a:spcAft>
              <a:defRPr/>
            </a:pPr>
            <a:r>
              <a:rPr lang="en-IN" dirty="0">
                <a:latin typeface="Arial" pitchFamily="18"/>
                <a:ea typeface="Microsoft YaHei" pitchFamily="2"/>
                <a:cs typeface="Mangal" pitchFamily="2"/>
              </a:rPr>
              <a:t>}</a:t>
            </a:r>
          </a:p>
        </p:txBody>
      </p:sp>
      <p:sp>
        <p:nvSpPr>
          <p:cNvPr id="17" name="Freeform 16"/>
          <p:cNvSpPr/>
          <p:nvPr/>
        </p:nvSpPr>
        <p:spPr>
          <a:xfrm>
            <a:off x="985838" y="4679950"/>
            <a:ext cx="2232025" cy="129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a:latin typeface="Arial" pitchFamily="18"/>
                <a:ea typeface="Microsoft YaHei" pitchFamily="2"/>
                <a:cs typeface="Mangal" pitchFamily="2"/>
              </a:rPr>
              <a:t>foo() {</a:t>
            </a:r>
          </a:p>
          <a:p>
            <a:pPr fontAlgn="auto" hangingPunct="0">
              <a:spcBef>
                <a:spcPts val="0"/>
              </a:spcBef>
              <a:spcAft>
                <a:spcPts val="0"/>
              </a:spcAft>
              <a:defRPr/>
            </a:pPr>
            <a:r>
              <a:rPr lang="en-IN">
                <a:latin typeface="Arial" pitchFamily="18"/>
                <a:ea typeface="Microsoft YaHei" pitchFamily="2"/>
                <a:cs typeface="Mangal" pitchFamily="2"/>
              </a:rPr>
              <a:t>	...</a:t>
            </a:r>
          </a:p>
          <a:p>
            <a:pPr fontAlgn="auto" hangingPunct="0">
              <a:spcBef>
                <a:spcPts val="0"/>
              </a:spcBef>
              <a:spcAft>
                <a:spcPts val="0"/>
              </a:spcAft>
              <a:defRPr/>
            </a:pPr>
            <a:r>
              <a:rPr lang="en-IN">
                <a:latin typeface="Arial" pitchFamily="18"/>
                <a:ea typeface="Microsoft YaHei" pitchFamily="2"/>
                <a:cs typeface="Mangal" pitchFamily="2"/>
              </a:rPr>
              <a:t>	foobar();</a:t>
            </a:r>
          </a:p>
          <a:p>
            <a:pPr fontAlgn="auto" hangingPunct="0">
              <a:spcBef>
                <a:spcPts val="0"/>
              </a:spcBef>
              <a:spcAft>
                <a:spcPts val="0"/>
              </a:spcAft>
              <a:defRPr/>
            </a:pPr>
            <a:r>
              <a:rPr lang="en-IN">
                <a:latin typeface="Arial" pitchFamily="18"/>
                <a:ea typeface="Microsoft YaHei" pitchFamily="2"/>
                <a:cs typeface="Mangal" pitchFamily="2"/>
              </a:rPr>
              <a:t>	return;</a:t>
            </a:r>
          </a:p>
          <a:p>
            <a:pPr fontAlgn="auto" hangingPunct="0">
              <a:spcBef>
                <a:spcPts val="0"/>
              </a:spcBef>
              <a:spcAft>
                <a:spcPts val="0"/>
              </a:spcAft>
              <a:defRPr/>
            </a:pPr>
            <a:r>
              <a:rPr lang="en-IN">
                <a:latin typeface="Arial" pitchFamily="18"/>
                <a:ea typeface="Microsoft YaHei" pitchFamily="2"/>
                <a:cs typeface="Mangal" pitchFamily="2"/>
              </a:rPr>
              <a:t>}</a:t>
            </a:r>
          </a:p>
        </p:txBody>
      </p:sp>
      <p:sp>
        <p:nvSpPr>
          <p:cNvPr id="18" name="Freeform 17"/>
          <p:cNvSpPr/>
          <p:nvPr/>
        </p:nvSpPr>
        <p:spPr>
          <a:xfrm>
            <a:off x="3505200" y="4679950"/>
            <a:ext cx="2232025" cy="129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a:latin typeface="Arial" pitchFamily="18"/>
                <a:ea typeface="Microsoft YaHei" pitchFamily="2"/>
                <a:cs typeface="Mangal" pitchFamily="2"/>
              </a:rPr>
              <a:t>foobar() {</a:t>
            </a:r>
          </a:p>
          <a:p>
            <a:pPr fontAlgn="auto" hangingPunct="0">
              <a:spcBef>
                <a:spcPts val="0"/>
              </a:spcBef>
              <a:spcAft>
                <a:spcPts val="0"/>
              </a:spcAft>
              <a:defRPr/>
            </a:pPr>
            <a:r>
              <a:rPr lang="en-IN">
                <a:latin typeface="Arial" pitchFamily="18"/>
                <a:ea typeface="Microsoft YaHei" pitchFamily="2"/>
                <a:cs typeface="Mangal" pitchFamily="2"/>
              </a:rPr>
              <a:t>	...</a:t>
            </a:r>
          </a:p>
          <a:p>
            <a:pPr fontAlgn="auto" hangingPunct="0">
              <a:spcBef>
                <a:spcPts val="0"/>
              </a:spcBef>
              <a:spcAft>
                <a:spcPts val="0"/>
              </a:spcAft>
              <a:defRPr/>
            </a:pPr>
            <a:r>
              <a:rPr lang="en-IN">
                <a:latin typeface="Arial" pitchFamily="18"/>
                <a:ea typeface="Microsoft YaHei" pitchFamily="2"/>
                <a:cs typeface="Mangal" pitchFamily="2"/>
              </a:rPr>
              <a:t>	foobarbar();</a:t>
            </a:r>
          </a:p>
          <a:p>
            <a:pPr fontAlgn="auto" hangingPunct="0">
              <a:spcBef>
                <a:spcPts val="0"/>
              </a:spcBef>
              <a:spcAft>
                <a:spcPts val="0"/>
              </a:spcAft>
              <a:defRPr/>
            </a:pPr>
            <a:r>
              <a:rPr lang="en-IN">
                <a:latin typeface="Arial" pitchFamily="18"/>
                <a:ea typeface="Microsoft YaHei" pitchFamily="2"/>
                <a:cs typeface="Mangal" pitchFamily="2"/>
              </a:rPr>
              <a:t>	return;</a:t>
            </a:r>
          </a:p>
          <a:p>
            <a:pPr fontAlgn="auto" hangingPunct="0">
              <a:spcBef>
                <a:spcPts val="0"/>
              </a:spcBef>
              <a:spcAft>
                <a:spcPts val="0"/>
              </a:spcAft>
              <a:defRPr/>
            </a:pPr>
            <a:r>
              <a:rPr lang="en-IN">
                <a:latin typeface="Arial" pitchFamily="18"/>
                <a:ea typeface="Microsoft YaHei" pitchFamily="2"/>
                <a:cs typeface="Mangal" pitchFamily="2"/>
              </a:rPr>
              <a:t>}</a:t>
            </a:r>
          </a:p>
        </p:txBody>
      </p:sp>
      <p:sp>
        <p:nvSpPr>
          <p:cNvPr id="19" name="Freeform 18"/>
          <p:cNvSpPr/>
          <p:nvPr/>
        </p:nvSpPr>
        <p:spPr>
          <a:xfrm>
            <a:off x="6026150" y="4679950"/>
            <a:ext cx="2232025" cy="129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r>
              <a:rPr lang="en-IN">
                <a:latin typeface="Arial" pitchFamily="18"/>
                <a:ea typeface="Microsoft YaHei" pitchFamily="2"/>
                <a:cs typeface="Mangal" pitchFamily="2"/>
              </a:rPr>
              <a:t>foobarbar() {</a:t>
            </a:r>
          </a:p>
          <a:p>
            <a:pPr fontAlgn="auto" hangingPunct="0">
              <a:spcBef>
                <a:spcPts val="0"/>
              </a:spcBef>
              <a:spcAft>
                <a:spcPts val="0"/>
              </a:spcAft>
              <a:defRPr/>
            </a:pPr>
            <a:r>
              <a:rPr lang="en-IN">
                <a:latin typeface="Arial" pitchFamily="18"/>
                <a:ea typeface="Microsoft YaHei" pitchFamily="2"/>
                <a:cs typeface="Mangal" pitchFamily="2"/>
              </a:rPr>
              <a:t>	...</a:t>
            </a:r>
          </a:p>
          <a:p>
            <a:pPr fontAlgn="auto" hangingPunct="0">
              <a:spcBef>
                <a:spcPts val="0"/>
              </a:spcBef>
              <a:spcAft>
                <a:spcPts val="0"/>
              </a:spcAft>
              <a:defRPr/>
            </a:pPr>
            <a:endParaRPr lang="en-IN">
              <a:latin typeface="Arial" pitchFamily="18"/>
              <a:ea typeface="Microsoft YaHei" pitchFamily="2"/>
              <a:cs typeface="Mangal" pitchFamily="2"/>
            </a:endParaRPr>
          </a:p>
          <a:p>
            <a:pPr fontAlgn="auto" hangingPunct="0">
              <a:spcBef>
                <a:spcPts val="0"/>
              </a:spcBef>
              <a:spcAft>
                <a:spcPts val="0"/>
              </a:spcAft>
              <a:defRPr/>
            </a:pPr>
            <a:r>
              <a:rPr lang="en-IN">
                <a:latin typeface="Arial" pitchFamily="18"/>
                <a:ea typeface="Microsoft YaHei" pitchFamily="2"/>
                <a:cs typeface="Mangal" pitchFamily="2"/>
              </a:rPr>
              <a:t>	return;</a:t>
            </a:r>
          </a:p>
          <a:p>
            <a:pPr fontAlgn="auto" hangingPunct="0">
              <a:spcBef>
                <a:spcPts val="0"/>
              </a:spcBef>
              <a:spcAft>
                <a:spcPts val="0"/>
              </a:spcAft>
              <a:defRPr/>
            </a:pPr>
            <a:r>
              <a:rPr lang="en-IN">
                <a:latin typeface="Arial" pitchFamily="18"/>
                <a:ea typeface="Microsoft YaHei" pitchFamily="2"/>
                <a:cs typeface="Mangal" pitchFamily="2"/>
              </a:rPr>
              <a:t>}</a:t>
            </a:r>
          </a:p>
        </p:txBody>
      </p:sp>
      <p:sp>
        <p:nvSpPr>
          <p:cNvPr id="20" name="Straight Connector 19"/>
          <p:cNvSpPr/>
          <p:nvPr/>
        </p:nvSpPr>
        <p:spPr>
          <a:xfrm flipV="1">
            <a:off x="2670176" y="3168649"/>
            <a:ext cx="1123950" cy="251619"/>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1" name="Straight Connector 20"/>
          <p:cNvSpPr/>
          <p:nvPr/>
        </p:nvSpPr>
        <p:spPr>
          <a:xfrm flipV="1">
            <a:off x="5449888" y="3168650"/>
            <a:ext cx="863600" cy="395288"/>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2" name="Straight Connector 21"/>
          <p:cNvSpPr/>
          <p:nvPr/>
        </p:nvSpPr>
        <p:spPr>
          <a:xfrm flipH="1">
            <a:off x="1346200" y="3733800"/>
            <a:ext cx="635000" cy="94615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3" name="Straight Connector 22"/>
          <p:cNvSpPr/>
          <p:nvPr/>
        </p:nvSpPr>
        <p:spPr>
          <a:xfrm flipV="1">
            <a:off x="2822575" y="4824412"/>
            <a:ext cx="755650" cy="357187"/>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sp>
        <p:nvSpPr>
          <p:cNvPr id="24" name="Straight Connector 23"/>
          <p:cNvSpPr/>
          <p:nvPr/>
        </p:nvSpPr>
        <p:spPr>
          <a:xfrm flipV="1">
            <a:off x="5641974" y="4895850"/>
            <a:ext cx="455613" cy="28575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a:latin typeface="Arial" pitchFamily="18"/>
              <a:ea typeface="Microsoft YaHei" pitchFamily="2"/>
              <a:cs typeface="Mangal" pitchFamily="2"/>
            </a:endParaRPr>
          </a:p>
        </p:txBody>
      </p:sp>
      <p:pic>
        <p:nvPicPr>
          <p:cNvPr id="2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6" name="Straight Arrow Connector 25"/>
          <p:cNvCxnSpPr>
            <a:endCxn id="4" idx="3"/>
          </p:cNvCxnSpPr>
          <p:nvPr/>
        </p:nvCxnSpPr>
        <p:spPr>
          <a:xfrm flipV="1">
            <a:off x="2057400" y="1493861"/>
            <a:ext cx="987402" cy="35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1"/>
            <a:endCxn id="6" idx="3"/>
          </p:cNvCxnSpPr>
          <p:nvPr/>
        </p:nvCxnSpPr>
        <p:spPr>
          <a:xfrm>
            <a:off x="4629127" y="1493861"/>
            <a:ext cx="423146" cy="17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4" grpId="0" animBg="1"/>
      <p:bldP spid="4" grpId="1" animBg="1"/>
      <p:bldP spid="6" grpId="0" animBg="1"/>
      <p:bldP spid="6" grpId="1" animBg="1"/>
      <p:bldP spid="7" grpId="0" animBg="1"/>
      <p:bldP spid="9" grpId="0" animBg="1"/>
      <p:bldP spid="10" grpId="0" animBg="1"/>
      <p:bldP spid="12" grpId="0" animBg="1"/>
      <p:bldP spid="13" grpId="0" animBg="1"/>
      <p:bldP spid="14" grpId="0" animBg="1"/>
      <p:bldP spid="15" grpId="0" animBg="1"/>
      <p:bldP spid="15" grpId="1" animBg="1"/>
      <p:bldP spid="16" grpId="0" animBg="1"/>
      <p:bldP spid="16" grpId="1" animBg="1"/>
      <p:bldP spid="17" grpId="0" animBg="1"/>
      <p:bldP spid="18" grpId="0" animBg="1"/>
      <p:bldP spid="19" grpId="0" animBg="1"/>
      <p:bldP spid="20" grpId="0" animBg="1"/>
      <p:bldP spid="20" grpId="1" animBg="1"/>
      <p:bldP spid="21" grpId="0" animBg="1"/>
      <p:bldP spid="21" grpId="1" animBg="1"/>
      <p:bldP spid="22" grpId="0" animBg="1"/>
      <p:bldP spid="23" grpId="0" animBg="1"/>
      <p:bldP spid="2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94B67A7B-52B0-4CC1-9B51-9BD271711206}" type="slidenum">
              <a:rPr/>
              <a:pPr>
                <a:defRPr/>
              </a:pPr>
              <a:t>75</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Pattern of Function Calls</a:t>
            </a:r>
          </a:p>
        </p:txBody>
      </p:sp>
      <p:sp>
        <p:nvSpPr>
          <p:cNvPr id="100357" name="Text Placeholder 2"/>
          <p:cNvSpPr txBox="1">
            <a:spLocks noGrp="1"/>
          </p:cNvSpPr>
          <p:nvPr>
            <p:ph type="body" idx="4294967295"/>
          </p:nvPr>
        </p:nvSpPr>
        <p:spPr bwMode="auto">
          <a:xfrm>
            <a:off x="736600" y="1600200"/>
            <a:ext cx="7416800" cy="15684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smtClean="0">
                <a:solidFill>
                  <a:srgbClr val="0000FF"/>
                </a:solidFill>
                <a:ea typeface="Microsoft YaHei"/>
              </a:rPr>
              <a:t>Last in First Out</a:t>
            </a:r>
          </a:p>
          <a:p>
            <a:pPr eaLnBrk="1">
              <a:spcBef>
                <a:spcPct val="0"/>
              </a:spcBef>
              <a:spcAft>
                <a:spcPts val="1413"/>
              </a:spcAft>
            </a:pPr>
            <a:r>
              <a:rPr lang="en-US" sz="2800" dirty="0" smtClean="0">
                <a:ea typeface="Microsoft YaHei"/>
              </a:rPr>
              <a:t>   Use a </a:t>
            </a:r>
            <a:r>
              <a:rPr lang="en-US" sz="2800" dirty="0" smtClean="0">
                <a:solidFill>
                  <a:srgbClr val="0000FF"/>
                </a:solidFill>
                <a:ea typeface="Microsoft YaHei"/>
              </a:rPr>
              <a:t>stack</a:t>
            </a:r>
            <a:r>
              <a:rPr lang="en-US" sz="2800" dirty="0" smtClean="0">
                <a:ea typeface="Microsoft YaHei"/>
              </a:rPr>
              <a:t> to store activation blocks</a:t>
            </a:r>
          </a:p>
        </p:txBody>
      </p:sp>
      <p:pic>
        <p:nvPicPr>
          <p:cNvPr id="100358"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225" y="1944688"/>
            <a:ext cx="947738"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0359" name="Group 4"/>
          <p:cNvGrpSpPr>
            <a:grpSpLocks noChangeAspect="1"/>
          </p:cNvGrpSpPr>
          <p:nvPr/>
        </p:nvGrpSpPr>
        <p:grpSpPr bwMode="auto">
          <a:xfrm>
            <a:off x="1905000" y="2871787"/>
            <a:ext cx="5532437" cy="3757613"/>
            <a:chOff x="1392" y="1680"/>
            <a:chExt cx="3485" cy="2367"/>
          </a:xfrm>
        </p:grpSpPr>
        <p:sp>
          <p:nvSpPr>
            <p:cNvPr id="100360" name="AutoShape 3"/>
            <p:cNvSpPr>
              <a:spLocks noChangeAspect="1" noChangeArrowheads="1" noTextEdit="1"/>
            </p:cNvSpPr>
            <p:nvPr/>
          </p:nvSpPr>
          <p:spPr bwMode="auto">
            <a:xfrm>
              <a:off x="1392" y="1680"/>
              <a:ext cx="3485" cy="2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0361" name="Line 5"/>
            <p:cNvSpPr>
              <a:spLocks noChangeShapeType="1"/>
            </p:cNvSpPr>
            <p:nvPr/>
          </p:nvSpPr>
          <p:spPr bwMode="auto">
            <a:xfrm>
              <a:off x="1623" y="2011"/>
              <a:ext cx="3160" cy="0"/>
            </a:xfrm>
            <a:prstGeom prst="line">
              <a:avLst/>
            </a:prstGeom>
            <a:noFill/>
            <a:ln w="3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62" name="Rectangle 6"/>
            <p:cNvSpPr>
              <a:spLocks noChangeArrowheads="1"/>
            </p:cNvSpPr>
            <p:nvPr/>
          </p:nvSpPr>
          <p:spPr bwMode="auto">
            <a:xfrm>
              <a:off x="2792" y="1741"/>
              <a:ext cx="683"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900" dirty="0">
                  <a:solidFill>
                    <a:srgbClr val="000000"/>
                  </a:solidFill>
                  <a:latin typeface="Bitstream Vera Sans"/>
                </a:rPr>
                <a:t>Stack</a:t>
              </a:r>
              <a:endParaRPr lang="en-US" dirty="0">
                <a:latin typeface="Arial" pitchFamily="34" charset="0"/>
              </a:endParaRPr>
            </a:p>
          </p:txBody>
        </p:sp>
        <p:sp>
          <p:nvSpPr>
            <p:cNvPr id="100363" name="Rectangle 7"/>
            <p:cNvSpPr>
              <a:spLocks noChangeArrowheads="1"/>
            </p:cNvSpPr>
            <p:nvPr/>
          </p:nvSpPr>
          <p:spPr bwMode="auto">
            <a:xfrm>
              <a:off x="1632" y="2068"/>
              <a:ext cx="664" cy="532"/>
            </a:xfrm>
            <a:prstGeom prst="rect">
              <a:avLst/>
            </a:prstGeom>
            <a:solidFill>
              <a:srgbClr val="FFE6D5"/>
            </a:solidFill>
            <a:ln w="14">
              <a:solidFill>
                <a:srgbClr val="000000"/>
              </a:solidFill>
              <a:round/>
              <a:headEnd/>
              <a:tailEnd/>
            </a:ln>
          </p:spPr>
          <p:txBody>
            <a:bodyPr/>
            <a:lstStyle/>
            <a:p>
              <a:endParaRPr lang="en-US"/>
            </a:p>
          </p:txBody>
        </p:sp>
        <p:sp>
          <p:nvSpPr>
            <p:cNvPr id="100364" name="Rectangle 8"/>
            <p:cNvSpPr>
              <a:spLocks noChangeArrowheads="1"/>
            </p:cNvSpPr>
            <p:nvPr/>
          </p:nvSpPr>
          <p:spPr bwMode="auto">
            <a:xfrm>
              <a:off x="1791" y="2084"/>
              <a:ext cx="336"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a:solidFill>
                    <a:srgbClr val="000000"/>
                  </a:solidFill>
                  <a:latin typeface="Bitstream Vera Sans"/>
                </a:rPr>
                <a:t>foo</a:t>
              </a:r>
              <a:endParaRPr lang="en-US">
                <a:latin typeface="Arial" pitchFamily="34" charset="0"/>
              </a:endParaRPr>
            </a:p>
          </p:txBody>
        </p:sp>
        <p:sp>
          <p:nvSpPr>
            <p:cNvPr id="100365" name="Rectangle 9"/>
            <p:cNvSpPr>
              <a:spLocks noChangeArrowheads="1"/>
            </p:cNvSpPr>
            <p:nvPr/>
          </p:nvSpPr>
          <p:spPr bwMode="auto">
            <a:xfrm>
              <a:off x="2464" y="2060"/>
              <a:ext cx="664" cy="532"/>
            </a:xfrm>
            <a:prstGeom prst="rect">
              <a:avLst/>
            </a:prstGeom>
            <a:solidFill>
              <a:srgbClr val="FFE6D5"/>
            </a:solidFill>
            <a:ln w="14">
              <a:solidFill>
                <a:srgbClr val="000000"/>
              </a:solidFill>
              <a:round/>
              <a:headEnd/>
              <a:tailEnd/>
            </a:ln>
          </p:spPr>
          <p:txBody>
            <a:bodyPr/>
            <a:lstStyle/>
            <a:p>
              <a:endParaRPr lang="en-US"/>
            </a:p>
          </p:txBody>
        </p:sp>
        <p:sp>
          <p:nvSpPr>
            <p:cNvPr id="100366" name="Rectangle 10"/>
            <p:cNvSpPr>
              <a:spLocks noChangeArrowheads="1"/>
            </p:cNvSpPr>
            <p:nvPr/>
          </p:nvSpPr>
          <p:spPr bwMode="auto">
            <a:xfrm>
              <a:off x="2622" y="2076"/>
              <a:ext cx="336"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a:solidFill>
                    <a:srgbClr val="000000"/>
                  </a:solidFill>
                  <a:latin typeface="Bitstream Vera Sans"/>
                </a:rPr>
                <a:t>foo</a:t>
              </a:r>
              <a:endParaRPr lang="en-US">
                <a:latin typeface="Arial" pitchFamily="34" charset="0"/>
              </a:endParaRPr>
            </a:p>
          </p:txBody>
        </p:sp>
        <p:sp>
          <p:nvSpPr>
            <p:cNvPr id="100367" name="Rectangle 11"/>
            <p:cNvSpPr>
              <a:spLocks noChangeArrowheads="1"/>
            </p:cNvSpPr>
            <p:nvPr/>
          </p:nvSpPr>
          <p:spPr bwMode="auto">
            <a:xfrm>
              <a:off x="2464" y="2587"/>
              <a:ext cx="664" cy="532"/>
            </a:xfrm>
            <a:prstGeom prst="rect">
              <a:avLst/>
            </a:prstGeom>
            <a:solidFill>
              <a:srgbClr val="FFE6D5"/>
            </a:solidFill>
            <a:ln w="14">
              <a:solidFill>
                <a:srgbClr val="000000"/>
              </a:solidFill>
              <a:round/>
              <a:headEnd/>
              <a:tailEnd/>
            </a:ln>
          </p:spPr>
          <p:txBody>
            <a:bodyPr/>
            <a:lstStyle/>
            <a:p>
              <a:endParaRPr lang="en-US"/>
            </a:p>
          </p:txBody>
        </p:sp>
        <p:sp>
          <p:nvSpPr>
            <p:cNvPr id="100368" name="Rectangle 12"/>
            <p:cNvSpPr>
              <a:spLocks noChangeArrowheads="1"/>
            </p:cNvSpPr>
            <p:nvPr/>
          </p:nvSpPr>
          <p:spPr bwMode="auto">
            <a:xfrm>
              <a:off x="2524" y="2621"/>
              <a:ext cx="52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Bitstream Vera Sans"/>
                </a:rPr>
                <a:t>foobar</a:t>
              </a:r>
              <a:endParaRPr lang="en-US">
                <a:latin typeface="Arial" pitchFamily="34" charset="0"/>
              </a:endParaRPr>
            </a:p>
          </p:txBody>
        </p:sp>
        <p:sp>
          <p:nvSpPr>
            <p:cNvPr id="100369" name="Rectangle 13"/>
            <p:cNvSpPr>
              <a:spLocks noChangeArrowheads="1"/>
            </p:cNvSpPr>
            <p:nvPr/>
          </p:nvSpPr>
          <p:spPr bwMode="auto">
            <a:xfrm>
              <a:off x="3329" y="2055"/>
              <a:ext cx="664" cy="532"/>
            </a:xfrm>
            <a:prstGeom prst="rect">
              <a:avLst/>
            </a:prstGeom>
            <a:solidFill>
              <a:srgbClr val="FFE6D5"/>
            </a:solidFill>
            <a:ln w="14">
              <a:solidFill>
                <a:srgbClr val="000000"/>
              </a:solidFill>
              <a:round/>
              <a:headEnd/>
              <a:tailEnd/>
            </a:ln>
          </p:spPr>
          <p:txBody>
            <a:bodyPr/>
            <a:lstStyle/>
            <a:p>
              <a:endParaRPr lang="en-US"/>
            </a:p>
          </p:txBody>
        </p:sp>
        <p:sp>
          <p:nvSpPr>
            <p:cNvPr id="100370" name="Rectangle 14"/>
            <p:cNvSpPr>
              <a:spLocks noChangeArrowheads="1"/>
            </p:cNvSpPr>
            <p:nvPr/>
          </p:nvSpPr>
          <p:spPr bwMode="auto">
            <a:xfrm>
              <a:off x="3487" y="2071"/>
              <a:ext cx="336"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a:solidFill>
                    <a:srgbClr val="000000"/>
                  </a:solidFill>
                  <a:latin typeface="Bitstream Vera Sans"/>
                </a:rPr>
                <a:t>foo</a:t>
              </a:r>
              <a:endParaRPr lang="en-US">
                <a:latin typeface="Arial" pitchFamily="34" charset="0"/>
              </a:endParaRPr>
            </a:p>
          </p:txBody>
        </p:sp>
        <p:sp>
          <p:nvSpPr>
            <p:cNvPr id="100371" name="Rectangle 15"/>
            <p:cNvSpPr>
              <a:spLocks noChangeArrowheads="1"/>
            </p:cNvSpPr>
            <p:nvPr/>
          </p:nvSpPr>
          <p:spPr bwMode="auto">
            <a:xfrm>
              <a:off x="3329" y="2582"/>
              <a:ext cx="664" cy="532"/>
            </a:xfrm>
            <a:prstGeom prst="rect">
              <a:avLst/>
            </a:prstGeom>
            <a:solidFill>
              <a:srgbClr val="FFE6D5"/>
            </a:solidFill>
            <a:ln w="14">
              <a:solidFill>
                <a:srgbClr val="000000"/>
              </a:solidFill>
              <a:round/>
              <a:headEnd/>
              <a:tailEnd/>
            </a:ln>
          </p:spPr>
          <p:txBody>
            <a:bodyPr/>
            <a:lstStyle/>
            <a:p>
              <a:endParaRPr lang="en-US"/>
            </a:p>
          </p:txBody>
        </p:sp>
        <p:sp>
          <p:nvSpPr>
            <p:cNvPr id="100372" name="Rectangle 16"/>
            <p:cNvSpPr>
              <a:spLocks noChangeArrowheads="1"/>
            </p:cNvSpPr>
            <p:nvPr/>
          </p:nvSpPr>
          <p:spPr bwMode="auto">
            <a:xfrm>
              <a:off x="3390" y="2616"/>
              <a:ext cx="52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Bitstream Vera Sans"/>
                </a:rPr>
                <a:t>foobar</a:t>
              </a:r>
              <a:endParaRPr lang="en-US">
                <a:latin typeface="Arial" pitchFamily="34" charset="0"/>
              </a:endParaRPr>
            </a:p>
          </p:txBody>
        </p:sp>
        <p:sp>
          <p:nvSpPr>
            <p:cNvPr id="100373" name="Rectangle 17"/>
            <p:cNvSpPr>
              <a:spLocks noChangeArrowheads="1"/>
            </p:cNvSpPr>
            <p:nvPr/>
          </p:nvSpPr>
          <p:spPr bwMode="auto">
            <a:xfrm>
              <a:off x="3329" y="3114"/>
              <a:ext cx="664" cy="532"/>
            </a:xfrm>
            <a:prstGeom prst="rect">
              <a:avLst/>
            </a:prstGeom>
            <a:solidFill>
              <a:srgbClr val="FFE6D5"/>
            </a:solidFill>
            <a:ln w="14">
              <a:solidFill>
                <a:srgbClr val="000000"/>
              </a:solidFill>
              <a:round/>
              <a:headEnd/>
              <a:tailEnd/>
            </a:ln>
          </p:spPr>
          <p:txBody>
            <a:bodyPr/>
            <a:lstStyle/>
            <a:p>
              <a:endParaRPr lang="en-US"/>
            </a:p>
          </p:txBody>
        </p:sp>
        <p:sp>
          <p:nvSpPr>
            <p:cNvPr id="100374" name="Rectangle 18"/>
            <p:cNvSpPr>
              <a:spLocks noChangeArrowheads="1"/>
            </p:cNvSpPr>
            <p:nvPr/>
          </p:nvSpPr>
          <p:spPr bwMode="auto">
            <a:xfrm>
              <a:off x="3345" y="3169"/>
              <a:ext cx="604"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Bitstream Vera Sans"/>
                </a:rPr>
                <a:t>foobarbar</a:t>
              </a:r>
              <a:endParaRPr lang="en-US">
                <a:latin typeface="Arial" pitchFamily="34" charset="0"/>
              </a:endParaRPr>
            </a:p>
          </p:txBody>
        </p:sp>
        <p:sp>
          <p:nvSpPr>
            <p:cNvPr id="100375" name="Rectangle 19"/>
            <p:cNvSpPr>
              <a:spLocks noChangeArrowheads="1"/>
            </p:cNvSpPr>
            <p:nvPr/>
          </p:nvSpPr>
          <p:spPr bwMode="auto">
            <a:xfrm>
              <a:off x="4143" y="2060"/>
              <a:ext cx="664" cy="532"/>
            </a:xfrm>
            <a:prstGeom prst="rect">
              <a:avLst/>
            </a:prstGeom>
            <a:solidFill>
              <a:srgbClr val="FFE6D5"/>
            </a:solidFill>
            <a:ln w="14">
              <a:solidFill>
                <a:srgbClr val="000000"/>
              </a:solidFill>
              <a:round/>
              <a:headEnd/>
              <a:tailEnd/>
            </a:ln>
          </p:spPr>
          <p:txBody>
            <a:bodyPr/>
            <a:lstStyle/>
            <a:p>
              <a:endParaRPr lang="en-US"/>
            </a:p>
          </p:txBody>
        </p:sp>
        <p:sp>
          <p:nvSpPr>
            <p:cNvPr id="100376" name="Rectangle 20"/>
            <p:cNvSpPr>
              <a:spLocks noChangeArrowheads="1"/>
            </p:cNvSpPr>
            <p:nvPr/>
          </p:nvSpPr>
          <p:spPr bwMode="auto">
            <a:xfrm>
              <a:off x="4302" y="2076"/>
              <a:ext cx="336"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a:solidFill>
                    <a:srgbClr val="000000"/>
                  </a:solidFill>
                  <a:latin typeface="Bitstream Vera Sans"/>
                </a:rPr>
                <a:t>foo</a:t>
              </a:r>
              <a:endParaRPr lang="en-US">
                <a:latin typeface="Arial" pitchFamily="34" charset="0"/>
              </a:endParaRPr>
            </a:p>
          </p:txBody>
        </p:sp>
        <p:sp>
          <p:nvSpPr>
            <p:cNvPr id="100377" name="Rectangle 21"/>
            <p:cNvSpPr>
              <a:spLocks noChangeArrowheads="1"/>
            </p:cNvSpPr>
            <p:nvPr/>
          </p:nvSpPr>
          <p:spPr bwMode="auto">
            <a:xfrm>
              <a:off x="4143" y="2587"/>
              <a:ext cx="664" cy="532"/>
            </a:xfrm>
            <a:prstGeom prst="rect">
              <a:avLst/>
            </a:prstGeom>
            <a:solidFill>
              <a:srgbClr val="FFE6D5"/>
            </a:solidFill>
            <a:ln w="14">
              <a:solidFill>
                <a:srgbClr val="000000"/>
              </a:solidFill>
              <a:round/>
              <a:headEnd/>
              <a:tailEnd/>
            </a:ln>
          </p:spPr>
          <p:txBody>
            <a:bodyPr/>
            <a:lstStyle/>
            <a:p>
              <a:endParaRPr lang="en-US"/>
            </a:p>
          </p:txBody>
        </p:sp>
        <p:sp>
          <p:nvSpPr>
            <p:cNvPr id="100378" name="Rectangle 22"/>
            <p:cNvSpPr>
              <a:spLocks noChangeArrowheads="1"/>
            </p:cNvSpPr>
            <p:nvPr/>
          </p:nvSpPr>
          <p:spPr bwMode="auto">
            <a:xfrm>
              <a:off x="4203" y="2621"/>
              <a:ext cx="52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a:solidFill>
                    <a:srgbClr val="000000"/>
                  </a:solidFill>
                  <a:latin typeface="Bitstream Vera Sans"/>
                </a:rPr>
                <a:t>foobar</a:t>
              </a:r>
              <a:endParaRPr lang="en-US">
                <a:latin typeface="Arial" pitchFamily="34" charset="0"/>
              </a:endParaRPr>
            </a:p>
          </p:txBody>
        </p:sp>
        <p:sp>
          <p:nvSpPr>
            <p:cNvPr id="100379" name="Line 23"/>
            <p:cNvSpPr>
              <a:spLocks noChangeShapeType="1"/>
            </p:cNvSpPr>
            <p:nvPr/>
          </p:nvSpPr>
          <p:spPr bwMode="auto">
            <a:xfrm>
              <a:off x="1468" y="2151"/>
              <a:ext cx="0" cy="1343"/>
            </a:xfrm>
            <a:prstGeom prst="line">
              <a:avLst/>
            </a:prstGeom>
            <a:noFill/>
            <a:ln w="11">
              <a:solidFill>
                <a:srgbClr val="0A19EC"/>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00380" name="Freeform 24"/>
            <p:cNvSpPr>
              <a:spLocks/>
            </p:cNvSpPr>
            <p:nvPr/>
          </p:nvSpPr>
          <p:spPr bwMode="auto">
            <a:xfrm>
              <a:off x="1421" y="3332"/>
              <a:ext cx="93" cy="162"/>
            </a:xfrm>
            <a:custGeom>
              <a:avLst/>
              <a:gdLst>
                <a:gd name="T0" fmla="*/ 47 w 93"/>
                <a:gd name="T1" fmla="*/ 46 h 162"/>
                <a:gd name="T2" fmla="*/ 0 w 93"/>
                <a:gd name="T3" fmla="*/ 0 h 162"/>
                <a:gd name="T4" fmla="*/ 47 w 93"/>
                <a:gd name="T5" fmla="*/ 162 h 162"/>
                <a:gd name="T6" fmla="*/ 93 w 93"/>
                <a:gd name="T7" fmla="*/ 0 h 162"/>
                <a:gd name="T8" fmla="*/ 47 w 93"/>
                <a:gd name="T9" fmla="*/ 46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162">
                  <a:moveTo>
                    <a:pt x="47" y="46"/>
                  </a:moveTo>
                  <a:lnTo>
                    <a:pt x="0" y="0"/>
                  </a:lnTo>
                  <a:lnTo>
                    <a:pt x="47" y="162"/>
                  </a:lnTo>
                  <a:lnTo>
                    <a:pt x="93" y="0"/>
                  </a:lnTo>
                  <a:lnTo>
                    <a:pt x="47" y="46"/>
                  </a:lnTo>
                  <a:close/>
                </a:path>
              </a:pathLst>
            </a:custGeom>
            <a:solidFill>
              <a:srgbClr val="000000"/>
            </a:solidFill>
            <a:ln w="11" cap="flat">
              <a:solidFill>
                <a:srgbClr val="000000"/>
              </a:solidFill>
              <a:prstDash val="solid"/>
              <a:miter lim="800000"/>
              <a:headEnd/>
              <a:tailEnd/>
            </a:ln>
          </p:spPr>
          <p:txBody>
            <a:bodyPr/>
            <a:lstStyle/>
            <a:p>
              <a:endParaRPr lang="en-US"/>
            </a:p>
          </p:txBody>
        </p:sp>
        <p:sp>
          <p:nvSpPr>
            <p:cNvPr id="100381" name="Rectangle 25"/>
            <p:cNvSpPr>
              <a:spLocks noChangeArrowheads="1"/>
            </p:cNvSpPr>
            <p:nvPr/>
          </p:nvSpPr>
          <p:spPr bwMode="auto">
            <a:xfrm>
              <a:off x="1762" y="3789"/>
              <a:ext cx="346"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Bitstream Vera Sans"/>
                </a:rPr>
                <a:t>(a)</a:t>
              </a:r>
              <a:endParaRPr lang="en-US">
                <a:latin typeface="Arial" pitchFamily="34" charset="0"/>
              </a:endParaRPr>
            </a:p>
          </p:txBody>
        </p:sp>
        <p:sp>
          <p:nvSpPr>
            <p:cNvPr id="100382" name="Rectangle 26"/>
            <p:cNvSpPr>
              <a:spLocks noChangeArrowheads="1"/>
            </p:cNvSpPr>
            <p:nvPr/>
          </p:nvSpPr>
          <p:spPr bwMode="auto">
            <a:xfrm>
              <a:off x="2674" y="3787"/>
              <a:ext cx="346"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Bitstream Vera Sans"/>
                </a:rPr>
                <a:t>(b)</a:t>
              </a:r>
              <a:endParaRPr lang="en-US">
                <a:latin typeface="Arial" pitchFamily="34" charset="0"/>
              </a:endParaRPr>
            </a:p>
          </p:txBody>
        </p:sp>
        <p:sp>
          <p:nvSpPr>
            <p:cNvPr id="100383" name="Rectangle 27"/>
            <p:cNvSpPr>
              <a:spLocks noChangeArrowheads="1"/>
            </p:cNvSpPr>
            <p:nvPr/>
          </p:nvSpPr>
          <p:spPr bwMode="auto">
            <a:xfrm>
              <a:off x="3540" y="3794"/>
              <a:ext cx="334"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Bitstream Vera Sans"/>
                </a:rPr>
                <a:t>(c)</a:t>
              </a:r>
              <a:endParaRPr lang="en-US">
                <a:latin typeface="Arial" pitchFamily="34" charset="0"/>
              </a:endParaRPr>
            </a:p>
          </p:txBody>
        </p:sp>
        <p:sp>
          <p:nvSpPr>
            <p:cNvPr id="100384" name="Rectangle 28"/>
            <p:cNvSpPr>
              <a:spLocks noChangeArrowheads="1"/>
            </p:cNvSpPr>
            <p:nvPr/>
          </p:nvSpPr>
          <p:spPr bwMode="auto">
            <a:xfrm>
              <a:off x="4400" y="3794"/>
              <a:ext cx="346"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Bitstream Vera Sans"/>
                </a:rPr>
                <a:t>(d)</a:t>
              </a:r>
              <a:endParaRPr lang="en-US">
                <a:latin typeface="Arial" pitchFamily="34" charset="0"/>
              </a:endParaRPr>
            </a:p>
          </p:txBody>
        </p:sp>
      </p:grpSp>
      <p:pic>
        <p:nvPicPr>
          <p:cNvPr id="33"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name="page75">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E0507936-5021-45EF-84DC-C3A0F423C8D3}" type="slidenum">
              <a:rPr/>
              <a:pPr>
                <a:defRPr/>
              </a:pPr>
              <a:t>76</a:t>
            </a:fld>
            <a:endParaRPr/>
          </a:p>
        </p:txBody>
      </p:sp>
      <p:sp>
        <p:nvSpPr>
          <p:cNvPr id="2" name="Title 1"/>
          <p:cNvSpPr txBox="1">
            <a:spLocks noGrp="1"/>
          </p:cNvSpPr>
          <p:nvPr>
            <p:ph type="title" idx="4294967295"/>
          </p:nvPr>
        </p:nvSpPr>
        <p:spPr>
          <a:xfrm>
            <a:off x="228600" y="206375"/>
            <a:ext cx="87630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Working with the Stack</a:t>
            </a:r>
          </a:p>
        </p:txBody>
      </p:sp>
      <p:sp>
        <p:nvSpPr>
          <p:cNvPr id="3" name="Text Placeholder 2"/>
          <p:cNvSpPr txBox="1">
            <a:spLocks noGrp="1"/>
          </p:cNvSpPr>
          <p:nvPr>
            <p:ph type="body" idx="4294967295"/>
          </p:nvPr>
        </p:nvSpPr>
        <p:spPr bwMode="auto">
          <a:xfrm>
            <a:off x="647700" y="1447800"/>
            <a:ext cx="85725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Autofit/>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smtClean="0">
                <a:ea typeface="Microsoft YaHei"/>
              </a:rPr>
              <a:t>Allocate a part of the memory to </a:t>
            </a:r>
            <a:r>
              <a:rPr lang="en-US" sz="2400" dirty="0" smtClean="0">
                <a:solidFill>
                  <a:srgbClr val="008000"/>
                </a:solidFill>
                <a:ea typeface="Microsoft YaHei"/>
              </a:rPr>
              <a:t>save the stack</a:t>
            </a:r>
          </a:p>
          <a:p>
            <a:pPr eaLnBrk="1">
              <a:spcBef>
                <a:spcPct val="0"/>
              </a:spcBef>
              <a:spcAft>
                <a:spcPts val="1413"/>
              </a:spcAft>
            </a:pPr>
            <a:r>
              <a:rPr lang="en-US" sz="2400" dirty="0" smtClean="0">
                <a:ea typeface="Microsoft YaHei"/>
              </a:rPr>
              <a:t>Traditionally </a:t>
            </a:r>
            <a:r>
              <a:rPr lang="en-US" sz="2400" dirty="0" smtClean="0">
                <a:solidFill>
                  <a:srgbClr val="0000FF"/>
                </a:solidFill>
                <a:ea typeface="Microsoft YaHei"/>
              </a:rPr>
              <a:t>stacks</a:t>
            </a:r>
            <a:r>
              <a:rPr lang="en-US" sz="2400" dirty="0" smtClean="0">
                <a:ea typeface="Microsoft YaHei"/>
              </a:rPr>
              <a:t> are downward growing.</a:t>
            </a:r>
          </a:p>
          <a:p>
            <a:pPr lvl="1" eaLnBrk="1">
              <a:spcBef>
                <a:spcPct val="0"/>
              </a:spcBef>
              <a:spcAft>
                <a:spcPts val="1138"/>
              </a:spcAft>
            </a:pPr>
            <a:r>
              <a:rPr lang="en-US" sz="1800" dirty="0" smtClean="0">
                <a:ea typeface="Microsoft YaHei"/>
              </a:rPr>
              <a:t>The first activation block starts at the </a:t>
            </a:r>
            <a:r>
              <a:rPr lang="en-US" sz="1800" dirty="0" smtClean="0">
                <a:solidFill>
                  <a:srgbClr val="FF0000"/>
                </a:solidFill>
                <a:ea typeface="Microsoft YaHei"/>
              </a:rPr>
              <a:t>highest address</a:t>
            </a:r>
          </a:p>
          <a:p>
            <a:pPr lvl="1" eaLnBrk="1">
              <a:spcBef>
                <a:spcPct val="0"/>
              </a:spcBef>
              <a:spcAft>
                <a:spcPts val="1138"/>
              </a:spcAft>
            </a:pPr>
            <a:r>
              <a:rPr lang="en-US" sz="1800" dirty="0" smtClean="0">
                <a:ea typeface="Microsoft YaHei"/>
              </a:rPr>
              <a:t>Subsequent activation blocks are</a:t>
            </a:r>
            <a:r>
              <a:rPr lang="en-US" sz="1800" dirty="0" smtClean="0">
                <a:solidFill>
                  <a:srgbClr val="008000"/>
                </a:solidFill>
                <a:ea typeface="Microsoft YaHei"/>
              </a:rPr>
              <a:t> allocated lower addresses</a:t>
            </a:r>
          </a:p>
          <a:p>
            <a:pPr eaLnBrk="1">
              <a:spcBef>
                <a:spcPct val="0"/>
              </a:spcBef>
              <a:spcAft>
                <a:spcPts val="1413"/>
              </a:spcAft>
            </a:pPr>
            <a:r>
              <a:rPr lang="en-US" sz="2400" dirty="0" smtClean="0">
                <a:ea typeface="Microsoft YaHei"/>
              </a:rPr>
              <a:t>The </a:t>
            </a:r>
            <a:r>
              <a:rPr lang="en-US" sz="2400" dirty="0" smtClean="0">
                <a:solidFill>
                  <a:srgbClr val="0000FF"/>
                </a:solidFill>
                <a:ea typeface="Microsoft YaHei"/>
              </a:rPr>
              <a:t>stack pointer register (</a:t>
            </a:r>
            <a:r>
              <a:rPr lang="en-US" sz="2400" dirty="0" err="1" smtClean="0">
                <a:solidFill>
                  <a:srgbClr val="0000FF"/>
                </a:solidFill>
                <a:ea typeface="Microsoft YaHei"/>
              </a:rPr>
              <a:t>sp</a:t>
            </a:r>
            <a:r>
              <a:rPr lang="en-US" sz="2400" dirty="0" smtClean="0">
                <a:solidFill>
                  <a:srgbClr val="0000FF"/>
                </a:solidFill>
                <a:ea typeface="Microsoft YaHei"/>
              </a:rPr>
              <a:t>  (14))</a:t>
            </a:r>
            <a:r>
              <a:rPr lang="en-US" sz="2400" dirty="0" smtClean="0">
                <a:ea typeface="Microsoft YaHei"/>
              </a:rPr>
              <a:t> points to the beginning of an activation block</a:t>
            </a:r>
          </a:p>
          <a:p>
            <a:pPr eaLnBrk="1">
              <a:spcBef>
                <a:spcPct val="0"/>
              </a:spcBef>
              <a:spcAft>
                <a:spcPts val="1413"/>
              </a:spcAft>
            </a:pPr>
            <a:r>
              <a:rPr lang="en-US" sz="2400" dirty="0" smtClean="0">
                <a:ea typeface="Microsoft YaHei"/>
              </a:rPr>
              <a:t>Allocating an activation block :</a:t>
            </a:r>
          </a:p>
          <a:p>
            <a:pPr lvl="1" eaLnBrk="1">
              <a:spcBef>
                <a:spcPct val="0"/>
              </a:spcBef>
              <a:spcAft>
                <a:spcPts val="1138"/>
              </a:spcAft>
            </a:pPr>
            <a:r>
              <a:rPr lang="en-US" sz="2400" dirty="0" err="1" smtClean="0">
                <a:ea typeface="Microsoft YaHei"/>
              </a:rPr>
              <a:t>sp</a:t>
            </a:r>
            <a:r>
              <a:rPr lang="en-US" sz="2400" dirty="0" smtClean="0">
                <a:ea typeface="Microsoft YaHei"/>
              </a:rPr>
              <a:t> ← </a:t>
            </a:r>
            <a:r>
              <a:rPr lang="en-US" sz="2400" dirty="0" err="1" smtClean="0">
                <a:ea typeface="Microsoft YaHei"/>
              </a:rPr>
              <a:t>sp</a:t>
            </a:r>
            <a:r>
              <a:rPr lang="en-US" sz="2400" dirty="0" smtClean="0">
                <a:ea typeface="Microsoft YaHei"/>
              </a:rPr>
              <a:t> - &lt;constant&gt;</a:t>
            </a:r>
          </a:p>
          <a:p>
            <a:pPr eaLnBrk="1">
              <a:spcBef>
                <a:spcPct val="0"/>
              </a:spcBef>
              <a:spcAft>
                <a:spcPts val="1413"/>
              </a:spcAft>
            </a:pPr>
            <a:r>
              <a:rPr lang="en-US" sz="2400" dirty="0" smtClean="0">
                <a:ea typeface="Microsoft YaHei"/>
              </a:rPr>
              <a:t>De-allocating an activation block :</a:t>
            </a:r>
          </a:p>
          <a:p>
            <a:pPr lvl="1" eaLnBrk="1">
              <a:spcBef>
                <a:spcPct val="0"/>
              </a:spcBef>
              <a:spcAft>
                <a:spcPts val="1138"/>
              </a:spcAft>
            </a:pPr>
            <a:r>
              <a:rPr lang="en-US" sz="2400" dirty="0" err="1" smtClean="0">
                <a:ea typeface="Microsoft YaHei"/>
              </a:rPr>
              <a:t>sp</a:t>
            </a:r>
            <a:r>
              <a:rPr lang="en-US" sz="2400" dirty="0" smtClean="0">
                <a:ea typeface="Microsoft YaHei"/>
              </a:rPr>
              <a:t> ← </a:t>
            </a:r>
            <a:r>
              <a:rPr lang="en-US" sz="2400" dirty="0" err="1" smtClean="0">
                <a:ea typeface="Microsoft YaHei"/>
              </a:rPr>
              <a:t>sp</a:t>
            </a:r>
            <a:r>
              <a:rPr lang="en-US" sz="2400" dirty="0" smtClean="0">
                <a:ea typeface="Microsoft YaHei"/>
              </a:rPr>
              <a:t> + &lt;constant&gt;</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189CBA9-1203-4C59-8160-876FE09D9E5B}" type="slidenum">
              <a:rPr/>
              <a:pPr>
                <a:defRPr/>
              </a:pPr>
              <a:t>77</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What</a:t>
            </a:r>
            <a:r>
              <a:rPr lang="fr-FR" dirty="0">
                <a:solidFill>
                  <a:schemeClr val="tx1"/>
                </a:solidFill>
              </a:rPr>
              <a:t> has the Stack </a:t>
            </a:r>
            <a:r>
              <a:rPr lang="fr-FR" dirty="0" err="1">
                <a:solidFill>
                  <a:schemeClr val="tx1"/>
                </a:solidFill>
              </a:rPr>
              <a:t>Solved</a:t>
            </a:r>
            <a:r>
              <a:rPr lang="fr-FR" dirty="0">
                <a:solidFill>
                  <a:schemeClr val="tx1"/>
                </a:solidFill>
              </a:rPr>
              <a:t> ?</a:t>
            </a:r>
          </a:p>
        </p:txBody>
      </p:sp>
      <p:sp>
        <p:nvSpPr>
          <p:cNvPr id="102405" name="Text Placeholder 2"/>
          <p:cNvSpPr txBox="1">
            <a:spLocks noGrp="1"/>
          </p:cNvSpPr>
          <p:nvPr>
            <p:ph type="body" idx="4294967295"/>
          </p:nvPr>
        </p:nvSpPr>
        <p:spPr bwMode="auto">
          <a:xfrm>
            <a:off x="304800" y="1600200"/>
            <a:ext cx="85725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0000FF"/>
                </a:solidFill>
                <a:ea typeface="Microsoft YaHei"/>
              </a:rPr>
              <a:t>Space problem</a:t>
            </a:r>
          </a:p>
          <a:p>
            <a:pPr lvl="1" eaLnBrk="1">
              <a:spcBef>
                <a:spcPct val="0"/>
              </a:spcBef>
              <a:spcAft>
                <a:spcPts val="1138"/>
              </a:spcAft>
            </a:pPr>
            <a:r>
              <a:rPr lang="en-US" sz="2000" dirty="0" smtClean="0">
                <a:ea typeface="Microsoft YaHei"/>
              </a:rPr>
              <a:t>Pass as many parameters as required in the activation block</a:t>
            </a:r>
          </a:p>
          <a:p>
            <a:pPr eaLnBrk="1">
              <a:spcBef>
                <a:spcPct val="0"/>
              </a:spcBef>
              <a:spcAft>
                <a:spcPts val="1413"/>
              </a:spcAft>
            </a:pPr>
            <a:r>
              <a:rPr lang="en-US" sz="2600" dirty="0" smtClean="0">
                <a:solidFill>
                  <a:srgbClr val="0000FF"/>
                </a:solidFill>
                <a:ea typeface="Microsoft YaHei"/>
              </a:rPr>
              <a:t>Overwrite problem</a:t>
            </a:r>
          </a:p>
          <a:p>
            <a:pPr lvl="1" eaLnBrk="1">
              <a:spcBef>
                <a:spcPct val="0"/>
              </a:spcBef>
              <a:spcAft>
                <a:spcPts val="1138"/>
              </a:spcAft>
            </a:pPr>
            <a:r>
              <a:rPr lang="en-US" sz="2000" dirty="0" smtClean="0">
                <a:ea typeface="Microsoft YaHei"/>
              </a:rPr>
              <a:t>Solved by activation blocks</a:t>
            </a:r>
          </a:p>
          <a:p>
            <a:pPr eaLnBrk="1">
              <a:spcBef>
                <a:spcPct val="0"/>
              </a:spcBef>
              <a:spcAft>
                <a:spcPts val="1413"/>
              </a:spcAft>
            </a:pPr>
            <a:r>
              <a:rPr lang="en-US" sz="2600" dirty="0" smtClean="0">
                <a:solidFill>
                  <a:srgbClr val="0000FF"/>
                </a:solidFill>
                <a:ea typeface="Microsoft YaHei"/>
              </a:rPr>
              <a:t>Management of activation blocks</a:t>
            </a:r>
          </a:p>
          <a:p>
            <a:pPr lvl="1" eaLnBrk="1">
              <a:spcBef>
                <a:spcPct val="0"/>
              </a:spcBef>
              <a:spcAft>
                <a:spcPts val="1138"/>
              </a:spcAft>
            </a:pPr>
            <a:r>
              <a:rPr lang="en-US" sz="2000" dirty="0" smtClean="0">
                <a:ea typeface="Microsoft YaHei"/>
              </a:rPr>
              <a:t>Solved by the notion of the stack</a:t>
            </a:r>
          </a:p>
          <a:p>
            <a:pPr eaLnBrk="1">
              <a:spcBef>
                <a:spcPct val="0"/>
              </a:spcBef>
              <a:spcAft>
                <a:spcPts val="1413"/>
              </a:spcAft>
            </a:pPr>
            <a:r>
              <a:rPr lang="en-US" sz="2600" dirty="0" smtClean="0">
                <a:solidFill>
                  <a:srgbClr val="008000"/>
                </a:solidFill>
                <a:ea typeface="Microsoft YaHei"/>
              </a:rPr>
              <a:t>The stack needs to primarily be managed in software</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36635B3-4E89-4DD9-B473-230BAB315618}" type="slidenum">
              <a:rPr/>
              <a:pPr>
                <a:defRPr/>
              </a:pPr>
              <a:t>78</a:t>
            </a:fld>
            <a:endParaRPr/>
          </a:p>
        </p:txBody>
      </p:sp>
      <p:sp>
        <p:nvSpPr>
          <p:cNvPr id="2" name="Title 1"/>
          <p:cNvSpPr txBox="1">
            <a:spLocks noGrp="1"/>
          </p:cNvSpPr>
          <p:nvPr>
            <p:ph type="title" idx="4294967295"/>
          </p:nvPr>
        </p:nvSpPr>
        <p:spPr>
          <a:xfrm>
            <a:off x="228600" y="2825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call and </a:t>
            </a:r>
            <a:r>
              <a:rPr lang="fr-FR" dirty="0" err="1">
                <a:solidFill>
                  <a:schemeClr val="tx1"/>
                </a:solidFill>
              </a:rPr>
              <a:t>ret</a:t>
            </a:r>
            <a:r>
              <a:rPr lang="fr-FR" dirty="0">
                <a:solidFill>
                  <a:schemeClr val="tx1"/>
                </a:solidFill>
              </a:rPr>
              <a:t> instructions</a:t>
            </a:r>
          </a:p>
        </p:txBody>
      </p:sp>
      <p:sp>
        <p:nvSpPr>
          <p:cNvPr id="103429" name="Text Placeholder 2"/>
          <p:cNvSpPr txBox="1">
            <a:spLocks noGrp="1"/>
          </p:cNvSpPr>
          <p:nvPr>
            <p:ph type="body" idx="4294967295"/>
          </p:nvPr>
        </p:nvSpPr>
        <p:spPr bwMode="auto">
          <a:xfrm>
            <a:off x="357424" y="3237078"/>
            <a:ext cx="8481776" cy="30305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err="1" smtClean="0">
                <a:solidFill>
                  <a:srgbClr val="FF0000"/>
                </a:solidFill>
                <a:ea typeface="Microsoft YaHei"/>
              </a:rPr>
              <a:t>ra</a:t>
            </a:r>
            <a:r>
              <a:rPr lang="en-US" dirty="0" smtClean="0">
                <a:solidFill>
                  <a:srgbClr val="0000FF"/>
                </a:solidFill>
                <a:ea typeface="Microsoft YaHei"/>
              </a:rPr>
              <a:t> </a:t>
            </a:r>
            <a:r>
              <a:rPr lang="en-US" dirty="0" smtClean="0">
                <a:solidFill>
                  <a:schemeClr val="tx1"/>
                </a:solidFill>
                <a:ea typeface="Microsoft YaHei"/>
              </a:rPr>
              <a:t>(or r15) </a:t>
            </a:r>
            <a:r>
              <a:rPr lang="en-US" dirty="0" smtClean="0">
                <a:solidFill>
                  <a:schemeClr val="tx1"/>
                </a:solidFill>
                <a:ea typeface="Microsoft YaHei"/>
                <a:sym typeface="Wingdings" panose="05000000000000000000" pitchFamily="2" charset="2"/>
              </a:rPr>
              <a:t> return address register</a:t>
            </a:r>
            <a:endParaRPr lang="en-US" dirty="0" smtClean="0">
              <a:solidFill>
                <a:schemeClr val="tx1"/>
              </a:solidFill>
              <a:ea typeface="Microsoft YaHei"/>
            </a:endParaRPr>
          </a:p>
          <a:p>
            <a:pPr eaLnBrk="1">
              <a:spcBef>
                <a:spcPct val="0"/>
              </a:spcBef>
              <a:spcAft>
                <a:spcPts val="1413"/>
              </a:spcAft>
            </a:pPr>
            <a:r>
              <a:rPr lang="en-US" dirty="0" smtClean="0">
                <a:solidFill>
                  <a:srgbClr val="0000FF"/>
                </a:solidFill>
                <a:ea typeface="Microsoft YaHei"/>
              </a:rPr>
              <a:t>call</a:t>
            </a:r>
            <a:r>
              <a:rPr lang="en-US" dirty="0" smtClean="0">
                <a:ea typeface="Microsoft YaHei"/>
              </a:rPr>
              <a:t> instruction</a:t>
            </a:r>
          </a:p>
          <a:p>
            <a:pPr lvl="1" eaLnBrk="1">
              <a:spcBef>
                <a:spcPct val="0"/>
              </a:spcBef>
              <a:spcAft>
                <a:spcPts val="1138"/>
              </a:spcAft>
            </a:pPr>
            <a:r>
              <a:rPr lang="en-US" sz="2400" dirty="0" smtClean="0">
                <a:ea typeface="Microsoft YaHei"/>
              </a:rPr>
              <a:t>Puts </a:t>
            </a:r>
            <a:r>
              <a:rPr lang="en-US" sz="2400" i="1" dirty="0" smtClean="0">
                <a:solidFill>
                  <a:srgbClr val="B84700"/>
                </a:solidFill>
                <a:ea typeface="Microsoft YaHei"/>
              </a:rPr>
              <a:t>pc + 4</a:t>
            </a:r>
            <a:r>
              <a:rPr lang="en-US" sz="2400" dirty="0" smtClean="0">
                <a:ea typeface="Microsoft YaHei"/>
              </a:rPr>
              <a:t> in </a:t>
            </a:r>
            <a:r>
              <a:rPr lang="en-US" sz="2400" dirty="0" err="1" smtClean="0">
                <a:solidFill>
                  <a:srgbClr val="2323DC"/>
                </a:solidFill>
                <a:ea typeface="Microsoft YaHei"/>
              </a:rPr>
              <a:t>ra</a:t>
            </a:r>
            <a:r>
              <a:rPr lang="en-US" sz="2400" dirty="0" smtClean="0">
                <a:ea typeface="Microsoft YaHei"/>
              </a:rPr>
              <a:t>, and jumps to the function</a:t>
            </a:r>
          </a:p>
          <a:p>
            <a:pPr eaLnBrk="1">
              <a:spcBef>
                <a:spcPct val="0"/>
              </a:spcBef>
              <a:spcAft>
                <a:spcPts val="1413"/>
              </a:spcAft>
            </a:pPr>
            <a:r>
              <a:rPr lang="en-US" dirty="0" smtClean="0">
                <a:solidFill>
                  <a:srgbClr val="2300DC"/>
                </a:solidFill>
                <a:ea typeface="Microsoft YaHei"/>
              </a:rPr>
              <a:t>ret</a:t>
            </a:r>
            <a:r>
              <a:rPr lang="en-US" dirty="0" smtClean="0">
                <a:ea typeface="Microsoft YaHei"/>
              </a:rPr>
              <a:t> instruction</a:t>
            </a:r>
          </a:p>
          <a:p>
            <a:pPr lvl="1" eaLnBrk="1">
              <a:spcBef>
                <a:spcPct val="0"/>
              </a:spcBef>
              <a:spcAft>
                <a:spcPts val="1138"/>
              </a:spcAft>
            </a:pPr>
            <a:r>
              <a:rPr lang="en-US" sz="2400" dirty="0" smtClean="0">
                <a:ea typeface="Microsoft YaHei"/>
              </a:rPr>
              <a:t>Puts </a:t>
            </a:r>
            <a:r>
              <a:rPr lang="en-US" sz="2400" i="1" dirty="0" err="1" smtClean="0">
                <a:solidFill>
                  <a:srgbClr val="0000FF"/>
                </a:solidFill>
                <a:ea typeface="Microsoft YaHei"/>
              </a:rPr>
              <a:t>ra</a:t>
            </a:r>
            <a:r>
              <a:rPr lang="en-US" sz="2400" dirty="0" smtClean="0">
                <a:ea typeface="Microsoft YaHei"/>
              </a:rPr>
              <a:t> in </a:t>
            </a:r>
            <a:r>
              <a:rPr lang="en-US" sz="2400" i="1" dirty="0" smtClean="0">
                <a:solidFill>
                  <a:srgbClr val="DC2300"/>
                </a:solidFill>
                <a:ea typeface="Microsoft YaHei"/>
              </a:rPr>
              <a:t>pc</a:t>
            </a:r>
          </a:p>
        </p:txBody>
      </p:sp>
      <p:sp>
        <p:nvSpPr>
          <p:cNvPr id="11271" name="AutoShape 38"/>
          <p:cNvSpPr>
            <a:spLocks noChangeAspect="1" noChangeArrowheads="1" noTextEdit="1"/>
          </p:cNvSpPr>
          <p:nvPr/>
        </p:nvSpPr>
        <p:spPr bwMode="auto">
          <a:xfrm>
            <a:off x="1752600" y="1734939"/>
            <a:ext cx="5943600" cy="83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2" name="Line 40"/>
          <p:cNvSpPr>
            <a:spLocks noChangeShapeType="1"/>
          </p:cNvSpPr>
          <p:nvPr/>
        </p:nvSpPr>
        <p:spPr bwMode="auto">
          <a:xfrm>
            <a:off x="2014538" y="1854200"/>
            <a:ext cx="5864225" cy="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3" name="Line 41"/>
          <p:cNvSpPr>
            <a:spLocks noChangeShapeType="1"/>
          </p:cNvSpPr>
          <p:nvPr/>
        </p:nvSpPr>
        <p:spPr bwMode="auto">
          <a:xfrm flipV="1">
            <a:off x="2065338" y="1871663"/>
            <a:ext cx="0" cy="303213"/>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4" name="Rectangle 42"/>
          <p:cNvSpPr>
            <a:spLocks noChangeArrowheads="1"/>
          </p:cNvSpPr>
          <p:nvPr/>
        </p:nvSpPr>
        <p:spPr bwMode="auto">
          <a:xfrm>
            <a:off x="2217738" y="1854200"/>
            <a:ext cx="83837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Times New Roman" pitchFamily="18" charset="0"/>
              </a:rPr>
              <a:t>call .foo</a:t>
            </a:r>
            <a:endParaRPr kumimoji="0" lang="en-US" sz="1800" b="0" i="0" u="none" strike="noStrike" cap="none" normalizeH="0" baseline="0" dirty="0" smtClean="0">
              <a:ln>
                <a:noFill/>
              </a:ln>
              <a:solidFill>
                <a:schemeClr val="tx1"/>
              </a:solidFill>
              <a:effectLst/>
              <a:latin typeface="Arial" pitchFamily="34" charset="0"/>
            </a:endParaRPr>
          </a:p>
        </p:txBody>
      </p:sp>
      <p:sp>
        <p:nvSpPr>
          <p:cNvPr id="11275" name="Line 43"/>
          <p:cNvSpPr>
            <a:spLocks noChangeShapeType="1"/>
          </p:cNvSpPr>
          <p:nvPr/>
        </p:nvSpPr>
        <p:spPr bwMode="auto">
          <a:xfrm flipV="1">
            <a:off x="3349625" y="1871663"/>
            <a:ext cx="0" cy="303213"/>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6" name="Line 44"/>
          <p:cNvSpPr>
            <a:spLocks noChangeShapeType="1"/>
          </p:cNvSpPr>
          <p:nvPr/>
        </p:nvSpPr>
        <p:spPr bwMode="auto">
          <a:xfrm>
            <a:off x="2014538" y="2174875"/>
            <a:ext cx="5864225" cy="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7" name="Line 45"/>
          <p:cNvSpPr>
            <a:spLocks noChangeShapeType="1"/>
          </p:cNvSpPr>
          <p:nvPr/>
        </p:nvSpPr>
        <p:spPr bwMode="auto">
          <a:xfrm flipV="1">
            <a:off x="7878763" y="1871663"/>
            <a:ext cx="0" cy="303213"/>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8" name="Line 46"/>
          <p:cNvSpPr>
            <a:spLocks noChangeShapeType="1"/>
          </p:cNvSpPr>
          <p:nvPr/>
        </p:nvSpPr>
        <p:spPr bwMode="auto">
          <a:xfrm flipV="1">
            <a:off x="7812088" y="1871663"/>
            <a:ext cx="0" cy="303213"/>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9" name="Line 47"/>
          <p:cNvSpPr>
            <a:spLocks noChangeShapeType="1"/>
          </p:cNvSpPr>
          <p:nvPr/>
        </p:nvSpPr>
        <p:spPr bwMode="auto">
          <a:xfrm flipV="1">
            <a:off x="2065338" y="2174875"/>
            <a:ext cx="0" cy="30480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0" name="Rectangle 48"/>
          <p:cNvSpPr>
            <a:spLocks noChangeArrowheads="1"/>
          </p:cNvSpPr>
          <p:nvPr/>
        </p:nvSpPr>
        <p:spPr bwMode="auto">
          <a:xfrm>
            <a:off x="2217738" y="2176463"/>
            <a:ext cx="371475"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ret</a:t>
            </a:r>
            <a:endParaRPr kumimoji="0" lang="en-US" sz="1800" b="0" i="0" u="none" strike="noStrike" cap="none" normalizeH="0" baseline="0" smtClean="0">
              <a:ln>
                <a:noFill/>
              </a:ln>
              <a:solidFill>
                <a:schemeClr val="tx1"/>
              </a:solidFill>
              <a:effectLst/>
              <a:latin typeface="Arial" pitchFamily="34" charset="0"/>
            </a:endParaRPr>
          </a:p>
        </p:txBody>
      </p:sp>
      <p:sp>
        <p:nvSpPr>
          <p:cNvPr id="11281" name="Line 49"/>
          <p:cNvSpPr>
            <a:spLocks noChangeShapeType="1"/>
          </p:cNvSpPr>
          <p:nvPr/>
        </p:nvSpPr>
        <p:spPr bwMode="auto">
          <a:xfrm flipV="1">
            <a:off x="3349625" y="2174875"/>
            <a:ext cx="0" cy="30480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2" name="Line 50"/>
          <p:cNvSpPr>
            <a:spLocks noChangeShapeType="1"/>
          </p:cNvSpPr>
          <p:nvPr/>
        </p:nvSpPr>
        <p:spPr bwMode="auto">
          <a:xfrm>
            <a:off x="2014538" y="2547938"/>
            <a:ext cx="5864225" cy="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3" name="Line 51"/>
          <p:cNvSpPr>
            <a:spLocks noChangeShapeType="1"/>
          </p:cNvSpPr>
          <p:nvPr/>
        </p:nvSpPr>
        <p:spPr bwMode="auto">
          <a:xfrm>
            <a:off x="2014538" y="2479675"/>
            <a:ext cx="5864225" cy="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4" name="Line 52"/>
          <p:cNvSpPr>
            <a:spLocks noChangeShapeType="1"/>
          </p:cNvSpPr>
          <p:nvPr/>
        </p:nvSpPr>
        <p:spPr bwMode="auto">
          <a:xfrm flipV="1">
            <a:off x="7878763" y="2174875"/>
            <a:ext cx="0" cy="30480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5" name="Line 53"/>
          <p:cNvSpPr>
            <a:spLocks noChangeShapeType="1"/>
          </p:cNvSpPr>
          <p:nvPr/>
        </p:nvSpPr>
        <p:spPr bwMode="auto">
          <a:xfrm flipV="1">
            <a:off x="7812088" y="2174875"/>
            <a:ext cx="0" cy="30480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6" name="Line 54"/>
          <p:cNvSpPr>
            <a:spLocks noChangeShapeType="1"/>
          </p:cNvSpPr>
          <p:nvPr/>
        </p:nvSpPr>
        <p:spPr bwMode="auto">
          <a:xfrm flipV="1">
            <a:off x="2014538" y="1871663"/>
            <a:ext cx="0" cy="303213"/>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7" name="Line 55"/>
          <p:cNvSpPr>
            <a:spLocks noChangeShapeType="1"/>
          </p:cNvSpPr>
          <p:nvPr/>
        </p:nvSpPr>
        <p:spPr bwMode="auto">
          <a:xfrm flipV="1">
            <a:off x="2014538" y="2174875"/>
            <a:ext cx="0" cy="30480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8" name="Line 56"/>
          <p:cNvSpPr>
            <a:spLocks noChangeShapeType="1"/>
          </p:cNvSpPr>
          <p:nvPr/>
        </p:nvSpPr>
        <p:spPr bwMode="auto">
          <a:xfrm>
            <a:off x="2014538" y="1785938"/>
            <a:ext cx="5864225" cy="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42"/>
          <p:cNvSpPr>
            <a:spLocks noChangeArrowheads="1"/>
          </p:cNvSpPr>
          <p:nvPr/>
        </p:nvSpPr>
        <p:spPr bwMode="auto">
          <a:xfrm>
            <a:off x="3505200" y="1845469"/>
            <a:ext cx="37303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i="1" dirty="0" err="1">
                <a:latin typeface="Times New Roman" pitchFamily="18" charset="0"/>
                <a:cs typeface="Times New Roman" pitchFamily="18" charset="0"/>
              </a:rPr>
              <a:t>ra</a:t>
            </a:r>
            <a:r>
              <a:rPr lang="en-US" sz="2000" i="1" dirty="0">
                <a:latin typeface="Times New Roman" pitchFamily="18" charset="0"/>
                <a:cs typeface="Times New Roman" pitchFamily="18" charset="0"/>
              </a:rPr>
              <a:t> ← PC + 4 ; PC ← address</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foo</a:t>
            </a:r>
            <a:r>
              <a:rPr lang="en-US" sz="2000" dirty="0">
                <a:latin typeface="Times New Roman" pitchFamily="18" charset="0"/>
                <a:cs typeface="Times New Roman" pitchFamily="18" charset="0"/>
              </a:rPr>
              <a:t>);</a:t>
            </a:r>
          </a:p>
        </p:txBody>
      </p:sp>
      <p:sp>
        <p:nvSpPr>
          <p:cNvPr id="61" name="Rectangle 48"/>
          <p:cNvSpPr>
            <a:spLocks noChangeArrowheads="1"/>
          </p:cNvSpPr>
          <p:nvPr/>
        </p:nvSpPr>
        <p:spPr bwMode="auto">
          <a:xfrm>
            <a:off x="3505200" y="2167732"/>
            <a:ext cx="94096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r>
              <a:rPr lang="en-US" sz="2000" i="1" dirty="0">
                <a:latin typeface="Times New Roman" pitchFamily="18" charset="0"/>
                <a:cs typeface="Times New Roman" pitchFamily="18" charset="0"/>
              </a:rPr>
              <a:t>PC </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ra</a:t>
            </a:r>
            <a:endParaRPr kumimoji="0" lang="en-US" sz="1800" b="0" i="0" u="none" strike="noStrike" cap="none" normalizeH="0" baseline="0" dirty="0" smtClean="0">
              <a:ln>
                <a:noFill/>
              </a:ln>
              <a:solidFill>
                <a:schemeClr val="tx1"/>
              </a:solidFill>
              <a:effectLst/>
              <a:latin typeface="Arial" pitchFamily="34" charset="0"/>
            </a:endParaRPr>
          </a:p>
        </p:txBody>
      </p:sp>
      <p:pic>
        <p:nvPicPr>
          <p:cNvPr id="2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08963F6B-0D2E-448C-AFA6-A8C29E0A9400}" type="slidenum">
              <a:rPr/>
              <a:pPr>
                <a:defRPr/>
              </a:pPr>
              <a:t>79</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Recursive Factorial Program</a:t>
            </a:r>
          </a:p>
        </p:txBody>
      </p:sp>
      <p:sp>
        <p:nvSpPr>
          <p:cNvPr id="6" name="Rectangle 6"/>
          <p:cNvSpPr>
            <a:spLocks noChangeArrowheads="1"/>
          </p:cNvSpPr>
          <p:nvPr/>
        </p:nvSpPr>
        <p:spPr bwMode="auto">
          <a:xfrm>
            <a:off x="4495801" y="2057400"/>
            <a:ext cx="26590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1A1B1C"/>
                </a:solidFill>
                <a:effectLst/>
                <a:latin typeface="Courier New" pitchFamily="49" charset="0"/>
                <a:cs typeface="Courier New" pitchFamily="49" charset="0"/>
              </a:rPr>
              <a:t>C</a:t>
            </a:r>
            <a:endParaRPr kumimoji="0" lang="en-US" sz="3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Freeform 7"/>
          <p:cNvSpPr>
            <a:spLocks/>
          </p:cNvSpPr>
          <p:nvPr/>
        </p:nvSpPr>
        <p:spPr bwMode="auto">
          <a:xfrm>
            <a:off x="1754189" y="2395297"/>
            <a:ext cx="5713411" cy="215170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905001" y="2549843"/>
            <a:ext cx="541020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tabLst>
                <a:tab pos="457200" algn="l"/>
              </a:tabLst>
            </a:pPr>
            <a:r>
              <a:rPr lang="en-US" i="1" dirty="0" err="1">
                <a:latin typeface="Courier New" pitchFamily="49" charset="0"/>
                <a:cs typeface="Courier New" pitchFamily="49" charset="0"/>
              </a:rPr>
              <a:t>int</a:t>
            </a:r>
            <a:r>
              <a:rPr lang="en-US" i="1" dirty="0">
                <a:latin typeface="Courier New" pitchFamily="49" charset="0"/>
                <a:cs typeface="Courier New" pitchFamily="49" charset="0"/>
              </a:rPr>
              <a:t> factorial(</a:t>
            </a:r>
            <a:r>
              <a:rPr lang="en-US" i="1" dirty="0" err="1">
                <a:latin typeface="Courier New" pitchFamily="49" charset="0"/>
                <a:cs typeface="Courier New" pitchFamily="49" charset="0"/>
              </a:rPr>
              <a:t>int</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num</a:t>
            </a:r>
            <a:r>
              <a:rPr lang="en-US" i="1" dirty="0">
                <a:latin typeface="Courier New" pitchFamily="49" charset="0"/>
                <a:cs typeface="Courier New" pitchFamily="49" charset="0"/>
              </a:rPr>
              <a:t>) {</a:t>
            </a:r>
          </a:p>
          <a:p>
            <a:pPr>
              <a:tabLst>
                <a:tab pos="457200" algn="l"/>
              </a:tabLst>
            </a:pPr>
            <a:r>
              <a:rPr lang="en-US" i="1" dirty="0" smtClean="0">
                <a:latin typeface="Courier New" pitchFamily="49" charset="0"/>
                <a:cs typeface="Courier New" pitchFamily="49" charset="0"/>
              </a:rPr>
              <a:t>	if </a:t>
            </a:r>
            <a:r>
              <a:rPr lang="en-US" i="1" dirty="0">
                <a:latin typeface="Courier New" pitchFamily="49" charset="0"/>
                <a:cs typeface="Courier New" pitchFamily="49" charset="0"/>
              </a:rPr>
              <a:t>(</a:t>
            </a:r>
            <a:r>
              <a:rPr lang="en-US" i="1" dirty="0" err="1">
                <a:latin typeface="Courier New" pitchFamily="49" charset="0"/>
                <a:cs typeface="Courier New" pitchFamily="49" charset="0"/>
              </a:rPr>
              <a:t>num</a:t>
            </a:r>
            <a:r>
              <a:rPr lang="en-US" i="1" dirty="0">
                <a:latin typeface="Courier New" pitchFamily="49" charset="0"/>
                <a:cs typeface="Courier New" pitchFamily="49" charset="0"/>
              </a:rPr>
              <a:t> &lt;= 1) return 1;</a:t>
            </a:r>
          </a:p>
          <a:p>
            <a:pPr>
              <a:tabLst>
                <a:tab pos="457200" algn="l"/>
              </a:tabLst>
            </a:pPr>
            <a:r>
              <a:rPr lang="en-US" i="1" dirty="0" smtClean="0">
                <a:latin typeface="Courier New" pitchFamily="49" charset="0"/>
                <a:cs typeface="Courier New" pitchFamily="49" charset="0"/>
              </a:rPr>
              <a:t>	return </a:t>
            </a:r>
            <a:r>
              <a:rPr lang="en-US" i="1" dirty="0" err="1">
                <a:latin typeface="Courier New" pitchFamily="49" charset="0"/>
                <a:cs typeface="Courier New" pitchFamily="49" charset="0"/>
              </a:rPr>
              <a:t>num</a:t>
            </a:r>
            <a:r>
              <a:rPr lang="en-US" i="1" dirty="0">
                <a:latin typeface="Courier New" pitchFamily="49" charset="0"/>
                <a:cs typeface="Courier New" pitchFamily="49" charset="0"/>
              </a:rPr>
              <a:t> * factorial(</a:t>
            </a:r>
            <a:r>
              <a:rPr lang="en-US" i="1" dirty="0" err="1">
                <a:latin typeface="Courier New" pitchFamily="49" charset="0"/>
                <a:cs typeface="Courier New" pitchFamily="49" charset="0"/>
              </a:rPr>
              <a:t>num</a:t>
            </a:r>
            <a:r>
              <a:rPr lang="en-US" i="1" dirty="0">
                <a:latin typeface="Courier New" pitchFamily="49" charset="0"/>
                <a:cs typeface="Courier New" pitchFamily="49" charset="0"/>
              </a:rPr>
              <a:t> - 1);</a:t>
            </a:r>
          </a:p>
          <a:p>
            <a:pPr>
              <a:tabLst>
                <a:tab pos="457200" algn="l"/>
              </a:tabLst>
            </a:pPr>
            <a:r>
              <a:rPr lang="en-US" i="1" dirty="0">
                <a:latin typeface="Courier New" pitchFamily="49" charset="0"/>
                <a:cs typeface="Courier New" pitchFamily="49" charset="0"/>
              </a:rPr>
              <a:t>}</a:t>
            </a:r>
          </a:p>
          <a:p>
            <a:pPr>
              <a:tabLst>
                <a:tab pos="457200" algn="l"/>
              </a:tabLst>
            </a:pPr>
            <a:r>
              <a:rPr lang="en-US" i="1" dirty="0">
                <a:latin typeface="Courier New" pitchFamily="49" charset="0"/>
                <a:cs typeface="Courier New" pitchFamily="49" charset="0"/>
              </a:rPr>
              <a:t>void main() {</a:t>
            </a:r>
          </a:p>
          <a:p>
            <a:pPr>
              <a:tabLst>
                <a:tab pos="457200" algn="l"/>
              </a:tabLst>
            </a:pPr>
            <a:r>
              <a:rPr lang="en-US" i="1" dirty="0" smtClean="0">
                <a:latin typeface="Courier New" pitchFamily="49" charset="0"/>
                <a:cs typeface="Courier New" pitchFamily="49" charset="0"/>
              </a:rPr>
              <a:t>	</a:t>
            </a:r>
            <a:r>
              <a:rPr lang="en-US" i="1" dirty="0" err="1" smtClean="0">
                <a:latin typeface="Courier New" pitchFamily="49" charset="0"/>
                <a:cs typeface="Courier New" pitchFamily="49" charset="0"/>
              </a:rPr>
              <a:t>int</a:t>
            </a:r>
            <a:r>
              <a:rPr lang="en-US" i="1" dirty="0" smtClean="0">
                <a:latin typeface="Courier New" pitchFamily="49" charset="0"/>
                <a:cs typeface="Courier New" pitchFamily="49" charset="0"/>
              </a:rPr>
              <a:t> </a:t>
            </a:r>
            <a:r>
              <a:rPr lang="en-US" i="1" dirty="0">
                <a:latin typeface="Courier New" pitchFamily="49" charset="0"/>
                <a:cs typeface="Courier New" pitchFamily="49" charset="0"/>
              </a:rPr>
              <a:t>result = factorial(10);</a:t>
            </a:r>
          </a:p>
          <a:p>
            <a:pPr>
              <a:tabLst>
                <a:tab pos="457200" algn="l"/>
              </a:tabLst>
            </a:pPr>
            <a:r>
              <a:rPr lang="en-US" i="1" dirty="0">
                <a:latin typeface="Courier New" pitchFamily="49" charset="0"/>
                <a:cs typeface="Courier New" pitchFamily="49" charset="0"/>
              </a:rPr>
              <a:t>}</a:t>
            </a:r>
            <a:endParaRPr lang="en-US" dirty="0">
              <a:latin typeface="Courier New" pitchFamily="49" charset="0"/>
              <a:cs typeface="Courier New" pitchFamily="49"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696469B-C345-4299-A4EA-7D7C9C36CEBA}" type="slidenum">
              <a:rPr/>
              <a:pPr>
                <a:defRPr/>
              </a:pPr>
              <a:t>8</a:t>
            </a:fld>
            <a:endParaRPr/>
          </a:p>
        </p:txBody>
      </p:sp>
      <p:sp>
        <p:nvSpPr>
          <p:cNvPr id="2" name="Title 1"/>
          <p:cNvSpPr txBox="1">
            <a:spLocks noGrp="1"/>
          </p:cNvSpPr>
          <p:nvPr>
            <p:ph type="title" idx="4294967295"/>
          </p:nvPr>
        </p:nvSpPr>
        <p:spPr>
          <a:xfrm>
            <a:off x="0" y="228600"/>
            <a:ext cx="9144000" cy="98488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z="3200" dirty="0">
                <a:solidFill>
                  <a:schemeClr val="tx1"/>
                </a:solidFill>
              </a:rPr>
              <a:t>Machine Model – Von Neumann Machine </a:t>
            </a:r>
            <a:r>
              <a:rPr lang="fr-FR" sz="3200" dirty="0" smtClean="0">
                <a:solidFill>
                  <a:schemeClr val="tx1"/>
                </a:solidFill>
              </a:rPr>
              <a:t>                </a:t>
            </a:r>
            <a:r>
              <a:rPr lang="fr-FR" sz="3200" dirty="0" err="1" smtClean="0">
                <a:solidFill>
                  <a:schemeClr val="tx1"/>
                </a:solidFill>
              </a:rPr>
              <a:t>with</a:t>
            </a:r>
            <a:r>
              <a:rPr lang="fr-FR" sz="3200" dirty="0" smtClean="0">
                <a:solidFill>
                  <a:schemeClr val="tx1"/>
                </a:solidFill>
              </a:rPr>
              <a:t>  </a:t>
            </a:r>
            <a:r>
              <a:rPr lang="fr-FR" sz="3200" dirty="0" err="1" smtClean="0">
                <a:solidFill>
                  <a:schemeClr val="tx1"/>
                </a:solidFill>
              </a:rPr>
              <a:t>Registers</a:t>
            </a:r>
            <a:endParaRPr lang="fr-FR" sz="3200" dirty="0">
              <a:solidFill>
                <a:schemeClr val="tx1"/>
              </a:solidFill>
            </a:endParaRPr>
          </a:p>
        </p:txBody>
      </p:sp>
      <p:grpSp>
        <p:nvGrpSpPr>
          <p:cNvPr id="31749" name="Group 4"/>
          <p:cNvGrpSpPr>
            <a:grpSpLocks noChangeAspect="1"/>
          </p:cNvGrpSpPr>
          <p:nvPr/>
        </p:nvGrpSpPr>
        <p:grpSpPr bwMode="auto">
          <a:xfrm>
            <a:off x="515937" y="2432050"/>
            <a:ext cx="8154252" cy="2673350"/>
            <a:chOff x="960" y="1200"/>
            <a:chExt cx="4418" cy="1684"/>
          </a:xfrm>
        </p:grpSpPr>
        <p:sp>
          <p:nvSpPr>
            <p:cNvPr id="31750" name="AutoShape 3"/>
            <p:cNvSpPr>
              <a:spLocks noChangeAspect="1" noChangeArrowheads="1" noTextEdit="1"/>
            </p:cNvSpPr>
            <p:nvPr/>
          </p:nvSpPr>
          <p:spPr bwMode="auto">
            <a:xfrm>
              <a:off x="960" y="1269"/>
              <a:ext cx="4418" cy="1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1751" name="Rectangle 5"/>
            <p:cNvSpPr>
              <a:spLocks noChangeArrowheads="1"/>
            </p:cNvSpPr>
            <p:nvPr/>
          </p:nvSpPr>
          <p:spPr bwMode="auto">
            <a:xfrm>
              <a:off x="2191" y="1498"/>
              <a:ext cx="1965" cy="1339"/>
            </a:xfrm>
            <a:prstGeom prst="rect">
              <a:avLst/>
            </a:prstGeom>
            <a:solidFill>
              <a:srgbClr val="FFE6D5"/>
            </a:solidFill>
            <a:ln w="17">
              <a:solidFill>
                <a:srgbClr val="15111D"/>
              </a:solidFill>
              <a:round/>
              <a:headEnd/>
              <a:tailEnd/>
            </a:ln>
          </p:spPr>
          <p:txBody>
            <a:bodyPr/>
            <a:lstStyle/>
            <a:p>
              <a:endParaRPr lang="en-US"/>
            </a:p>
          </p:txBody>
        </p:sp>
        <p:sp>
          <p:nvSpPr>
            <p:cNvPr id="31752" name="Rectangle 6"/>
            <p:cNvSpPr>
              <a:spLocks noChangeArrowheads="1"/>
            </p:cNvSpPr>
            <p:nvPr/>
          </p:nvSpPr>
          <p:spPr bwMode="auto">
            <a:xfrm>
              <a:off x="996" y="2234"/>
              <a:ext cx="695" cy="539"/>
            </a:xfrm>
            <a:prstGeom prst="rect">
              <a:avLst/>
            </a:prstGeom>
            <a:solidFill>
              <a:srgbClr val="D5F6FF"/>
            </a:solidFill>
            <a:ln w="11">
              <a:solidFill>
                <a:srgbClr val="15111D"/>
              </a:solidFill>
              <a:round/>
              <a:headEnd/>
              <a:tailEnd/>
            </a:ln>
          </p:spPr>
          <p:txBody>
            <a:bodyPr/>
            <a:lstStyle/>
            <a:p>
              <a:endParaRPr lang="en-US"/>
            </a:p>
          </p:txBody>
        </p:sp>
        <p:sp>
          <p:nvSpPr>
            <p:cNvPr id="31753" name="Freeform 7"/>
            <p:cNvSpPr>
              <a:spLocks/>
            </p:cNvSpPr>
            <p:nvPr/>
          </p:nvSpPr>
          <p:spPr bwMode="auto">
            <a:xfrm>
              <a:off x="3123" y="2275"/>
              <a:ext cx="874" cy="424"/>
            </a:xfrm>
            <a:custGeom>
              <a:avLst/>
              <a:gdLst>
                <a:gd name="T0" fmla="*/ 212 w 1904"/>
                <a:gd name="T1" fmla="*/ 0 h 922"/>
                <a:gd name="T2" fmla="*/ 662 w 1904"/>
                <a:gd name="T3" fmla="*/ 0 h 922"/>
                <a:gd name="T4" fmla="*/ 874 w 1904"/>
                <a:gd name="T5" fmla="*/ 212 h 922"/>
                <a:gd name="T6" fmla="*/ 662 w 1904"/>
                <a:gd name="T7" fmla="*/ 424 h 922"/>
                <a:gd name="T8" fmla="*/ 212 w 1904"/>
                <a:gd name="T9" fmla="*/ 424 h 922"/>
                <a:gd name="T10" fmla="*/ 0 w 1904"/>
                <a:gd name="T11" fmla="*/ 212 h 922"/>
                <a:gd name="T12" fmla="*/ 212 w 1904"/>
                <a:gd name="T13" fmla="*/ 0 h 9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4" h="922">
                  <a:moveTo>
                    <a:pt x="461" y="0"/>
                  </a:moveTo>
                  <a:lnTo>
                    <a:pt x="1443" y="0"/>
                  </a:lnTo>
                  <a:cubicBezTo>
                    <a:pt x="1698" y="0"/>
                    <a:pt x="1904" y="206"/>
                    <a:pt x="1904" y="461"/>
                  </a:cubicBezTo>
                  <a:cubicBezTo>
                    <a:pt x="1904" y="717"/>
                    <a:pt x="1698" y="922"/>
                    <a:pt x="1443" y="922"/>
                  </a:cubicBezTo>
                  <a:lnTo>
                    <a:pt x="461" y="922"/>
                  </a:lnTo>
                  <a:cubicBezTo>
                    <a:pt x="206" y="922"/>
                    <a:pt x="0" y="717"/>
                    <a:pt x="0" y="461"/>
                  </a:cubicBezTo>
                  <a:cubicBezTo>
                    <a:pt x="0" y="206"/>
                    <a:pt x="206" y="0"/>
                    <a:pt x="461" y="0"/>
                  </a:cubicBezTo>
                  <a:close/>
                </a:path>
              </a:pathLst>
            </a:custGeom>
            <a:solidFill>
              <a:srgbClr val="F4D7E3"/>
            </a:solidFill>
            <a:ln w="11" cap="flat">
              <a:solidFill>
                <a:srgbClr val="15111D"/>
              </a:solidFill>
              <a:prstDash val="solid"/>
              <a:round/>
              <a:headEnd/>
              <a:tailEnd/>
            </a:ln>
          </p:spPr>
          <p:txBody>
            <a:bodyPr/>
            <a:lstStyle/>
            <a:p>
              <a:endParaRPr lang="en-US"/>
            </a:p>
          </p:txBody>
        </p:sp>
        <p:sp>
          <p:nvSpPr>
            <p:cNvPr id="31754" name="Rectangle 8"/>
            <p:cNvSpPr>
              <a:spLocks noChangeArrowheads="1"/>
            </p:cNvSpPr>
            <p:nvPr/>
          </p:nvSpPr>
          <p:spPr bwMode="auto">
            <a:xfrm>
              <a:off x="2923" y="1200"/>
              <a:ext cx="59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800">
                  <a:solidFill>
                    <a:srgbClr val="000000"/>
                  </a:solidFill>
                  <a:latin typeface="Sans"/>
                </a:rPr>
                <a:t>CPU</a:t>
              </a:r>
              <a:endParaRPr lang="en-US">
                <a:latin typeface="Arial" pitchFamily="34" charset="0"/>
              </a:endParaRPr>
            </a:p>
          </p:txBody>
        </p:sp>
        <p:sp>
          <p:nvSpPr>
            <p:cNvPr id="31755" name="Rectangle 9"/>
            <p:cNvSpPr>
              <a:spLocks noChangeArrowheads="1"/>
            </p:cNvSpPr>
            <p:nvPr/>
          </p:nvSpPr>
          <p:spPr bwMode="auto">
            <a:xfrm>
              <a:off x="3220" y="2352"/>
              <a:ext cx="763"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dirty="0">
                  <a:solidFill>
                    <a:srgbClr val="000000"/>
                  </a:solidFill>
                  <a:latin typeface="Sans"/>
                </a:rPr>
                <a:t>Control</a:t>
              </a:r>
              <a:endParaRPr lang="en-US" dirty="0">
                <a:latin typeface="Arial" pitchFamily="34" charset="0"/>
              </a:endParaRPr>
            </a:p>
          </p:txBody>
        </p:sp>
        <p:sp>
          <p:nvSpPr>
            <p:cNvPr id="31756" name="Freeform 10"/>
            <p:cNvSpPr>
              <a:spLocks/>
            </p:cNvSpPr>
            <p:nvPr/>
          </p:nvSpPr>
          <p:spPr bwMode="auto">
            <a:xfrm>
              <a:off x="3313" y="1768"/>
              <a:ext cx="482" cy="256"/>
            </a:xfrm>
            <a:custGeom>
              <a:avLst/>
              <a:gdLst>
                <a:gd name="T0" fmla="*/ 128 w 1051"/>
                <a:gd name="T1" fmla="*/ 0 h 558"/>
                <a:gd name="T2" fmla="*/ 354 w 1051"/>
                <a:gd name="T3" fmla="*/ 0 h 558"/>
                <a:gd name="T4" fmla="*/ 482 w 1051"/>
                <a:gd name="T5" fmla="*/ 128 h 558"/>
                <a:gd name="T6" fmla="*/ 354 w 1051"/>
                <a:gd name="T7" fmla="*/ 256 h 558"/>
                <a:gd name="T8" fmla="*/ 128 w 1051"/>
                <a:gd name="T9" fmla="*/ 256 h 558"/>
                <a:gd name="T10" fmla="*/ 0 w 1051"/>
                <a:gd name="T11" fmla="*/ 128 h 558"/>
                <a:gd name="T12" fmla="*/ 128 w 1051"/>
                <a:gd name="T13" fmla="*/ 0 h 5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1" h="558">
                  <a:moveTo>
                    <a:pt x="279" y="0"/>
                  </a:moveTo>
                  <a:lnTo>
                    <a:pt x="772" y="0"/>
                  </a:lnTo>
                  <a:cubicBezTo>
                    <a:pt x="927" y="0"/>
                    <a:pt x="1051" y="125"/>
                    <a:pt x="1051" y="279"/>
                  </a:cubicBezTo>
                  <a:cubicBezTo>
                    <a:pt x="1051" y="434"/>
                    <a:pt x="927" y="558"/>
                    <a:pt x="772" y="558"/>
                  </a:cubicBezTo>
                  <a:lnTo>
                    <a:pt x="279" y="558"/>
                  </a:lnTo>
                  <a:cubicBezTo>
                    <a:pt x="124" y="558"/>
                    <a:pt x="0" y="434"/>
                    <a:pt x="0" y="279"/>
                  </a:cubicBezTo>
                  <a:cubicBezTo>
                    <a:pt x="0" y="125"/>
                    <a:pt x="124" y="0"/>
                    <a:pt x="279" y="0"/>
                  </a:cubicBezTo>
                  <a:close/>
                </a:path>
              </a:pathLst>
            </a:custGeom>
            <a:solidFill>
              <a:srgbClr val="F4D7E3"/>
            </a:solidFill>
            <a:ln w="6" cap="flat">
              <a:solidFill>
                <a:srgbClr val="15111D"/>
              </a:solidFill>
              <a:prstDash val="solid"/>
              <a:round/>
              <a:headEnd/>
              <a:tailEnd/>
            </a:ln>
          </p:spPr>
          <p:txBody>
            <a:bodyPr/>
            <a:lstStyle/>
            <a:p>
              <a:endParaRPr lang="en-US"/>
            </a:p>
          </p:txBody>
        </p:sp>
        <p:sp>
          <p:nvSpPr>
            <p:cNvPr id="31757" name="Rectangle 11"/>
            <p:cNvSpPr>
              <a:spLocks noChangeArrowheads="1"/>
            </p:cNvSpPr>
            <p:nvPr/>
          </p:nvSpPr>
          <p:spPr bwMode="auto">
            <a:xfrm>
              <a:off x="3435" y="1841"/>
              <a:ext cx="325"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000000"/>
                  </a:solidFill>
                  <a:latin typeface="Sans"/>
                </a:rPr>
                <a:t>ALU</a:t>
              </a:r>
              <a:endParaRPr lang="en-US" dirty="0">
                <a:latin typeface="Arial" pitchFamily="34" charset="0"/>
              </a:endParaRPr>
            </a:p>
          </p:txBody>
        </p:sp>
        <p:sp>
          <p:nvSpPr>
            <p:cNvPr id="31758" name="Rectangle 12"/>
            <p:cNvSpPr>
              <a:spLocks noChangeArrowheads="1"/>
            </p:cNvSpPr>
            <p:nvPr/>
          </p:nvSpPr>
          <p:spPr bwMode="auto">
            <a:xfrm>
              <a:off x="996" y="2379"/>
              <a:ext cx="661"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dirty="0">
                  <a:solidFill>
                    <a:srgbClr val="000000"/>
                  </a:solidFill>
                  <a:latin typeface="Sans"/>
                </a:rPr>
                <a:t>  Memory</a:t>
              </a:r>
              <a:endParaRPr lang="en-US" dirty="0">
                <a:latin typeface="Arial" pitchFamily="34" charset="0"/>
              </a:endParaRPr>
            </a:p>
          </p:txBody>
        </p:sp>
        <p:sp>
          <p:nvSpPr>
            <p:cNvPr id="31759" name="Freeform 13"/>
            <p:cNvSpPr>
              <a:spLocks/>
            </p:cNvSpPr>
            <p:nvPr/>
          </p:nvSpPr>
          <p:spPr bwMode="auto">
            <a:xfrm>
              <a:off x="4633" y="2243"/>
              <a:ext cx="718" cy="480"/>
            </a:xfrm>
            <a:custGeom>
              <a:avLst/>
              <a:gdLst>
                <a:gd name="T0" fmla="*/ 6 w 1566"/>
                <a:gd name="T1" fmla="*/ 0 h 1043"/>
                <a:gd name="T2" fmla="*/ 712 w 1566"/>
                <a:gd name="T3" fmla="*/ 0 h 1043"/>
                <a:gd name="T4" fmla="*/ 718 w 1566"/>
                <a:gd name="T5" fmla="*/ 6 h 1043"/>
                <a:gd name="T6" fmla="*/ 718 w 1566"/>
                <a:gd name="T7" fmla="*/ 474 h 1043"/>
                <a:gd name="T8" fmla="*/ 712 w 1566"/>
                <a:gd name="T9" fmla="*/ 480 h 1043"/>
                <a:gd name="T10" fmla="*/ 6 w 1566"/>
                <a:gd name="T11" fmla="*/ 480 h 1043"/>
                <a:gd name="T12" fmla="*/ 0 w 1566"/>
                <a:gd name="T13" fmla="*/ 474 h 1043"/>
                <a:gd name="T14" fmla="*/ 0 w 1566"/>
                <a:gd name="T15" fmla="*/ 6 h 1043"/>
                <a:gd name="T16" fmla="*/ 6 w 1566"/>
                <a:gd name="T17" fmla="*/ 0 h 10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6" h="1043">
                  <a:moveTo>
                    <a:pt x="13" y="0"/>
                  </a:moveTo>
                  <a:lnTo>
                    <a:pt x="1554" y="0"/>
                  </a:lnTo>
                  <a:cubicBezTo>
                    <a:pt x="1561" y="0"/>
                    <a:pt x="1566" y="5"/>
                    <a:pt x="1566" y="13"/>
                  </a:cubicBezTo>
                  <a:lnTo>
                    <a:pt x="1566" y="1030"/>
                  </a:lnTo>
                  <a:cubicBezTo>
                    <a:pt x="1566" y="1037"/>
                    <a:pt x="1561" y="1043"/>
                    <a:pt x="1554" y="1043"/>
                  </a:cubicBezTo>
                  <a:lnTo>
                    <a:pt x="13" y="1043"/>
                  </a:lnTo>
                  <a:cubicBezTo>
                    <a:pt x="6" y="1043"/>
                    <a:pt x="0" y="1037"/>
                    <a:pt x="0" y="1030"/>
                  </a:cubicBezTo>
                  <a:lnTo>
                    <a:pt x="0" y="13"/>
                  </a:lnTo>
                  <a:cubicBezTo>
                    <a:pt x="0" y="5"/>
                    <a:pt x="6" y="0"/>
                    <a:pt x="13" y="0"/>
                  </a:cubicBezTo>
                  <a:close/>
                </a:path>
              </a:pathLst>
            </a:custGeom>
            <a:solidFill>
              <a:srgbClr val="F4D7E3"/>
            </a:solidFill>
            <a:ln w="10" cap="flat">
              <a:solidFill>
                <a:srgbClr val="15111D"/>
              </a:solidFill>
              <a:prstDash val="solid"/>
              <a:round/>
              <a:headEnd/>
              <a:tailEnd/>
            </a:ln>
          </p:spPr>
          <p:txBody>
            <a:bodyPr/>
            <a:lstStyle/>
            <a:p>
              <a:endParaRPr lang="en-US"/>
            </a:p>
          </p:txBody>
        </p:sp>
        <p:sp>
          <p:nvSpPr>
            <p:cNvPr id="31760" name="Rectangle 14"/>
            <p:cNvSpPr>
              <a:spLocks noChangeArrowheads="1"/>
            </p:cNvSpPr>
            <p:nvPr/>
          </p:nvSpPr>
          <p:spPr bwMode="auto">
            <a:xfrm>
              <a:off x="4644" y="2383"/>
              <a:ext cx="625"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dirty="0" smtClean="0">
                  <a:solidFill>
                    <a:srgbClr val="000000"/>
                  </a:solidFill>
                  <a:latin typeface="Sans"/>
                </a:rPr>
                <a:t> I/O </a:t>
              </a:r>
              <a:r>
                <a:rPr lang="en-US" sz="1700" dirty="0">
                  <a:solidFill>
                    <a:srgbClr val="000000"/>
                  </a:solidFill>
                  <a:latin typeface="Sans"/>
                </a:rPr>
                <a:t>devices</a:t>
              </a:r>
              <a:endParaRPr lang="en-US" dirty="0">
                <a:latin typeface="Arial" pitchFamily="34" charset="0"/>
              </a:endParaRPr>
            </a:p>
          </p:txBody>
        </p:sp>
        <p:sp>
          <p:nvSpPr>
            <p:cNvPr id="31761" name="Freeform 15"/>
            <p:cNvSpPr>
              <a:spLocks/>
            </p:cNvSpPr>
            <p:nvPr/>
          </p:nvSpPr>
          <p:spPr bwMode="auto">
            <a:xfrm>
              <a:off x="4001" y="2412"/>
              <a:ext cx="604" cy="155"/>
            </a:xfrm>
            <a:custGeom>
              <a:avLst/>
              <a:gdLst>
                <a:gd name="T0" fmla="*/ 0 w 1317"/>
                <a:gd name="T1" fmla="*/ 75 h 337"/>
                <a:gd name="T2" fmla="*/ 102 w 1317"/>
                <a:gd name="T3" fmla="*/ 155 h 337"/>
                <a:gd name="T4" fmla="*/ 102 w 1317"/>
                <a:gd name="T5" fmla="*/ 115 h 337"/>
                <a:gd name="T6" fmla="*/ 496 w 1317"/>
                <a:gd name="T7" fmla="*/ 115 h 337"/>
                <a:gd name="T8" fmla="*/ 496 w 1317"/>
                <a:gd name="T9" fmla="*/ 155 h 337"/>
                <a:gd name="T10" fmla="*/ 604 w 1317"/>
                <a:gd name="T11" fmla="*/ 79 h 337"/>
                <a:gd name="T12" fmla="*/ 504 w 1317"/>
                <a:gd name="T13" fmla="*/ 7 h 337"/>
                <a:gd name="T14" fmla="*/ 504 w 1317"/>
                <a:gd name="T15" fmla="*/ 43 h 337"/>
                <a:gd name="T16" fmla="*/ 106 w 1317"/>
                <a:gd name="T17" fmla="*/ 43 h 337"/>
                <a:gd name="T18" fmla="*/ 106 w 1317"/>
                <a:gd name="T19" fmla="*/ 0 h 337"/>
                <a:gd name="T20" fmla="*/ 0 w 1317"/>
                <a:gd name="T21" fmla="*/ 75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17" h="337">
                  <a:moveTo>
                    <a:pt x="0" y="164"/>
                  </a:moveTo>
                  <a:lnTo>
                    <a:pt x="222" y="337"/>
                  </a:lnTo>
                  <a:lnTo>
                    <a:pt x="222" y="250"/>
                  </a:lnTo>
                  <a:lnTo>
                    <a:pt x="1082" y="250"/>
                  </a:lnTo>
                  <a:lnTo>
                    <a:pt x="1082" y="337"/>
                  </a:lnTo>
                  <a:lnTo>
                    <a:pt x="1317" y="171"/>
                  </a:lnTo>
                  <a:lnTo>
                    <a:pt x="1098" y="16"/>
                  </a:lnTo>
                  <a:lnTo>
                    <a:pt x="1098" y="94"/>
                  </a:lnTo>
                  <a:lnTo>
                    <a:pt x="232" y="94"/>
                  </a:lnTo>
                  <a:lnTo>
                    <a:pt x="232" y="0"/>
                  </a:lnTo>
                  <a:lnTo>
                    <a:pt x="0" y="164"/>
                  </a:lnTo>
                  <a:close/>
                </a:path>
              </a:pathLst>
            </a:custGeom>
            <a:solidFill>
              <a:srgbClr val="0000FF"/>
            </a:solidFill>
            <a:ln w="8" cap="flat">
              <a:solidFill>
                <a:srgbClr val="000000"/>
              </a:solidFill>
              <a:prstDash val="solid"/>
              <a:miter lim="800000"/>
              <a:headEnd/>
              <a:tailEnd/>
            </a:ln>
          </p:spPr>
          <p:txBody>
            <a:bodyPr/>
            <a:lstStyle/>
            <a:p>
              <a:endParaRPr lang="en-US"/>
            </a:p>
          </p:txBody>
        </p:sp>
        <p:sp>
          <p:nvSpPr>
            <p:cNvPr id="31762" name="Freeform 16"/>
            <p:cNvSpPr>
              <a:spLocks/>
            </p:cNvSpPr>
            <p:nvPr/>
          </p:nvSpPr>
          <p:spPr bwMode="auto">
            <a:xfrm>
              <a:off x="1689" y="2421"/>
              <a:ext cx="497" cy="156"/>
            </a:xfrm>
            <a:custGeom>
              <a:avLst/>
              <a:gdLst>
                <a:gd name="T0" fmla="*/ 0 w 1083"/>
                <a:gd name="T1" fmla="*/ 76 h 337"/>
                <a:gd name="T2" fmla="*/ 84 w 1083"/>
                <a:gd name="T3" fmla="*/ 156 h 337"/>
                <a:gd name="T4" fmla="*/ 84 w 1083"/>
                <a:gd name="T5" fmla="*/ 116 h 337"/>
                <a:gd name="T6" fmla="*/ 408 w 1083"/>
                <a:gd name="T7" fmla="*/ 116 h 337"/>
                <a:gd name="T8" fmla="*/ 408 w 1083"/>
                <a:gd name="T9" fmla="*/ 156 h 337"/>
                <a:gd name="T10" fmla="*/ 497 w 1083"/>
                <a:gd name="T11" fmla="*/ 79 h 337"/>
                <a:gd name="T12" fmla="*/ 414 w 1083"/>
                <a:gd name="T13" fmla="*/ 7 h 337"/>
                <a:gd name="T14" fmla="*/ 414 w 1083"/>
                <a:gd name="T15" fmla="*/ 44 h 337"/>
                <a:gd name="T16" fmla="*/ 88 w 1083"/>
                <a:gd name="T17" fmla="*/ 44 h 337"/>
                <a:gd name="T18" fmla="*/ 88 w 1083"/>
                <a:gd name="T19" fmla="*/ 0 h 337"/>
                <a:gd name="T20" fmla="*/ 0 w 1083"/>
                <a:gd name="T21" fmla="*/ 76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83" h="337">
                  <a:moveTo>
                    <a:pt x="0" y="164"/>
                  </a:moveTo>
                  <a:lnTo>
                    <a:pt x="183" y="337"/>
                  </a:lnTo>
                  <a:lnTo>
                    <a:pt x="183" y="251"/>
                  </a:lnTo>
                  <a:lnTo>
                    <a:pt x="890" y="251"/>
                  </a:lnTo>
                  <a:lnTo>
                    <a:pt x="890" y="337"/>
                  </a:lnTo>
                  <a:lnTo>
                    <a:pt x="1083" y="171"/>
                  </a:lnTo>
                  <a:lnTo>
                    <a:pt x="903" y="16"/>
                  </a:lnTo>
                  <a:lnTo>
                    <a:pt x="903" y="95"/>
                  </a:lnTo>
                  <a:lnTo>
                    <a:pt x="191" y="95"/>
                  </a:lnTo>
                  <a:lnTo>
                    <a:pt x="191" y="0"/>
                  </a:lnTo>
                  <a:lnTo>
                    <a:pt x="0" y="164"/>
                  </a:lnTo>
                  <a:close/>
                </a:path>
              </a:pathLst>
            </a:custGeom>
            <a:solidFill>
              <a:srgbClr val="0000FF"/>
            </a:solidFill>
            <a:ln w="7" cap="flat">
              <a:solidFill>
                <a:srgbClr val="000000"/>
              </a:solidFill>
              <a:prstDash val="solid"/>
              <a:miter lim="800000"/>
              <a:headEnd/>
              <a:tailEnd/>
            </a:ln>
          </p:spPr>
          <p:txBody>
            <a:bodyPr/>
            <a:lstStyle/>
            <a:p>
              <a:endParaRPr lang="en-US"/>
            </a:p>
          </p:txBody>
        </p:sp>
        <p:sp>
          <p:nvSpPr>
            <p:cNvPr id="31763" name="Freeform 17"/>
            <p:cNvSpPr>
              <a:spLocks/>
            </p:cNvSpPr>
            <p:nvPr/>
          </p:nvSpPr>
          <p:spPr bwMode="auto">
            <a:xfrm>
              <a:off x="3469" y="2026"/>
              <a:ext cx="155" cy="254"/>
            </a:xfrm>
            <a:custGeom>
              <a:avLst/>
              <a:gdLst>
                <a:gd name="T0" fmla="*/ 79 w 337"/>
                <a:gd name="T1" fmla="*/ 0 h 552"/>
                <a:gd name="T2" fmla="*/ 0 w 337"/>
                <a:gd name="T3" fmla="*/ 42 h 552"/>
                <a:gd name="T4" fmla="*/ 40 w 337"/>
                <a:gd name="T5" fmla="*/ 42 h 552"/>
                <a:gd name="T6" fmla="*/ 40 w 337"/>
                <a:gd name="T7" fmla="*/ 208 h 552"/>
                <a:gd name="T8" fmla="*/ 1 w 337"/>
                <a:gd name="T9" fmla="*/ 208 h 552"/>
                <a:gd name="T10" fmla="*/ 77 w 337"/>
                <a:gd name="T11" fmla="*/ 254 h 552"/>
                <a:gd name="T12" fmla="*/ 149 w 337"/>
                <a:gd name="T13" fmla="*/ 213 h 552"/>
                <a:gd name="T14" fmla="*/ 112 w 337"/>
                <a:gd name="T15" fmla="*/ 212 h 552"/>
                <a:gd name="T16" fmla="*/ 112 w 337"/>
                <a:gd name="T17" fmla="*/ 45 h 552"/>
                <a:gd name="T18" fmla="*/ 155 w 337"/>
                <a:gd name="T19" fmla="*/ 46 h 552"/>
                <a:gd name="T20" fmla="*/ 79 w 337"/>
                <a:gd name="T21" fmla="*/ 0 h 5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7" h="552">
                  <a:moveTo>
                    <a:pt x="172" y="0"/>
                  </a:moveTo>
                  <a:lnTo>
                    <a:pt x="0" y="92"/>
                  </a:lnTo>
                  <a:lnTo>
                    <a:pt x="87" y="92"/>
                  </a:lnTo>
                  <a:lnTo>
                    <a:pt x="88" y="453"/>
                  </a:lnTo>
                  <a:lnTo>
                    <a:pt x="2" y="452"/>
                  </a:lnTo>
                  <a:lnTo>
                    <a:pt x="168" y="552"/>
                  </a:lnTo>
                  <a:lnTo>
                    <a:pt x="323" y="462"/>
                  </a:lnTo>
                  <a:lnTo>
                    <a:pt x="244" y="461"/>
                  </a:lnTo>
                  <a:lnTo>
                    <a:pt x="243" y="98"/>
                  </a:lnTo>
                  <a:lnTo>
                    <a:pt x="337" y="99"/>
                  </a:lnTo>
                  <a:lnTo>
                    <a:pt x="172" y="0"/>
                  </a:lnTo>
                  <a:close/>
                </a:path>
              </a:pathLst>
            </a:custGeom>
            <a:solidFill>
              <a:srgbClr val="0000FF"/>
            </a:solidFill>
            <a:ln w="5" cap="flat">
              <a:solidFill>
                <a:srgbClr val="000000"/>
              </a:solidFill>
              <a:prstDash val="solid"/>
              <a:miter lim="800000"/>
              <a:headEnd/>
              <a:tailEnd/>
            </a:ln>
          </p:spPr>
          <p:txBody>
            <a:bodyPr/>
            <a:lstStyle/>
            <a:p>
              <a:endParaRPr lang="en-US"/>
            </a:p>
          </p:txBody>
        </p:sp>
        <p:sp>
          <p:nvSpPr>
            <p:cNvPr id="31764" name="Freeform 18"/>
            <p:cNvSpPr>
              <a:spLocks/>
            </p:cNvSpPr>
            <p:nvPr/>
          </p:nvSpPr>
          <p:spPr bwMode="auto">
            <a:xfrm>
              <a:off x="2370" y="1711"/>
              <a:ext cx="453" cy="621"/>
            </a:xfrm>
            <a:custGeom>
              <a:avLst/>
              <a:gdLst>
                <a:gd name="T0" fmla="*/ 6 w 988"/>
                <a:gd name="T1" fmla="*/ 0 h 1351"/>
                <a:gd name="T2" fmla="*/ 447 w 988"/>
                <a:gd name="T3" fmla="*/ 0 h 1351"/>
                <a:gd name="T4" fmla="*/ 453 w 988"/>
                <a:gd name="T5" fmla="*/ 6 h 1351"/>
                <a:gd name="T6" fmla="*/ 453 w 988"/>
                <a:gd name="T7" fmla="*/ 615 h 1351"/>
                <a:gd name="T8" fmla="*/ 447 w 988"/>
                <a:gd name="T9" fmla="*/ 621 h 1351"/>
                <a:gd name="T10" fmla="*/ 6 w 988"/>
                <a:gd name="T11" fmla="*/ 621 h 1351"/>
                <a:gd name="T12" fmla="*/ 0 w 988"/>
                <a:gd name="T13" fmla="*/ 615 h 1351"/>
                <a:gd name="T14" fmla="*/ 0 w 988"/>
                <a:gd name="T15" fmla="*/ 6 h 1351"/>
                <a:gd name="T16" fmla="*/ 6 w 988"/>
                <a:gd name="T17" fmla="*/ 0 h 13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8" h="1351">
                  <a:moveTo>
                    <a:pt x="13" y="0"/>
                  </a:moveTo>
                  <a:lnTo>
                    <a:pt x="975" y="0"/>
                  </a:lnTo>
                  <a:cubicBezTo>
                    <a:pt x="982" y="0"/>
                    <a:pt x="988" y="6"/>
                    <a:pt x="988" y="13"/>
                  </a:cubicBezTo>
                  <a:lnTo>
                    <a:pt x="988" y="1338"/>
                  </a:lnTo>
                  <a:cubicBezTo>
                    <a:pt x="988" y="1345"/>
                    <a:pt x="982" y="1351"/>
                    <a:pt x="975" y="1351"/>
                  </a:cubicBezTo>
                  <a:lnTo>
                    <a:pt x="13" y="1351"/>
                  </a:lnTo>
                  <a:cubicBezTo>
                    <a:pt x="6" y="1351"/>
                    <a:pt x="0" y="1345"/>
                    <a:pt x="0" y="1338"/>
                  </a:cubicBezTo>
                  <a:lnTo>
                    <a:pt x="0" y="13"/>
                  </a:lnTo>
                  <a:cubicBezTo>
                    <a:pt x="0" y="6"/>
                    <a:pt x="6" y="0"/>
                    <a:pt x="13" y="0"/>
                  </a:cubicBezTo>
                  <a:close/>
                </a:path>
              </a:pathLst>
            </a:custGeom>
            <a:solidFill>
              <a:srgbClr val="F8F2ED"/>
            </a:solidFill>
            <a:ln w="7" cap="flat">
              <a:solidFill>
                <a:srgbClr val="000000"/>
              </a:solidFill>
              <a:prstDash val="solid"/>
              <a:miter lim="800000"/>
              <a:headEnd/>
              <a:tailEnd/>
            </a:ln>
          </p:spPr>
          <p:txBody>
            <a:bodyPr/>
            <a:lstStyle/>
            <a:p>
              <a:endParaRPr lang="en-US"/>
            </a:p>
          </p:txBody>
        </p:sp>
        <p:sp>
          <p:nvSpPr>
            <p:cNvPr id="31765" name="Freeform 19"/>
            <p:cNvSpPr>
              <a:spLocks/>
            </p:cNvSpPr>
            <p:nvPr/>
          </p:nvSpPr>
          <p:spPr bwMode="auto">
            <a:xfrm>
              <a:off x="2406" y="1762"/>
              <a:ext cx="382" cy="124"/>
            </a:xfrm>
            <a:custGeom>
              <a:avLst/>
              <a:gdLst>
                <a:gd name="T0" fmla="*/ 6 w 834"/>
                <a:gd name="T1" fmla="*/ 0 h 270"/>
                <a:gd name="T2" fmla="*/ 376 w 834"/>
                <a:gd name="T3" fmla="*/ 0 h 270"/>
                <a:gd name="T4" fmla="*/ 382 w 834"/>
                <a:gd name="T5" fmla="*/ 6 h 270"/>
                <a:gd name="T6" fmla="*/ 382 w 834"/>
                <a:gd name="T7" fmla="*/ 118 h 270"/>
                <a:gd name="T8" fmla="*/ 376 w 834"/>
                <a:gd name="T9" fmla="*/ 124 h 270"/>
                <a:gd name="T10" fmla="*/ 6 w 834"/>
                <a:gd name="T11" fmla="*/ 124 h 270"/>
                <a:gd name="T12" fmla="*/ 0 w 834"/>
                <a:gd name="T13" fmla="*/ 118 h 270"/>
                <a:gd name="T14" fmla="*/ 0 w 834"/>
                <a:gd name="T15" fmla="*/ 6 h 270"/>
                <a:gd name="T16" fmla="*/ 6 w 834"/>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4" h="270">
                  <a:moveTo>
                    <a:pt x="14" y="0"/>
                  </a:moveTo>
                  <a:lnTo>
                    <a:pt x="820" y="0"/>
                  </a:lnTo>
                  <a:cubicBezTo>
                    <a:pt x="828" y="0"/>
                    <a:pt x="834" y="6"/>
                    <a:pt x="834" y="14"/>
                  </a:cubicBezTo>
                  <a:lnTo>
                    <a:pt x="834" y="256"/>
                  </a:lnTo>
                  <a:cubicBezTo>
                    <a:pt x="834" y="264"/>
                    <a:pt x="828" y="270"/>
                    <a:pt x="820" y="270"/>
                  </a:cubicBezTo>
                  <a:lnTo>
                    <a:pt x="14" y="270"/>
                  </a:lnTo>
                  <a:cubicBezTo>
                    <a:pt x="6" y="270"/>
                    <a:pt x="0" y="264"/>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a:lstStyle/>
            <a:p>
              <a:endParaRPr lang="en-US"/>
            </a:p>
          </p:txBody>
        </p:sp>
        <p:sp>
          <p:nvSpPr>
            <p:cNvPr id="31766" name="Freeform 20"/>
            <p:cNvSpPr>
              <a:spLocks/>
            </p:cNvSpPr>
            <p:nvPr/>
          </p:nvSpPr>
          <p:spPr bwMode="auto">
            <a:xfrm>
              <a:off x="2406" y="1897"/>
              <a:ext cx="382" cy="125"/>
            </a:xfrm>
            <a:custGeom>
              <a:avLst/>
              <a:gdLst>
                <a:gd name="T0" fmla="*/ 6 w 834"/>
                <a:gd name="T1" fmla="*/ 0 h 270"/>
                <a:gd name="T2" fmla="*/ 376 w 834"/>
                <a:gd name="T3" fmla="*/ 0 h 270"/>
                <a:gd name="T4" fmla="*/ 382 w 834"/>
                <a:gd name="T5" fmla="*/ 6 h 270"/>
                <a:gd name="T6" fmla="*/ 382 w 834"/>
                <a:gd name="T7" fmla="*/ 119 h 270"/>
                <a:gd name="T8" fmla="*/ 376 w 834"/>
                <a:gd name="T9" fmla="*/ 125 h 270"/>
                <a:gd name="T10" fmla="*/ 6 w 834"/>
                <a:gd name="T11" fmla="*/ 125 h 270"/>
                <a:gd name="T12" fmla="*/ 0 w 834"/>
                <a:gd name="T13" fmla="*/ 119 h 270"/>
                <a:gd name="T14" fmla="*/ 0 w 834"/>
                <a:gd name="T15" fmla="*/ 6 h 270"/>
                <a:gd name="T16" fmla="*/ 6 w 834"/>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a:lstStyle/>
            <a:p>
              <a:endParaRPr lang="en-US"/>
            </a:p>
          </p:txBody>
        </p:sp>
        <p:sp>
          <p:nvSpPr>
            <p:cNvPr id="31767" name="Freeform 21"/>
            <p:cNvSpPr>
              <a:spLocks/>
            </p:cNvSpPr>
            <p:nvPr/>
          </p:nvSpPr>
          <p:spPr bwMode="auto">
            <a:xfrm>
              <a:off x="2406" y="2033"/>
              <a:ext cx="382" cy="124"/>
            </a:xfrm>
            <a:custGeom>
              <a:avLst/>
              <a:gdLst>
                <a:gd name="T0" fmla="*/ 6 w 834"/>
                <a:gd name="T1" fmla="*/ 0 h 270"/>
                <a:gd name="T2" fmla="*/ 376 w 834"/>
                <a:gd name="T3" fmla="*/ 0 h 270"/>
                <a:gd name="T4" fmla="*/ 382 w 834"/>
                <a:gd name="T5" fmla="*/ 6 h 270"/>
                <a:gd name="T6" fmla="*/ 382 w 834"/>
                <a:gd name="T7" fmla="*/ 118 h 270"/>
                <a:gd name="T8" fmla="*/ 376 w 834"/>
                <a:gd name="T9" fmla="*/ 124 h 270"/>
                <a:gd name="T10" fmla="*/ 6 w 834"/>
                <a:gd name="T11" fmla="*/ 124 h 270"/>
                <a:gd name="T12" fmla="*/ 0 w 834"/>
                <a:gd name="T13" fmla="*/ 118 h 270"/>
                <a:gd name="T14" fmla="*/ 0 w 834"/>
                <a:gd name="T15" fmla="*/ 6 h 270"/>
                <a:gd name="T16" fmla="*/ 6 w 834"/>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a:lstStyle/>
            <a:p>
              <a:endParaRPr lang="en-US"/>
            </a:p>
          </p:txBody>
        </p:sp>
        <p:sp>
          <p:nvSpPr>
            <p:cNvPr id="31768" name="Freeform 22"/>
            <p:cNvSpPr>
              <a:spLocks/>
            </p:cNvSpPr>
            <p:nvPr/>
          </p:nvSpPr>
          <p:spPr bwMode="auto">
            <a:xfrm>
              <a:off x="2406" y="2168"/>
              <a:ext cx="382" cy="124"/>
            </a:xfrm>
            <a:custGeom>
              <a:avLst/>
              <a:gdLst>
                <a:gd name="T0" fmla="*/ 6 w 834"/>
                <a:gd name="T1" fmla="*/ 0 h 270"/>
                <a:gd name="T2" fmla="*/ 376 w 834"/>
                <a:gd name="T3" fmla="*/ 0 h 270"/>
                <a:gd name="T4" fmla="*/ 382 w 834"/>
                <a:gd name="T5" fmla="*/ 6 h 270"/>
                <a:gd name="T6" fmla="*/ 382 w 834"/>
                <a:gd name="T7" fmla="*/ 118 h 270"/>
                <a:gd name="T8" fmla="*/ 376 w 834"/>
                <a:gd name="T9" fmla="*/ 124 h 270"/>
                <a:gd name="T10" fmla="*/ 6 w 834"/>
                <a:gd name="T11" fmla="*/ 124 h 270"/>
                <a:gd name="T12" fmla="*/ 0 w 834"/>
                <a:gd name="T13" fmla="*/ 118 h 270"/>
                <a:gd name="T14" fmla="*/ 0 w 834"/>
                <a:gd name="T15" fmla="*/ 6 h 270"/>
                <a:gd name="T16" fmla="*/ 6 w 834"/>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a:lstStyle/>
            <a:p>
              <a:endParaRPr lang="en-US"/>
            </a:p>
          </p:txBody>
        </p:sp>
        <p:sp>
          <p:nvSpPr>
            <p:cNvPr id="31769" name="Freeform 23"/>
            <p:cNvSpPr>
              <a:spLocks/>
            </p:cNvSpPr>
            <p:nvPr/>
          </p:nvSpPr>
          <p:spPr bwMode="auto">
            <a:xfrm>
              <a:off x="2800" y="2009"/>
              <a:ext cx="390" cy="320"/>
            </a:xfrm>
            <a:custGeom>
              <a:avLst/>
              <a:gdLst>
                <a:gd name="T0" fmla="*/ 0 w 849"/>
                <a:gd name="T1" fmla="*/ 5 h 696"/>
                <a:gd name="T2" fmla="*/ 17 w 849"/>
                <a:gd name="T3" fmla="*/ 120 h 696"/>
                <a:gd name="T4" fmla="*/ 42 w 849"/>
                <a:gd name="T5" fmla="*/ 88 h 696"/>
                <a:gd name="T6" fmla="*/ 297 w 849"/>
                <a:gd name="T7" fmla="*/ 289 h 696"/>
                <a:gd name="T8" fmla="*/ 273 w 849"/>
                <a:gd name="T9" fmla="*/ 320 h 696"/>
                <a:gd name="T10" fmla="*/ 390 w 849"/>
                <a:gd name="T11" fmla="*/ 315 h 696"/>
                <a:gd name="T12" fmla="*/ 368 w 849"/>
                <a:gd name="T13" fmla="*/ 208 h 696"/>
                <a:gd name="T14" fmla="*/ 346 w 849"/>
                <a:gd name="T15" fmla="*/ 236 h 696"/>
                <a:gd name="T16" fmla="*/ 89 w 849"/>
                <a:gd name="T17" fmla="*/ 34 h 696"/>
                <a:gd name="T18" fmla="*/ 116 w 849"/>
                <a:gd name="T19" fmla="*/ 0 h 696"/>
                <a:gd name="T20" fmla="*/ 0 w 849"/>
                <a:gd name="T21" fmla="*/ 5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9" h="696">
                  <a:moveTo>
                    <a:pt x="0" y="11"/>
                  </a:moveTo>
                  <a:lnTo>
                    <a:pt x="38" y="260"/>
                  </a:lnTo>
                  <a:lnTo>
                    <a:pt x="91" y="192"/>
                  </a:lnTo>
                  <a:lnTo>
                    <a:pt x="647" y="628"/>
                  </a:lnTo>
                  <a:lnTo>
                    <a:pt x="594" y="696"/>
                  </a:lnTo>
                  <a:lnTo>
                    <a:pt x="849" y="685"/>
                  </a:lnTo>
                  <a:lnTo>
                    <a:pt x="802" y="452"/>
                  </a:lnTo>
                  <a:lnTo>
                    <a:pt x="754" y="514"/>
                  </a:lnTo>
                  <a:lnTo>
                    <a:pt x="194" y="74"/>
                  </a:lnTo>
                  <a:lnTo>
                    <a:pt x="252" y="0"/>
                  </a:lnTo>
                  <a:lnTo>
                    <a:pt x="0" y="11"/>
                  </a:lnTo>
                  <a:close/>
                </a:path>
              </a:pathLst>
            </a:custGeom>
            <a:solidFill>
              <a:srgbClr val="0000FF"/>
            </a:solidFill>
            <a:ln w="7" cap="flat">
              <a:solidFill>
                <a:srgbClr val="000000"/>
              </a:solidFill>
              <a:prstDash val="solid"/>
              <a:miter lim="800000"/>
              <a:headEnd/>
              <a:tailEnd/>
            </a:ln>
          </p:spPr>
          <p:txBody>
            <a:bodyPr/>
            <a:lstStyle/>
            <a:p>
              <a:endParaRPr lang="en-US"/>
            </a:p>
          </p:txBody>
        </p:sp>
        <p:sp>
          <p:nvSpPr>
            <p:cNvPr id="31770" name="Rectangle 24"/>
            <p:cNvSpPr>
              <a:spLocks noChangeArrowheads="1"/>
            </p:cNvSpPr>
            <p:nvPr/>
          </p:nvSpPr>
          <p:spPr bwMode="auto">
            <a:xfrm>
              <a:off x="2285" y="1525"/>
              <a:ext cx="74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000" dirty="0">
                  <a:solidFill>
                    <a:srgbClr val="000000"/>
                  </a:solidFill>
                  <a:latin typeface="Sans"/>
                </a:rPr>
                <a:t>Registers</a:t>
              </a:r>
              <a:endParaRPr lang="en-US" dirty="0">
                <a:latin typeface="Arial" pitchFamily="34" charset="0"/>
              </a:endParaRPr>
            </a:p>
          </p:txBody>
        </p:sp>
      </p:grpSp>
      <p:pic>
        <p:nvPicPr>
          <p:cNvPr id="2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a:xfrm>
            <a:off x="8543278" y="6356350"/>
            <a:ext cx="561975" cy="365125"/>
          </a:xfrm>
        </p:spPr>
        <p:txBody>
          <a:bodyPr/>
          <a:lstStyle/>
          <a:p>
            <a:pPr>
              <a:defRPr/>
            </a:pPr>
            <a:fld id="{788BDCC7-9C64-475F-8426-C4F67C13B707}" type="slidenum">
              <a:rPr/>
              <a:pPr>
                <a:defRPr/>
              </a:pPr>
              <a:t>80</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Factorial in </a:t>
            </a:r>
            <a:r>
              <a:rPr lang="fr-FR" dirty="0" err="1">
                <a:solidFill>
                  <a:schemeClr val="tx1"/>
                </a:solidFill>
              </a:rPr>
              <a:t>SimpleRisc</a:t>
            </a:r>
            <a:endParaRPr lang="fr-FR" dirty="0">
              <a:solidFill>
                <a:schemeClr val="tx1"/>
              </a:solidFill>
            </a:endParaRPr>
          </a:p>
        </p:txBody>
      </p:sp>
      <p:sp>
        <p:nvSpPr>
          <p:cNvPr id="3" name="Rectangle 2"/>
          <p:cNvSpPr/>
          <p:nvPr/>
        </p:nvSpPr>
        <p:spPr>
          <a:xfrm>
            <a:off x="1905000" y="1371600"/>
            <a:ext cx="7200253" cy="5047536"/>
          </a:xfrm>
          <a:prstGeom prst="rect">
            <a:avLst/>
          </a:prstGeom>
        </p:spPr>
        <p:txBody>
          <a:bodyPr wrap="square">
            <a:spAutoFit/>
          </a:bodyPr>
          <a:lstStyle/>
          <a:p>
            <a:pPr>
              <a:tabLst>
                <a:tab pos="457200" algn="l"/>
              </a:tabLst>
            </a:pPr>
            <a:r>
              <a:rPr lang="en-US" sz="1400" i="1" dirty="0">
                <a:latin typeface="Courier New" pitchFamily="49" charset="0"/>
                <a:cs typeface="Courier New" pitchFamily="49" charset="0"/>
              </a:rPr>
              <a:t>.factorial:</a:t>
            </a:r>
          </a:p>
          <a:p>
            <a:pPr>
              <a:tabLst>
                <a:tab pos="457200" algn="l"/>
                <a:tab pos="1828800" algn="l"/>
              </a:tabLst>
            </a:pPr>
            <a:r>
              <a:rPr lang="pt-BR" sz="1400" i="1" dirty="0" smtClean="0">
                <a:latin typeface="Courier New" pitchFamily="49" charset="0"/>
                <a:cs typeface="Courier New" pitchFamily="49" charset="0"/>
              </a:rPr>
              <a:t>	cmp </a:t>
            </a:r>
            <a:r>
              <a:rPr lang="pt-BR" sz="1400" i="1" dirty="0">
                <a:latin typeface="Courier New" pitchFamily="49" charset="0"/>
                <a:cs typeface="Courier New" pitchFamily="49" charset="0"/>
              </a:rPr>
              <a:t>r0, </a:t>
            </a:r>
            <a:r>
              <a:rPr lang="pt-BR" sz="1400" i="1" dirty="0" smtClean="0">
                <a:latin typeface="Courier New" pitchFamily="49" charset="0"/>
                <a:cs typeface="Courier New" pitchFamily="49" charset="0"/>
              </a:rPr>
              <a:t>1	       /* </a:t>
            </a:r>
            <a:r>
              <a:rPr lang="pt-BR" sz="1400" i="1" dirty="0">
                <a:latin typeface="Courier New" pitchFamily="49" charset="0"/>
                <a:cs typeface="Courier New" pitchFamily="49" charset="0"/>
              </a:rPr>
              <a:t>compare (1,num) */</a:t>
            </a:r>
          </a:p>
          <a:p>
            <a:pPr>
              <a:tabLst>
                <a:tab pos="457200" algn="l"/>
                <a:tab pos="18288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beq</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.return</a:t>
            </a:r>
          </a:p>
          <a:p>
            <a:pPr>
              <a:tabLst>
                <a:tab pos="457200" algn="l"/>
                <a:tab pos="18288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bgt</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.continue</a:t>
            </a:r>
          </a:p>
          <a:p>
            <a:pPr>
              <a:tabLst>
                <a:tab pos="457200" algn="l"/>
                <a:tab pos="1828800" algn="l"/>
              </a:tabLst>
            </a:pPr>
            <a:r>
              <a:rPr lang="en-US" sz="1400" i="1" dirty="0" smtClean="0">
                <a:latin typeface="Courier New" pitchFamily="49" charset="0"/>
                <a:cs typeface="Courier New" pitchFamily="49" charset="0"/>
              </a:rPr>
              <a:t>	b </a:t>
            </a:r>
            <a:r>
              <a:rPr lang="en-US" sz="1400" i="1" dirty="0">
                <a:latin typeface="Courier New" pitchFamily="49" charset="0"/>
                <a:cs typeface="Courier New" pitchFamily="49" charset="0"/>
              </a:rPr>
              <a:t>.return</a:t>
            </a:r>
          </a:p>
          <a:p>
            <a:pPr>
              <a:tabLst>
                <a:tab pos="457200" algn="l"/>
                <a:tab pos="1828800" algn="l"/>
              </a:tabLst>
            </a:pPr>
            <a:r>
              <a:rPr lang="en-US" sz="1400" i="1" dirty="0">
                <a:latin typeface="Courier New" pitchFamily="49" charset="0"/>
                <a:cs typeface="Courier New" pitchFamily="49" charset="0"/>
              </a:rPr>
              <a:t>.continue:</a:t>
            </a:r>
          </a:p>
          <a:p>
            <a:pPr>
              <a:tabLst>
                <a:tab pos="457200" algn="l"/>
                <a:tab pos="1828800" algn="l"/>
              </a:tabLst>
            </a:pPr>
            <a:r>
              <a:rPr lang="en-US" sz="1400" i="1" dirty="0" smtClean="0">
                <a:latin typeface="Courier New" pitchFamily="49" charset="0"/>
                <a:cs typeface="Courier New" pitchFamily="49" charset="0"/>
              </a:rPr>
              <a:t>	sub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8       /* </a:t>
            </a:r>
            <a:r>
              <a:rPr lang="en-US" sz="1400" i="1" dirty="0">
                <a:latin typeface="Courier New" pitchFamily="49" charset="0"/>
                <a:cs typeface="Courier New" pitchFamily="49" charset="0"/>
              </a:rPr>
              <a:t>create space on the stack */</a:t>
            </a:r>
          </a:p>
          <a:p>
            <a:pPr>
              <a:tabLst>
                <a:tab pos="457200" algn="l"/>
                <a:tab pos="1828800" algn="l"/>
              </a:tabLst>
            </a:pPr>
            <a:r>
              <a:rPr lang="en-US" sz="1400" i="1" dirty="0" smtClean="0">
                <a:latin typeface="Courier New" pitchFamily="49" charset="0"/>
                <a:cs typeface="Courier New" pitchFamily="49" charset="0"/>
              </a:rPr>
              <a:t>	</a:t>
            </a:r>
          </a:p>
          <a:p>
            <a:pPr>
              <a:tabLst>
                <a:tab pos="457200" algn="l"/>
                <a:tab pos="1828800" algn="l"/>
              </a:tabLst>
            </a:pPr>
            <a:r>
              <a:rPr lang="en-US" sz="1400" i="1" dirty="0">
                <a:latin typeface="Courier New" pitchFamily="49" charset="0"/>
                <a:cs typeface="Courier New" pitchFamily="49" charset="0"/>
              </a:rPr>
              <a:t>	</a:t>
            </a:r>
            <a:r>
              <a:rPr lang="en-US" sz="1400" i="1" dirty="0" err="1" smtClean="0">
                <a:latin typeface="Courier New" pitchFamily="49" charset="0"/>
                <a:cs typeface="Courier New" pitchFamily="49" charset="0"/>
              </a:rPr>
              <a:t>st</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r0, [</a:t>
            </a:r>
            <a:r>
              <a:rPr lang="en-US" sz="1400" i="1" dirty="0" err="1">
                <a:latin typeface="Courier New" pitchFamily="49" charset="0"/>
                <a:cs typeface="Courier New" pitchFamily="49" charset="0"/>
              </a:rPr>
              <a:t>sp</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push r0 on the stack */</a:t>
            </a:r>
          </a:p>
          <a:p>
            <a:pPr>
              <a:tabLst>
                <a:tab pos="457200" algn="l"/>
                <a:tab pos="18288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st</a:t>
            </a:r>
            <a:r>
              <a:rPr lang="en-US" sz="1400" i="1" dirty="0" smtClean="0">
                <a:latin typeface="Courier New" pitchFamily="49" charset="0"/>
                <a:cs typeface="Courier New" pitchFamily="49" charset="0"/>
              </a:rPr>
              <a:t> </a:t>
            </a:r>
            <a:r>
              <a:rPr lang="en-US" sz="1400" i="1" dirty="0" err="1">
                <a:latin typeface="Courier New" pitchFamily="49" charset="0"/>
                <a:cs typeface="Courier New" pitchFamily="49" charset="0"/>
              </a:rPr>
              <a:t>ra</a:t>
            </a:r>
            <a:r>
              <a:rPr lang="en-US" sz="1400" i="1" dirty="0">
                <a:latin typeface="Courier New" pitchFamily="49" charset="0"/>
                <a:cs typeface="Courier New" pitchFamily="49" charset="0"/>
              </a:rPr>
              <a:t>, 4[</a:t>
            </a:r>
            <a:r>
              <a:rPr lang="en-US" sz="1400" i="1" dirty="0" err="1">
                <a:latin typeface="Courier New" pitchFamily="49" charset="0"/>
                <a:cs typeface="Courier New" pitchFamily="49" charset="0"/>
              </a:rPr>
              <a:t>sp</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push the return address register </a:t>
            </a:r>
            <a:r>
              <a:rPr lang="en-US" sz="1400" i="1" dirty="0" smtClean="0">
                <a:latin typeface="Courier New" pitchFamily="49" charset="0"/>
                <a:cs typeface="Courier New" pitchFamily="49" charset="0"/>
              </a:rPr>
              <a:t>*/</a:t>
            </a:r>
            <a:endParaRPr lang="en-US" sz="1400" i="1" dirty="0">
              <a:latin typeface="Courier New" pitchFamily="49" charset="0"/>
              <a:cs typeface="Courier New" pitchFamily="49" charset="0"/>
            </a:endParaRPr>
          </a:p>
          <a:p>
            <a:pPr>
              <a:tabLst>
                <a:tab pos="457200" algn="l"/>
                <a:tab pos="1828800" algn="l"/>
              </a:tabLst>
            </a:pPr>
            <a:r>
              <a:rPr lang="pt-BR" sz="1400" i="1" dirty="0" smtClean="0">
                <a:latin typeface="Courier New" pitchFamily="49" charset="0"/>
                <a:cs typeface="Courier New" pitchFamily="49" charset="0"/>
              </a:rPr>
              <a:t>	sub </a:t>
            </a:r>
            <a:r>
              <a:rPr lang="pt-BR" sz="1400" i="1" dirty="0">
                <a:latin typeface="Courier New" pitchFamily="49" charset="0"/>
                <a:cs typeface="Courier New" pitchFamily="49" charset="0"/>
              </a:rPr>
              <a:t>r0, r0, </a:t>
            </a:r>
            <a:r>
              <a:rPr lang="pt-BR" sz="1400" i="1" dirty="0" smtClean="0">
                <a:latin typeface="Courier New" pitchFamily="49" charset="0"/>
                <a:cs typeface="Courier New" pitchFamily="49" charset="0"/>
              </a:rPr>
              <a:t>1       /* </a:t>
            </a:r>
            <a:r>
              <a:rPr lang="pt-BR" sz="1400" i="1" dirty="0">
                <a:latin typeface="Courier New" pitchFamily="49" charset="0"/>
                <a:cs typeface="Courier New" pitchFamily="49" charset="0"/>
              </a:rPr>
              <a:t>num = num - 1 */</a:t>
            </a:r>
          </a:p>
          <a:p>
            <a:pPr>
              <a:tabLst>
                <a:tab pos="457200" algn="l"/>
                <a:tab pos="1828800" algn="l"/>
              </a:tabLst>
            </a:pPr>
            <a:r>
              <a:rPr lang="en-US" sz="1400" i="1" dirty="0" smtClean="0">
                <a:latin typeface="Courier New" pitchFamily="49" charset="0"/>
                <a:cs typeface="Courier New" pitchFamily="49" charset="0"/>
              </a:rPr>
              <a:t>	call </a:t>
            </a:r>
            <a:r>
              <a:rPr lang="en-US" sz="1400" i="1" dirty="0">
                <a:latin typeface="Courier New" pitchFamily="49" charset="0"/>
                <a:cs typeface="Courier New" pitchFamily="49" charset="0"/>
              </a:rPr>
              <a:t>.</a:t>
            </a:r>
            <a:r>
              <a:rPr lang="en-US" sz="1400" i="1" dirty="0" smtClean="0">
                <a:latin typeface="Courier New" pitchFamily="49" charset="0"/>
                <a:cs typeface="Courier New" pitchFamily="49" charset="0"/>
              </a:rPr>
              <a:t>factorial     /* </a:t>
            </a:r>
            <a:r>
              <a:rPr lang="en-US" sz="1400" i="1" dirty="0">
                <a:latin typeface="Courier New" pitchFamily="49" charset="0"/>
                <a:cs typeface="Courier New" pitchFamily="49" charset="0"/>
              </a:rPr>
              <a:t>result will be in r1 */</a:t>
            </a:r>
          </a:p>
          <a:p>
            <a:pPr>
              <a:tabLst>
                <a:tab pos="457200" algn="l"/>
                <a:tab pos="1828800" algn="l"/>
              </a:tabLst>
            </a:pPr>
            <a:r>
              <a:rPr lang="en-US" sz="1400" i="1" dirty="0" smtClean="0">
                <a:latin typeface="Courier New" pitchFamily="49" charset="0"/>
                <a:cs typeface="Courier New" pitchFamily="49" charset="0"/>
              </a:rPr>
              <a:t>	ld </a:t>
            </a:r>
            <a:r>
              <a:rPr lang="en-US" sz="1400" i="1" dirty="0">
                <a:latin typeface="Courier New" pitchFamily="49" charset="0"/>
                <a:cs typeface="Courier New" pitchFamily="49" charset="0"/>
              </a:rPr>
              <a:t>r0, [</a:t>
            </a:r>
            <a:r>
              <a:rPr lang="en-US" sz="1400" i="1" dirty="0" err="1">
                <a:latin typeface="Courier New" pitchFamily="49" charset="0"/>
                <a:cs typeface="Courier New" pitchFamily="49" charset="0"/>
              </a:rPr>
              <a:t>sp</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pop r0 from the stack */</a:t>
            </a:r>
          </a:p>
          <a:p>
            <a:pPr>
              <a:tabLst>
                <a:tab pos="457200" algn="l"/>
                <a:tab pos="1828800" algn="l"/>
              </a:tabLst>
            </a:pPr>
            <a:r>
              <a:rPr lang="en-US" sz="1400" i="1" dirty="0" smtClean="0">
                <a:latin typeface="Courier New" pitchFamily="49" charset="0"/>
                <a:cs typeface="Courier New" pitchFamily="49" charset="0"/>
              </a:rPr>
              <a:t>	ld </a:t>
            </a:r>
            <a:r>
              <a:rPr lang="en-US" sz="1400" i="1" dirty="0" err="1">
                <a:latin typeface="Courier New" pitchFamily="49" charset="0"/>
                <a:cs typeface="Courier New" pitchFamily="49" charset="0"/>
              </a:rPr>
              <a:t>ra</a:t>
            </a:r>
            <a:r>
              <a:rPr lang="en-US" sz="1400" i="1" dirty="0">
                <a:latin typeface="Courier New" pitchFamily="49" charset="0"/>
                <a:cs typeface="Courier New" pitchFamily="49" charset="0"/>
              </a:rPr>
              <a:t>, 4[</a:t>
            </a:r>
            <a:r>
              <a:rPr lang="en-US" sz="1400" i="1" dirty="0" err="1">
                <a:latin typeface="Courier New" pitchFamily="49" charset="0"/>
                <a:cs typeface="Courier New" pitchFamily="49" charset="0"/>
              </a:rPr>
              <a:t>sp</a:t>
            </a: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restore the return address */</a:t>
            </a:r>
          </a:p>
          <a:p>
            <a:pPr>
              <a:tabLst>
                <a:tab pos="457200" algn="l"/>
                <a:tab pos="1828800" algn="l"/>
              </a:tabLst>
            </a:pPr>
            <a:r>
              <a:rPr lang="pt-BR" sz="1400" i="1" dirty="0" smtClean="0">
                <a:latin typeface="Courier New" pitchFamily="49" charset="0"/>
                <a:cs typeface="Courier New" pitchFamily="49" charset="0"/>
              </a:rPr>
              <a:t>	mul </a:t>
            </a:r>
            <a:r>
              <a:rPr lang="pt-BR" sz="1400" i="1" dirty="0">
                <a:latin typeface="Courier New" pitchFamily="49" charset="0"/>
                <a:cs typeface="Courier New" pitchFamily="49" charset="0"/>
              </a:rPr>
              <a:t>r1, r0, </a:t>
            </a:r>
            <a:r>
              <a:rPr lang="pt-BR" sz="1400" i="1" dirty="0" smtClean="0">
                <a:latin typeface="Courier New" pitchFamily="49" charset="0"/>
                <a:cs typeface="Courier New" pitchFamily="49" charset="0"/>
              </a:rPr>
              <a:t>r1      /* </a:t>
            </a:r>
            <a:r>
              <a:rPr lang="pt-BR" sz="1400" i="1" dirty="0">
                <a:latin typeface="Courier New" pitchFamily="49" charset="0"/>
                <a:cs typeface="Courier New" pitchFamily="49" charset="0"/>
              </a:rPr>
              <a:t>factorial(n) = n * factorial(n-1) */</a:t>
            </a:r>
          </a:p>
          <a:p>
            <a:pPr>
              <a:tabLst>
                <a:tab pos="457200" algn="l"/>
                <a:tab pos="1828800" algn="l"/>
              </a:tabLst>
            </a:pPr>
            <a:r>
              <a:rPr lang="en-US" sz="1400" i="1" dirty="0" smtClean="0">
                <a:latin typeface="Courier New" pitchFamily="49" charset="0"/>
                <a:cs typeface="Courier New" pitchFamily="49" charset="0"/>
              </a:rPr>
              <a:t>	add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sp</a:t>
            </a:r>
            <a:r>
              <a:rPr lang="en-US" sz="1400" i="1" dirty="0">
                <a:latin typeface="Courier New" pitchFamily="49" charset="0"/>
                <a:cs typeface="Courier New" pitchFamily="49" charset="0"/>
              </a:rPr>
              <a:t>, </a:t>
            </a:r>
            <a:r>
              <a:rPr lang="en-US" sz="1400" i="1" dirty="0" smtClean="0">
                <a:latin typeface="Courier New" pitchFamily="49" charset="0"/>
                <a:cs typeface="Courier New" pitchFamily="49" charset="0"/>
              </a:rPr>
              <a:t>8       /* </a:t>
            </a:r>
            <a:r>
              <a:rPr lang="en-US" sz="1400" i="1" dirty="0">
                <a:latin typeface="Courier New" pitchFamily="49" charset="0"/>
                <a:cs typeface="Courier New" pitchFamily="49" charset="0"/>
              </a:rPr>
              <a:t>delete the activation block */</a:t>
            </a:r>
          </a:p>
          <a:p>
            <a:pPr>
              <a:tabLst>
                <a:tab pos="457200" algn="l"/>
              </a:tabLst>
            </a:pPr>
            <a:r>
              <a:rPr lang="en-US" sz="1400" i="1" dirty="0" smtClean="0">
                <a:latin typeface="Courier New" pitchFamily="49" charset="0"/>
                <a:cs typeface="Courier New" pitchFamily="49" charset="0"/>
              </a:rPr>
              <a:t>	ret</a:t>
            </a:r>
            <a:endParaRPr lang="en-US" sz="1400" i="1" dirty="0">
              <a:latin typeface="Courier New" pitchFamily="49" charset="0"/>
              <a:cs typeface="Courier New" pitchFamily="49" charset="0"/>
            </a:endParaRPr>
          </a:p>
          <a:p>
            <a:pPr>
              <a:tabLst>
                <a:tab pos="457200" algn="l"/>
              </a:tabLst>
            </a:pPr>
            <a:r>
              <a:rPr lang="en-US" sz="1400" i="1" dirty="0">
                <a:latin typeface="Courier New" pitchFamily="49" charset="0"/>
                <a:cs typeface="Courier New" pitchFamily="49" charset="0"/>
              </a:rPr>
              <a:t>.return:</a:t>
            </a:r>
          </a:p>
          <a:p>
            <a:pPr>
              <a:tabLst>
                <a:tab pos="4572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r1, 1</a:t>
            </a:r>
          </a:p>
          <a:p>
            <a:pPr>
              <a:tabLst>
                <a:tab pos="457200" algn="l"/>
              </a:tabLst>
            </a:pPr>
            <a:r>
              <a:rPr lang="en-US" sz="1400" i="1" dirty="0" smtClean="0">
                <a:latin typeface="Courier New" pitchFamily="49" charset="0"/>
                <a:cs typeface="Courier New" pitchFamily="49" charset="0"/>
              </a:rPr>
              <a:t>	ret</a:t>
            </a:r>
            <a:endParaRPr lang="en-US" sz="1400" i="1" dirty="0">
              <a:latin typeface="Courier New" pitchFamily="49" charset="0"/>
              <a:cs typeface="Courier New" pitchFamily="49" charset="0"/>
            </a:endParaRPr>
          </a:p>
          <a:p>
            <a:pPr>
              <a:tabLst>
                <a:tab pos="457200" algn="l"/>
              </a:tabLst>
            </a:pPr>
            <a:r>
              <a:rPr lang="en-US" sz="1400" i="1" dirty="0">
                <a:latin typeface="Courier New" pitchFamily="49" charset="0"/>
                <a:cs typeface="Courier New" pitchFamily="49" charset="0"/>
              </a:rPr>
              <a:t>.main:</a:t>
            </a:r>
          </a:p>
          <a:p>
            <a:pPr>
              <a:tabLst>
                <a:tab pos="4572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mov</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r0, 10</a:t>
            </a:r>
          </a:p>
          <a:p>
            <a:pPr>
              <a:tabLst>
                <a:tab pos="457200" algn="l"/>
              </a:tabLst>
            </a:pPr>
            <a:r>
              <a:rPr lang="en-US" sz="1400" i="1" dirty="0" smtClean="0">
                <a:latin typeface="Courier New" pitchFamily="49" charset="0"/>
                <a:cs typeface="Courier New" pitchFamily="49" charset="0"/>
              </a:rPr>
              <a:t>	call </a:t>
            </a:r>
            <a:r>
              <a:rPr lang="en-US" sz="1400" i="1" dirty="0">
                <a:latin typeface="Courier New" pitchFamily="49" charset="0"/>
                <a:cs typeface="Courier New" pitchFamily="49" charset="0"/>
              </a:rPr>
              <a:t>.factorial</a:t>
            </a:r>
            <a:endParaRPr lang="en-US" sz="1400" dirty="0">
              <a:latin typeface="Courier New" pitchFamily="49" charset="0"/>
              <a:cs typeface="Courier New" pitchFamily="49"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ABA24580-6F52-4263-9604-07A29FDBDEE6}" type="slidenum">
              <a:rPr/>
              <a:pPr>
                <a:defRPr/>
              </a:pPr>
              <a:t>81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i="1" dirty="0" err="1">
                <a:solidFill>
                  <a:schemeClr val="tx1"/>
                </a:solidFill>
              </a:rPr>
              <a:t>nop</a:t>
            </a:r>
            <a:r>
              <a:rPr lang="fr-FR" dirty="0">
                <a:solidFill>
                  <a:schemeClr val="tx1"/>
                </a:solidFill>
              </a:rPr>
              <a:t> instruction</a:t>
            </a:r>
          </a:p>
        </p:txBody>
      </p:sp>
      <p:sp>
        <p:nvSpPr>
          <p:cNvPr id="106501" name="Text Placeholder 2"/>
          <p:cNvSpPr txBox="1">
            <a:spLocks noGrp="1"/>
          </p:cNvSpPr>
          <p:nvPr>
            <p:ph type="body" idx="4294967295"/>
          </p:nvPr>
        </p:nvSpPr>
        <p:spPr bwMode="auto">
          <a:xfrm>
            <a:off x="304800" y="4724400"/>
            <a:ext cx="7416800" cy="1127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err="1" smtClean="0">
                <a:ea typeface="Microsoft YaHei"/>
              </a:rPr>
              <a:t>nop</a:t>
            </a:r>
            <a:r>
              <a:rPr lang="en-US" dirty="0" smtClean="0">
                <a:ea typeface="Microsoft YaHei"/>
              </a:rPr>
              <a:t> → does nothing</a:t>
            </a:r>
          </a:p>
          <a:p>
            <a:pPr eaLnBrk="1">
              <a:spcBef>
                <a:spcPct val="0"/>
              </a:spcBef>
              <a:spcAft>
                <a:spcPts val="1413"/>
              </a:spcAft>
            </a:pPr>
            <a:r>
              <a:rPr lang="en-US" dirty="0" smtClean="0">
                <a:ea typeface="Microsoft YaHei"/>
              </a:rPr>
              <a:t>Example : </a:t>
            </a:r>
            <a:r>
              <a:rPr lang="en-US" dirty="0" err="1" smtClean="0">
                <a:solidFill>
                  <a:srgbClr val="800000"/>
                </a:solidFill>
                <a:ea typeface="Microsoft YaHei"/>
              </a:rPr>
              <a:t>nop</a:t>
            </a:r>
            <a:endParaRPr lang="en-US" dirty="0" smtClean="0">
              <a:solidFill>
                <a:srgbClr val="800000"/>
              </a:solidFill>
              <a:ea typeface="Microsoft YaHei"/>
            </a:endParaRPr>
          </a:p>
        </p:txBody>
      </p:sp>
      <p:pic>
        <p:nvPicPr>
          <p:cNvPr id="10650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84325"/>
            <a:ext cx="3455988" cy="3159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785D012C-F169-4BA0-BBD5-380899CF574A}" type="slidenum">
              <a:rPr/>
              <a:pPr>
                <a:defRPr/>
              </a:pPr>
              <a:t>82</a:t>
            </a:fld>
            <a:endParaRPr/>
          </a:p>
        </p:txBody>
      </p:sp>
      <p:sp>
        <p:nvSpPr>
          <p:cNvPr id="2" name="Title 1"/>
          <p:cNvSpPr txBox="1">
            <a:spLocks noGrp="1"/>
          </p:cNvSpPr>
          <p:nvPr>
            <p:ph type="title" idx="4294967295"/>
          </p:nvPr>
        </p:nvSpPr>
        <p:spPr>
          <a:xfrm>
            <a:off x="228600" y="304800"/>
            <a:ext cx="8686800" cy="676275"/>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Outline</a:t>
            </a:r>
          </a:p>
        </p:txBody>
      </p:sp>
      <p:sp>
        <p:nvSpPr>
          <p:cNvPr id="26629" name="Text Placeholder 2"/>
          <p:cNvSpPr txBox="1">
            <a:spLocks noGrp="1"/>
          </p:cNvSpPr>
          <p:nvPr>
            <p:ph type="body" idx="4294967295"/>
          </p:nvPr>
        </p:nvSpPr>
        <p:spPr bwMode="auto">
          <a:xfrm>
            <a:off x="304800" y="2057400"/>
            <a:ext cx="8534400" cy="35639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ea typeface="Microsoft YaHei"/>
              </a:rPr>
              <a:t>Overview of Assembly</a:t>
            </a:r>
            <a:r>
              <a:rPr lang="en-US" dirty="0">
                <a:ea typeface="Microsoft YaHei"/>
              </a:rPr>
              <a:t> </a:t>
            </a:r>
            <a:r>
              <a:rPr lang="en-US" dirty="0" smtClean="0">
                <a:ea typeface="Microsoft YaHei"/>
              </a:rPr>
              <a:t>Language</a:t>
            </a:r>
          </a:p>
          <a:p>
            <a:pPr eaLnBrk="1">
              <a:spcBef>
                <a:spcPct val="0"/>
              </a:spcBef>
              <a:spcAft>
                <a:spcPts val="1413"/>
              </a:spcAft>
            </a:pPr>
            <a:r>
              <a:rPr lang="en-US" dirty="0" smtClean="0">
                <a:ea typeface="Microsoft YaHei"/>
              </a:rPr>
              <a:t>Assembly Language Syntax</a:t>
            </a:r>
          </a:p>
          <a:p>
            <a:pPr eaLnBrk="1">
              <a:spcBef>
                <a:spcPct val="0"/>
              </a:spcBef>
              <a:spcAft>
                <a:spcPts val="1413"/>
              </a:spcAft>
            </a:pPr>
            <a:r>
              <a:rPr lang="en-US" dirty="0" err="1" smtClean="0">
                <a:ea typeface="Microsoft YaHei"/>
              </a:rPr>
              <a:t>SimpleRisc</a:t>
            </a:r>
            <a:r>
              <a:rPr lang="en-US" dirty="0" smtClean="0">
                <a:ea typeface="Microsoft YaHei"/>
              </a:rPr>
              <a:t> ISA</a:t>
            </a:r>
          </a:p>
          <a:p>
            <a:pPr eaLnBrk="1">
              <a:spcBef>
                <a:spcPct val="0"/>
              </a:spcBef>
              <a:spcAft>
                <a:spcPts val="1413"/>
              </a:spcAft>
            </a:pPr>
            <a:r>
              <a:rPr lang="en-US" dirty="0" smtClean="0">
                <a:ea typeface="Microsoft YaHei"/>
              </a:rPr>
              <a:t>Functions and Stacks</a:t>
            </a:r>
          </a:p>
          <a:p>
            <a:pPr eaLnBrk="1">
              <a:spcBef>
                <a:spcPct val="0"/>
              </a:spcBef>
              <a:spcAft>
                <a:spcPts val="1413"/>
              </a:spcAft>
            </a:pPr>
            <a:r>
              <a:rPr lang="en-US" dirty="0" err="1" smtClean="0">
                <a:ea typeface="Microsoft YaHei"/>
              </a:rPr>
              <a:t>SimpleRisc</a:t>
            </a:r>
            <a:r>
              <a:rPr lang="en-US" dirty="0" smtClean="0">
                <a:ea typeface="Microsoft YaHei"/>
              </a:rPr>
              <a:t> Encoding</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5918200" y="4495800"/>
            <a:ext cx="1397000" cy="98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9181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97746C80-4CC1-4670-AA0C-8A28D278D7C0}" type="slidenum">
              <a:rPr/>
              <a:pPr>
                <a:defRPr/>
              </a:pPr>
              <a:t>83</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Encoding</a:t>
            </a:r>
            <a:r>
              <a:rPr lang="fr-FR" dirty="0">
                <a:solidFill>
                  <a:schemeClr val="tx1"/>
                </a:solidFill>
              </a:rPr>
              <a:t> Instructions</a:t>
            </a:r>
          </a:p>
        </p:txBody>
      </p:sp>
      <p:sp>
        <p:nvSpPr>
          <p:cNvPr id="108549" name="Text Placeholder 2"/>
          <p:cNvSpPr txBox="1">
            <a:spLocks noGrp="1"/>
          </p:cNvSpPr>
          <p:nvPr>
            <p:ph type="body" idx="4294967295"/>
          </p:nvPr>
        </p:nvSpPr>
        <p:spPr bwMode="auto">
          <a:xfrm>
            <a:off x="304800" y="1600200"/>
            <a:ext cx="8610600" cy="14954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Encode the </a:t>
            </a:r>
            <a:r>
              <a:rPr lang="en-US" sz="2600" dirty="0" err="1" smtClean="0">
                <a:ea typeface="Microsoft YaHei"/>
              </a:rPr>
              <a:t>SimpleRisc</a:t>
            </a:r>
            <a:r>
              <a:rPr lang="en-US" sz="2600" dirty="0" smtClean="0">
                <a:ea typeface="Microsoft YaHei"/>
              </a:rPr>
              <a:t> ISA using 32 bits.</a:t>
            </a:r>
          </a:p>
          <a:p>
            <a:pPr eaLnBrk="1">
              <a:spcBef>
                <a:spcPct val="0"/>
              </a:spcBef>
              <a:spcAft>
                <a:spcPts val="1413"/>
              </a:spcAft>
            </a:pPr>
            <a:r>
              <a:rPr lang="en-US" sz="2600" dirty="0" smtClean="0">
                <a:ea typeface="Microsoft YaHei"/>
              </a:rPr>
              <a:t>We have 21 instructions. Let us allot each instruction an unique code </a:t>
            </a:r>
            <a:r>
              <a:rPr lang="en-US" sz="2600" dirty="0" smtClean="0">
                <a:solidFill>
                  <a:srgbClr val="FF420E"/>
                </a:solidFill>
                <a:ea typeface="Microsoft YaHei"/>
              </a:rPr>
              <a:t>(</a:t>
            </a:r>
            <a:r>
              <a:rPr lang="en-US" sz="2600" dirty="0" err="1" smtClean="0">
                <a:solidFill>
                  <a:srgbClr val="FF420E"/>
                </a:solidFill>
                <a:ea typeface="Microsoft YaHei"/>
              </a:rPr>
              <a:t>opcode</a:t>
            </a:r>
            <a:r>
              <a:rPr lang="en-US" sz="2600" dirty="0" smtClean="0">
                <a:solidFill>
                  <a:srgbClr val="FF420E"/>
                </a:solidFill>
                <a:ea typeface="Microsoft YaHei"/>
              </a:rPr>
              <a:t>)</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 name="Group 4"/>
          <p:cNvGrpSpPr>
            <a:grpSpLocks noChangeAspect="1"/>
          </p:cNvGrpSpPr>
          <p:nvPr/>
        </p:nvGrpSpPr>
        <p:grpSpPr bwMode="auto">
          <a:xfrm>
            <a:off x="1219200" y="3352800"/>
            <a:ext cx="6630988" cy="2590800"/>
            <a:chOff x="768" y="2112"/>
            <a:chExt cx="4177" cy="1632"/>
          </a:xfrm>
        </p:grpSpPr>
        <p:sp>
          <p:nvSpPr>
            <p:cNvPr id="4" name="AutoShape 3"/>
            <p:cNvSpPr>
              <a:spLocks noChangeAspect="1" noChangeArrowheads="1" noTextEdit="1"/>
            </p:cNvSpPr>
            <p:nvPr/>
          </p:nvSpPr>
          <p:spPr bwMode="auto">
            <a:xfrm>
              <a:off x="768" y="2112"/>
              <a:ext cx="4177"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V="1">
              <a:off x="823"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V="1">
              <a:off x="786"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786" y="2167"/>
              <a:ext cx="4140"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786" y="2130"/>
              <a:ext cx="4140"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904" y="2158"/>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anose="02020603050405020304" pitchFamily="18" charset="0"/>
                </a:rPr>
                <a:t>Instruction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Line 10"/>
            <p:cNvSpPr>
              <a:spLocks noChangeShapeType="1"/>
            </p:cNvSpPr>
            <p:nvPr/>
          </p:nvSpPr>
          <p:spPr bwMode="auto">
            <a:xfrm flipV="1">
              <a:off x="1642"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732" y="2158"/>
              <a:ext cx="3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Code</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Freeform 12"/>
            <p:cNvSpPr>
              <a:spLocks noEditPoints="1"/>
            </p:cNvSpPr>
            <p:nvPr/>
          </p:nvSpPr>
          <p:spPr bwMode="auto">
            <a:xfrm>
              <a:off x="2151" y="2167"/>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269" y="2158"/>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Instruction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6" name="Line 14"/>
            <p:cNvSpPr>
              <a:spLocks noChangeShapeType="1"/>
            </p:cNvSpPr>
            <p:nvPr/>
          </p:nvSpPr>
          <p:spPr bwMode="auto">
            <a:xfrm flipV="1">
              <a:off x="3015"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097" y="2158"/>
              <a:ext cx="3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Code</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8" name="Freeform 16"/>
            <p:cNvSpPr>
              <a:spLocks noEditPoints="1"/>
            </p:cNvSpPr>
            <p:nvPr/>
          </p:nvSpPr>
          <p:spPr bwMode="auto">
            <a:xfrm>
              <a:off x="3525" y="2167"/>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3643" y="2158"/>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Instruction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0" name="Line 18"/>
            <p:cNvSpPr>
              <a:spLocks noChangeShapeType="1"/>
            </p:cNvSpPr>
            <p:nvPr/>
          </p:nvSpPr>
          <p:spPr bwMode="auto">
            <a:xfrm flipV="1">
              <a:off x="4380" y="2167"/>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4471" y="2158"/>
              <a:ext cx="3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Code</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2" name="Freeform 20"/>
            <p:cNvSpPr>
              <a:spLocks noEditPoints="1"/>
            </p:cNvSpPr>
            <p:nvPr/>
          </p:nvSpPr>
          <p:spPr bwMode="auto">
            <a:xfrm>
              <a:off x="786" y="2167"/>
              <a:ext cx="4140" cy="336"/>
            </a:xfrm>
            <a:custGeom>
              <a:avLst/>
              <a:gdLst>
                <a:gd name="T0" fmla="*/ 451 w 455"/>
                <a:gd name="T1" fmla="*/ 18 h 37"/>
                <a:gd name="T2" fmla="*/ 451 w 455"/>
                <a:gd name="T3" fmla="*/ 0 h 37"/>
                <a:gd name="T4" fmla="*/ 455 w 455"/>
                <a:gd name="T5" fmla="*/ 18 h 37"/>
                <a:gd name="T6" fmla="*/ 455 w 455"/>
                <a:gd name="T7" fmla="*/ 0 h 37"/>
                <a:gd name="T8" fmla="*/ 0 w 455"/>
                <a:gd name="T9" fmla="*/ 18 h 37"/>
                <a:gd name="T10" fmla="*/ 455 w 455"/>
                <a:gd name="T11" fmla="*/ 18 h 37"/>
                <a:gd name="T12" fmla="*/ 0 w 455"/>
                <a:gd name="T13" fmla="*/ 37 h 37"/>
                <a:gd name="T14" fmla="*/ 0 w 455"/>
                <a:gd name="T15" fmla="*/ 18 h 37"/>
                <a:gd name="T16" fmla="*/ 4 w 455"/>
                <a:gd name="T17" fmla="*/ 37 h 37"/>
                <a:gd name="T18" fmla="*/ 4 w 45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8"/>
                  </a:moveTo>
                  <a:lnTo>
                    <a:pt x="451" y="0"/>
                  </a:lnTo>
                  <a:moveTo>
                    <a:pt x="455" y="18"/>
                  </a:moveTo>
                  <a:lnTo>
                    <a:pt x="455" y="0"/>
                  </a:lnTo>
                  <a:moveTo>
                    <a:pt x="0" y="18"/>
                  </a:moveTo>
                  <a:lnTo>
                    <a:pt x="45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904" y="2331"/>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add</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Line 22"/>
            <p:cNvSpPr>
              <a:spLocks noChangeShapeType="1"/>
            </p:cNvSpPr>
            <p:nvPr/>
          </p:nvSpPr>
          <p:spPr bwMode="auto">
            <a:xfrm flipV="1">
              <a:off x="1642" y="233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732" y="2331"/>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00000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6" name="Freeform 24"/>
            <p:cNvSpPr>
              <a:spLocks noEditPoints="1"/>
            </p:cNvSpPr>
            <p:nvPr/>
          </p:nvSpPr>
          <p:spPr bwMode="auto">
            <a:xfrm>
              <a:off x="2151" y="2330"/>
              <a:ext cx="36" cy="173"/>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2269" y="2331"/>
              <a:ext cx="22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not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8" name="Line 26"/>
            <p:cNvSpPr>
              <a:spLocks noChangeShapeType="1"/>
            </p:cNvSpPr>
            <p:nvPr/>
          </p:nvSpPr>
          <p:spPr bwMode="auto">
            <a:xfrm flipV="1">
              <a:off x="3015" y="233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3097" y="2331"/>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01000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 name="Freeform 28"/>
            <p:cNvSpPr>
              <a:spLocks noEditPoints="1"/>
            </p:cNvSpPr>
            <p:nvPr/>
          </p:nvSpPr>
          <p:spPr bwMode="auto">
            <a:xfrm>
              <a:off x="3525" y="2330"/>
              <a:ext cx="36" cy="173"/>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3643" y="2331"/>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beq</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44" name="Line 30"/>
            <p:cNvSpPr>
              <a:spLocks noChangeShapeType="1"/>
            </p:cNvSpPr>
            <p:nvPr/>
          </p:nvSpPr>
          <p:spPr bwMode="auto">
            <a:xfrm flipV="1">
              <a:off x="4380" y="233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45" name="Rectangle 31"/>
            <p:cNvSpPr>
              <a:spLocks noChangeArrowheads="1"/>
            </p:cNvSpPr>
            <p:nvPr/>
          </p:nvSpPr>
          <p:spPr bwMode="auto">
            <a:xfrm>
              <a:off x="4471" y="2331"/>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10000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46" name="Freeform 32"/>
            <p:cNvSpPr>
              <a:spLocks noEditPoints="1"/>
            </p:cNvSpPr>
            <p:nvPr/>
          </p:nvSpPr>
          <p:spPr bwMode="auto">
            <a:xfrm>
              <a:off x="786" y="2330"/>
              <a:ext cx="4140" cy="337"/>
            </a:xfrm>
            <a:custGeom>
              <a:avLst/>
              <a:gdLst>
                <a:gd name="T0" fmla="*/ 451 w 455"/>
                <a:gd name="T1" fmla="*/ 19 h 37"/>
                <a:gd name="T2" fmla="*/ 451 w 455"/>
                <a:gd name="T3" fmla="*/ 0 h 37"/>
                <a:gd name="T4" fmla="*/ 455 w 455"/>
                <a:gd name="T5" fmla="*/ 19 h 37"/>
                <a:gd name="T6" fmla="*/ 455 w 455"/>
                <a:gd name="T7" fmla="*/ 0 h 37"/>
                <a:gd name="T8" fmla="*/ 0 w 455"/>
                <a:gd name="T9" fmla="*/ 19 h 37"/>
                <a:gd name="T10" fmla="*/ 455 w 455"/>
                <a:gd name="T11" fmla="*/ 19 h 37"/>
                <a:gd name="T12" fmla="*/ 0 w 455"/>
                <a:gd name="T13" fmla="*/ 37 h 37"/>
                <a:gd name="T14" fmla="*/ 0 w 455"/>
                <a:gd name="T15" fmla="*/ 19 h 37"/>
                <a:gd name="T16" fmla="*/ 4 w 455"/>
                <a:gd name="T17" fmla="*/ 37 h 37"/>
                <a:gd name="T18" fmla="*/ 4 w 45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9"/>
                  </a:moveTo>
                  <a:lnTo>
                    <a:pt x="451" y="0"/>
                  </a:lnTo>
                  <a:moveTo>
                    <a:pt x="455" y="19"/>
                  </a:moveTo>
                  <a:lnTo>
                    <a:pt x="455" y="0"/>
                  </a:lnTo>
                  <a:moveTo>
                    <a:pt x="0" y="19"/>
                  </a:moveTo>
                  <a:lnTo>
                    <a:pt x="45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47" name="Rectangle 33"/>
            <p:cNvSpPr>
              <a:spLocks noChangeArrowheads="1"/>
            </p:cNvSpPr>
            <p:nvPr/>
          </p:nvSpPr>
          <p:spPr bwMode="auto">
            <a:xfrm>
              <a:off x="904" y="2503"/>
              <a:ext cx="2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sub</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48" name="Line 34"/>
            <p:cNvSpPr>
              <a:spLocks noChangeShapeType="1"/>
            </p:cNvSpPr>
            <p:nvPr/>
          </p:nvSpPr>
          <p:spPr bwMode="auto">
            <a:xfrm flipV="1">
              <a:off x="1642" y="2503"/>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0" name="Rectangle 35"/>
            <p:cNvSpPr>
              <a:spLocks noChangeArrowheads="1"/>
            </p:cNvSpPr>
            <p:nvPr/>
          </p:nvSpPr>
          <p:spPr bwMode="auto">
            <a:xfrm>
              <a:off x="1732" y="250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00001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51" name="Freeform 36"/>
            <p:cNvSpPr>
              <a:spLocks noEditPoints="1"/>
            </p:cNvSpPr>
            <p:nvPr/>
          </p:nvSpPr>
          <p:spPr bwMode="auto">
            <a:xfrm>
              <a:off x="2151" y="2503"/>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2" name="Rectangle 37"/>
            <p:cNvSpPr>
              <a:spLocks noChangeArrowheads="1"/>
            </p:cNvSpPr>
            <p:nvPr/>
          </p:nvSpPr>
          <p:spPr bwMode="auto">
            <a:xfrm>
              <a:off x="2269" y="2503"/>
              <a:ext cx="2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mov</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53" name="Line 38"/>
            <p:cNvSpPr>
              <a:spLocks noChangeShapeType="1"/>
            </p:cNvSpPr>
            <p:nvPr/>
          </p:nvSpPr>
          <p:spPr bwMode="auto">
            <a:xfrm flipV="1">
              <a:off x="3015" y="2503"/>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4" name="Rectangle 39"/>
            <p:cNvSpPr>
              <a:spLocks noChangeArrowheads="1"/>
            </p:cNvSpPr>
            <p:nvPr/>
          </p:nvSpPr>
          <p:spPr bwMode="auto">
            <a:xfrm>
              <a:off x="3097" y="250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01001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55" name="Freeform 40"/>
            <p:cNvSpPr>
              <a:spLocks noEditPoints="1"/>
            </p:cNvSpPr>
            <p:nvPr/>
          </p:nvSpPr>
          <p:spPr bwMode="auto">
            <a:xfrm>
              <a:off x="3525" y="2503"/>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6" name="Rectangle 41"/>
            <p:cNvSpPr>
              <a:spLocks noChangeArrowheads="1"/>
            </p:cNvSpPr>
            <p:nvPr/>
          </p:nvSpPr>
          <p:spPr bwMode="auto">
            <a:xfrm>
              <a:off x="3643" y="2503"/>
              <a:ext cx="22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bgt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57" name="Line 42"/>
            <p:cNvSpPr>
              <a:spLocks noChangeShapeType="1"/>
            </p:cNvSpPr>
            <p:nvPr/>
          </p:nvSpPr>
          <p:spPr bwMode="auto">
            <a:xfrm flipV="1">
              <a:off x="4380" y="2503"/>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58" name="Rectangle 43"/>
            <p:cNvSpPr>
              <a:spLocks noChangeArrowheads="1"/>
            </p:cNvSpPr>
            <p:nvPr/>
          </p:nvSpPr>
          <p:spPr bwMode="auto">
            <a:xfrm>
              <a:off x="4471" y="250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10001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59" name="Freeform 44"/>
            <p:cNvSpPr>
              <a:spLocks noEditPoints="1"/>
            </p:cNvSpPr>
            <p:nvPr/>
          </p:nvSpPr>
          <p:spPr bwMode="auto">
            <a:xfrm>
              <a:off x="786" y="2503"/>
              <a:ext cx="4140" cy="337"/>
            </a:xfrm>
            <a:custGeom>
              <a:avLst/>
              <a:gdLst>
                <a:gd name="T0" fmla="*/ 451 w 455"/>
                <a:gd name="T1" fmla="*/ 18 h 37"/>
                <a:gd name="T2" fmla="*/ 451 w 455"/>
                <a:gd name="T3" fmla="*/ 0 h 37"/>
                <a:gd name="T4" fmla="*/ 455 w 455"/>
                <a:gd name="T5" fmla="*/ 18 h 37"/>
                <a:gd name="T6" fmla="*/ 455 w 455"/>
                <a:gd name="T7" fmla="*/ 0 h 37"/>
                <a:gd name="T8" fmla="*/ 0 w 455"/>
                <a:gd name="T9" fmla="*/ 19 h 37"/>
                <a:gd name="T10" fmla="*/ 455 w 455"/>
                <a:gd name="T11" fmla="*/ 19 h 37"/>
                <a:gd name="T12" fmla="*/ 0 w 455"/>
                <a:gd name="T13" fmla="*/ 37 h 37"/>
                <a:gd name="T14" fmla="*/ 0 w 455"/>
                <a:gd name="T15" fmla="*/ 19 h 37"/>
                <a:gd name="T16" fmla="*/ 4 w 455"/>
                <a:gd name="T17" fmla="*/ 37 h 37"/>
                <a:gd name="T18" fmla="*/ 4 w 45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8"/>
                  </a:moveTo>
                  <a:lnTo>
                    <a:pt x="451" y="0"/>
                  </a:lnTo>
                  <a:moveTo>
                    <a:pt x="455" y="18"/>
                  </a:moveTo>
                  <a:lnTo>
                    <a:pt x="455" y="0"/>
                  </a:lnTo>
                  <a:moveTo>
                    <a:pt x="0" y="19"/>
                  </a:moveTo>
                  <a:lnTo>
                    <a:pt x="45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0" name="Rectangle 45"/>
            <p:cNvSpPr>
              <a:spLocks noChangeArrowheads="1"/>
            </p:cNvSpPr>
            <p:nvPr/>
          </p:nvSpPr>
          <p:spPr bwMode="auto">
            <a:xfrm>
              <a:off x="904" y="2667"/>
              <a:ext cx="2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mul</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61" name="Line 46"/>
            <p:cNvSpPr>
              <a:spLocks noChangeShapeType="1"/>
            </p:cNvSpPr>
            <p:nvPr/>
          </p:nvSpPr>
          <p:spPr bwMode="auto">
            <a:xfrm flipV="1">
              <a:off x="1642" y="2676"/>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2" name="Rectangle 47"/>
            <p:cNvSpPr>
              <a:spLocks noChangeArrowheads="1"/>
            </p:cNvSpPr>
            <p:nvPr/>
          </p:nvSpPr>
          <p:spPr bwMode="auto">
            <a:xfrm>
              <a:off x="1732" y="266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00010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63" name="Freeform 48"/>
            <p:cNvSpPr>
              <a:spLocks noEditPoints="1"/>
            </p:cNvSpPr>
            <p:nvPr/>
          </p:nvSpPr>
          <p:spPr bwMode="auto">
            <a:xfrm>
              <a:off x="2151" y="2676"/>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4" name="Rectangle 49"/>
            <p:cNvSpPr>
              <a:spLocks noChangeArrowheads="1"/>
            </p:cNvSpPr>
            <p:nvPr/>
          </p:nvSpPr>
          <p:spPr bwMode="auto">
            <a:xfrm>
              <a:off x="2269" y="2667"/>
              <a:ext cx="18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lsl</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65" name="Line 50"/>
            <p:cNvSpPr>
              <a:spLocks noChangeShapeType="1"/>
            </p:cNvSpPr>
            <p:nvPr/>
          </p:nvSpPr>
          <p:spPr bwMode="auto">
            <a:xfrm flipV="1">
              <a:off x="3015" y="2676"/>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6" name="Rectangle 51"/>
            <p:cNvSpPr>
              <a:spLocks noChangeArrowheads="1"/>
            </p:cNvSpPr>
            <p:nvPr/>
          </p:nvSpPr>
          <p:spPr bwMode="auto">
            <a:xfrm>
              <a:off x="3097" y="266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01010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67" name="Freeform 52"/>
            <p:cNvSpPr>
              <a:spLocks noEditPoints="1"/>
            </p:cNvSpPr>
            <p:nvPr/>
          </p:nvSpPr>
          <p:spPr bwMode="auto">
            <a:xfrm>
              <a:off x="3525" y="2676"/>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68" name="Rectangle 53"/>
            <p:cNvSpPr>
              <a:spLocks noChangeArrowheads="1"/>
            </p:cNvSpPr>
            <p:nvPr/>
          </p:nvSpPr>
          <p:spPr bwMode="auto">
            <a:xfrm>
              <a:off x="3643" y="2667"/>
              <a:ext cx="11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b</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69" name="Line 54"/>
            <p:cNvSpPr>
              <a:spLocks noChangeShapeType="1"/>
            </p:cNvSpPr>
            <p:nvPr/>
          </p:nvSpPr>
          <p:spPr bwMode="auto">
            <a:xfrm flipV="1">
              <a:off x="4380" y="2676"/>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0" name="Rectangle 55"/>
            <p:cNvSpPr>
              <a:spLocks noChangeArrowheads="1"/>
            </p:cNvSpPr>
            <p:nvPr/>
          </p:nvSpPr>
          <p:spPr bwMode="auto">
            <a:xfrm>
              <a:off x="4471" y="266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10010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71" name="Freeform 56"/>
            <p:cNvSpPr>
              <a:spLocks noEditPoints="1"/>
            </p:cNvSpPr>
            <p:nvPr/>
          </p:nvSpPr>
          <p:spPr bwMode="auto">
            <a:xfrm>
              <a:off x="786" y="2676"/>
              <a:ext cx="4140" cy="337"/>
            </a:xfrm>
            <a:custGeom>
              <a:avLst/>
              <a:gdLst>
                <a:gd name="T0" fmla="*/ 451 w 455"/>
                <a:gd name="T1" fmla="*/ 18 h 37"/>
                <a:gd name="T2" fmla="*/ 451 w 455"/>
                <a:gd name="T3" fmla="*/ 0 h 37"/>
                <a:gd name="T4" fmla="*/ 455 w 455"/>
                <a:gd name="T5" fmla="*/ 18 h 37"/>
                <a:gd name="T6" fmla="*/ 455 w 455"/>
                <a:gd name="T7" fmla="*/ 0 h 37"/>
                <a:gd name="T8" fmla="*/ 0 w 455"/>
                <a:gd name="T9" fmla="*/ 18 h 37"/>
                <a:gd name="T10" fmla="*/ 455 w 455"/>
                <a:gd name="T11" fmla="*/ 18 h 37"/>
                <a:gd name="T12" fmla="*/ 0 w 455"/>
                <a:gd name="T13" fmla="*/ 37 h 37"/>
                <a:gd name="T14" fmla="*/ 0 w 455"/>
                <a:gd name="T15" fmla="*/ 18 h 37"/>
                <a:gd name="T16" fmla="*/ 4 w 455"/>
                <a:gd name="T17" fmla="*/ 37 h 37"/>
                <a:gd name="T18" fmla="*/ 4 w 45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8"/>
                  </a:moveTo>
                  <a:lnTo>
                    <a:pt x="451" y="0"/>
                  </a:lnTo>
                  <a:moveTo>
                    <a:pt x="455" y="18"/>
                  </a:moveTo>
                  <a:lnTo>
                    <a:pt x="455" y="0"/>
                  </a:lnTo>
                  <a:moveTo>
                    <a:pt x="0" y="18"/>
                  </a:moveTo>
                  <a:lnTo>
                    <a:pt x="45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2" name="Rectangle 57"/>
            <p:cNvSpPr>
              <a:spLocks noChangeArrowheads="1"/>
            </p:cNvSpPr>
            <p:nvPr/>
          </p:nvSpPr>
          <p:spPr bwMode="auto">
            <a:xfrm>
              <a:off x="904" y="2840"/>
              <a:ext cx="22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div</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73" name="Line 58"/>
            <p:cNvSpPr>
              <a:spLocks noChangeShapeType="1"/>
            </p:cNvSpPr>
            <p:nvPr/>
          </p:nvSpPr>
          <p:spPr bwMode="auto">
            <a:xfrm flipV="1">
              <a:off x="1642" y="284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4" name="Rectangle 59"/>
            <p:cNvSpPr>
              <a:spLocks noChangeArrowheads="1"/>
            </p:cNvSpPr>
            <p:nvPr/>
          </p:nvSpPr>
          <p:spPr bwMode="auto">
            <a:xfrm>
              <a:off x="1732" y="284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00011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75" name="Freeform 60"/>
            <p:cNvSpPr>
              <a:spLocks noEditPoints="1"/>
            </p:cNvSpPr>
            <p:nvPr/>
          </p:nvSpPr>
          <p:spPr bwMode="auto">
            <a:xfrm>
              <a:off x="2151" y="2840"/>
              <a:ext cx="36" cy="173"/>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Rectangle 61"/>
            <p:cNvSpPr>
              <a:spLocks noChangeArrowheads="1"/>
            </p:cNvSpPr>
            <p:nvPr/>
          </p:nvSpPr>
          <p:spPr bwMode="auto">
            <a:xfrm>
              <a:off x="2269" y="2840"/>
              <a:ext cx="1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lsr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73" name="Line 62"/>
            <p:cNvSpPr>
              <a:spLocks noChangeShapeType="1"/>
            </p:cNvSpPr>
            <p:nvPr/>
          </p:nvSpPr>
          <p:spPr bwMode="auto">
            <a:xfrm flipV="1">
              <a:off x="3015" y="284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Rectangle 63"/>
            <p:cNvSpPr>
              <a:spLocks noChangeArrowheads="1"/>
            </p:cNvSpPr>
            <p:nvPr/>
          </p:nvSpPr>
          <p:spPr bwMode="auto">
            <a:xfrm>
              <a:off x="3097" y="284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01011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76" name="Freeform 64"/>
            <p:cNvSpPr>
              <a:spLocks noEditPoints="1"/>
            </p:cNvSpPr>
            <p:nvPr/>
          </p:nvSpPr>
          <p:spPr bwMode="auto">
            <a:xfrm>
              <a:off x="3525" y="2840"/>
              <a:ext cx="36" cy="173"/>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Rectangle 65"/>
            <p:cNvSpPr>
              <a:spLocks noChangeArrowheads="1"/>
            </p:cNvSpPr>
            <p:nvPr/>
          </p:nvSpPr>
          <p:spPr bwMode="auto">
            <a:xfrm>
              <a:off x="3643" y="2840"/>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call</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78" name="Line 66"/>
            <p:cNvSpPr>
              <a:spLocks noChangeShapeType="1"/>
            </p:cNvSpPr>
            <p:nvPr/>
          </p:nvSpPr>
          <p:spPr bwMode="auto">
            <a:xfrm flipV="1">
              <a:off x="4380" y="2840"/>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Rectangle 67"/>
            <p:cNvSpPr>
              <a:spLocks noChangeArrowheads="1"/>
            </p:cNvSpPr>
            <p:nvPr/>
          </p:nvSpPr>
          <p:spPr bwMode="auto">
            <a:xfrm>
              <a:off x="4471" y="284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10011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80" name="Freeform 68"/>
            <p:cNvSpPr>
              <a:spLocks noEditPoints="1"/>
            </p:cNvSpPr>
            <p:nvPr/>
          </p:nvSpPr>
          <p:spPr bwMode="auto">
            <a:xfrm>
              <a:off x="786" y="2840"/>
              <a:ext cx="4140" cy="336"/>
            </a:xfrm>
            <a:custGeom>
              <a:avLst/>
              <a:gdLst>
                <a:gd name="T0" fmla="*/ 451 w 455"/>
                <a:gd name="T1" fmla="*/ 19 h 37"/>
                <a:gd name="T2" fmla="*/ 451 w 455"/>
                <a:gd name="T3" fmla="*/ 0 h 37"/>
                <a:gd name="T4" fmla="*/ 455 w 455"/>
                <a:gd name="T5" fmla="*/ 19 h 37"/>
                <a:gd name="T6" fmla="*/ 455 w 455"/>
                <a:gd name="T7" fmla="*/ 0 h 37"/>
                <a:gd name="T8" fmla="*/ 0 w 455"/>
                <a:gd name="T9" fmla="*/ 19 h 37"/>
                <a:gd name="T10" fmla="*/ 455 w 455"/>
                <a:gd name="T11" fmla="*/ 19 h 37"/>
                <a:gd name="T12" fmla="*/ 0 w 455"/>
                <a:gd name="T13" fmla="*/ 37 h 37"/>
                <a:gd name="T14" fmla="*/ 0 w 455"/>
                <a:gd name="T15" fmla="*/ 19 h 37"/>
                <a:gd name="T16" fmla="*/ 4 w 455"/>
                <a:gd name="T17" fmla="*/ 37 h 37"/>
                <a:gd name="T18" fmla="*/ 4 w 45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9"/>
                  </a:moveTo>
                  <a:lnTo>
                    <a:pt x="451" y="0"/>
                  </a:lnTo>
                  <a:moveTo>
                    <a:pt x="455" y="19"/>
                  </a:moveTo>
                  <a:lnTo>
                    <a:pt x="455" y="0"/>
                  </a:lnTo>
                  <a:moveTo>
                    <a:pt x="0" y="19"/>
                  </a:moveTo>
                  <a:lnTo>
                    <a:pt x="45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Rectangle 69"/>
            <p:cNvSpPr>
              <a:spLocks noChangeArrowheads="1"/>
            </p:cNvSpPr>
            <p:nvPr/>
          </p:nvSpPr>
          <p:spPr bwMode="auto">
            <a:xfrm>
              <a:off x="904" y="3013"/>
              <a:ext cx="2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mod</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82" name="Line 70"/>
            <p:cNvSpPr>
              <a:spLocks noChangeShapeType="1"/>
            </p:cNvSpPr>
            <p:nvPr/>
          </p:nvSpPr>
          <p:spPr bwMode="auto">
            <a:xfrm flipV="1">
              <a:off x="1642" y="3013"/>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Rectangle 71"/>
            <p:cNvSpPr>
              <a:spLocks noChangeArrowheads="1"/>
            </p:cNvSpPr>
            <p:nvPr/>
          </p:nvSpPr>
          <p:spPr bwMode="auto">
            <a:xfrm>
              <a:off x="1732" y="301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00100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84" name="Freeform 72"/>
            <p:cNvSpPr>
              <a:spLocks noEditPoints="1"/>
            </p:cNvSpPr>
            <p:nvPr/>
          </p:nvSpPr>
          <p:spPr bwMode="auto">
            <a:xfrm>
              <a:off x="2151" y="3013"/>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5" name="Rectangle 73"/>
            <p:cNvSpPr>
              <a:spLocks noChangeArrowheads="1"/>
            </p:cNvSpPr>
            <p:nvPr/>
          </p:nvSpPr>
          <p:spPr bwMode="auto">
            <a:xfrm>
              <a:off x="2269" y="3013"/>
              <a:ext cx="20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asr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86" name="Line 74"/>
            <p:cNvSpPr>
              <a:spLocks noChangeShapeType="1"/>
            </p:cNvSpPr>
            <p:nvPr/>
          </p:nvSpPr>
          <p:spPr bwMode="auto">
            <a:xfrm flipV="1">
              <a:off x="3015" y="3013"/>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Rectangle 75"/>
            <p:cNvSpPr>
              <a:spLocks noChangeArrowheads="1"/>
            </p:cNvSpPr>
            <p:nvPr/>
          </p:nvSpPr>
          <p:spPr bwMode="auto">
            <a:xfrm>
              <a:off x="3097" y="301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01100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88" name="Freeform 76"/>
            <p:cNvSpPr>
              <a:spLocks noEditPoints="1"/>
            </p:cNvSpPr>
            <p:nvPr/>
          </p:nvSpPr>
          <p:spPr bwMode="auto">
            <a:xfrm>
              <a:off x="3525" y="3013"/>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Rectangle 77"/>
            <p:cNvSpPr>
              <a:spLocks noChangeArrowheads="1"/>
            </p:cNvSpPr>
            <p:nvPr/>
          </p:nvSpPr>
          <p:spPr bwMode="auto">
            <a:xfrm>
              <a:off x="3643" y="3013"/>
              <a:ext cx="20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ret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90" name="Line 78"/>
            <p:cNvSpPr>
              <a:spLocks noChangeShapeType="1"/>
            </p:cNvSpPr>
            <p:nvPr/>
          </p:nvSpPr>
          <p:spPr bwMode="auto">
            <a:xfrm flipV="1">
              <a:off x="4380" y="3013"/>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1" name="Rectangle 79"/>
            <p:cNvSpPr>
              <a:spLocks noChangeArrowheads="1"/>
            </p:cNvSpPr>
            <p:nvPr/>
          </p:nvSpPr>
          <p:spPr bwMode="auto">
            <a:xfrm>
              <a:off x="4471" y="3013"/>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10100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92" name="Freeform 80"/>
            <p:cNvSpPr>
              <a:spLocks noEditPoints="1"/>
            </p:cNvSpPr>
            <p:nvPr/>
          </p:nvSpPr>
          <p:spPr bwMode="auto">
            <a:xfrm>
              <a:off x="786" y="3013"/>
              <a:ext cx="4140" cy="336"/>
            </a:xfrm>
            <a:custGeom>
              <a:avLst/>
              <a:gdLst>
                <a:gd name="T0" fmla="*/ 451 w 455"/>
                <a:gd name="T1" fmla="*/ 18 h 37"/>
                <a:gd name="T2" fmla="*/ 451 w 455"/>
                <a:gd name="T3" fmla="*/ 0 h 37"/>
                <a:gd name="T4" fmla="*/ 455 w 455"/>
                <a:gd name="T5" fmla="*/ 18 h 37"/>
                <a:gd name="T6" fmla="*/ 455 w 455"/>
                <a:gd name="T7" fmla="*/ 0 h 37"/>
                <a:gd name="T8" fmla="*/ 0 w 455"/>
                <a:gd name="T9" fmla="*/ 18 h 37"/>
                <a:gd name="T10" fmla="*/ 455 w 455"/>
                <a:gd name="T11" fmla="*/ 18 h 37"/>
                <a:gd name="T12" fmla="*/ 0 w 455"/>
                <a:gd name="T13" fmla="*/ 37 h 37"/>
                <a:gd name="T14" fmla="*/ 0 w 455"/>
                <a:gd name="T15" fmla="*/ 19 h 37"/>
                <a:gd name="T16" fmla="*/ 4 w 455"/>
                <a:gd name="T17" fmla="*/ 37 h 37"/>
                <a:gd name="T18" fmla="*/ 4 w 45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37">
                  <a:moveTo>
                    <a:pt x="451" y="18"/>
                  </a:moveTo>
                  <a:lnTo>
                    <a:pt x="451" y="0"/>
                  </a:lnTo>
                  <a:moveTo>
                    <a:pt x="455" y="18"/>
                  </a:moveTo>
                  <a:lnTo>
                    <a:pt x="455" y="0"/>
                  </a:lnTo>
                  <a:moveTo>
                    <a:pt x="0" y="18"/>
                  </a:moveTo>
                  <a:lnTo>
                    <a:pt x="455"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3" name="Rectangle 81"/>
            <p:cNvSpPr>
              <a:spLocks noChangeArrowheads="1"/>
            </p:cNvSpPr>
            <p:nvPr/>
          </p:nvSpPr>
          <p:spPr bwMode="auto">
            <a:xfrm>
              <a:off x="904" y="3177"/>
              <a:ext cx="28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cmp</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94" name="Line 82"/>
            <p:cNvSpPr>
              <a:spLocks noChangeShapeType="1"/>
            </p:cNvSpPr>
            <p:nvPr/>
          </p:nvSpPr>
          <p:spPr bwMode="auto">
            <a:xfrm flipV="1">
              <a:off x="1642" y="3186"/>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5" name="Rectangle 83"/>
            <p:cNvSpPr>
              <a:spLocks noChangeArrowheads="1"/>
            </p:cNvSpPr>
            <p:nvPr/>
          </p:nvSpPr>
          <p:spPr bwMode="auto">
            <a:xfrm>
              <a:off x="1732" y="317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00101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96" name="Freeform 84"/>
            <p:cNvSpPr>
              <a:spLocks noEditPoints="1"/>
            </p:cNvSpPr>
            <p:nvPr/>
          </p:nvSpPr>
          <p:spPr bwMode="auto">
            <a:xfrm>
              <a:off x="2151" y="3186"/>
              <a:ext cx="36" cy="163"/>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7" name="Rectangle 85"/>
            <p:cNvSpPr>
              <a:spLocks noChangeArrowheads="1"/>
            </p:cNvSpPr>
            <p:nvPr/>
          </p:nvSpPr>
          <p:spPr bwMode="auto">
            <a:xfrm>
              <a:off x="2269" y="3177"/>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nop</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98" name="Line 86"/>
            <p:cNvSpPr>
              <a:spLocks noChangeShapeType="1"/>
            </p:cNvSpPr>
            <p:nvPr/>
          </p:nvSpPr>
          <p:spPr bwMode="auto">
            <a:xfrm flipV="1">
              <a:off x="3015" y="3186"/>
              <a:ext cx="0" cy="16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9" name="Rectangle 87"/>
            <p:cNvSpPr>
              <a:spLocks noChangeArrowheads="1"/>
            </p:cNvSpPr>
            <p:nvPr/>
          </p:nvSpPr>
          <p:spPr bwMode="auto">
            <a:xfrm>
              <a:off x="3097" y="3177"/>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01101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100" name="Freeform 88"/>
            <p:cNvSpPr>
              <a:spLocks noEditPoints="1"/>
            </p:cNvSpPr>
            <p:nvPr/>
          </p:nvSpPr>
          <p:spPr bwMode="auto">
            <a:xfrm>
              <a:off x="786" y="3186"/>
              <a:ext cx="4140" cy="327"/>
            </a:xfrm>
            <a:custGeom>
              <a:avLst/>
              <a:gdLst>
                <a:gd name="T0" fmla="*/ 301 w 455"/>
                <a:gd name="T1" fmla="*/ 18 h 36"/>
                <a:gd name="T2" fmla="*/ 301 w 455"/>
                <a:gd name="T3" fmla="*/ 0 h 36"/>
                <a:gd name="T4" fmla="*/ 305 w 455"/>
                <a:gd name="T5" fmla="*/ 18 h 36"/>
                <a:gd name="T6" fmla="*/ 305 w 455"/>
                <a:gd name="T7" fmla="*/ 0 h 36"/>
                <a:gd name="T8" fmla="*/ 395 w 455"/>
                <a:gd name="T9" fmla="*/ 18 h 36"/>
                <a:gd name="T10" fmla="*/ 395 w 455"/>
                <a:gd name="T11" fmla="*/ 0 h 36"/>
                <a:gd name="T12" fmla="*/ 451 w 455"/>
                <a:gd name="T13" fmla="*/ 18 h 36"/>
                <a:gd name="T14" fmla="*/ 451 w 455"/>
                <a:gd name="T15" fmla="*/ 0 h 36"/>
                <a:gd name="T16" fmla="*/ 455 w 455"/>
                <a:gd name="T17" fmla="*/ 18 h 36"/>
                <a:gd name="T18" fmla="*/ 455 w 455"/>
                <a:gd name="T19" fmla="*/ 0 h 36"/>
                <a:gd name="T20" fmla="*/ 0 w 455"/>
                <a:gd name="T21" fmla="*/ 18 h 36"/>
                <a:gd name="T22" fmla="*/ 455 w 455"/>
                <a:gd name="T23" fmla="*/ 18 h 36"/>
                <a:gd name="T24" fmla="*/ 0 w 455"/>
                <a:gd name="T25" fmla="*/ 36 h 36"/>
                <a:gd name="T26" fmla="*/ 0 w 455"/>
                <a:gd name="T27" fmla="*/ 18 h 36"/>
                <a:gd name="T28" fmla="*/ 4 w 455"/>
                <a:gd name="T29" fmla="*/ 36 h 36"/>
                <a:gd name="T30" fmla="*/ 4 w 455"/>
                <a:gd name="T31"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5" h="36">
                  <a:moveTo>
                    <a:pt x="301" y="18"/>
                  </a:moveTo>
                  <a:lnTo>
                    <a:pt x="301" y="0"/>
                  </a:lnTo>
                  <a:moveTo>
                    <a:pt x="305" y="18"/>
                  </a:moveTo>
                  <a:lnTo>
                    <a:pt x="305" y="0"/>
                  </a:lnTo>
                  <a:moveTo>
                    <a:pt x="395" y="18"/>
                  </a:moveTo>
                  <a:lnTo>
                    <a:pt x="395" y="0"/>
                  </a:lnTo>
                  <a:moveTo>
                    <a:pt x="451" y="18"/>
                  </a:moveTo>
                  <a:lnTo>
                    <a:pt x="451" y="0"/>
                  </a:lnTo>
                  <a:moveTo>
                    <a:pt x="455" y="18"/>
                  </a:moveTo>
                  <a:lnTo>
                    <a:pt x="455" y="0"/>
                  </a:lnTo>
                  <a:moveTo>
                    <a:pt x="0" y="18"/>
                  </a:moveTo>
                  <a:lnTo>
                    <a:pt x="45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1" name="Rectangle 89"/>
            <p:cNvSpPr>
              <a:spLocks noChangeArrowheads="1"/>
            </p:cNvSpPr>
            <p:nvPr/>
          </p:nvSpPr>
          <p:spPr bwMode="auto">
            <a:xfrm>
              <a:off x="904" y="3350"/>
              <a:ext cx="2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and</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102" name="Line 90"/>
            <p:cNvSpPr>
              <a:spLocks noChangeShapeType="1"/>
            </p:cNvSpPr>
            <p:nvPr/>
          </p:nvSpPr>
          <p:spPr bwMode="auto">
            <a:xfrm flipV="1">
              <a:off x="1642" y="3349"/>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3" name="Rectangle 91"/>
            <p:cNvSpPr>
              <a:spLocks noChangeArrowheads="1"/>
            </p:cNvSpPr>
            <p:nvPr/>
          </p:nvSpPr>
          <p:spPr bwMode="auto">
            <a:xfrm>
              <a:off x="1732" y="335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00110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76" name="Freeform 92"/>
            <p:cNvSpPr>
              <a:spLocks noEditPoints="1"/>
            </p:cNvSpPr>
            <p:nvPr/>
          </p:nvSpPr>
          <p:spPr bwMode="auto">
            <a:xfrm>
              <a:off x="2151" y="3349"/>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7" name="Rectangle 93"/>
            <p:cNvSpPr>
              <a:spLocks noChangeArrowheads="1"/>
            </p:cNvSpPr>
            <p:nvPr/>
          </p:nvSpPr>
          <p:spPr bwMode="auto">
            <a:xfrm>
              <a:off x="2269" y="3350"/>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ld</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78" name="Line 94"/>
            <p:cNvSpPr>
              <a:spLocks noChangeShapeType="1"/>
            </p:cNvSpPr>
            <p:nvPr/>
          </p:nvSpPr>
          <p:spPr bwMode="auto">
            <a:xfrm flipV="1">
              <a:off x="3015" y="3349"/>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79" name="Rectangle 95"/>
            <p:cNvSpPr>
              <a:spLocks noChangeArrowheads="1"/>
            </p:cNvSpPr>
            <p:nvPr/>
          </p:nvSpPr>
          <p:spPr bwMode="auto">
            <a:xfrm>
              <a:off x="3097" y="3350"/>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01110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80" name="Freeform 96"/>
            <p:cNvSpPr>
              <a:spLocks noEditPoints="1"/>
            </p:cNvSpPr>
            <p:nvPr/>
          </p:nvSpPr>
          <p:spPr bwMode="auto">
            <a:xfrm>
              <a:off x="786" y="3349"/>
              <a:ext cx="4140" cy="337"/>
            </a:xfrm>
            <a:custGeom>
              <a:avLst/>
              <a:gdLst>
                <a:gd name="T0" fmla="*/ 301 w 455"/>
                <a:gd name="T1" fmla="*/ 18 h 37"/>
                <a:gd name="T2" fmla="*/ 301 w 455"/>
                <a:gd name="T3" fmla="*/ 0 h 37"/>
                <a:gd name="T4" fmla="*/ 305 w 455"/>
                <a:gd name="T5" fmla="*/ 18 h 37"/>
                <a:gd name="T6" fmla="*/ 305 w 455"/>
                <a:gd name="T7" fmla="*/ 0 h 37"/>
                <a:gd name="T8" fmla="*/ 395 w 455"/>
                <a:gd name="T9" fmla="*/ 18 h 37"/>
                <a:gd name="T10" fmla="*/ 395 w 455"/>
                <a:gd name="T11" fmla="*/ 0 h 37"/>
                <a:gd name="T12" fmla="*/ 451 w 455"/>
                <a:gd name="T13" fmla="*/ 18 h 37"/>
                <a:gd name="T14" fmla="*/ 451 w 455"/>
                <a:gd name="T15" fmla="*/ 0 h 37"/>
                <a:gd name="T16" fmla="*/ 455 w 455"/>
                <a:gd name="T17" fmla="*/ 18 h 37"/>
                <a:gd name="T18" fmla="*/ 455 w 455"/>
                <a:gd name="T19" fmla="*/ 0 h 37"/>
                <a:gd name="T20" fmla="*/ 0 w 455"/>
                <a:gd name="T21" fmla="*/ 19 h 37"/>
                <a:gd name="T22" fmla="*/ 455 w 455"/>
                <a:gd name="T23" fmla="*/ 19 h 37"/>
                <a:gd name="T24" fmla="*/ 0 w 455"/>
                <a:gd name="T25" fmla="*/ 37 h 37"/>
                <a:gd name="T26" fmla="*/ 0 w 455"/>
                <a:gd name="T27" fmla="*/ 19 h 37"/>
                <a:gd name="T28" fmla="*/ 4 w 455"/>
                <a:gd name="T29" fmla="*/ 37 h 37"/>
                <a:gd name="T30" fmla="*/ 4 w 455"/>
                <a:gd name="T31"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5" h="37">
                  <a:moveTo>
                    <a:pt x="301" y="18"/>
                  </a:moveTo>
                  <a:lnTo>
                    <a:pt x="301" y="0"/>
                  </a:lnTo>
                  <a:moveTo>
                    <a:pt x="305" y="18"/>
                  </a:moveTo>
                  <a:lnTo>
                    <a:pt x="305" y="0"/>
                  </a:lnTo>
                  <a:moveTo>
                    <a:pt x="395" y="18"/>
                  </a:moveTo>
                  <a:lnTo>
                    <a:pt x="395" y="0"/>
                  </a:lnTo>
                  <a:moveTo>
                    <a:pt x="451" y="18"/>
                  </a:moveTo>
                  <a:lnTo>
                    <a:pt x="451" y="0"/>
                  </a:lnTo>
                  <a:moveTo>
                    <a:pt x="455" y="18"/>
                  </a:moveTo>
                  <a:lnTo>
                    <a:pt x="455" y="0"/>
                  </a:lnTo>
                  <a:moveTo>
                    <a:pt x="0" y="19"/>
                  </a:moveTo>
                  <a:lnTo>
                    <a:pt x="45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81" name="Rectangle 97"/>
            <p:cNvSpPr>
              <a:spLocks noChangeArrowheads="1"/>
            </p:cNvSpPr>
            <p:nvPr/>
          </p:nvSpPr>
          <p:spPr bwMode="auto">
            <a:xfrm>
              <a:off x="904" y="352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or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82" name="Line 98"/>
            <p:cNvSpPr>
              <a:spLocks noChangeShapeType="1"/>
            </p:cNvSpPr>
            <p:nvPr/>
          </p:nvSpPr>
          <p:spPr bwMode="auto">
            <a:xfrm flipV="1">
              <a:off x="1642" y="3522"/>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83" name="Rectangle 99"/>
            <p:cNvSpPr>
              <a:spLocks noChangeArrowheads="1"/>
            </p:cNvSpPr>
            <p:nvPr/>
          </p:nvSpPr>
          <p:spPr bwMode="auto">
            <a:xfrm>
              <a:off x="1732" y="3522"/>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00111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84" name="Freeform 100"/>
            <p:cNvSpPr>
              <a:spLocks noEditPoints="1"/>
            </p:cNvSpPr>
            <p:nvPr/>
          </p:nvSpPr>
          <p:spPr bwMode="auto">
            <a:xfrm>
              <a:off x="2151" y="3522"/>
              <a:ext cx="36" cy="164"/>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85" name="Rectangle 101"/>
            <p:cNvSpPr>
              <a:spLocks noChangeArrowheads="1"/>
            </p:cNvSpPr>
            <p:nvPr/>
          </p:nvSpPr>
          <p:spPr bwMode="auto">
            <a:xfrm>
              <a:off x="2269" y="3522"/>
              <a:ext cx="1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st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86" name="Line 102"/>
            <p:cNvSpPr>
              <a:spLocks noChangeShapeType="1"/>
            </p:cNvSpPr>
            <p:nvPr/>
          </p:nvSpPr>
          <p:spPr bwMode="auto">
            <a:xfrm flipV="1">
              <a:off x="3015" y="3522"/>
              <a:ext cx="0" cy="16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87" name="Rectangle 103"/>
            <p:cNvSpPr>
              <a:spLocks noChangeArrowheads="1"/>
            </p:cNvSpPr>
            <p:nvPr/>
          </p:nvSpPr>
          <p:spPr bwMode="auto">
            <a:xfrm>
              <a:off x="3097" y="3522"/>
              <a:ext cx="39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anose="02020603050405020304" pitchFamily="18" charset="0"/>
                </a:rPr>
                <a:t>01111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8588" name="Freeform 104"/>
            <p:cNvSpPr>
              <a:spLocks noEditPoints="1"/>
            </p:cNvSpPr>
            <p:nvPr/>
          </p:nvSpPr>
          <p:spPr bwMode="auto">
            <a:xfrm>
              <a:off x="786" y="3522"/>
              <a:ext cx="4140" cy="200"/>
            </a:xfrm>
            <a:custGeom>
              <a:avLst/>
              <a:gdLst>
                <a:gd name="T0" fmla="*/ 301 w 455"/>
                <a:gd name="T1" fmla="*/ 18 h 22"/>
                <a:gd name="T2" fmla="*/ 301 w 455"/>
                <a:gd name="T3" fmla="*/ 0 h 22"/>
                <a:gd name="T4" fmla="*/ 305 w 455"/>
                <a:gd name="T5" fmla="*/ 18 h 22"/>
                <a:gd name="T6" fmla="*/ 305 w 455"/>
                <a:gd name="T7" fmla="*/ 0 h 22"/>
                <a:gd name="T8" fmla="*/ 395 w 455"/>
                <a:gd name="T9" fmla="*/ 18 h 22"/>
                <a:gd name="T10" fmla="*/ 395 w 455"/>
                <a:gd name="T11" fmla="*/ 0 h 22"/>
                <a:gd name="T12" fmla="*/ 451 w 455"/>
                <a:gd name="T13" fmla="*/ 18 h 22"/>
                <a:gd name="T14" fmla="*/ 451 w 455"/>
                <a:gd name="T15" fmla="*/ 0 h 22"/>
                <a:gd name="T16" fmla="*/ 455 w 455"/>
                <a:gd name="T17" fmla="*/ 18 h 22"/>
                <a:gd name="T18" fmla="*/ 455 w 455"/>
                <a:gd name="T19" fmla="*/ 0 h 22"/>
                <a:gd name="T20" fmla="*/ 0 w 455"/>
                <a:gd name="T21" fmla="*/ 18 h 22"/>
                <a:gd name="T22" fmla="*/ 455 w 455"/>
                <a:gd name="T23" fmla="*/ 18 h 22"/>
                <a:gd name="T24" fmla="*/ 0 w 455"/>
                <a:gd name="T25" fmla="*/ 22 h 22"/>
                <a:gd name="T26" fmla="*/ 455 w 455"/>
                <a:gd name="T2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2">
                  <a:moveTo>
                    <a:pt x="301" y="18"/>
                  </a:moveTo>
                  <a:lnTo>
                    <a:pt x="301" y="0"/>
                  </a:lnTo>
                  <a:moveTo>
                    <a:pt x="305" y="18"/>
                  </a:moveTo>
                  <a:lnTo>
                    <a:pt x="305" y="0"/>
                  </a:lnTo>
                  <a:moveTo>
                    <a:pt x="395" y="18"/>
                  </a:moveTo>
                  <a:lnTo>
                    <a:pt x="395" y="0"/>
                  </a:lnTo>
                  <a:moveTo>
                    <a:pt x="451" y="18"/>
                  </a:moveTo>
                  <a:lnTo>
                    <a:pt x="451" y="0"/>
                  </a:lnTo>
                  <a:moveTo>
                    <a:pt x="455" y="18"/>
                  </a:moveTo>
                  <a:lnTo>
                    <a:pt x="455" y="0"/>
                  </a:lnTo>
                  <a:moveTo>
                    <a:pt x="0" y="18"/>
                  </a:moveTo>
                  <a:lnTo>
                    <a:pt x="455" y="18"/>
                  </a:lnTo>
                  <a:moveTo>
                    <a:pt x="0" y="22"/>
                  </a:moveTo>
                  <a:lnTo>
                    <a:pt x="45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a:xfrm>
            <a:off x="8543278" y="6356350"/>
            <a:ext cx="561975" cy="365125"/>
          </a:xfrm>
        </p:spPr>
        <p:txBody>
          <a:bodyPr/>
          <a:lstStyle/>
          <a:p>
            <a:pPr>
              <a:defRPr/>
            </a:pPr>
            <a:fld id="{BDC4F185-2FB6-45D1-AADD-E0CF5BDBC8B8}" type="slidenum">
              <a:rPr/>
              <a:pPr>
                <a:defRPr/>
              </a:pPr>
              <a:t>84</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Basic Instruction Format</a:t>
            </a:r>
          </a:p>
        </p:txBody>
      </p:sp>
      <p:sp>
        <p:nvSpPr>
          <p:cNvPr id="3" name="Freeform 2"/>
          <p:cNvSpPr/>
          <p:nvPr/>
        </p:nvSpPr>
        <p:spPr>
          <a:xfrm>
            <a:off x="1863725" y="1638300"/>
            <a:ext cx="1439863"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opcode</a:t>
            </a:r>
          </a:p>
        </p:txBody>
      </p:sp>
      <p:sp>
        <p:nvSpPr>
          <p:cNvPr id="4" name="Freeform 3"/>
          <p:cNvSpPr/>
          <p:nvPr/>
        </p:nvSpPr>
        <p:spPr>
          <a:xfrm>
            <a:off x="3303588" y="1638300"/>
            <a:ext cx="4319587" cy="6477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rest of the instruction</a:t>
            </a:r>
          </a:p>
        </p:txBody>
      </p:sp>
      <p:sp>
        <p:nvSpPr>
          <p:cNvPr id="5" name="Freeform 4"/>
          <p:cNvSpPr/>
          <p:nvPr/>
        </p:nvSpPr>
        <p:spPr>
          <a:xfrm>
            <a:off x="2439988" y="1422400"/>
            <a:ext cx="431800" cy="431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CC"/>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5</a:t>
            </a:r>
          </a:p>
        </p:txBody>
      </p:sp>
      <p:sp>
        <p:nvSpPr>
          <p:cNvPr id="6" name="Freeform 5"/>
          <p:cNvSpPr/>
          <p:nvPr/>
        </p:nvSpPr>
        <p:spPr>
          <a:xfrm>
            <a:off x="5086350" y="1365250"/>
            <a:ext cx="576263" cy="431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CC"/>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27</a:t>
            </a:r>
          </a:p>
        </p:txBody>
      </p:sp>
      <p:sp>
        <p:nvSpPr>
          <p:cNvPr id="110215" name="Rectangle 70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0218" name="AutoShape 706"/>
          <p:cNvSpPr>
            <a:spLocks noChangeAspect="1" noChangeArrowheads="1" noTextEdit="1"/>
          </p:cNvSpPr>
          <p:nvPr/>
        </p:nvSpPr>
        <p:spPr bwMode="auto">
          <a:xfrm>
            <a:off x="1143000" y="2895600"/>
            <a:ext cx="6994525" cy="293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19" name="Rectangle 708"/>
          <p:cNvSpPr>
            <a:spLocks noChangeArrowheads="1"/>
          </p:cNvSpPr>
          <p:nvPr/>
        </p:nvSpPr>
        <p:spPr bwMode="auto">
          <a:xfrm>
            <a:off x="1143000" y="2895600"/>
            <a:ext cx="133350"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grpSp>
        <p:nvGrpSpPr>
          <p:cNvPr id="110220" name="Group 1403"/>
          <p:cNvGrpSpPr>
            <a:grpSpLocks/>
          </p:cNvGrpSpPr>
          <p:nvPr/>
        </p:nvGrpSpPr>
        <p:grpSpPr bwMode="auto">
          <a:xfrm>
            <a:off x="1166813" y="2922588"/>
            <a:ext cx="6935788" cy="2911475"/>
            <a:chOff x="1023" y="1841"/>
            <a:chExt cx="4369" cy="1834"/>
          </a:xfrm>
        </p:grpSpPr>
        <p:grpSp>
          <p:nvGrpSpPr>
            <p:cNvPr id="110221" name="Group 909"/>
            <p:cNvGrpSpPr>
              <a:grpSpLocks/>
            </p:cNvGrpSpPr>
            <p:nvPr/>
          </p:nvGrpSpPr>
          <p:grpSpPr bwMode="auto">
            <a:xfrm>
              <a:off x="1045" y="1885"/>
              <a:ext cx="4340" cy="628"/>
              <a:chOff x="1045" y="1885"/>
              <a:chExt cx="4340" cy="628"/>
            </a:xfrm>
          </p:grpSpPr>
          <p:sp>
            <p:nvSpPr>
              <p:cNvPr id="110684" name="Rectangle 709"/>
              <p:cNvSpPr>
                <a:spLocks noChangeArrowheads="1"/>
              </p:cNvSpPr>
              <p:nvPr/>
            </p:nvSpPr>
            <p:spPr bwMode="auto">
              <a:xfrm>
                <a:off x="1177" y="1892"/>
                <a:ext cx="286"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Inst.</a:t>
                </a:r>
                <a:endParaRPr kumimoji="0" lang="en-US" sz="1800" b="0" i="0" u="none" strike="noStrike" cap="none" normalizeH="0" baseline="0" smtClean="0">
                  <a:ln>
                    <a:noFill/>
                  </a:ln>
                  <a:solidFill>
                    <a:schemeClr val="tx1"/>
                  </a:solidFill>
                  <a:effectLst/>
                  <a:latin typeface="Arial" pitchFamily="34" charset="0"/>
                </a:endParaRPr>
              </a:p>
            </p:txBody>
          </p:sp>
          <p:sp>
            <p:nvSpPr>
              <p:cNvPr id="110685" name="Rectangle 710"/>
              <p:cNvSpPr>
                <a:spLocks noChangeArrowheads="1"/>
              </p:cNvSpPr>
              <p:nvPr/>
            </p:nvSpPr>
            <p:spPr bwMode="auto">
              <a:xfrm>
                <a:off x="1727" y="1892"/>
                <a:ext cx="330"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Code</a:t>
                </a:r>
                <a:endParaRPr kumimoji="0" lang="en-US" sz="1800" b="0" i="0" u="none" strike="noStrike" cap="none" normalizeH="0" baseline="0" smtClean="0">
                  <a:ln>
                    <a:noFill/>
                  </a:ln>
                  <a:solidFill>
                    <a:schemeClr val="tx1"/>
                  </a:solidFill>
                  <a:effectLst/>
                  <a:latin typeface="Arial" pitchFamily="34" charset="0"/>
                </a:endParaRPr>
              </a:p>
            </p:txBody>
          </p:sp>
          <p:sp>
            <p:nvSpPr>
              <p:cNvPr id="110686" name="Rectangle 711"/>
              <p:cNvSpPr>
                <a:spLocks noChangeArrowheads="1"/>
              </p:cNvSpPr>
              <p:nvPr/>
            </p:nvSpPr>
            <p:spPr bwMode="auto">
              <a:xfrm>
                <a:off x="2144" y="1892"/>
                <a:ext cx="43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Format</a:t>
                </a:r>
                <a:endParaRPr kumimoji="0" lang="en-US" sz="1800" b="0" i="0" u="none" strike="noStrike" cap="none" normalizeH="0" baseline="0" smtClean="0">
                  <a:ln>
                    <a:noFill/>
                  </a:ln>
                  <a:solidFill>
                    <a:schemeClr val="tx1"/>
                  </a:solidFill>
                  <a:effectLst/>
                  <a:latin typeface="Arial" pitchFamily="34" charset="0"/>
                </a:endParaRPr>
              </a:p>
            </p:txBody>
          </p:sp>
          <p:sp>
            <p:nvSpPr>
              <p:cNvPr id="110687" name="Rectangle 712"/>
              <p:cNvSpPr>
                <a:spLocks noChangeArrowheads="1"/>
              </p:cNvSpPr>
              <p:nvPr/>
            </p:nvSpPr>
            <p:spPr bwMode="auto">
              <a:xfrm>
                <a:off x="3354" y="1892"/>
                <a:ext cx="286"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Inst.</a:t>
                </a:r>
                <a:endParaRPr kumimoji="0" lang="en-US" sz="1800" b="0" i="0" u="none" strike="noStrike" cap="none" normalizeH="0" baseline="0" smtClean="0">
                  <a:ln>
                    <a:noFill/>
                  </a:ln>
                  <a:solidFill>
                    <a:schemeClr val="tx1"/>
                  </a:solidFill>
                  <a:effectLst/>
                  <a:latin typeface="Arial" pitchFamily="34" charset="0"/>
                </a:endParaRPr>
              </a:p>
            </p:txBody>
          </p:sp>
          <p:sp>
            <p:nvSpPr>
              <p:cNvPr id="110688" name="Rectangle 713"/>
              <p:cNvSpPr>
                <a:spLocks noChangeArrowheads="1"/>
              </p:cNvSpPr>
              <p:nvPr/>
            </p:nvSpPr>
            <p:spPr bwMode="auto">
              <a:xfrm>
                <a:off x="3691" y="1892"/>
                <a:ext cx="330"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Code</a:t>
                </a:r>
                <a:endParaRPr kumimoji="0" lang="en-US" sz="1800" b="0" i="0" u="none" strike="noStrike" cap="none" normalizeH="0" baseline="0" smtClean="0">
                  <a:ln>
                    <a:noFill/>
                  </a:ln>
                  <a:solidFill>
                    <a:schemeClr val="tx1"/>
                  </a:solidFill>
                  <a:effectLst/>
                  <a:latin typeface="Arial" pitchFamily="34" charset="0"/>
                </a:endParaRPr>
              </a:p>
            </p:txBody>
          </p:sp>
          <p:sp>
            <p:nvSpPr>
              <p:cNvPr id="110689" name="Rectangle 714"/>
              <p:cNvSpPr>
                <a:spLocks noChangeArrowheads="1"/>
              </p:cNvSpPr>
              <p:nvPr/>
            </p:nvSpPr>
            <p:spPr bwMode="auto">
              <a:xfrm>
                <a:off x="4109" y="1892"/>
                <a:ext cx="43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Format</a:t>
                </a:r>
                <a:endParaRPr kumimoji="0" lang="en-US" sz="1800" b="0" i="0" u="none" strike="noStrike" cap="none" normalizeH="0" baseline="0" smtClean="0">
                  <a:ln>
                    <a:noFill/>
                  </a:ln>
                  <a:solidFill>
                    <a:schemeClr val="tx1"/>
                  </a:solidFill>
                  <a:effectLst/>
                  <a:latin typeface="Arial" pitchFamily="34" charset="0"/>
                </a:endParaRPr>
              </a:p>
            </p:txBody>
          </p:sp>
          <p:sp>
            <p:nvSpPr>
              <p:cNvPr id="110690" name="Rectangle 715"/>
              <p:cNvSpPr>
                <a:spLocks noChangeArrowheads="1"/>
              </p:cNvSpPr>
              <p:nvPr/>
            </p:nvSpPr>
            <p:spPr bwMode="auto">
              <a:xfrm>
                <a:off x="1045" y="1885"/>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91" name="Freeform 716"/>
              <p:cNvSpPr>
                <a:spLocks/>
              </p:cNvSpPr>
              <p:nvPr/>
            </p:nvSpPr>
            <p:spPr bwMode="auto">
              <a:xfrm>
                <a:off x="1045" y="1885"/>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2" name="Rectangle 717"/>
              <p:cNvSpPr>
                <a:spLocks noChangeArrowheads="1"/>
              </p:cNvSpPr>
              <p:nvPr/>
            </p:nvSpPr>
            <p:spPr bwMode="auto">
              <a:xfrm>
                <a:off x="1045" y="1885"/>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93" name="Freeform 718"/>
              <p:cNvSpPr>
                <a:spLocks/>
              </p:cNvSpPr>
              <p:nvPr/>
            </p:nvSpPr>
            <p:spPr bwMode="auto">
              <a:xfrm>
                <a:off x="1045" y="1885"/>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4" name="Rectangle 719"/>
              <p:cNvSpPr>
                <a:spLocks noChangeArrowheads="1"/>
              </p:cNvSpPr>
              <p:nvPr/>
            </p:nvSpPr>
            <p:spPr bwMode="auto">
              <a:xfrm>
                <a:off x="1045" y="1885"/>
                <a:ext cx="616"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95" name="Line 720"/>
              <p:cNvSpPr>
                <a:spLocks noChangeShapeType="1"/>
              </p:cNvSpPr>
              <p:nvPr/>
            </p:nvSpPr>
            <p:spPr bwMode="auto">
              <a:xfrm>
                <a:off x="1045" y="1885"/>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6" name="Rectangle 721"/>
              <p:cNvSpPr>
                <a:spLocks noChangeArrowheads="1"/>
              </p:cNvSpPr>
              <p:nvPr/>
            </p:nvSpPr>
            <p:spPr bwMode="auto">
              <a:xfrm>
                <a:off x="1661" y="1885"/>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97" name="Line 722"/>
              <p:cNvSpPr>
                <a:spLocks noChangeShapeType="1"/>
              </p:cNvSpPr>
              <p:nvPr/>
            </p:nvSpPr>
            <p:spPr bwMode="auto">
              <a:xfrm>
                <a:off x="1661" y="1885"/>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8" name="Line 723"/>
              <p:cNvSpPr>
                <a:spLocks noChangeShapeType="1"/>
              </p:cNvSpPr>
              <p:nvPr/>
            </p:nvSpPr>
            <p:spPr bwMode="auto">
              <a:xfrm>
                <a:off x="1661" y="1885"/>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99" name="Rectangle 724"/>
              <p:cNvSpPr>
                <a:spLocks noChangeArrowheads="1"/>
              </p:cNvSpPr>
              <p:nvPr/>
            </p:nvSpPr>
            <p:spPr bwMode="auto">
              <a:xfrm>
                <a:off x="1668" y="1885"/>
                <a:ext cx="41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0" name="Line 725"/>
              <p:cNvSpPr>
                <a:spLocks noChangeShapeType="1"/>
              </p:cNvSpPr>
              <p:nvPr/>
            </p:nvSpPr>
            <p:spPr bwMode="auto">
              <a:xfrm>
                <a:off x="1668" y="1885"/>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1" name="Rectangle 726"/>
              <p:cNvSpPr>
                <a:spLocks noChangeArrowheads="1"/>
              </p:cNvSpPr>
              <p:nvPr/>
            </p:nvSpPr>
            <p:spPr bwMode="auto">
              <a:xfrm>
                <a:off x="2086" y="1885"/>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2" name="Line 727"/>
              <p:cNvSpPr>
                <a:spLocks noChangeShapeType="1"/>
              </p:cNvSpPr>
              <p:nvPr/>
            </p:nvSpPr>
            <p:spPr bwMode="auto">
              <a:xfrm>
                <a:off x="2086" y="1885"/>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3" name="Line 728"/>
              <p:cNvSpPr>
                <a:spLocks noChangeShapeType="1"/>
              </p:cNvSpPr>
              <p:nvPr/>
            </p:nvSpPr>
            <p:spPr bwMode="auto">
              <a:xfrm>
                <a:off x="2086" y="1885"/>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4" name="Rectangle 729"/>
              <p:cNvSpPr>
                <a:spLocks noChangeArrowheads="1"/>
              </p:cNvSpPr>
              <p:nvPr/>
            </p:nvSpPr>
            <p:spPr bwMode="auto">
              <a:xfrm>
                <a:off x="2093" y="1885"/>
                <a:ext cx="1203"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5" name="Line 730"/>
              <p:cNvSpPr>
                <a:spLocks noChangeShapeType="1"/>
              </p:cNvSpPr>
              <p:nvPr/>
            </p:nvSpPr>
            <p:spPr bwMode="auto">
              <a:xfrm>
                <a:off x="2093" y="1885"/>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6" name="Rectangle 731"/>
              <p:cNvSpPr>
                <a:spLocks noChangeArrowheads="1"/>
              </p:cNvSpPr>
              <p:nvPr/>
            </p:nvSpPr>
            <p:spPr bwMode="auto">
              <a:xfrm>
                <a:off x="3296" y="1885"/>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7" name="Freeform 732"/>
              <p:cNvSpPr>
                <a:spLocks/>
              </p:cNvSpPr>
              <p:nvPr/>
            </p:nvSpPr>
            <p:spPr bwMode="auto">
              <a:xfrm>
                <a:off x="3296" y="1885"/>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08" name="Rectangle 733"/>
              <p:cNvSpPr>
                <a:spLocks noChangeArrowheads="1"/>
              </p:cNvSpPr>
              <p:nvPr/>
            </p:nvSpPr>
            <p:spPr bwMode="auto">
              <a:xfrm>
                <a:off x="3296" y="1885"/>
                <a:ext cx="329"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09" name="Line 734"/>
              <p:cNvSpPr>
                <a:spLocks noChangeShapeType="1"/>
              </p:cNvSpPr>
              <p:nvPr/>
            </p:nvSpPr>
            <p:spPr bwMode="auto">
              <a:xfrm>
                <a:off x="3296" y="1885"/>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0" name="Rectangle 735"/>
              <p:cNvSpPr>
                <a:spLocks noChangeArrowheads="1"/>
              </p:cNvSpPr>
              <p:nvPr/>
            </p:nvSpPr>
            <p:spPr bwMode="auto">
              <a:xfrm>
                <a:off x="3625" y="1885"/>
                <a:ext cx="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11" name="Line 736"/>
              <p:cNvSpPr>
                <a:spLocks noChangeShapeType="1"/>
              </p:cNvSpPr>
              <p:nvPr/>
            </p:nvSpPr>
            <p:spPr bwMode="auto">
              <a:xfrm>
                <a:off x="3625" y="1885"/>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2" name="Line 737"/>
              <p:cNvSpPr>
                <a:spLocks noChangeShapeType="1"/>
              </p:cNvSpPr>
              <p:nvPr/>
            </p:nvSpPr>
            <p:spPr bwMode="auto">
              <a:xfrm>
                <a:off x="3625" y="1885"/>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3" name="Rectangle 738"/>
              <p:cNvSpPr>
                <a:spLocks noChangeArrowheads="1"/>
              </p:cNvSpPr>
              <p:nvPr/>
            </p:nvSpPr>
            <p:spPr bwMode="auto">
              <a:xfrm>
                <a:off x="3633" y="1885"/>
                <a:ext cx="41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14" name="Line 739"/>
              <p:cNvSpPr>
                <a:spLocks noChangeShapeType="1"/>
              </p:cNvSpPr>
              <p:nvPr/>
            </p:nvSpPr>
            <p:spPr bwMode="auto">
              <a:xfrm>
                <a:off x="3633" y="1885"/>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5" name="Rectangle 740"/>
              <p:cNvSpPr>
                <a:spLocks noChangeArrowheads="1"/>
              </p:cNvSpPr>
              <p:nvPr/>
            </p:nvSpPr>
            <p:spPr bwMode="auto">
              <a:xfrm>
                <a:off x="4051" y="1885"/>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16" name="Freeform 741"/>
              <p:cNvSpPr>
                <a:spLocks/>
              </p:cNvSpPr>
              <p:nvPr/>
            </p:nvSpPr>
            <p:spPr bwMode="auto">
              <a:xfrm>
                <a:off x="4051" y="1885"/>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7" name="Rectangle 742"/>
              <p:cNvSpPr>
                <a:spLocks noChangeArrowheads="1"/>
              </p:cNvSpPr>
              <p:nvPr/>
            </p:nvSpPr>
            <p:spPr bwMode="auto">
              <a:xfrm>
                <a:off x="4051" y="1885"/>
                <a:ext cx="132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18" name="Line 743"/>
              <p:cNvSpPr>
                <a:spLocks noChangeShapeType="1"/>
              </p:cNvSpPr>
              <p:nvPr/>
            </p:nvSpPr>
            <p:spPr bwMode="auto">
              <a:xfrm>
                <a:off x="4051" y="1885"/>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19" name="Rectangle 744"/>
              <p:cNvSpPr>
                <a:spLocks noChangeArrowheads="1"/>
              </p:cNvSpPr>
              <p:nvPr/>
            </p:nvSpPr>
            <p:spPr bwMode="auto">
              <a:xfrm>
                <a:off x="5378" y="1885"/>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20" name="Line 745"/>
              <p:cNvSpPr>
                <a:spLocks noChangeShapeType="1"/>
              </p:cNvSpPr>
              <p:nvPr/>
            </p:nvSpPr>
            <p:spPr bwMode="auto">
              <a:xfrm>
                <a:off x="5378" y="1885"/>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1" name="Line 746"/>
              <p:cNvSpPr>
                <a:spLocks noChangeShapeType="1"/>
              </p:cNvSpPr>
              <p:nvPr/>
            </p:nvSpPr>
            <p:spPr bwMode="auto">
              <a:xfrm>
                <a:off x="5378" y="1885"/>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2" name="Rectangle 747"/>
              <p:cNvSpPr>
                <a:spLocks noChangeArrowheads="1"/>
              </p:cNvSpPr>
              <p:nvPr/>
            </p:nvSpPr>
            <p:spPr bwMode="auto">
              <a:xfrm>
                <a:off x="5378" y="1885"/>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23" name="Line 748"/>
              <p:cNvSpPr>
                <a:spLocks noChangeShapeType="1"/>
              </p:cNvSpPr>
              <p:nvPr/>
            </p:nvSpPr>
            <p:spPr bwMode="auto">
              <a:xfrm>
                <a:off x="5378" y="1885"/>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4" name="Line 749"/>
              <p:cNvSpPr>
                <a:spLocks noChangeShapeType="1"/>
              </p:cNvSpPr>
              <p:nvPr/>
            </p:nvSpPr>
            <p:spPr bwMode="auto">
              <a:xfrm>
                <a:off x="5378" y="1885"/>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5" name="Rectangle 750"/>
              <p:cNvSpPr>
                <a:spLocks noChangeArrowheads="1"/>
              </p:cNvSpPr>
              <p:nvPr/>
            </p:nvSpPr>
            <p:spPr bwMode="auto">
              <a:xfrm>
                <a:off x="1045" y="1892"/>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26" name="Line 751"/>
              <p:cNvSpPr>
                <a:spLocks noChangeShapeType="1"/>
              </p:cNvSpPr>
              <p:nvPr/>
            </p:nvSpPr>
            <p:spPr bwMode="auto">
              <a:xfrm>
                <a:off x="1045" y="1892"/>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7" name="Rectangle 752"/>
              <p:cNvSpPr>
                <a:spLocks noChangeArrowheads="1"/>
              </p:cNvSpPr>
              <p:nvPr/>
            </p:nvSpPr>
            <p:spPr bwMode="auto">
              <a:xfrm>
                <a:off x="1661" y="1892"/>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28" name="Line 753"/>
              <p:cNvSpPr>
                <a:spLocks noChangeShapeType="1"/>
              </p:cNvSpPr>
              <p:nvPr/>
            </p:nvSpPr>
            <p:spPr bwMode="auto">
              <a:xfrm>
                <a:off x="1661" y="1892"/>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29" name="Rectangle 754"/>
              <p:cNvSpPr>
                <a:spLocks noChangeArrowheads="1"/>
              </p:cNvSpPr>
              <p:nvPr/>
            </p:nvSpPr>
            <p:spPr bwMode="auto">
              <a:xfrm>
                <a:off x="2086" y="1892"/>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0" name="Line 755"/>
              <p:cNvSpPr>
                <a:spLocks noChangeShapeType="1"/>
              </p:cNvSpPr>
              <p:nvPr/>
            </p:nvSpPr>
            <p:spPr bwMode="auto">
              <a:xfrm>
                <a:off x="2086" y="1892"/>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1" name="Rectangle 756"/>
              <p:cNvSpPr>
                <a:spLocks noChangeArrowheads="1"/>
              </p:cNvSpPr>
              <p:nvPr/>
            </p:nvSpPr>
            <p:spPr bwMode="auto">
              <a:xfrm>
                <a:off x="3296" y="1892"/>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2" name="Line 757"/>
              <p:cNvSpPr>
                <a:spLocks noChangeShapeType="1"/>
              </p:cNvSpPr>
              <p:nvPr/>
            </p:nvSpPr>
            <p:spPr bwMode="auto">
              <a:xfrm>
                <a:off x="3296" y="1892"/>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3" name="Rectangle 758"/>
              <p:cNvSpPr>
                <a:spLocks noChangeArrowheads="1"/>
              </p:cNvSpPr>
              <p:nvPr/>
            </p:nvSpPr>
            <p:spPr bwMode="auto">
              <a:xfrm>
                <a:off x="3625" y="1892"/>
                <a:ext cx="8"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4" name="Line 759"/>
              <p:cNvSpPr>
                <a:spLocks noChangeShapeType="1"/>
              </p:cNvSpPr>
              <p:nvPr/>
            </p:nvSpPr>
            <p:spPr bwMode="auto">
              <a:xfrm>
                <a:off x="3625" y="1892"/>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5" name="Rectangle 760"/>
              <p:cNvSpPr>
                <a:spLocks noChangeArrowheads="1"/>
              </p:cNvSpPr>
              <p:nvPr/>
            </p:nvSpPr>
            <p:spPr bwMode="auto">
              <a:xfrm>
                <a:off x="4051" y="1892"/>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6" name="Line 761"/>
              <p:cNvSpPr>
                <a:spLocks noChangeShapeType="1"/>
              </p:cNvSpPr>
              <p:nvPr/>
            </p:nvSpPr>
            <p:spPr bwMode="auto">
              <a:xfrm>
                <a:off x="4051" y="1892"/>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7" name="Rectangle 762"/>
              <p:cNvSpPr>
                <a:spLocks noChangeArrowheads="1"/>
              </p:cNvSpPr>
              <p:nvPr/>
            </p:nvSpPr>
            <p:spPr bwMode="auto">
              <a:xfrm>
                <a:off x="5378" y="1892"/>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38" name="Line 763"/>
              <p:cNvSpPr>
                <a:spLocks noChangeShapeType="1"/>
              </p:cNvSpPr>
              <p:nvPr/>
            </p:nvSpPr>
            <p:spPr bwMode="auto">
              <a:xfrm>
                <a:off x="5378" y="1892"/>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39" name="Rectangle 764"/>
              <p:cNvSpPr>
                <a:spLocks noChangeArrowheads="1"/>
              </p:cNvSpPr>
              <p:nvPr/>
            </p:nvSpPr>
            <p:spPr bwMode="auto">
              <a:xfrm>
                <a:off x="1177" y="2038"/>
                <a:ext cx="242"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add</a:t>
                </a:r>
                <a:endParaRPr kumimoji="0" lang="en-US" sz="1800" b="0" i="0" u="none" strike="noStrike" cap="none" normalizeH="0" baseline="0" smtClean="0">
                  <a:ln>
                    <a:noFill/>
                  </a:ln>
                  <a:solidFill>
                    <a:schemeClr val="tx1"/>
                  </a:solidFill>
                  <a:effectLst/>
                  <a:latin typeface="Arial" pitchFamily="34" charset="0"/>
                </a:endParaRPr>
              </a:p>
            </p:txBody>
          </p:sp>
          <p:sp>
            <p:nvSpPr>
              <p:cNvPr id="110740" name="Rectangle 765"/>
              <p:cNvSpPr>
                <a:spLocks noChangeArrowheads="1"/>
              </p:cNvSpPr>
              <p:nvPr/>
            </p:nvSpPr>
            <p:spPr bwMode="auto">
              <a:xfrm>
                <a:off x="1727" y="2038"/>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110741" name="Rectangle 766"/>
              <p:cNvSpPr>
                <a:spLocks noChangeArrowheads="1"/>
              </p:cNvSpPr>
              <p:nvPr/>
            </p:nvSpPr>
            <p:spPr bwMode="auto">
              <a:xfrm>
                <a:off x="2144" y="2038"/>
                <a:ext cx="39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add </a:t>
                </a:r>
                <a:r>
                  <a:rPr kumimoji="0" lang="en-US" sz="1600" b="0" i="0" u="none" strike="noStrike" cap="none" normalizeH="0" baseline="0" dirty="0" err="1" smtClean="0">
                    <a:ln>
                      <a:noFill/>
                    </a:ln>
                    <a:solidFill>
                      <a:srgbClr val="24282B"/>
                    </a:solidFill>
                    <a:effectLst/>
                    <a:latin typeface="Times New Roman" pitchFamily="18" charset="0"/>
                  </a:rPr>
                  <a:t>rd</a:t>
                </a:r>
                <a:r>
                  <a:rPr kumimoji="0" lang="en-US" sz="1600" b="0" i="0" u="none" strike="noStrike" cap="none" normalizeH="0" baseline="0" dirty="0" smtClean="0">
                    <a:ln>
                      <a:noFill/>
                    </a:ln>
                    <a:solidFill>
                      <a:srgbClr val="24282B"/>
                    </a:solidFill>
                    <a:effectLst/>
                    <a:latin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742" name="Rectangle 767"/>
              <p:cNvSpPr>
                <a:spLocks noChangeArrowheads="1"/>
              </p:cNvSpPr>
              <p:nvPr/>
            </p:nvSpPr>
            <p:spPr bwMode="auto">
              <a:xfrm>
                <a:off x="2511" y="2038"/>
                <a:ext cx="21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0743" name="Rectangle 768"/>
              <p:cNvSpPr>
                <a:spLocks noChangeArrowheads="1"/>
              </p:cNvSpPr>
              <p:nvPr/>
            </p:nvSpPr>
            <p:spPr bwMode="auto">
              <a:xfrm>
                <a:off x="2658" y="2038"/>
                <a:ext cx="64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 (rs2/imm)</a:t>
                </a:r>
                <a:endParaRPr kumimoji="0" lang="en-US" sz="1800" b="0" i="0" u="none" strike="noStrike" cap="none" normalizeH="0" baseline="0" smtClean="0">
                  <a:ln>
                    <a:noFill/>
                  </a:ln>
                  <a:solidFill>
                    <a:schemeClr val="tx1"/>
                  </a:solidFill>
                  <a:effectLst/>
                  <a:latin typeface="Arial" pitchFamily="34" charset="0"/>
                </a:endParaRPr>
              </a:p>
            </p:txBody>
          </p:sp>
          <p:sp>
            <p:nvSpPr>
              <p:cNvPr id="110744" name="Rectangle 769"/>
              <p:cNvSpPr>
                <a:spLocks noChangeArrowheads="1"/>
              </p:cNvSpPr>
              <p:nvPr/>
            </p:nvSpPr>
            <p:spPr bwMode="auto">
              <a:xfrm>
                <a:off x="3354" y="2038"/>
                <a:ext cx="176"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lsl</a:t>
                </a:r>
                <a:endParaRPr kumimoji="0" lang="en-US" sz="1800" b="0" i="0" u="none" strike="noStrike" cap="none" normalizeH="0" baseline="0" smtClean="0">
                  <a:ln>
                    <a:noFill/>
                  </a:ln>
                  <a:solidFill>
                    <a:schemeClr val="tx1"/>
                  </a:solidFill>
                  <a:effectLst/>
                  <a:latin typeface="Arial" pitchFamily="34" charset="0"/>
                </a:endParaRPr>
              </a:p>
            </p:txBody>
          </p:sp>
          <p:sp>
            <p:nvSpPr>
              <p:cNvPr id="110745" name="Rectangle 770"/>
              <p:cNvSpPr>
                <a:spLocks noChangeArrowheads="1"/>
              </p:cNvSpPr>
              <p:nvPr/>
            </p:nvSpPr>
            <p:spPr bwMode="auto">
              <a:xfrm>
                <a:off x="3691" y="2038"/>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01010</a:t>
                </a:r>
                <a:endParaRPr kumimoji="0" lang="en-US" sz="1800" b="0" i="0" u="none" strike="noStrike" cap="none" normalizeH="0" baseline="0" smtClean="0">
                  <a:ln>
                    <a:noFill/>
                  </a:ln>
                  <a:solidFill>
                    <a:schemeClr val="tx1"/>
                  </a:solidFill>
                  <a:effectLst/>
                  <a:latin typeface="Arial" pitchFamily="34" charset="0"/>
                </a:endParaRPr>
              </a:p>
            </p:txBody>
          </p:sp>
          <p:sp>
            <p:nvSpPr>
              <p:cNvPr id="110746" name="Rectangle 771"/>
              <p:cNvSpPr>
                <a:spLocks noChangeArrowheads="1"/>
              </p:cNvSpPr>
              <p:nvPr/>
            </p:nvSpPr>
            <p:spPr bwMode="auto">
              <a:xfrm>
                <a:off x="4109" y="2038"/>
                <a:ext cx="8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110747" name="Rectangle 772"/>
              <p:cNvSpPr>
                <a:spLocks noChangeArrowheads="1"/>
              </p:cNvSpPr>
              <p:nvPr/>
            </p:nvSpPr>
            <p:spPr bwMode="auto">
              <a:xfrm>
                <a:off x="4139" y="2038"/>
                <a:ext cx="10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10748" name="Rectangle 773"/>
              <p:cNvSpPr>
                <a:spLocks noChangeArrowheads="1"/>
              </p:cNvSpPr>
              <p:nvPr/>
            </p:nvSpPr>
            <p:spPr bwMode="auto">
              <a:xfrm>
                <a:off x="4190" y="2038"/>
                <a:ext cx="8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110749" name="Rectangle 774"/>
              <p:cNvSpPr>
                <a:spLocks noChangeArrowheads="1"/>
              </p:cNvSpPr>
              <p:nvPr/>
            </p:nvSpPr>
            <p:spPr bwMode="auto">
              <a:xfrm>
                <a:off x="4249" y="2038"/>
                <a:ext cx="16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110750" name="Rectangle 775"/>
              <p:cNvSpPr>
                <a:spLocks noChangeArrowheads="1"/>
              </p:cNvSpPr>
              <p:nvPr/>
            </p:nvSpPr>
            <p:spPr bwMode="auto">
              <a:xfrm>
                <a:off x="4344" y="2038"/>
                <a:ext cx="8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110751" name="Rectangle 776"/>
              <p:cNvSpPr>
                <a:spLocks noChangeArrowheads="1"/>
              </p:cNvSpPr>
              <p:nvPr/>
            </p:nvSpPr>
            <p:spPr bwMode="auto">
              <a:xfrm>
                <a:off x="4410" y="2038"/>
                <a:ext cx="14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rs</a:t>
                </a:r>
                <a:endParaRPr kumimoji="0" lang="en-US" sz="1800" b="0" i="0" u="none" strike="noStrike" cap="none" normalizeH="0" baseline="0" smtClean="0">
                  <a:ln>
                    <a:noFill/>
                  </a:ln>
                  <a:solidFill>
                    <a:schemeClr val="tx1"/>
                  </a:solidFill>
                  <a:effectLst/>
                  <a:latin typeface="Arial" pitchFamily="34" charset="0"/>
                </a:endParaRPr>
              </a:p>
            </p:txBody>
          </p:sp>
          <p:sp>
            <p:nvSpPr>
              <p:cNvPr id="110752" name="Rectangle 777"/>
              <p:cNvSpPr>
                <a:spLocks noChangeArrowheads="1"/>
              </p:cNvSpPr>
              <p:nvPr/>
            </p:nvSpPr>
            <p:spPr bwMode="auto">
              <a:xfrm>
                <a:off x="4498" y="2038"/>
                <a:ext cx="11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0753" name="Rectangle 778"/>
              <p:cNvSpPr>
                <a:spLocks noChangeArrowheads="1"/>
              </p:cNvSpPr>
              <p:nvPr/>
            </p:nvSpPr>
            <p:spPr bwMode="auto">
              <a:xfrm>
                <a:off x="4557" y="2038"/>
                <a:ext cx="396"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 (rs2/i</a:t>
                </a:r>
                <a:endParaRPr kumimoji="0" lang="en-US" sz="1800" b="0" i="0" u="none" strike="noStrike" cap="none" normalizeH="0" baseline="0" smtClean="0">
                  <a:ln>
                    <a:noFill/>
                  </a:ln>
                  <a:solidFill>
                    <a:schemeClr val="tx1"/>
                  </a:solidFill>
                  <a:effectLst/>
                  <a:latin typeface="Arial" pitchFamily="34" charset="0"/>
                </a:endParaRPr>
              </a:p>
            </p:txBody>
          </p:sp>
          <p:sp>
            <p:nvSpPr>
              <p:cNvPr id="110754" name="Rectangle 779"/>
              <p:cNvSpPr>
                <a:spLocks noChangeArrowheads="1"/>
              </p:cNvSpPr>
              <p:nvPr/>
            </p:nvSpPr>
            <p:spPr bwMode="auto">
              <a:xfrm>
                <a:off x="4879" y="2038"/>
                <a:ext cx="25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mm</a:t>
                </a:r>
                <a:endParaRPr kumimoji="0" lang="en-US" sz="1800" b="0" i="0" u="none" strike="noStrike" cap="none" normalizeH="0" baseline="0" smtClean="0">
                  <a:ln>
                    <a:noFill/>
                  </a:ln>
                  <a:solidFill>
                    <a:schemeClr val="tx1"/>
                  </a:solidFill>
                  <a:effectLst/>
                  <a:latin typeface="Arial" pitchFamily="34" charset="0"/>
                </a:endParaRPr>
              </a:p>
            </p:txBody>
          </p:sp>
          <p:sp>
            <p:nvSpPr>
              <p:cNvPr id="110755" name="Rectangle 780"/>
              <p:cNvSpPr>
                <a:spLocks noChangeArrowheads="1"/>
              </p:cNvSpPr>
              <p:nvPr/>
            </p:nvSpPr>
            <p:spPr bwMode="auto">
              <a:xfrm>
                <a:off x="5062" y="2038"/>
                <a:ext cx="9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110756" name="Rectangle 781"/>
              <p:cNvSpPr>
                <a:spLocks noChangeArrowheads="1"/>
              </p:cNvSpPr>
              <p:nvPr/>
            </p:nvSpPr>
            <p:spPr bwMode="auto">
              <a:xfrm>
                <a:off x="1045" y="2031"/>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57" name="Freeform 782"/>
              <p:cNvSpPr>
                <a:spLocks/>
              </p:cNvSpPr>
              <p:nvPr/>
            </p:nvSpPr>
            <p:spPr bwMode="auto">
              <a:xfrm>
                <a:off x="1045" y="2031"/>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58" name="Rectangle 783"/>
              <p:cNvSpPr>
                <a:spLocks noChangeArrowheads="1"/>
              </p:cNvSpPr>
              <p:nvPr/>
            </p:nvSpPr>
            <p:spPr bwMode="auto">
              <a:xfrm>
                <a:off x="1045" y="2031"/>
                <a:ext cx="616"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59" name="Line 784"/>
              <p:cNvSpPr>
                <a:spLocks noChangeShapeType="1"/>
              </p:cNvSpPr>
              <p:nvPr/>
            </p:nvSpPr>
            <p:spPr bwMode="auto">
              <a:xfrm>
                <a:off x="1045" y="2031"/>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0" name="Rectangle 785"/>
              <p:cNvSpPr>
                <a:spLocks noChangeArrowheads="1"/>
              </p:cNvSpPr>
              <p:nvPr/>
            </p:nvSpPr>
            <p:spPr bwMode="auto">
              <a:xfrm>
                <a:off x="1661" y="2031"/>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61" name="Line 786"/>
              <p:cNvSpPr>
                <a:spLocks noChangeShapeType="1"/>
              </p:cNvSpPr>
              <p:nvPr/>
            </p:nvSpPr>
            <p:spPr bwMode="auto">
              <a:xfrm>
                <a:off x="1661" y="2031"/>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2" name="Line 787"/>
              <p:cNvSpPr>
                <a:spLocks noChangeShapeType="1"/>
              </p:cNvSpPr>
              <p:nvPr/>
            </p:nvSpPr>
            <p:spPr bwMode="auto">
              <a:xfrm>
                <a:off x="1661" y="2031"/>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3" name="Rectangle 788"/>
              <p:cNvSpPr>
                <a:spLocks noChangeArrowheads="1"/>
              </p:cNvSpPr>
              <p:nvPr/>
            </p:nvSpPr>
            <p:spPr bwMode="auto">
              <a:xfrm>
                <a:off x="1668" y="2031"/>
                <a:ext cx="41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64" name="Line 789"/>
              <p:cNvSpPr>
                <a:spLocks noChangeShapeType="1"/>
              </p:cNvSpPr>
              <p:nvPr/>
            </p:nvSpPr>
            <p:spPr bwMode="auto">
              <a:xfrm>
                <a:off x="1668" y="2031"/>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5" name="Rectangle 790"/>
              <p:cNvSpPr>
                <a:spLocks noChangeArrowheads="1"/>
              </p:cNvSpPr>
              <p:nvPr/>
            </p:nvSpPr>
            <p:spPr bwMode="auto">
              <a:xfrm>
                <a:off x="2086" y="2031"/>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66" name="Line 791"/>
              <p:cNvSpPr>
                <a:spLocks noChangeShapeType="1"/>
              </p:cNvSpPr>
              <p:nvPr/>
            </p:nvSpPr>
            <p:spPr bwMode="auto">
              <a:xfrm>
                <a:off x="2086" y="2031"/>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7" name="Line 792"/>
              <p:cNvSpPr>
                <a:spLocks noChangeShapeType="1"/>
              </p:cNvSpPr>
              <p:nvPr/>
            </p:nvSpPr>
            <p:spPr bwMode="auto">
              <a:xfrm>
                <a:off x="2086" y="2031"/>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68" name="Rectangle 793"/>
              <p:cNvSpPr>
                <a:spLocks noChangeArrowheads="1"/>
              </p:cNvSpPr>
              <p:nvPr/>
            </p:nvSpPr>
            <p:spPr bwMode="auto">
              <a:xfrm>
                <a:off x="2093" y="2031"/>
                <a:ext cx="1203"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69" name="Line 794"/>
              <p:cNvSpPr>
                <a:spLocks noChangeShapeType="1"/>
              </p:cNvSpPr>
              <p:nvPr/>
            </p:nvSpPr>
            <p:spPr bwMode="auto">
              <a:xfrm>
                <a:off x="2093" y="2031"/>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0" name="Rectangle 795"/>
              <p:cNvSpPr>
                <a:spLocks noChangeArrowheads="1"/>
              </p:cNvSpPr>
              <p:nvPr/>
            </p:nvSpPr>
            <p:spPr bwMode="auto">
              <a:xfrm>
                <a:off x="3296" y="2031"/>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71" name="Freeform 796"/>
              <p:cNvSpPr>
                <a:spLocks/>
              </p:cNvSpPr>
              <p:nvPr/>
            </p:nvSpPr>
            <p:spPr bwMode="auto">
              <a:xfrm>
                <a:off x="3296" y="2031"/>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2" name="Rectangle 797"/>
              <p:cNvSpPr>
                <a:spLocks noChangeArrowheads="1"/>
              </p:cNvSpPr>
              <p:nvPr/>
            </p:nvSpPr>
            <p:spPr bwMode="auto">
              <a:xfrm>
                <a:off x="3296" y="2031"/>
                <a:ext cx="329"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73" name="Line 798"/>
              <p:cNvSpPr>
                <a:spLocks noChangeShapeType="1"/>
              </p:cNvSpPr>
              <p:nvPr/>
            </p:nvSpPr>
            <p:spPr bwMode="auto">
              <a:xfrm>
                <a:off x="3296" y="2031"/>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4" name="Rectangle 799"/>
              <p:cNvSpPr>
                <a:spLocks noChangeArrowheads="1"/>
              </p:cNvSpPr>
              <p:nvPr/>
            </p:nvSpPr>
            <p:spPr bwMode="auto">
              <a:xfrm>
                <a:off x="3625" y="2031"/>
                <a:ext cx="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75" name="Line 800"/>
              <p:cNvSpPr>
                <a:spLocks noChangeShapeType="1"/>
              </p:cNvSpPr>
              <p:nvPr/>
            </p:nvSpPr>
            <p:spPr bwMode="auto">
              <a:xfrm>
                <a:off x="3625" y="2031"/>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6" name="Line 801"/>
              <p:cNvSpPr>
                <a:spLocks noChangeShapeType="1"/>
              </p:cNvSpPr>
              <p:nvPr/>
            </p:nvSpPr>
            <p:spPr bwMode="auto">
              <a:xfrm>
                <a:off x="3625" y="2031"/>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7" name="Rectangle 802"/>
              <p:cNvSpPr>
                <a:spLocks noChangeArrowheads="1"/>
              </p:cNvSpPr>
              <p:nvPr/>
            </p:nvSpPr>
            <p:spPr bwMode="auto">
              <a:xfrm>
                <a:off x="3633" y="2031"/>
                <a:ext cx="41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78" name="Line 803"/>
              <p:cNvSpPr>
                <a:spLocks noChangeShapeType="1"/>
              </p:cNvSpPr>
              <p:nvPr/>
            </p:nvSpPr>
            <p:spPr bwMode="auto">
              <a:xfrm>
                <a:off x="3633" y="2031"/>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79" name="Rectangle 804"/>
              <p:cNvSpPr>
                <a:spLocks noChangeArrowheads="1"/>
              </p:cNvSpPr>
              <p:nvPr/>
            </p:nvSpPr>
            <p:spPr bwMode="auto">
              <a:xfrm>
                <a:off x="4051" y="2031"/>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0" name="Freeform 805"/>
              <p:cNvSpPr>
                <a:spLocks/>
              </p:cNvSpPr>
              <p:nvPr/>
            </p:nvSpPr>
            <p:spPr bwMode="auto">
              <a:xfrm>
                <a:off x="4051" y="2031"/>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1" name="Rectangle 806"/>
              <p:cNvSpPr>
                <a:spLocks noChangeArrowheads="1"/>
              </p:cNvSpPr>
              <p:nvPr/>
            </p:nvSpPr>
            <p:spPr bwMode="auto">
              <a:xfrm>
                <a:off x="4051" y="2031"/>
                <a:ext cx="132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2" name="Line 807"/>
              <p:cNvSpPr>
                <a:spLocks noChangeShapeType="1"/>
              </p:cNvSpPr>
              <p:nvPr/>
            </p:nvSpPr>
            <p:spPr bwMode="auto">
              <a:xfrm>
                <a:off x="4051" y="2031"/>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3" name="Rectangle 808"/>
              <p:cNvSpPr>
                <a:spLocks noChangeArrowheads="1"/>
              </p:cNvSpPr>
              <p:nvPr/>
            </p:nvSpPr>
            <p:spPr bwMode="auto">
              <a:xfrm>
                <a:off x="5378" y="2031"/>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4" name="Line 809"/>
              <p:cNvSpPr>
                <a:spLocks noChangeShapeType="1"/>
              </p:cNvSpPr>
              <p:nvPr/>
            </p:nvSpPr>
            <p:spPr bwMode="auto">
              <a:xfrm>
                <a:off x="5378" y="2031"/>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5" name="Line 810"/>
              <p:cNvSpPr>
                <a:spLocks noChangeShapeType="1"/>
              </p:cNvSpPr>
              <p:nvPr/>
            </p:nvSpPr>
            <p:spPr bwMode="auto">
              <a:xfrm>
                <a:off x="5378" y="2031"/>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6" name="Rectangle 811"/>
              <p:cNvSpPr>
                <a:spLocks noChangeArrowheads="1"/>
              </p:cNvSpPr>
              <p:nvPr/>
            </p:nvSpPr>
            <p:spPr bwMode="auto">
              <a:xfrm>
                <a:off x="1045" y="2038"/>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7" name="Line 812"/>
              <p:cNvSpPr>
                <a:spLocks noChangeShapeType="1"/>
              </p:cNvSpPr>
              <p:nvPr/>
            </p:nvSpPr>
            <p:spPr bwMode="auto">
              <a:xfrm>
                <a:off x="1045" y="2038"/>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88" name="Rectangle 813"/>
              <p:cNvSpPr>
                <a:spLocks noChangeArrowheads="1"/>
              </p:cNvSpPr>
              <p:nvPr/>
            </p:nvSpPr>
            <p:spPr bwMode="auto">
              <a:xfrm>
                <a:off x="1661" y="2038"/>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89" name="Line 814"/>
              <p:cNvSpPr>
                <a:spLocks noChangeShapeType="1"/>
              </p:cNvSpPr>
              <p:nvPr/>
            </p:nvSpPr>
            <p:spPr bwMode="auto">
              <a:xfrm>
                <a:off x="1661" y="2038"/>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0" name="Rectangle 815"/>
              <p:cNvSpPr>
                <a:spLocks noChangeArrowheads="1"/>
              </p:cNvSpPr>
              <p:nvPr/>
            </p:nvSpPr>
            <p:spPr bwMode="auto">
              <a:xfrm>
                <a:off x="2086" y="2038"/>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1" name="Line 816"/>
              <p:cNvSpPr>
                <a:spLocks noChangeShapeType="1"/>
              </p:cNvSpPr>
              <p:nvPr/>
            </p:nvSpPr>
            <p:spPr bwMode="auto">
              <a:xfrm>
                <a:off x="2086" y="2038"/>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2" name="Rectangle 817"/>
              <p:cNvSpPr>
                <a:spLocks noChangeArrowheads="1"/>
              </p:cNvSpPr>
              <p:nvPr/>
            </p:nvSpPr>
            <p:spPr bwMode="auto">
              <a:xfrm>
                <a:off x="3296" y="2038"/>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3" name="Line 818"/>
              <p:cNvSpPr>
                <a:spLocks noChangeShapeType="1"/>
              </p:cNvSpPr>
              <p:nvPr/>
            </p:nvSpPr>
            <p:spPr bwMode="auto">
              <a:xfrm>
                <a:off x="3296" y="2038"/>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4" name="Rectangle 819"/>
              <p:cNvSpPr>
                <a:spLocks noChangeArrowheads="1"/>
              </p:cNvSpPr>
              <p:nvPr/>
            </p:nvSpPr>
            <p:spPr bwMode="auto">
              <a:xfrm>
                <a:off x="3625" y="2038"/>
                <a:ext cx="8"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5" name="Line 820"/>
              <p:cNvSpPr>
                <a:spLocks noChangeShapeType="1"/>
              </p:cNvSpPr>
              <p:nvPr/>
            </p:nvSpPr>
            <p:spPr bwMode="auto">
              <a:xfrm>
                <a:off x="3625" y="2038"/>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6" name="Rectangle 821"/>
              <p:cNvSpPr>
                <a:spLocks noChangeArrowheads="1"/>
              </p:cNvSpPr>
              <p:nvPr/>
            </p:nvSpPr>
            <p:spPr bwMode="auto">
              <a:xfrm>
                <a:off x="4051" y="2038"/>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7" name="Line 822"/>
              <p:cNvSpPr>
                <a:spLocks noChangeShapeType="1"/>
              </p:cNvSpPr>
              <p:nvPr/>
            </p:nvSpPr>
            <p:spPr bwMode="auto">
              <a:xfrm>
                <a:off x="4051" y="2038"/>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98" name="Rectangle 823"/>
              <p:cNvSpPr>
                <a:spLocks noChangeArrowheads="1"/>
              </p:cNvSpPr>
              <p:nvPr/>
            </p:nvSpPr>
            <p:spPr bwMode="auto">
              <a:xfrm>
                <a:off x="5378" y="2038"/>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99" name="Line 824"/>
              <p:cNvSpPr>
                <a:spLocks noChangeShapeType="1"/>
              </p:cNvSpPr>
              <p:nvPr/>
            </p:nvSpPr>
            <p:spPr bwMode="auto">
              <a:xfrm>
                <a:off x="5378" y="2038"/>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00" name="Rectangle 825"/>
              <p:cNvSpPr>
                <a:spLocks noChangeArrowheads="1"/>
              </p:cNvSpPr>
              <p:nvPr/>
            </p:nvSpPr>
            <p:spPr bwMode="auto">
              <a:xfrm>
                <a:off x="1177" y="2184"/>
                <a:ext cx="23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sub</a:t>
                </a:r>
                <a:endParaRPr kumimoji="0" lang="en-US" sz="1800" b="0" i="0" u="none" strike="noStrike" cap="none" normalizeH="0" baseline="0" smtClean="0">
                  <a:ln>
                    <a:noFill/>
                  </a:ln>
                  <a:solidFill>
                    <a:schemeClr val="tx1"/>
                  </a:solidFill>
                  <a:effectLst/>
                  <a:latin typeface="Arial" pitchFamily="34" charset="0"/>
                </a:endParaRPr>
              </a:p>
            </p:txBody>
          </p:sp>
          <p:sp>
            <p:nvSpPr>
              <p:cNvPr id="110801" name="Rectangle 826"/>
              <p:cNvSpPr>
                <a:spLocks noChangeArrowheads="1"/>
              </p:cNvSpPr>
              <p:nvPr/>
            </p:nvSpPr>
            <p:spPr bwMode="auto">
              <a:xfrm>
                <a:off x="1727" y="2184"/>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110802" name="Rectangle 827"/>
              <p:cNvSpPr>
                <a:spLocks noChangeArrowheads="1"/>
              </p:cNvSpPr>
              <p:nvPr/>
            </p:nvSpPr>
            <p:spPr bwMode="auto">
              <a:xfrm>
                <a:off x="2144" y="2184"/>
                <a:ext cx="440"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sub rd, </a:t>
                </a:r>
                <a:endParaRPr kumimoji="0" lang="en-US" sz="1800" b="0" i="0" u="none" strike="noStrike" cap="none" normalizeH="0" baseline="0" smtClean="0">
                  <a:ln>
                    <a:noFill/>
                  </a:ln>
                  <a:solidFill>
                    <a:schemeClr val="tx1"/>
                  </a:solidFill>
                  <a:effectLst/>
                  <a:latin typeface="Arial" pitchFamily="34" charset="0"/>
                </a:endParaRPr>
              </a:p>
            </p:txBody>
          </p:sp>
          <p:sp>
            <p:nvSpPr>
              <p:cNvPr id="110803" name="Rectangle 828"/>
              <p:cNvSpPr>
                <a:spLocks noChangeArrowheads="1"/>
              </p:cNvSpPr>
              <p:nvPr/>
            </p:nvSpPr>
            <p:spPr bwMode="auto">
              <a:xfrm>
                <a:off x="2504" y="2184"/>
                <a:ext cx="21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0804" name="Rectangle 829"/>
              <p:cNvSpPr>
                <a:spLocks noChangeArrowheads="1"/>
              </p:cNvSpPr>
              <p:nvPr/>
            </p:nvSpPr>
            <p:spPr bwMode="auto">
              <a:xfrm>
                <a:off x="2650" y="2184"/>
                <a:ext cx="396"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 (rs2/i</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805" name="Rectangle 830"/>
              <p:cNvSpPr>
                <a:spLocks noChangeArrowheads="1"/>
              </p:cNvSpPr>
              <p:nvPr/>
            </p:nvSpPr>
            <p:spPr bwMode="auto">
              <a:xfrm>
                <a:off x="2966" y="2184"/>
                <a:ext cx="27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 mm)</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807" name="Rectangle 832"/>
              <p:cNvSpPr>
                <a:spLocks noChangeArrowheads="1"/>
              </p:cNvSpPr>
              <p:nvPr/>
            </p:nvSpPr>
            <p:spPr bwMode="auto">
              <a:xfrm>
                <a:off x="3354" y="2184"/>
                <a:ext cx="129"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4282B"/>
                    </a:solidFill>
                    <a:effectLst/>
                    <a:latin typeface="Times New Roman" pitchFamily="18" charset="0"/>
                  </a:rPr>
                  <a:t>lsr</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808" name="Rectangle 833"/>
              <p:cNvSpPr>
                <a:spLocks noChangeArrowheads="1"/>
              </p:cNvSpPr>
              <p:nvPr/>
            </p:nvSpPr>
            <p:spPr bwMode="auto">
              <a:xfrm>
                <a:off x="3427" y="2184"/>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0809" name="Rectangle 834"/>
              <p:cNvSpPr>
                <a:spLocks noChangeArrowheads="1"/>
              </p:cNvSpPr>
              <p:nvPr/>
            </p:nvSpPr>
            <p:spPr bwMode="auto">
              <a:xfrm>
                <a:off x="3691" y="2184"/>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01011</a:t>
                </a:r>
                <a:endParaRPr kumimoji="0" lang="en-US" sz="1800" b="0" i="0" u="none" strike="noStrike" cap="none" normalizeH="0" baseline="0" smtClean="0">
                  <a:ln>
                    <a:noFill/>
                  </a:ln>
                  <a:solidFill>
                    <a:schemeClr val="tx1"/>
                  </a:solidFill>
                  <a:effectLst/>
                  <a:latin typeface="Arial" pitchFamily="34" charset="0"/>
                </a:endParaRPr>
              </a:p>
            </p:txBody>
          </p:sp>
          <p:sp>
            <p:nvSpPr>
              <p:cNvPr id="110810" name="Rectangle 835"/>
              <p:cNvSpPr>
                <a:spLocks noChangeArrowheads="1"/>
              </p:cNvSpPr>
              <p:nvPr/>
            </p:nvSpPr>
            <p:spPr bwMode="auto">
              <a:xfrm>
                <a:off x="4109" y="2184"/>
                <a:ext cx="550"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lsr rd, rs1</a:t>
                </a:r>
                <a:endParaRPr kumimoji="0" lang="en-US" sz="1800" b="0" i="0" u="none" strike="noStrike" cap="none" normalizeH="0" baseline="0" smtClean="0">
                  <a:ln>
                    <a:noFill/>
                  </a:ln>
                  <a:solidFill>
                    <a:schemeClr val="tx1"/>
                  </a:solidFill>
                  <a:effectLst/>
                  <a:latin typeface="Arial" pitchFamily="34" charset="0"/>
                </a:endParaRPr>
              </a:p>
            </p:txBody>
          </p:sp>
          <p:sp>
            <p:nvSpPr>
              <p:cNvPr id="110811" name="Rectangle 836"/>
              <p:cNvSpPr>
                <a:spLocks noChangeArrowheads="1"/>
              </p:cNvSpPr>
              <p:nvPr/>
            </p:nvSpPr>
            <p:spPr bwMode="auto">
              <a:xfrm>
                <a:off x="4564" y="2184"/>
                <a:ext cx="64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 (rs2/imm)</a:t>
                </a:r>
                <a:endParaRPr kumimoji="0" lang="en-US" sz="1800" b="0" i="0" u="none" strike="noStrike" cap="none" normalizeH="0" baseline="0" smtClean="0">
                  <a:ln>
                    <a:noFill/>
                  </a:ln>
                  <a:solidFill>
                    <a:schemeClr val="tx1"/>
                  </a:solidFill>
                  <a:effectLst/>
                  <a:latin typeface="Arial" pitchFamily="34" charset="0"/>
                </a:endParaRPr>
              </a:p>
            </p:txBody>
          </p:sp>
          <p:sp>
            <p:nvSpPr>
              <p:cNvPr id="110812" name="Rectangle 837"/>
              <p:cNvSpPr>
                <a:spLocks noChangeArrowheads="1"/>
              </p:cNvSpPr>
              <p:nvPr/>
            </p:nvSpPr>
            <p:spPr bwMode="auto">
              <a:xfrm>
                <a:off x="1045" y="2177"/>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13" name="Freeform 838"/>
              <p:cNvSpPr>
                <a:spLocks/>
              </p:cNvSpPr>
              <p:nvPr/>
            </p:nvSpPr>
            <p:spPr bwMode="auto">
              <a:xfrm>
                <a:off x="1045" y="2177"/>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14" name="Rectangle 839"/>
              <p:cNvSpPr>
                <a:spLocks noChangeArrowheads="1"/>
              </p:cNvSpPr>
              <p:nvPr/>
            </p:nvSpPr>
            <p:spPr bwMode="auto">
              <a:xfrm>
                <a:off x="1045" y="2177"/>
                <a:ext cx="616"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15" name="Line 840"/>
              <p:cNvSpPr>
                <a:spLocks noChangeShapeType="1"/>
              </p:cNvSpPr>
              <p:nvPr/>
            </p:nvSpPr>
            <p:spPr bwMode="auto">
              <a:xfrm>
                <a:off x="1045" y="2177"/>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16" name="Rectangle 841"/>
              <p:cNvSpPr>
                <a:spLocks noChangeArrowheads="1"/>
              </p:cNvSpPr>
              <p:nvPr/>
            </p:nvSpPr>
            <p:spPr bwMode="auto">
              <a:xfrm>
                <a:off x="1661" y="2177"/>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17" name="Line 842"/>
              <p:cNvSpPr>
                <a:spLocks noChangeShapeType="1"/>
              </p:cNvSpPr>
              <p:nvPr/>
            </p:nvSpPr>
            <p:spPr bwMode="auto">
              <a:xfrm>
                <a:off x="1661" y="2177"/>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18" name="Line 843"/>
              <p:cNvSpPr>
                <a:spLocks noChangeShapeType="1"/>
              </p:cNvSpPr>
              <p:nvPr/>
            </p:nvSpPr>
            <p:spPr bwMode="auto">
              <a:xfrm>
                <a:off x="1661" y="2177"/>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19" name="Rectangle 844"/>
              <p:cNvSpPr>
                <a:spLocks noChangeArrowheads="1"/>
              </p:cNvSpPr>
              <p:nvPr/>
            </p:nvSpPr>
            <p:spPr bwMode="auto">
              <a:xfrm>
                <a:off x="1668" y="2177"/>
                <a:ext cx="41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0" name="Line 845"/>
              <p:cNvSpPr>
                <a:spLocks noChangeShapeType="1"/>
              </p:cNvSpPr>
              <p:nvPr/>
            </p:nvSpPr>
            <p:spPr bwMode="auto">
              <a:xfrm>
                <a:off x="1668" y="2177"/>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1" name="Rectangle 846"/>
              <p:cNvSpPr>
                <a:spLocks noChangeArrowheads="1"/>
              </p:cNvSpPr>
              <p:nvPr/>
            </p:nvSpPr>
            <p:spPr bwMode="auto">
              <a:xfrm>
                <a:off x="2086" y="2177"/>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2" name="Line 847"/>
              <p:cNvSpPr>
                <a:spLocks noChangeShapeType="1"/>
              </p:cNvSpPr>
              <p:nvPr/>
            </p:nvSpPr>
            <p:spPr bwMode="auto">
              <a:xfrm>
                <a:off x="2086" y="2177"/>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3" name="Line 848"/>
              <p:cNvSpPr>
                <a:spLocks noChangeShapeType="1"/>
              </p:cNvSpPr>
              <p:nvPr/>
            </p:nvSpPr>
            <p:spPr bwMode="auto">
              <a:xfrm>
                <a:off x="2086" y="2177"/>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4" name="Rectangle 849"/>
              <p:cNvSpPr>
                <a:spLocks noChangeArrowheads="1"/>
              </p:cNvSpPr>
              <p:nvPr/>
            </p:nvSpPr>
            <p:spPr bwMode="auto">
              <a:xfrm>
                <a:off x="2093" y="2177"/>
                <a:ext cx="1203"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5" name="Line 850"/>
              <p:cNvSpPr>
                <a:spLocks noChangeShapeType="1"/>
              </p:cNvSpPr>
              <p:nvPr/>
            </p:nvSpPr>
            <p:spPr bwMode="auto">
              <a:xfrm>
                <a:off x="2093" y="2177"/>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6" name="Rectangle 851"/>
              <p:cNvSpPr>
                <a:spLocks noChangeArrowheads="1"/>
              </p:cNvSpPr>
              <p:nvPr/>
            </p:nvSpPr>
            <p:spPr bwMode="auto">
              <a:xfrm>
                <a:off x="3296" y="2177"/>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7" name="Freeform 852"/>
              <p:cNvSpPr>
                <a:spLocks/>
              </p:cNvSpPr>
              <p:nvPr/>
            </p:nvSpPr>
            <p:spPr bwMode="auto">
              <a:xfrm>
                <a:off x="3296" y="2177"/>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28" name="Rectangle 853"/>
              <p:cNvSpPr>
                <a:spLocks noChangeArrowheads="1"/>
              </p:cNvSpPr>
              <p:nvPr/>
            </p:nvSpPr>
            <p:spPr bwMode="auto">
              <a:xfrm>
                <a:off x="3296" y="2177"/>
                <a:ext cx="329"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29" name="Line 854"/>
              <p:cNvSpPr>
                <a:spLocks noChangeShapeType="1"/>
              </p:cNvSpPr>
              <p:nvPr/>
            </p:nvSpPr>
            <p:spPr bwMode="auto">
              <a:xfrm>
                <a:off x="3296" y="2177"/>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0" name="Rectangle 855"/>
              <p:cNvSpPr>
                <a:spLocks noChangeArrowheads="1"/>
              </p:cNvSpPr>
              <p:nvPr/>
            </p:nvSpPr>
            <p:spPr bwMode="auto">
              <a:xfrm>
                <a:off x="3625" y="2177"/>
                <a:ext cx="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31" name="Line 856"/>
              <p:cNvSpPr>
                <a:spLocks noChangeShapeType="1"/>
              </p:cNvSpPr>
              <p:nvPr/>
            </p:nvSpPr>
            <p:spPr bwMode="auto">
              <a:xfrm>
                <a:off x="3625" y="2177"/>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2" name="Line 857"/>
              <p:cNvSpPr>
                <a:spLocks noChangeShapeType="1"/>
              </p:cNvSpPr>
              <p:nvPr/>
            </p:nvSpPr>
            <p:spPr bwMode="auto">
              <a:xfrm>
                <a:off x="3625" y="2177"/>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3" name="Rectangle 858"/>
              <p:cNvSpPr>
                <a:spLocks noChangeArrowheads="1"/>
              </p:cNvSpPr>
              <p:nvPr/>
            </p:nvSpPr>
            <p:spPr bwMode="auto">
              <a:xfrm>
                <a:off x="3633" y="2177"/>
                <a:ext cx="41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34" name="Line 859"/>
              <p:cNvSpPr>
                <a:spLocks noChangeShapeType="1"/>
              </p:cNvSpPr>
              <p:nvPr/>
            </p:nvSpPr>
            <p:spPr bwMode="auto">
              <a:xfrm>
                <a:off x="3633" y="2177"/>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5" name="Rectangle 860"/>
              <p:cNvSpPr>
                <a:spLocks noChangeArrowheads="1"/>
              </p:cNvSpPr>
              <p:nvPr/>
            </p:nvSpPr>
            <p:spPr bwMode="auto">
              <a:xfrm>
                <a:off x="4051" y="2177"/>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36" name="Freeform 861"/>
              <p:cNvSpPr>
                <a:spLocks/>
              </p:cNvSpPr>
              <p:nvPr/>
            </p:nvSpPr>
            <p:spPr bwMode="auto">
              <a:xfrm>
                <a:off x="4051" y="2177"/>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7" name="Rectangle 862"/>
              <p:cNvSpPr>
                <a:spLocks noChangeArrowheads="1"/>
              </p:cNvSpPr>
              <p:nvPr/>
            </p:nvSpPr>
            <p:spPr bwMode="auto">
              <a:xfrm>
                <a:off x="4051" y="2177"/>
                <a:ext cx="132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38" name="Line 863"/>
              <p:cNvSpPr>
                <a:spLocks noChangeShapeType="1"/>
              </p:cNvSpPr>
              <p:nvPr/>
            </p:nvSpPr>
            <p:spPr bwMode="auto">
              <a:xfrm>
                <a:off x="4051" y="2177"/>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39" name="Rectangle 864"/>
              <p:cNvSpPr>
                <a:spLocks noChangeArrowheads="1"/>
              </p:cNvSpPr>
              <p:nvPr/>
            </p:nvSpPr>
            <p:spPr bwMode="auto">
              <a:xfrm>
                <a:off x="5378" y="2177"/>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0" name="Line 865"/>
              <p:cNvSpPr>
                <a:spLocks noChangeShapeType="1"/>
              </p:cNvSpPr>
              <p:nvPr/>
            </p:nvSpPr>
            <p:spPr bwMode="auto">
              <a:xfrm>
                <a:off x="5378" y="2177"/>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1" name="Line 866"/>
              <p:cNvSpPr>
                <a:spLocks noChangeShapeType="1"/>
              </p:cNvSpPr>
              <p:nvPr/>
            </p:nvSpPr>
            <p:spPr bwMode="auto">
              <a:xfrm>
                <a:off x="5378" y="2177"/>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2" name="Rectangle 867"/>
              <p:cNvSpPr>
                <a:spLocks noChangeArrowheads="1"/>
              </p:cNvSpPr>
              <p:nvPr/>
            </p:nvSpPr>
            <p:spPr bwMode="auto">
              <a:xfrm>
                <a:off x="1045" y="2185"/>
                <a:ext cx="1"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3" name="Line 868"/>
              <p:cNvSpPr>
                <a:spLocks noChangeShapeType="1"/>
              </p:cNvSpPr>
              <p:nvPr/>
            </p:nvSpPr>
            <p:spPr bwMode="auto">
              <a:xfrm>
                <a:off x="1045" y="2185"/>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4" name="Rectangle 869"/>
              <p:cNvSpPr>
                <a:spLocks noChangeArrowheads="1"/>
              </p:cNvSpPr>
              <p:nvPr/>
            </p:nvSpPr>
            <p:spPr bwMode="auto">
              <a:xfrm>
                <a:off x="1661" y="2185"/>
                <a:ext cx="7"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5" name="Line 870"/>
              <p:cNvSpPr>
                <a:spLocks noChangeShapeType="1"/>
              </p:cNvSpPr>
              <p:nvPr/>
            </p:nvSpPr>
            <p:spPr bwMode="auto">
              <a:xfrm>
                <a:off x="1661" y="2185"/>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6" name="Rectangle 871"/>
              <p:cNvSpPr>
                <a:spLocks noChangeArrowheads="1"/>
              </p:cNvSpPr>
              <p:nvPr/>
            </p:nvSpPr>
            <p:spPr bwMode="auto">
              <a:xfrm>
                <a:off x="2086" y="2185"/>
                <a:ext cx="7"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7" name="Line 872"/>
              <p:cNvSpPr>
                <a:spLocks noChangeShapeType="1"/>
              </p:cNvSpPr>
              <p:nvPr/>
            </p:nvSpPr>
            <p:spPr bwMode="auto">
              <a:xfrm>
                <a:off x="2086" y="2185"/>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48" name="Rectangle 873"/>
              <p:cNvSpPr>
                <a:spLocks noChangeArrowheads="1"/>
              </p:cNvSpPr>
              <p:nvPr/>
            </p:nvSpPr>
            <p:spPr bwMode="auto">
              <a:xfrm>
                <a:off x="3296" y="2185"/>
                <a:ext cx="1"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49" name="Line 874"/>
              <p:cNvSpPr>
                <a:spLocks noChangeShapeType="1"/>
              </p:cNvSpPr>
              <p:nvPr/>
            </p:nvSpPr>
            <p:spPr bwMode="auto">
              <a:xfrm>
                <a:off x="3296" y="2185"/>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50" name="Rectangle 875"/>
              <p:cNvSpPr>
                <a:spLocks noChangeArrowheads="1"/>
              </p:cNvSpPr>
              <p:nvPr/>
            </p:nvSpPr>
            <p:spPr bwMode="auto">
              <a:xfrm>
                <a:off x="3625" y="2185"/>
                <a:ext cx="8"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51" name="Line 876"/>
              <p:cNvSpPr>
                <a:spLocks noChangeShapeType="1"/>
              </p:cNvSpPr>
              <p:nvPr/>
            </p:nvSpPr>
            <p:spPr bwMode="auto">
              <a:xfrm>
                <a:off x="3625" y="2185"/>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52" name="Rectangle 877"/>
              <p:cNvSpPr>
                <a:spLocks noChangeArrowheads="1"/>
              </p:cNvSpPr>
              <p:nvPr/>
            </p:nvSpPr>
            <p:spPr bwMode="auto">
              <a:xfrm>
                <a:off x="4051" y="2185"/>
                <a:ext cx="1"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53" name="Line 878"/>
              <p:cNvSpPr>
                <a:spLocks noChangeShapeType="1"/>
              </p:cNvSpPr>
              <p:nvPr/>
            </p:nvSpPr>
            <p:spPr bwMode="auto">
              <a:xfrm>
                <a:off x="4051" y="2185"/>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54" name="Rectangle 879"/>
              <p:cNvSpPr>
                <a:spLocks noChangeArrowheads="1"/>
              </p:cNvSpPr>
              <p:nvPr/>
            </p:nvSpPr>
            <p:spPr bwMode="auto">
              <a:xfrm>
                <a:off x="5378" y="2185"/>
                <a:ext cx="7"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55" name="Line 880"/>
              <p:cNvSpPr>
                <a:spLocks noChangeShapeType="1"/>
              </p:cNvSpPr>
              <p:nvPr/>
            </p:nvSpPr>
            <p:spPr bwMode="auto">
              <a:xfrm>
                <a:off x="5378" y="2185"/>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56" name="Rectangle 881"/>
              <p:cNvSpPr>
                <a:spLocks noChangeArrowheads="1"/>
              </p:cNvSpPr>
              <p:nvPr/>
            </p:nvSpPr>
            <p:spPr bwMode="auto">
              <a:xfrm>
                <a:off x="1177" y="2323"/>
                <a:ext cx="20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4282B"/>
                    </a:solidFill>
                    <a:effectLst/>
                    <a:latin typeface="Times New Roman" pitchFamily="18" charset="0"/>
                  </a:rPr>
                  <a:t>mul</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857" name="Rectangle 882"/>
              <p:cNvSpPr>
                <a:spLocks noChangeArrowheads="1"/>
              </p:cNvSpPr>
              <p:nvPr/>
            </p:nvSpPr>
            <p:spPr bwMode="auto">
              <a:xfrm>
                <a:off x="1727" y="2323"/>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00010</a:t>
                </a:r>
                <a:endParaRPr kumimoji="0" lang="en-US" sz="1800" b="0" i="0" u="none" strike="noStrike" cap="none" normalizeH="0" baseline="0" smtClean="0">
                  <a:ln>
                    <a:noFill/>
                  </a:ln>
                  <a:solidFill>
                    <a:schemeClr val="tx1"/>
                  </a:solidFill>
                  <a:effectLst/>
                  <a:latin typeface="Arial" pitchFamily="34" charset="0"/>
                </a:endParaRPr>
              </a:p>
            </p:txBody>
          </p:sp>
          <p:sp>
            <p:nvSpPr>
              <p:cNvPr id="110858" name="Rectangle 883"/>
              <p:cNvSpPr>
                <a:spLocks noChangeArrowheads="1"/>
              </p:cNvSpPr>
              <p:nvPr/>
            </p:nvSpPr>
            <p:spPr bwMode="auto">
              <a:xfrm>
                <a:off x="2144" y="2323"/>
                <a:ext cx="154"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m</a:t>
                </a:r>
                <a:endParaRPr kumimoji="0" lang="en-US" sz="1800" b="0" i="0" u="none" strike="noStrike" cap="none" normalizeH="0" baseline="0" smtClean="0">
                  <a:ln>
                    <a:noFill/>
                  </a:ln>
                  <a:solidFill>
                    <a:schemeClr val="tx1"/>
                  </a:solidFill>
                  <a:effectLst/>
                  <a:latin typeface="Arial" pitchFamily="34" charset="0"/>
                </a:endParaRPr>
              </a:p>
            </p:txBody>
          </p:sp>
          <p:sp>
            <p:nvSpPr>
              <p:cNvPr id="110859" name="Rectangle 884"/>
              <p:cNvSpPr>
                <a:spLocks noChangeArrowheads="1"/>
              </p:cNvSpPr>
              <p:nvPr/>
            </p:nvSpPr>
            <p:spPr bwMode="auto">
              <a:xfrm>
                <a:off x="2232" y="2323"/>
                <a:ext cx="11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u</a:t>
                </a:r>
                <a:endParaRPr kumimoji="0" lang="en-US" sz="1800" b="0" i="0" u="none" strike="noStrike" cap="none" normalizeH="0" baseline="0" smtClean="0">
                  <a:ln>
                    <a:noFill/>
                  </a:ln>
                  <a:solidFill>
                    <a:schemeClr val="tx1"/>
                  </a:solidFill>
                  <a:effectLst/>
                  <a:latin typeface="Arial" pitchFamily="34" charset="0"/>
                </a:endParaRPr>
              </a:p>
            </p:txBody>
          </p:sp>
          <p:sp>
            <p:nvSpPr>
              <p:cNvPr id="110860" name="Rectangle 885"/>
              <p:cNvSpPr>
                <a:spLocks noChangeArrowheads="1"/>
              </p:cNvSpPr>
              <p:nvPr/>
            </p:nvSpPr>
            <p:spPr bwMode="auto">
              <a:xfrm>
                <a:off x="2291" y="2323"/>
                <a:ext cx="8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110861" name="Rectangle 886"/>
              <p:cNvSpPr>
                <a:spLocks noChangeArrowheads="1"/>
              </p:cNvSpPr>
              <p:nvPr/>
            </p:nvSpPr>
            <p:spPr bwMode="auto">
              <a:xfrm>
                <a:off x="2357" y="2323"/>
                <a:ext cx="22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rd, </a:t>
                </a:r>
                <a:endParaRPr kumimoji="0" lang="en-US" sz="1800" b="0" i="0" u="none" strike="noStrike" cap="none" normalizeH="0" baseline="0" smtClean="0">
                  <a:ln>
                    <a:noFill/>
                  </a:ln>
                  <a:solidFill>
                    <a:schemeClr val="tx1"/>
                  </a:solidFill>
                  <a:effectLst/>
                  <a:latin typeface="Arial" pitchFamily="34" charset="0"/>
                </a:endParaRPr>
              </a:p>
            </p:txBody>
          </p:sp>
          <p:sp>
            <p:nvSpPr>
              <p:cNvPr id="110862" name="Rectangle 887"/>
              <p:cNvSpPr>
                <a:spLocks noChangeArrowheads="1"/>
              </p:cNvSpPr>
              <p:nvPr/>
            </p:nvSpPr>
            <p:spPr bwMode="auto">
              <a:xfrm>
                <a:off x="2518" y="2323"/>
                <a:ext cx="21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0863" name="Rectangle 888"/>
              <p:cNvSpPr>
                <a:spLocks noChangeArrowheads="1"/>
              </p:cNvSpPr>
              <p:nvPr/>
            </p:nvSpPr>
            <p:spPr bwMode="auto">
              <a:xfrm>
                <a:off x="2672" y="2323"/>
                <a:ext cx="64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 (rs2/</a:t>
                </a:r>
                <a:r>
                  <a:rPr kumimoji="0" lang="en-US" sz="1600" b="0" i="0" u="none" strike="noStrike" cap="none" normalizeH="0" baseline="0" dirty="0" err="1" smtClean="0">
                    <a:ln>
                      <a:noFill/>
                    </a:ln>
                    <a:solidFill>
                      <a:srgbClr val="24282B"/>
                    </a:solidFill>
                    <a:effectLst/>
                    <a:latin typeface="Times New Roman" pitchFamily="18" charset="0"/>
                  </a:rPr>
                  <a:t>imm</a:t>
                </a:r>
                <a:r>
                  <a:rPr kumimoji="0" lang="en-US" sz="1600" b="0" i="0" u="none" strike="noStrike" cap="none" normalizeH="0" baseline="0" dirty="0" smtClean="0">
                    <a:ln>
                      <a:noFill/>
                    </a:ln>
                    <a:solidFill>
                      <a:srgbClr val="24282B"/>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864" name="Rectangle 889"/>
              <p:cNvSpPr>
                <a:spLocks noChangeArrowheads="1"/>
              </p:cNvSpPr>
              <p:nvPr/>
            </p:nvSpPr>
            <p:spPr bwMode="auto">
              <a:xfrm>
                <a:off x="3354" y="2323"/>
                <a:ext cx="20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asr</a:t>
                </a:r>
                <a:endParaRPr kumimoji="0" lang="en-US" sz="1800" b="0" i="0" u="none" strike="noStrike" cap="none" normalizeH="0" baseline="0" smtClean="0">
                  <a:ln>
                    <a:noFill/>
                  </a:ln>
                  <a:solidFill>
                    <a:schemeClr val="tx1"/>
                  </a:solidFill>
                  <a:effectLst/>
                  <a:latin typeface="Arial" pitchFamily="34" charset="0"/>
                </a:endParaRPr>
              </a:p>
            </p:txBody>
          </p:sp>
          <p:sp>
            <p:nvSpPr>
              <p:cNvPr id="110865" name="Rectangle 890"/>
              <p:cNvSpPr>
                <a:spLocks noChangeArrowheads="1"/>
              </p:cNvSpPr>
              <p:nvPr/>
            </p:nvSpPr>
            <p:spPr bwMode="auto">
              <a:xfrm>
                <a:off x="3691" y="2323"/>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01100</a:t>
                </a:r>
                <a:endParaRPr kumimoji="0" lang="en-US" sz="1800" b="0" i="0" u="none" strike="noStrike" cap="none" normalizeH="0" baseline="0" smtClean="0">
                  <a:ln>
                    <a:noFill/>
                  </a:ln>
                  <a:solidFill>
                    <a:schemeClr val="tx1"/>
                  </a:solidFill>
                  <a:effectLst/>
                  <a:latin typeface="Arial" pitchFamily="34" charset="0"/>
                </a:endParaRPr>
              </a:p>
            </p:txBody>
          </p:sp>
          <p:sp>
            <p:nvSpPr>
              <p:cNvPr id="110866" name="Rectangle 891"/>
              <p:cNvSpPr>
                <a:spLocks noChangeArrowheads="1"/>
              </p:cNvSpPr>
              <p:nvPr/>
            </p:nvSpPr>
            <p:spPr bwMode="auto">
              <a:xfrm>
                <a:off x="4109" y="2323"/>
                <a:ext cx="572"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asr rd, rs1</a:t>
                </a:r>
                <a:endParaRPr kumimoji="0" lang="en-US" sz="1800" b="0" i="0" u="none" strike="noStrike" cap="none" normalizeH="0" baseline="0" smtClean="0">
                  <a:ln>
                    <a:noFill/>
                  </a:ln>
                  <a:solidFill>
                    <a:schemeClr val="tx1"/>
                  </a:solidFill>
                  <a:effectLst/>
                  <a:latin typeface="Arial" pitchFamily="34" charset="0"/>
                </a:endParaRPr>
              </a:p>
            </p:txBody>
          </p:sp>
          <p:sp>
            <p:nvSpPr>
              <p:cNvPr id="110867" name="Rectangle 892"/>
              <p:cNvSpPr>
                <a:spLocks noChangeArrowheads="1"/>
              </p:cNvSpPr>
              <p:nvPr/>
            </p:nvSpPr>
            <p:spPr bwMode="auto">
              <a:xfrm>
                <a:off x="4586" y="2323"/>
                <a:ext cx="64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 (rs2/imm)</a:t>
                </a:r>
                <a:endParaRPr kumimoji="0" lang="en-US" sz="1800" b="0" i="0" u="none" strike="noStrike" cap="none" normalizeH="0" baseline="0" smtClean="0">
                  <a:ln>
                    <a:noFill/>
                  </a:ln>
                  <a:solidFill>
                    <a:schemeClr val="tx1"/>
                  </a:solidFill>
                  <a:effectLst/>
                  <a:latin typeface="Arial" pitchFamily="34" charset="0"/>
                </a:endParaRPr>
              </a:p>
            </p:txBody>
          </p:sp>
          <p:sp>
            <p:nvSpPr>
              <p:cNvPr id="110868" name="Rectangle 893"/>
              <p:cNvSpPr>
                <a:spLocks noChangeArrowheads="1"/>
              </p:cNvSpPr>
              <p:nvPr/>
            </p:nvSpPr>
            <p:spPr bwMode="auto">
              <a:xfrm>
                <a:off x="1045" y="2323"/>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69" name="Freeform 894"/>
              <p:cNvSpPr>
                <a:spLocks/>
              </p:cNvSpPr>
              <p:nvPr/>
            </p:nvSpPr>
            <p:spPr bwMode="auto">
              <a:xfrm>
                <a:off x="1045" y="2323"/>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0" name="Rectangle 895"/>
              <p:cNvSpPr>
                <a:spLocks noChangeArrowheads="1"/>
              </p:cNvSpPr>
              <p:nvPr/>
            </p:nvSpPr>
            <p:spPr bwMode="auto">
              <a:xfrm>
                <a:off x="1045" y="2323"/>
                <a:ext cx="616"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71" name="Line 896"/>
              <p:cNvSpPr>
                <a:spLocks noChangeShapeType="1"/>
              </p:cNvSpPr>
              <p:nvPr/>
            </p:nvSpPr>
            <p:spPr bwMode="auto">
              <a:xfrm>
                <a:off x="1045" y="2323"/>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2" name="Rectangle 897"/>
              <p:cNvSpPr>
                <a:spLocks noChangeArrowheads="1"/>
              </p:cNvSpPr>
              <p:nvPr/>
            </p:nvSpPr>
            <p:spPr bwMode="auto">
              <a:xfrm>
                <a:off x="1661" y="2323"/>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73" name="Line 898"/>
              <p:cNvSpPr>
                <a:spLocks noChangeShapeType="1"/>
              </p:cNvSpPr>
              <p:nvPr/>
            </p:nvSpPr>
            <p:spPr bwMode="auto">
              <a:xfrm>
                <a:off x="1661" y="2323"/>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4" name="Line 899"/>
              <p:cNvSpPr>
                <a:spLocks noChangeShapeType="1"/>
              </p:cNvSpPr>
              <p:nvPr/>
            </p:nvSpPr>
            <p:spPr bwMode="auto">
              <a:xfrm>
                <a:off x="1661" y="2323"/>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5" name="Rectangle 900"/>
              <p:cNvSpPr>
                <a:spLocks noChangeArrowheads="1"/>
              </p:cNvSpPr>
              <p:nvPr/>
            </p:nvSpPr>
            <p:spPr bwMode="auto">
              <a:xfrm>
                <a:off x="1668" y="2323"/>
                <a:ext cx="41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76" name="Line 901"/>
              <p:cNvSpPr>
                <a:spLocks noChangeShapeType="1"/>
              </p:cNvSpPr>
              <p:nvPr/>
            </p:nvSpPr>
            <p:spPr bwMode="auto">
              <a:xfrm>
                <a:off x="1668" y="2323"/>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7" name="Rectangle 902"/>
              <p:cNvSpPr>
                <a:spLocks noChangeArrowheads="1"/>
              </p:cNvSpPr>
              <p:nvPr/>
            </p:nvSpPr>
            <p:spPr bwMode="auto">
              <a:xfrm>
                <a:off x="2086" y="2323"/>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78" name="Line 903"/>
              <p:cNvSpPr>
                <a:spLocks noChangeShapeType="1"/>
              </p:cNvSpPr>
              <p:nvPr/>
            </p:nvSpPr>
            <p:spPr bwMode="auto">
              <a:xfrm>
                <a:off x="2086" y="2323"/>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79" name="Line 904"/>
              <p:cNvSpPr>
                <a:spLocks noChangeShapeType="1"/>
              </p:cNvSpPr>
              <p:nvPr/>
            </p:nvSpPr>
            <p:spPr bwMode="auto">
              <a:xfrm>
                <a:off x="2086" y="2323"/>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80" name="Rectangle 905"/>
              <p:cNvSpPr>
                <a:spLocks noChangeArrowheads="1"/>
              </p:cNvSpPr>
              <p:nvPr/>
            </p:nvSpPr>
            <p:spPr bwMode="auto">
              <a:xfrm>
                <a:off x="2093" y="2323"/>
                <a:ext cx="1203"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81" name="Line 906"/>
              <p:cNvSpPr>
                <a:spLocks noChangeShapeType="1"/>
              </p:cNvSpPr>
              <p:nvPr/>
            </p:nvSpPr>
            <p:spPr bwMode="auto">
              <a:xfrm>
                <a:off x="2093" y="2323"/>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82" name="Rectangle 907"/>
              <p:cNvSpPr>
                <a:spLocks noChangeArrowheads="1"/>
              </p:cNvSpPr>
              <p:nvPr/>
            </p:nvSpPr>
            <p:spPr bwMode="auto">
              <a:xfrm>
                <a:off x="3296" y="2323"/>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83" name="Freeform 908"/>
              <p:cNvSpPr>
                <a:spLocks/>
              </p:cNvSpPr>
              <p:nvPr/>
            </p:nvSpPr>
            <p:spPr bwMode="auto">
              <a:xfrm>
                <a:off x="3296" y="2323"/>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0222" name="Group 1110"/>
            <p:cNvGrpSpPr>
              <a:grpSpLocks/>
            </p:cNvGrpSpPr>
            <p:nvPr/>
          </p:nvGrpSpPr>
          <p:grpSpPr bwMode="auto">
            <a:xfrm>
              <a:off x="1045" y="2323"/>
              <a:ext cx="4340" cy="767"/>
              <a:chOff x="1045" y="2323"/>
              <a:chExt cx="4340" cy="767"/>
            </a:xfrm>
          </p:grpSpPr>
          <p:sp>
            <p:nvSpPr>
              <p:cNvPr id="110484" name="Rectangle 910"/>
              <p:cNvSpPr>
                <a:spLocks noChangeArrowheads="1"/>
              </p:cNvSpPr>
              <p:nvPr/>
            </p:nvSpPr>
            <p:spPr bwMode="auto">
              <a:xfrm>
                <a:off x="3296" y="2323"/>
                <a:ext cx="329"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85" name="Line 911"/>
              <p:cNvSpPr>
                <a:spLocks noChangeShapeType="1"/>
              </p:cNvSpPr>
              <p:nvPr/>
            </p:nvSpPr>
            <p:spPr bwMode="auto">
              <a:xfrm>
                <a:off x="3296" y="2323"/>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6" name="Rectangle 912"/>
              <p:cNvSpPr>
                <a:spLocks noChangeArrowheads="1"/>
              </p:cNvSpPr>
              <p:nvPr/>
            </p:nvSpPr>
            <p:spPr bwMode="auto">
              <a:xfrm>
                <a:off x="3625" y="2323"/>
                <a:ext cx="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87" name="Line 913"/>
              <p:cNvSpPr>
                <a:spLocks noChangeShapeType="1"/>
              </p:cNvSpPr>
              <p:nvPr/>
            </p:nvSpPr>
            <p:spPr bwMode="auto">
              <a:xfrm>
                <a:off x="3625" y="2323"/>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8" name="Line 914"/>
              <p:cNvSpPr>
                <a:spLocks noChangeShapeType="1"/>
              </p:cNvSpPr>
              <p:nvPr/>
            </p:nvSpPr>
            <p:spPr bwMode="auto">
              <a:xfrm>
                <a:off x="3625" y="2323"/>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9" name="Rectangle 915"/>
              <p:cNvSpPr>
                <a:spLocks noChangeArrowheads="1"/>
              </p:cNvSpPr>
              <p:nvPr/>
            </p:nvSpPr>
            <p:spPr bwMode="auto">
              <a:xfrm>
                <a:off x="3633" y="2323"/>
                <a:ext cx="41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0" name="Line 916"/>
              <p:cNvSpPr>
                <a:spLocks noChangeShapeType="1"/>
              </p:cNvSpPr>
              <p:nvPr/>
            </p:nvSpPr>
            <p:spPr bwMode="auto">
              <a:xfrm>
                <a:off x="3633" y="2323"/>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1" name="Rectangle 917"/>
              <p:cNvSpPr>
                <a:spLocks noChangeArrowheads="1"/>
              </p:cNvSpPr>
              <p:nvPr/>
            </p:nvSpPr>
            <p:spPr bwMode="auto">
              <a:xfrm>
                <a:off x="4051" y="2323"/>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2" name="Freeform 918"/>
              <p:cNvSpPr>
                <a:spLocks/>
              </p:cNvSpPr>
              <p:nvPr/>
            </p:nvSpPr>
            <p:spPr bwMode="auto">
              <a:xfrm>
                <a:off x="4051" y="2323"/>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3" name="Rectangle 919"/>
              <p:cNvSpPr>
                <a:spLocks noChangeArrowheads="1"/>
              </p:cNvSpPr>
              <p:nvPr/>
            </p:nvSpPr>
            <p:spPr bwMode="auto">
              <a:xfrm>
                <a:off x="4051" y="2323"/>
                <a:ext cx="132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4" name="Line 920"/>
              <p:cNvSpPr>
                <a:spLocks noChangeShapeType="1"/>
              </p:cNvSpPr>
              <p:nvPr/>
            </p:nvSpPr>
            <p:spPr bwMode="auto">
              <a:xfrm>
                <a:off x="4051" y="2323"/>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5" name="Rectangle 921"/>
              <p:cNvSpPr>
                <a:spLocks noChangeArrowheads="1"/>
              </p:cNvSpPr>
              <p:nvPr/>
            </p:nvSpPr>
            <p:spPr bwMode="auto">
              <a:xfrm>
                <a:off x="5378" y="2323"/>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6" name="Line 922"/>
              <p:cNvSpPr>
                <a:spLocks noChangeShapeType="1"/>
              </p:cNvSpPr>
              <p:nvPr/>
            </p:nvSpPr>
            <p:spPr bwMode="auto">
              <a:xfrm>
                <a:off x="5378" y="2323"/>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7" name="Line 923"/>
              <p:cNvSpPr>
                <a:spLocks noChangeShapeType="1"/>
              </p:cNvSpPr>
              <p:nvPr/>
            </p:nvSpPr>
            <p:spPr bwMode="auto">
              <a:xfrm>
                <a:off x="5378" y="2323"/>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98" name="Rectangle 924"/>
              <p:cNvSpPr>
                <a:spLocks noChangeArrowheads="1"/>
              </p:cNvSpPr>
              <p:nvPr/>
            </p:nvSpPr>
            <p:spPr bwMode="auto">
              <a:xfrm>
                <a:off x="1045" y="2331"/>
                <a:ext cx="1" cy="13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99" name="Line 925"/>
              <p:cNvSpPr>
                <a:spLocks noChangeShapeType="1"/>
              </p:cNvSpPr>
              <p:nvPr/>
            </p:nvSpPr>
            <p:spPr bwMode="auto">
              <a:xfrm>
                <a:off x="1045" y="2331"/>
                <a:ext cx="0" cy="131"/>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0" name="Rectangle 926"/>
              <p:cNvSpPr>
                <a:spLocks noChangeArrowheads="1"/>
              </p:cNvSpPr>
              <p:nvPr/>
            </p:nvSpPr>
            <p:spPr bwMode="auto">
              <a:xfrm>
                <a:off x="1661" y="2331"/>
                <a:ext cx="7" cy="13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1" name="Line 927"/>
              <p:cNvSpPr>
                <a:spLocks noChangeShapeType="1"/>
              </p:cNvSpPr>
              <p:nvPr/>
            </p:nvSpPr>
            <p:spPr bwMode="auto">
              <a:xfrm>
                <a:off x="1661" y="2331"/>
                <a:ext cx="0" cy="131"/>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2" name="Rectangle 928"/>
              <p:cNvSpPr>
                <a:spLocks noChangeArrowheads="1"/>
              </p:cNvSpPr>
              <p:nvPr/>
            </p:nvSpPr>
            <p:spPr bwMode="auto">
              <a:xfrm>
                <a:off x="2086" y="2331"/>
                <a:ext cx="7" cy="13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3" name="Line 929"/>
              <p:cNvSpPr>
                <a:spLocks noChangeShapeType="1"/>
              </p:cNvSpPr>
              <p:nvPr/>
            </p:nvSpPr>
            <p:spPr bwMode="auto">
              <a:xfrm>
                <a:off x="2086" y="2331"/>
                <a:ext cx="0" cy="131"/>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4" name="Rectangle 930"/>
              <p:cNvSpPr>
                <a:spLocks noChangeArrowheads="1"/>
              </p:cNvSpPr>
              <p:nvPr/>
            </p:nvSpPr>
            <p:spPr bwMode="auto">
              <a:xfrm>
                <a:off x="3296" y="2331"/>
                <a:ext cx="1" cy="13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5" name="Line 931"/>
              <p:cNvSpPr>
                <a:spLocks noChangeShapeType="1"/>
              </p:cNvSpPr>
              <p:nvPr/>
            </p:nvSpPr>
            <p:spPr bwMode="auto">
              <a:xfrm>
                <a:off x="3296" y="2331"/>
                <a:ext cx="0" cy="131"/>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6" name="Rectangle 932"/>
              <p:cNvSpPr>
                <a:spLocks noChangeArrowheads="1"/>
              </p:cNvSpPr>
              <p:nvPr/>
            </p:nvSpPr>
            <p:spPr bwMode="auto">
              <a:xfrm>
                <a:off x="3625" y="2331"/>
                <a:ext cx="8" cy="13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7" name="Line 933"/>
              <p:cNvSpPr>
                <a:spLocks noChangeShapeType="1"/>
              </p:cNvSpPr>
              <p:nvPr/>
            </p:nvSpPr>
            <p:spPr bwMode="auto">
              <a:xfrm>
                <a:off x="3625" y="2331"/>
                <a:ext cx="0" cy="131"/>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08" name="Rectangle 934"/>
              <p:cNvSpPr>
                <a:spLocks noChangeArrowheads="1"/>
              </p:cNvSpPr>
              <p:nvPr/>
            </p:nvSpPr>
            <p:spPr bwMode="auto">
              <a:xfrm>
                <a:off x="4051" y="2331"/>
                <a:ext cx="1" cy="13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09" name="Line 935"/>
              <p:cNvSpPr>
                <a:spLocks noChangeShapeType="1"/>
              </p:cNvSpPr>
              <p:nvPr/>
            </p:nvSpPr>
            <p:spPr bwMode="auto">
              <a:xfrm>
                <a:off x="4051" y="2331"/>
                <a:ext cx="0" cy="131"/>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10" name="Rectangle 936"/>
              <p:cNvSpPr>
                <a:spLocks noChangeArrowheads="1"/>
              </p:cNvSpPr>
              <p:nvPr/>
            </p:nvSpPr>
            <p:spPr bwMode="auto">
              <a:xfrm>
                <a:off x="5378" y="2331"/>
                <a:ext cx="7" cy="13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11" name="Line 937"/>
              <p:cNvSpPr>
                <a:spLocks noChangeShapeType="1"/>
              </p:cNvSpPr>
              <p:nvPr/>
            </p:nvSpPr>
            <p:spPr bwMode="auto">
              <a:xfrm>
                <a:off x="5378" y="2331"/>
                <a:ext cx="0" cy="131"/>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12" name="Rectangle 938"/>
              <p:cNvSpPr>
                <a:spLocks noChangeArrowheads="1"/>
              </p:cNvSpPr>
              <p:nvPr/>
            </p:nvSpPr>
            <p:spPr bwMode="auto">
              <a:xfrm>
                <a:off x="1177" y="2469"/>
                <a:ext cx="166"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div</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513" name="Rectangle 939"/>
              <p:cNvSpPr>
                <a:spLocks noChangeArrowheads="1"/>
              </p:cNvSpPr>
              <p:nvPr/>
            </p:nvSpPr>
            <p:spPr bwMode="auto">
              <a:xfrm>
                <a:off x="1309" y="2469"/>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0514" name="Rectangle 940"/>
              <p:cNvSpPr>
                <a:spLocks noChangeArrowheads="1"/>
              </p:cNvSpPr>
              <p:nvPr/>
            </p:nvSpPr>
            <p:spPr bwMode="auto">
              <a:xfrm>
                <a:off x="1727" y="2469"/>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00011</a:t>
                </a:r>
                <a:endParaRPr kumimoji="0" lang="en-US" sz="1800" b="0" i="0" u="none" strike="noStrike" cap="none" normalizeH="0" baseline="0" smtClean="0">
                  <a:ln>
                    <a:noFill/>
                  </a:ln>
                  <a:solidFill>
                    <a:schemeClr val="tx1"/>
                  </a:solidFill>
                  <a:effectLst/>
                  <a:latin typeface="Arial" pitchFamily="34" charset="0"/>
                </a:endParaRPr>
              </a:p>
            </p:txBody>
          </p:sp>
          <p:sp>
            <p:nvSpPr>
              <p:cNvPr id="110515" name="Rectangle 941"/>
              <p:cNvSpPr>
                <a:spLocks noChangeArrowheads="1"/>
              </p:cNvSpPr>
              <p:nvPr/>
            </p:nvSpPr>
            <p:spPr bwMode="auto">
              <a:xfrm>
                <a:off x="2144" y="2469"/>
                <a:ext cx="154"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di</a:t>
                </a:r>
                <a:endParaRPr kumimoji="0" lang="en-US" sz="1800" b="0" i="0" u="none" strike="noStrike" cap="none" normalizeH="0" baseline="0" smtClean="0">
                  <a:ln>
                    <a:noFill/>
                  </a:ln>
                  <a:solidFill>
                    <a:schemeClr val="tx1"/>
                  </a:solidFill>
                  <a:effectLst/>
                  <a:latin typeface="Arial" pitchFamily="34" charset="0"/>
                </a:endParaRPr>
              </a:p>
            </p:txBody>
          </p:sp>
          <p:sp>
            <p:nvSpPr>
              <p:cNvPr id="110516" name="Rectangle 942"/>
              <p:cNvSpPr>
                <a:spLocks noChangeArrowheads="1"/>
              </p:cNvSpPr>
              <p:nvPr/>
            </p:nvSpPr>
            <p:spPr bwMode="auto">
              <a:xfrm>
                <a:off x="2232" y="2469"/>
                <a:ext cx="330"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v rd, </a:t>
                </a:r>
                <a:endParaRPr kumimoji="0" lang="en-US" sz="1800" b="0" i="0" u="none" strike="noStrike" cap="none" normalizeH="0" baseline="0" smtClean="0">
                  <a:ln>
                    <a:noFill/>
                  </a:ln>
                  <a:solidFill>
                    <a:schemeClr val="tx1"/>
                  </a:solidFill>
                  <a:effectLst/>
                  <a:latin typeface="Arial" pitchFamily="34" charset="0"/>
                </a:endParaRPr>
              </a:p>
            </p:txBody>
          </p:sp>
          <p:sp>
            <p:nvSpPr>
              <p:cNvPr id="110517" name="Rectangle 943"/>
              <p:cNvSpPr>
                <a:spLocks noChangeArrowheads="1"/>
              </p:cNvSpPr>
              <p:nvPr/>
            </p:nvSpPr>
            <p:spPr bwMode="auto">
              <a:xfrm>
                <a:off x="2489" y="2469"/>
                <a:ext cx="21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rs1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518" name="Rectangle 944"/>
              <p:cNvSpPr>
                <a:spLocks noChangeArrowheads="1"/>
              </p:cNvSpPr>
              <p:nvPr/>
            </p:nvSpPr>
            <p:spPr bwMode="auto">
              <a:xfrm>
                <a:off x="2636" y="2469"/>
                <a:ext cx="585"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 (rs2/</a:t>
                </a:r>
                <a:r>
                  <a:rPr kumimoji="0" lang="en-US" sz="1600" b="0" i="0" u="none" strike="noStrike" cap="none" normalizeH="0" baseline="0" dirty="0" err="1" smtClean="0">
                    <a:ln>
                      <a:noFill/>
                    </a:ln>
                    <a:solidFill>
                      <a:srgbClr val="24282B"/>
                    </a:solidFill>
                    <a:effectLst/>
                    <a:latin typeface="Times New Roman" pitchFamily="18" charset="0"/>
                  </a:rPr>
                  <a:t>imm</a:t>
                </a:r>
                <a:r>
                  <a:rPr kumimoji="0" lang="en-US" sz="1600" b="0" i="0" u="none" strike="noStrike" cap="none" normalizeH="0" baseline="0" dirty="0" smtClean="0">
                    <a:ln>
                      <a:noFill/>
                    </a:ln>
                    <a:solidFill>
                      <a:srgbClr val="24282B"/>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519" name="Rectangle 945"/>
              <p:cNvSpPr>
                <a:spLocks noChangeArrowheads="1"/>
              </p:cNvSpPr>
              <p:nvPr/>
            </p:nvSpPr>
            <p:spPr bwMode="auto">
              <a:xfrm>
                <a:off x="3354" y="2469"/>
                <a:ext cx="249"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nop</a:t>
                </a:r>
                <a:endParaRPr kumimoji="0" lang="en-US" sz="1800" b="0" i="0" u="none" strike="noStrike" cap="none" normalizeH="0" baseline="0" smtClean="0">
                  <a:ln>
                    <a:noFill/>
                  </a:ln>
                  <a:solidFill>
                    <a:schemeClr val="tx1"/>
                  </a:solidFill>
                  <a:effectLst/>
                  <a:latin typeface="Arial" pitchFamily="34" charset="0"/>
                </a:endParaRPr>
              </a:p>
            </p:txBody>
          </p:sp>
          <p:sp>
            <p:nvSpPr>
              <p:cNvPr id="110520" name="Rectangle 946"/>
              <p:cNvSpPr>
                <a:spLocks noChangeArrowheads="1"/>
              </p:cNvSpPr>
              <p:nvPr/>
            </p:nvSpPr>
            <p:spPr bwMode="auto">
              <a:xfrm>
                <a:off x="3691" y="2469"/>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01101</a:t>
                </a:r>
                <a:endParaRPr kumimoji="0" lang="en-US" sz="1800" b="0" i="0" u="none" strike="noStrike" cap="none" normalizeH="0" baseline="0" smtClean="0">
                  <a:ln>
                    <a:noFill/>
                  </a:ln>
                  <a:solidFill>
                    <a:schemeClr val="tx1"/>
                  </a:solidFill>
                  <a:effectLst/>
                  <a:latin typeface="Arial" pitchFamily="34" charset="0"/>
                </a:endParaRPr>
              </a:p>
            </p:txBody>
          </p:sp>
          <p:sp>
            <p:nvSpPr>
              <p:cNvPr id="110521" name="Rectangle 947"/>
              <p:cNvSpPr>
                <a:spLocks noChangeArrowheads="1"/>
              </p:cNvSpPr>
              <p:nvPr/>
            </p:nvSpPr>
            <p:spPr bwMode="auto">
              <a:xfrm>
                <a:off x="4109" y="2469"/>
                <a:ext cx="249"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nop</a:t>
                </a:r>
                <a:endParaRPr kumimoji="0" lang="en-US" sz="1800" b="0" i="0" u="none" strike="noStrike" cap="none" normalizeH="0" baseline="0" smtClean="0">
                  <a:ln>
                    <a:noFill/>
                  </a:ln>
                  <a:solidFill>
                    <a:schemeClr val="tx1"/>
                  </a:solidFill>
                  <a:effectLst/>
                  <a:latin typeface="Arial" pitchFamily="34" charset="0"/>
                </a:endParaRPr>
              </a:p>
            </p:txBody>
          </p:sp>
          <p:sp>
            <p:nvSpPr>
              <p:cNvPr id="110522" name="Rectangle 948"/>
              <p:cNvSpPr>
                <a:spLocks noChangeArrowheads="1"/>
              </p:cNvSpPr>
              <p:nvPr/>
            </p:nvSpPr>
            <p:spPr bwMode="auto">
              <a:xfrm>
                <a:off x="1045" y="2462"/>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23" name="Freeform 949"/>
              <p:cNvSpPr>
                <a:spLocks/>
              </p:cNvSpPr>
              <p:nvPr/>
            </p:nvSpPr>
            <p:spPr bwMode="auto">
              <a:xfrm>
                <a:off x="1045" y="246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24" name="Rectangle 950"/>
              <p:cNvSpPr>
                <a:spLocks noChangeArrowheads="1"/>
              </p:cNvSpPr>
              <p:nvPr/>
            </p:nvSpPr>
            <p:spPr bwMode="auto">
              <a:xfrm>
                <a:off x="1045" y="2462"/>
                <a:ext cx="616"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25" name="Line 951"/>
              <p:cNvSpPr>
                <a:spLocks noChangeShapeType="1"/>
              </p:cNvSpPr>
              <p:nvPr/>
            </p:nvSpPr>
            <p:spPr bwMode="auto">
              <a:xfrm>
                <a:off x="1045" y="2462"/>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26" name="Rectangle 952"/>
              <p:cNvSpPr>
                <a:spLocks noChangeArrowheads="1"/>
              </p:cNvSpPr>
              <p:nvPr/>
            </p:nvSpPr>
            <p:spPr bwMode="auto">
              <a:xfrm>
                <a:off x="1661" y="2462"/>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27" name="Line 953"/>
              <p:cNvSpPr>
                <a:spLocks noChangeShapeType="1"/>
              </p:cNvSpPr>
              <p:nvPr/>
            </p:nvSpPr>
            <p:spPr bwMode="auto">
              <a:xfrm>
                <a:off x="1661" y="2462"/>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28" name="Line 954"/>
              <p:cNvSpPr>
                <a:spLocks noChangeShapeType="1"/>
              </p:cNvSpPr>
              <p:nvPr/>
            </p:nvSpPr>
            <p:spPr bwMode="auto">
              <a:xfrm>
                <a:off x="1661" y="2462"/>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29" name="Rectangle 955"/>
              <p:cNvSpPr>
                <a:spLocks noChangeArrowheads="1"/>
              </p:cNvSpPr>
              <p:nvPr/>
            </p:nvSpPr>
            <p:spPr bwMode="auto">
              <a:xfrm>
                <a:off x="1668" y="2462"/>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0" name="Line 956"/>
              <p:cNvSpPr>
                <a:spLocks noChangeShapeType="1"/>
              </p:cNvSpPr>
              <p:nvPr/>
            </p:nvSpPr>
            <p:spPr bwMode="auto">
              <a:xfrm>
                <a:off x="1668" y="2462"/>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1" name="Rectangle 957"/>
              <p:cNvSpPr>
                <a:spLocks noChangeArrowheads="1"/>
              </p:cNvSpPr>
              <p:nvPr/>
            </p:nvSpPr>
            <p:spPr bwMode="auto">
              <a:xfrm>
                <a:off x="2086" y="2462"/>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2" name="Line 958"/>
              <p:cNvSpPr>
                <a:spLocks noChangeShapeType="1"/>
              </p:cNvSpPr>
              <p:nvPr/>
            </p:nvSpPr>
            <p:spPr bwMode="auto">
              <a:xfrm>
                <a:off x="2086" y="2462"/>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3" name="Line 959"/>
              <p:cNvSpPr>
                <a:spLocks noChangeShapeType="1"/>
              </p:cNvSpPr>
              <p:nvPr/>
            </p:nvSpPr>
            <p:spPr bwMode="auto">
              <a:xfrm>
                <a:off x="2086" y="2462"/>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4" name="Rectangle 960"/>
              <p:cNvSpPr>
                <a:spLocks noChangeArrowheads="1"/>
              </p:cNvSpPr>
              <p:nvPr/>
            </p:nvSpPr>
            <p:spPr bwMode="auto">
              <a:xfrm>
                <a:off x="2093" y="2462"/>
                <a:ext cx="1203"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5" name="Line 961"/>
              <p:cNvSpPr>
                <a:spLocks noChangeShapeType="1"/>
              </p:cNvSpPr>
              <p:nvPr/>
            </p:nvSpPr>
            <p:spPr bwMode="auto">
              <a:xfrm>
                <a:off x="2093" y="2462"/>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6" name="Rectangle 962"/>
              <p:cNvSpPr>
                <a:spLocks noChangeArrowheads="1"/>
              </p:cNvSpPr>
              <p:nvPr/>
            </p:nvSpPr>
            <p:spPr bwMode="auto">
              <a:xfrm>
                <a:off x="3296" y="2462"/>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7" name="Freeform 963"/>
              <p:cNvSpPr>
                <a:spLocks/>
              </p:cNvSpPr>
              <p:nvPr/>
            </p:nvSpPr>
            <p:spPr bwMode="auto">
              <a:xfrm>
                <a:off x="3296" y="246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38" name="Rectangle 964"/>
              <p:cNvSpPr>
                <a:spLocks noChangeArrowheads="1"/>
              </p:cNvSpPr>
              <p:nvPr/>
            </p:nvSpPr>
            <p:spPr bwMode="auto">
              <a:xfrm>
                <a:off x="3296" y="2462"/>
                <a:ext cx="329"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39" name="Line 965"/>
              <p:cNvSpPr>
                <a:spLocks noChangeShapeType="1"/>
              </p:cNvSpPr>
              <p:nvPr/>
            </p:nvSpPr>
            <p:spPr bwMode="auto">
              <a:xfrm>
                <a:off x="3296" y="2462"/>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0" name="Rectangle 966"/>
              <p:cNvSpPr>
                <a:spLocks noChangeArrowheads="1"/>
              </p:cNvSpPr>
              <p:nvPr/>
            </p:nvSpPr>
            <p:spPr bwMode="auto">
              <a:xfrm>
                <a:off x="3625" y="2462"/>
                <a:ext cx="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41" name="Line 967"/>
              <p:cNvSpPr>
                <a:spLocks noChangeShapeType="1"/>
              </p:cNvSpPr>
              <p:nvPr/>
            </p:nvSpPr>
            <p:spPr bwMode="auto">
              <a:xfrm>
                <a:off x="3625" y="2462"/>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2" name="Line 968"/>
              <p:cNvSpPr>
                <a:spLocks noChangeShapeType="1"/>
              </p:cNvSpPr>
              <p:nvPr/>
            </p:nvSpPr>
            <p:spPr bwMode="auto">
              <a:xfrm>
                <a:off x="3625" y="2462"/>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3" name="Rectangle 969"/>
              <p:cNvSpPr>
                <a:spLocks noChangeArrowheads="1"/>
              </p:cNvSpPr>
              <p:nvPr/>
            </p:nvSpPr>
            <p:spPr bwMode="auto">
              <a:xfrm>
                <a:off x="3633" y="2462"/>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44" name="Line 970"/>
              <p:cNvSpPr>
                <a:spLocks noChangeShapeType="1"/>
              </p:cNvSpPr>
              <p:nvPr/>
            </p:nvSpPr>
            <p:spPr bwMode="auto">
              <a:xfrm>
                <a:off x="3633" y="2462"/>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5" name="Rectangle 971"/>
              <p:cNvSpPr>
                <a:spLocks noChangeArrowheads="1"/>
              </p:cNvSpPr>
              <p:nvPr/>
            </p:nvSpPr>
            <p:spPr bwMode="auto">
              <a:xfrm>
                <a:off x="4051" y="2462"/>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46" name="Freeform 972"/>
              <p:cNvSpPr>
                <a:spLocks/>
              </p:cNvSpPr>
              <p:nvPr/>
            </p:nvSpPr>
            <p:spPr bwMode="auto">
              <a:xfrm>
                <a:off x="4051" y="246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7" name="Rectangle 973"/>
              <p:cNvSpPr>
                <a:spLocks noChangeArrowheads="1"/>
              </p:cNvSpPr>
              <p:nvPr/>
            </p:nvSpPr>
            <p:spPr bwMode="auto">
              <a:xfrm>
                <a:off x="4051" y="2462"/>
                <a:ext cx="132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48" name="Line 974"/>
              <p:cNvSpPr>
                <a:spLocks noChangeShapeType="1"/>
              </p:cNvSpPr>
              <p:nvPr/>
            </p:nvSpPr>
            <p:spPr bwMode="auto">
              <a:xfrm>
                <a:off x="4051" y="2462"/>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49" name="Rectangle 975"/>
              <p:cNvSpPr>
                <a:spLocks noChangeArrowheads="1"/>
              </p:cNvSpPr>
              <p:nvPr/>
            </p:nvSpPr>
            <p:spPr bwMode="auto">
              <a:xfrm>
                <a:off x="5378" y="2462"/>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0" name="Line 976"/>
              <p:cNvSpPr>
                <a:spLocks noChangeShapeType="1"/>
              </p:cNvSpPr>
              <p:nvPr/>
            </p:nvSpPr>
            <p:spPr bwMode="auto">
              <a:xfrm>
                <a:off x="5378" y="2462"/>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1" name="Line 977"/>
              <p:cNvSpPr>
                <a:spLocks noChangeShapeType="1"/>
              </p:cNvSpPr>
              <p:nvPr/>
            </p:nvSpPr>
            <p:spPr bwMode="auto">
              <a:xfrm>
                <a:off x="5378" y="2462"/>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2" name="Rectangle 978"/>
              <p:cNvSpPr>
                <a:spLocks noChangeArrowheads="1"/>
              </p:cNvSpPr>
              <p:nvPr/>
            </p:nvSpPr>
            <p:spPr bwMode="auto">
              <a:xfrm>
                <a:off x="1045" y="2462"/>
                <a:ext cx="1"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3" name="Line 979"/>
              <p:cNvSpPr>
                <a:spLocks noChangeShapeType="1"/>
              </p:cNvSpPr>
              <p:nvPr/>
            </p:nvSpPr>
            <p:spPr bwMode="auto">
              <a:xfrm>
                <a:off x="1045" y="2462"/>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4" name="Rectangle 980"/>
              <p:cNvSpPr>
                <a:spLocks noChangeArrowheads="1"/>
              </p:cNvSpPr>
              <p:nvPr/>
            </p:nvSpPr>
            <p:spPr bwMode="auto">
              <a:xfrm>
                <a:off x="1661" y="2462"/>
                <a:ext cx="7"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5" name="Line 981"/>
              <p:cNvSpPr>
                <a:spLocks noChangeShapeType="1"/>
              </p:cNvSpPr>
              <p:nvPr/>
            </p:nvSpPr>
            <p:spPr bwMode="auto">
              <a:xfrm>
                <a:off x="1661" y="2462"/>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6" name="Rectangle 982"/>
              <p:cNvSpPr>
                <a:spLocks noChangeArrowheads="1"/>
              </p:cNvSpPr>
              <p:nvPr/>
            </p:nvSpPr>
            <p:spPr bwMode="auto">
              <a:xfrm>
                <a:off x="2086" y="2462"/>
                <a:ext cx="7"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7" name="Line 983"/>
              <p:cNvSpPr>
                <a:spLocks noChangeShapeType="1"/>
              </p:cNvSpPr>
              <p:nvPr/>
            </p:nvSpPr>
            <p:spPr bwMode="auto">
              <a:xfrm>
                <a:off x="2086" y="2462"/>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58" name="Rectangle 984"/>
              <p:cNvSpPr>
                <a:spLocks noChangeArrowheads="1"/>
              </p:cNvSpPr>
              <p:nvPr/>
            </p:nvSpPr>
            <p:spPr bwMode="auto">
              <a:xfrm>
                <a:off x="3296" y="2462"/>
                <a:ext cx="1"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59" name="Line 985"/>
              <p:cNvSpPr>
                <a:spLocks noChangeShapeType="1"/>
              </p:cNvSpPr>
              <p:nvPr/>
            </p:nvSpPr>
            <p:spPr bwMode="auto">
              <a:xfrm>
                <a:off x="3296" y="2462"/>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60" name="Rectangle 986"/>
              <p:cNvSpPr>
                <a:spLocks noChangeArrowheads="1"/>
              </p:cNvSpPr>
              <p:nvPr/>
            </p:nvSpPr>
            <p:spPr bwMode="auto">
              <a:xfrm>
                <a:off x="3625" y="2462"/>
                <a:ext cx="8"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61" name="Line 987"/>
              <p:cNvSpPr>
                <a:spLocks noChangeShapeType="1"/>
              </p:cNvSpPr>
              <p:nvPr/>
            </p:nvSpPr>
            <p:spPr bwMode="auto">
              <a:xfrm>
                <a:off x="3625" y="2462"/>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62" name="Rectangle 988"/>
              <p:cNvSpPr>
                <a:spLocks noChangeArrowheads="1"/>
              </p:cNvSpPr>
              <p:nvPr/>
            </p:nvSpPr>
            <p:spPr bwMode="auto">
              <a:xfrm>
                <a:off x="4051" y="2462"/>
                <a:ext cx="1"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63" name="Line 989"/>
              <p:cNvSpPr>
                <a:spLocks noChangeShapeType="1"/>
              </p:cNvSpPr>
              <p:nvPr/>
            </p:nvSpPr>
            <p:spPr bwMode="auto">
              <a:xfrm>
                <a:off x="4051" y="2462"/>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64" name="Rectangle 990"/>
              <p:cNvSpPr>
                <a:spLocks noChangeArrowheads="1"/>
              </p:cNvSpPr>
              <p:nvPr/>
            </p:nvSpPr>
            <p:spPr bwMode="auto">
              <a:xfrm>
                <a:off x="5378" y="2462"/>
                <a:ext cx="7"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65" name="Line 991"/>
              <p:cNvSpPr>
                <a:spLocks noChangeShapeType="1"/>
              </p:cNvSpPr>
              <p:nvPr/>
            </p:nvSpPr>
            <p:spPr bwMode="auto">
              <a:xfrm>
                <a:off x="5378" y="2462"/>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66" name="Rectangle 992"/>
              <p:cNvSpPr>
                <a:spLocks noChangeArrowheads="1"/>
              </p:cNvSpPr>
              <p:nvPr/>
            </p:nvSpPr>
            <p:spPr bwMode="auto">
              <a:xfrm>
                <a:off x="1177" y="2608"/>
                <a:ext cx="286"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mod</a:t>
                </a:r>
                <a:endParaRPr kumimoji="0" lang="en-US" sz="1800" b="0" i="0" u="none" strike="noStrike" cap="none" normalizeH="0" baseline="0" smtClean="0">
                  <a:ln>
                    <a:noFill/>
                  </a:ln>
                  <a:solidFill>
                    <a:schemeClr val="tx1"/>
                  </a:solidFill>
                  <a:effectLst/>
                  <a:latin typeface="Arial" pitchFamily="34" charset="0"/>
                </a:endParaRPr>
              </a:p>
            </p:txBody>
          </p:sp>
          <p:sp>
            <p:nvSpPr>
              <p:cNvPr id="110567" name="Rectangle 993"/>
              <p:cNvSpPr>
                <a:spLocks noChangeArrowheads="1"/>
              </p:cNvSpPr>
              <p:nvPr/>
            </p:nvSpPr>
            <p:spPr bwMode="auto">
              <a:xfrm>
                <a:off x="1727" y="2608"/>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00100</a:t>
                </a:r>
                <a:endParaRPr kumimoji="0" lang="en-US" sz="1800" b="0" i="0" u="none" strike="noStrike" cap="none" normalizeH="0" baseline="0" smtClean="0">
                  <a:ln>
                    <a:noFill/>
                  </a:ln>
                  <a:solidFill>
                    <a:schemeClr val="tx1"/>
                  </a:solidFill>
                  <a:effectLst/>
                  <a:latin typeface="Arial" pitchFamily="34" charset="0"/>
                </a:endParaRPr>
              </a:p>
            </p:txBody>
          </p:sp>
          <p:sp>
            <p:nvSpPr>
              <p:cNvPr id="110568" name="Rectangle 994"/>
              <p:cNvSpPr>
                <a:spLocks noChangeArrowheads="1"/>
              </p:cNvSpPr>
              <p:nvPr/>
            </p:nvSpPr>
            <p:spPr bwMode="auto">
              <a:xfrm>
                <a:off x="2144" y="2608"/>
                <a:ext cx="31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mod </a:t>
                </a:r>
                <a:endParaRPr kumimoji="0" lang="en-US" sz="1800" b="0" i="0" u="none" strike="noStrike" cap="none" normalizeH="0" baseline="0" smtClean="0">
                  <a:ln>
                    <a:noFill/>
                  </a:ln>
                  <a:solidFill>
                    <a:schemeClr val="tx1"/>
                  </a:solidFill>
                  <a:effectLst/>
                  <a:latin typeface="Arial" pitchFamily="34" charset="0"/>
                </a:endParaRPr>
              </a:p>
            </p:txBody>
          </p:sp>
          <p:sp>
            <p:nvSpPr>
              <p:cNvPr id="110569" name="Rectangle 995"/>
              <p:cNvSpPr>
                <a:spLocks noChangeArrowheads="1"/>
              </p:cNvSpPr>
              <p:nvPr/>
            </p:nvSpPr>
            <p:spPr bwMode="auto">
              <a:xfrm>
                <a:off x="2386" y="2608"/>
                <a:ext cx="22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rd, </a:t>
                </a:r>
                <a:endParaRPr kumimoji="0" lang="en-US" sz="1800" b="0" i="0" u="none" strike="noStrike" cap="none" normalizeH="0" baseline="0" smtClean="0">
                  <a:ln>
                    <a:noFill/>
                  </a:ln>
                  <a:solidFill>
                    <a:schemeClr val="tx1"/>
                  </a:solidFill>
                  <a:effectLst/>
                  <a:latin typeface="Arial" pitchFamily="34" charset="0"/>
                </a:endParaRPr>
              </a:p>
            </p:txBody>
          </p:sp>
          <p:sp>
            <p:nvSpPr>
              <p:cNvPr id="110570" name="Rectangle 996"/>
              <p:cNvSpPr>
                <a:spLocks noChangeArrowheads="1"/>
              </p:cNvSpPr>
              <p:nvPr/>
            </p:nvSpPr>
            <p:spPr bwMode="auto">
              <a:xfrm>
                <a:off x="2548" y="2608"/>
                <a:ext cx="21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0571" name="Rectangle 997"/>
              <p:cNvSpPr>
                <a:spLocks noChangeArrowheads="1"/>
              </p:cNvSpPr>
              <p:nvPr/>
            </p:nvSpPr>
            <p:spPr bwMode="auto">
              <a:xfrm>
                <a:off x="2694" y="2608"/>
                <a:ext cx="396"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 (rs2/i</a:t>
                </a:r>
                <a:endParaRPr kumimoji="0" lang="en-US" sz="1800" b="0" i="0" u="none" strike="noStrike" cap="none" normalizeH="0" baseline="0" smtClean="0">
                  <a:ln>
                    <a:noFill/>
                  </a:ln>
                  <a:solidFill>
                    <a:schemeClr val="tx1"/>
                  </a:solidFill>
                  <a:effectLst/>
                  <a:latin typeface="Arial" pitchFamily="34" charset="0"/>
                </a:endParaRPr>
              </a:p>
            </p:txBody>
          </p:sp>
          <p:sp>
            <p:nvSpPr>
              <p:cNvPr id="110572" name="Rectangle 998"/>
              <p:cNvSpPr>
                <a:spLocks noChangeArrowheads="1"/>
              </p:cNvSpPr>
              <p:nvPr/>
            </p:nvSpPr>
            <p:spPr bwMode="auto">
              <a:xfrm>
                <a:off x="3017" y="2608"/>
                <a:ext cx="25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mm</a:t>
                </a:r>
                <a:endParaRPr kumimoji="0" lang="en-US" sz="1800" b="0" i="0" u="none" strike="noStrike" cap="none" normalizeH="0" baseline="0" smtClean="0">
                  <a:ln>
                    <a:noFill/>
                  </a:ln>
                  <a:solidFill>
                    <a:schemeClr val="tx1"/>
                  </a:solidFill>
                  <a:effectLst/>
                  <a:latin typeface="Arial" pitchFamily="34" charset="0"/>
                </a:endParaRPr>
              </a:p>
            </p:txBody>
          </p:sp>
          <p:sp>
            <p:nvSpPr>
              <p:cNvPr id="110573" name="Rectangle 999"/>
              <p:cNvSpPr>
                <a:spLocks noChangeArrowheads="1"/>
              </p:cNvSpPr>
              <p:nvPr/>
            </p:nvSpPr>
            <p:spPr bwMode="auto">
              <a:xfrm>
                <a:off x="3200" y="2608"/>
                <a:ext cx="9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110574" name="Rectangle 1000"/>
              <p:cNvSpPr>
                <a:spLocks noChangeArrowheads="1"/>
              </p:cNvSpPr>
              <p:nvPr/>
            </p:nvSpPr>
            <p:spPr bwMode="auto">
              <a:xfrm>
                <a:off x="3354" y="2608"/>
                <a:ext cx="10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ld</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575" name="Rectangle 1001"/>
              <p:cNvSpPr>
                <a:spLocks noChangeArrowheads="1"/>
              </p:cNvSpPr>
              <p:nvPr/>
            </p:nvSpPr>
            <p:spPr bwMode="auto">
              <a:xfrm>
                <a:off x="3427" y="2608"/>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0576" name="Rectangle 1002"/>
              <p:cNvSpPr>
                <a:spLocks noChangeArrowheads="1"/>
              </p:cNvSpPr>
              <p:nvPr/>
            </p:nvSpPr>
            <p:spPr bwMode="auto">
              <a:xfrm>
                <a:off x="3691" y="2608"/>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01110</a:t>
                </a:r>
                <a:endParaRPr kumimoji="0" lang="en-US" sz="1800" b="0" i="0" u="none" strike="noStrike" cap="none" normalizeH="0" baseline="0" smtClean="0">
                  <a:ln>
                    <a:noFill/>
                  </a:ln>
                  <a:solidFill>
                    <a:schemeClr val="tx1"/>
                  </a:solidFill>
                  <a:effectLst/>
                  <a:latin typeface="Arial" pitchFamily="34" charset="0"/>
                </a:endParaRPr>
              </a:p>
            </p:txBody>
          </p:sp>
          <p:sp>
            <p:nvSpPr>
              <p:cNvPr id="110577" name="Rectangle 1003"/>
              <p:cNvSpPr>
                <a:spLocks noChangeArrowheads="1"/>
              </p:cNvSpPr>
              <p:nvPr/>
            </p:nvSpPr>
            <p:spPr bwMode="auto">
              <a:xfrm>
                <a:off x="4109" y="2608"/>
                <a:ext cx="154"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ld</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578" name="Rectangle 1004"/>
              <p:cNvSpPr>
                <a:spLocks noChangeArrowheads="1"/>
              </p:cNvSpPr>
              <p:nvPr/>
            </p:nvSpPr>
            <p:spPr bwMode="auto">
              <a:xfrm>
                <a:off x="4234" y="2608"/>
                <a:ext cx="173"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rd. </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579" name="Rectangle 1005"/>
              <p:cNvSpPr>
                <a:spLocks noChangeArrowheads="1"/>
              </p:cNvSpPr>
              <p:nvPr/>
            </p:nvSpPr>
            <p:spPr bwMode="auto">
              <a:xfrm>
                <a:off x="4368" y="2608"/>
                <a:ext cx="23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4282B"/>
                    </a:solidFill>
                    <a:effectLst/>
                    <a:latin typeface="Times New Roman" pitchFamily="18" charset="0"/>
                  </a:rPr>
                  <a:t>imm</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580" name="Rectangle 1006"/>
              <p:cNvSpPr>
                <a:spLocks noChangeArrowheads="1"/>
              </p:cNvSpPr>
              <p:nvPr/>
            </p:nvSpPr>
            <p:spPr bwMode="auto">
              <a:xfrm>
                <a:off x="4608" y="2608"/>
                <a:ext cx="19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[rs</a:t>
                </a:r>
                <a:endParaRPr kumimoji="0" lang="en-US" sz="1800" b="0" i="0" u="none" strike="noStrike" cap="none" normalizeH="0" baseline="0" smtClean="0">
                  <a:ln>
                    <a:noFill/>
                  </a:ln>
                  <a:solidFill>
                    <a:schemeClr val="tx1"/>
                  </a:solidFill>
                  <a:effectLst/>
                  <a:latin typeface="Arial" pitchFamily="34" charset="0"/>
                </a:endParaRPr>
              </a:p>
            </p:txBody>
          </p:sp>
          <p:sp>
            <p:nvSpPr>
              <p:cNvPr id="110581" name="Rectangle 1007"/>
              <p:cNvSpPr>
                <a:spLocks noChangeArrowheads="1"/>
              </p:cNvSpPr>
              <p:nvPr/>
            </p:nvSpPr>
            <p:spPr bwMode="auto">
              <a:xfrm>
                <a:off x="4740" y="2608"/>
                <a:ext cx="11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0582" name="Rectangle 1008"/>
              <p:cNvSpPr>
                <a:spLocks noChangeArrowheads="1"/>
              </p:cNvSpPr>
              <p:nvPr/>
            </p:nvSpPr>
            <p:spPr bwMode="auto">
              <a:xfrm>
                <a:off x="4799" y="2608"/>
                <a:ext cx="9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110583" name="Rectangle 1009"/>
              <p:cNvSpPr>
                <a:spLocks noChangeArrowheads="1"/>
              </p:cNvSpPr>
              <p:nvPr/>
            </p:nvSpPr>
            <p:spPr bwMode="auto">
              <a:xfrm>
                <a:off x="1045" y="2608"/>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84" name="Freeform 1010"/>
              <p:cNvSpPr>
                <a:spLocks/>
              </p:cNvSpPr>
              <p:nvPr/>
            </p:nvSpPr>
            <p:spPr bwMode="auto">
              <a:xfrm>
                <a:off x="1045" y="260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85" name="Rectangle 1011"/>
              <p:cNvSpPr>
                <a:spLocks noChangeArrowheads="1"/>
              </p:cNvSpPr>
              <p:nvPr/>
            </p:nvSpPr>
            <p:spPr bwMode="auto">
              <a:xfrm>
                <a:off x="1045" y="2608"/>
                <a:ext cx="616"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86" name="Line 1012"/>
              <p:cNvSpPr>
                <a:spLocks noChangeShapeType="1"/>
              </p:cNvSpPr>
              <p:nvPr/>
            </p:nvSpPr>
            <p:spPr bwMode="auto">
              <a:xfrm>
                <a:off x="1045" y="2608"/>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87" name="Rectangle 1013"/>
              <p:cNvSpPr>
                <a:spLocks noChangeArrowheads="1"/>
              </p:cNvSpPr>
              <p:nvPr/>
            </p:nvSpPr>
            <p:spPr bwMode="auto">
              <a:xfrm>
                <a:off x="1661" y="2608"/>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88" name="Line 1014"/>
              <p:cNvSpPr>
                <a:spLocks noChangeShapeType="1"/>
              </p:cNvSpPr>
              <p:nvPr/>
            </p:nvSpPr>
            <p:spPr bwMode="auto">
              <a:xfrm>
                <a:off x="1661" y="2608"/>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89" name="Line 1015"/>
              <p:cNvSpPr>
                <a:spLocks noChangeShapeType="1"/>
              </p:cNvSpPr>
              <p:nvPr/>
            </p:nvSpPr>
            <p:spPr bwMode="auto">
              <a:xfrm>
                <a:off x="1661" y="2608"/>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0" name="Rectangle 1016"/>
              <p:cNvSpPr>
                <a:spLocks noChangeArrowheads="1"/>
              </p:cNvSpPr>
              <p:nvPr/>
            </p:nvSpPr>
            <p:spPr bwMode="auto">
              <a:xfrm>
                <a:off x="1668" y="2608"/>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91" name="Line 1017"/>
              <p:cNvSpPr>
                <a:spLocks noChangeShapeType="1"/>
              </p:cNvSpPr>
              <p:nvPr/>
            </p:nvSpPr>
            <p:spPr bwMode="auto">
              <a:xfrm>
                <a:off x="1668" y="2608"/>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2" name="Rectangle 1018"/>
              <p:cNvSpPr>
                <a:spLocks noChangeArrowheads="1"/>
              </p:cNvSpPr>
              <p:nvPr/>
            </p:nvSpPr>
            <p:spPr bwMode="auto">
              <a:xfrm>
                <a:off x="2086" y="2608"/>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93" name="Line 1019"/>
              <p:cNvSpPr>
                <a:spLocks noChangeShapeType="1"/>
              </p:cNvSpPr>
              <p:nvPr/>
            </p:nvSpPr>
            <p:spPr bwMode="auto">
              <a:xfrm>
                <a:off x="2086" y="2608"/>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4" name="Line 1020"/>
              <p:cNvSpPr>
                <a:spLocks noChangeShapeType="1"/>
              </p:cNvSpPr>
              <p:nvPr/>
            </p:nvSpPr>
            <p:spPr bwMode="auto">
              <a:xfrm>
                <a:off x="2086" y="2608"/>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5" name="Rectangle 1021"/>
              <p:cNvSpPr>
                <a:spLocks noChangeArrowheads="1"/>
              </p:cNvSpPr>
              <p:nvPr/>
            </p:nvSpPr>
            <p:spPr bwMode="auto">
              <a:xfrm>
                <a:off x="2093" y="2608"/>
                <a:ext cx="1203"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96" name="Line 1022"/>
              <p:cNvSpPr>
                <a:spLocks noChangeShapeType="1"/>
              </p:cNvSpPr>
              <p:nvPr/>
            </p:nvSpPr>
            <p:spPr bwMode="auto">
              <a:xfrm>
                <a:off x="2093" y="2608"/>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7" name="Rectangle 1023"/>
              <p:cNvSpPr>
                <a:spLocks noChangeArrowheads="1"/>
              </p:cNvSpPr>
              <p:nvPr/>
            </p:nvSpPr>
            <p:spPr bwMode="auto">
              <a:xfrm>
                <a:off x="3296" y="2608"/>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98" name="Freeform 1024"/>
              <p:cNvSpPr>
                <a:spLocks/>
              </p:cNvSpPr>
              <p:nvPr/>
            </p:nvSpPr>
            <p:spPr bwMode="auto">
              <a:xfrm>
                <a:off x="3296" y="260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99" name="Rectangle 1025"/>
              <p:cNvSpPr>
                <a:spLocks noChangeArrowheads="1"/>
              </p:cNvSpPr>
              <p:nvPr/>
            </p:nvSpPr>
            <p:spPr bwMode="auto">
              <a:xfrm>
                <a:off x="3296" y="2608"/>
                <a:ext cx="329"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0" name="Line 1026"/>
              <p:cNvSpPr>
                <a:spLocks noChangeShapeType="1"/>
              </p:cNvSpPr>
              <p:nvPr/>
            </p:nvSpPr>
            <p:spPr bwMode="auto">
              <a:xfrm>
                <a:off x="3296" y="2608"/>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1" name="Rectangle 1027"/>
              <p:cNvSpPr>
                <a:spLocks noChangeArrowheads="1"/>
              </p:cNvSpPr>
              <p:nvPr/>
            </p:nvSpPr>
            <p:spPr bwMode="auto">
              <a:xfrm>
                <a:off x="3625" y="2608"/>
                <a:ext cx="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2" name="Line 1028"/>
              <p:cNvSpPr>
                <a:spLocks noChangeShapeType="1"/>
              </p:cNvSpPr>
              <p:nvPr/>
            </p:nvSpPr>
            <p:spPr bwMode="auto">
              <a:xfrm>
                <a:off x="3625" y="2608"/>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3" name="Line 1029"/>
              <p:cNvSpPr>
                <a:spLocks noChangeShapeType="1"/>
              </p:cNvSpPr>
              <p:nvPr/>
            </p:nvSpPr>
            <p:spPr bwMode="auto">
              <a:xfrm>
                <a:off x="3625" y="2608"/>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4" name="Rectangle 1030"/>
              <p:cNvSpPr>
                <a:spLocks noChangeArrowheads="1"/>
              </p:cNvSpPr>
              <p:nvPr/>
            </p:nvSpPr>
            <p:spPr bwMode="auto">
              <a:xfrm>
                <a:off x="3633" y="2608"/>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5" name="Line 1031"/>
              <p:cNvSpPr>
                <a:spLocks noChangeShapeType="1"/>
              </p:cNvSpPr>
              <p:nvPr/>
            </p:nvSpPr>
            <p:spPr bwMode="auto">
              <a:xfrm>
                <a:off x="3633" y="2608"/>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6" name="Rectangle 1032"/>
              <p:cNvSpPr>
                <a:spLocks noChangeArrowheads="1"/>
              </p:cNvSpPr>
              <p:nvPr/>
            </p:nvSpPr>
            <p:spPr bwMode="auto">
              <a:xfrm>
                <a:off x="4051" y="2608"/>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7" name="Freeform 1033"/>
              <p:cNvSpPr>
                <a:spLocks/>
              </p:cNvSpPr>
              <p:nvPr/>
            </p:nvSpPr>
            <p:spPr bwMode="auto">
              <a:xfrm>
                <a:off x="4051" y="260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08" name="Rectangle 1034"/>
              <p:cNvSpPr>
                <a:spLocks noChangeArrowheads="1"/>
              </p:cNvSpPr>
              <p:nvPr/>
            </p:nvSpPr>
            <p:spPr bwMode="auto">
              <a:xfrm>
                <a:off x="4051" y="2608"/>
                <a:ext cx="132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09" name="Line 1035"/>
              <p:cNvSpPr>
                <a:spLocks noChangeShapeType="1"/>
              </p:cNvSpPr>
              <p:nvPr/>
            </p:nvSpPr>
            <p:spPr bwMode="auto">
              <a:xfrm>
                <a:off x="4051" y="2608"/>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0" name="Rectangle 1036"/>
              <p:cNvSpPr>
                <a:spLocks noChangeArrowheads="1"/>
              </p:cNvSpPr>
              <p:nvPr/>
            </p:nvSpPr>
            <p:spPr bwMode="auto">
              <a:xfrm>
                <a:off x="5378" y="2608"/>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11" name="Line 1037"/>
              <p:cNvSpPr>
                <a:spLocks noChangeShapeType="1"/>
              </p:cNvSpPr>
              <p:nvPr/>
            </p:nvSpPr>
            <p:spPr bwMode="auto">
              <a:xfrm>
                <a:off x="5378" y="2608"/>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2" name="Line 1038"/>
              <p:cNvSpPr>
                <a:spLocks noChangeShapeType="1"/>
              </p:cNvSpPr>
              <p:nvPr/>
            </p:nvSpPr>
            <p:spPr bwMode="auto">
              <a:xfrm>
                <a:off x="5378" y="2608"/>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3" name="Rectangle 1039"/>
              <p:cNvSpPr>
                <a:spLocks noChangeArrowheads="1"/>
              </p:cNvSpPr>
              <p:nvPr/>
            </p:nvSpPr>
            <p:spPr bwMode="auto">
              <a:xfrm>
                <a:off x="1045" y="2608"/>
                <a:ext cx="1" cy="14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14" name="Line 1040"/>
              <p:cNvSpPr>
                <a:spLocks noChangeShapeType="1"/>
              </p:cNvSpPr>
              <p:nvPr/>
            </p:nvSpPr>
            <p:spPr bwMode="auto">
              <a:xfrm>
                <a:off x="1045" y="2608"/>
                <a:ext cx="0" cy="14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5" name="Rectangle 1041"/>
              <p:cNvSpPr>
                <a:spLocks noChangeArrowheads="1"/>
              </p:cNvSpPr>
              <p:nvPr/>
            </p:nvSpPr>
            <p:spPr bwMode="auto">
              <a:xfrm>
                <a:off x="1661" y="2608"/>
                <a:ext cx="7" cy="14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16" name="Line 1042"/>
              <p:cNvSpPr>
                <a:spLocks noChangeShapeType="1"/>
              </p:cNvSpPr>
              <p:nvPr/>
            </p:nvSpPr>
            <p:spPr bwMode="auto">
              <a:xfrm>
                <a:off x="1661" y="2608"/>
                <a:ext cx="0" cy="14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7" name="Rectangle 1043"/>
              <p:cNvSpPr>
                <a:spLocks noChangeArrowheads="1"/>
              </p:cNvSpPr>
              <p:nvPr/>
            </p:nvSpPr>
            <p:spPr bwMode="auto">
              <a:xfrm>
                <a:off x="2086" y="2608"/>
                <a:ext cx="7" cy="14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18" name="Line 1044"/>
              <p:cNvSpPr>
                <a:spLocks noChangeShapeType="1"/>
              </p:cNvSpPr>
              <p:nvPr/>
            </p:nvSpPr>
            <p:spPr bwMode="auto">
              <a:xfrm>
                <a:off x="2086" y="2608"/>
                <a:ext cx="0" cy="14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19" name="Rectangle 1045"/>
              <p:cNvSpPr>
                <a:spLocks noChangeArrowheads="1"/>
              </p:cNvSpPr>
              <p:nvPr/>
            </p:nvSpPr>
            <p:spPr bwMode="auto">
              <a:xfrm>
                <a:off x="3296" y="2608"/>
                <a:ext cx="1" cy="14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20" name="Line 1046"/>
              <p:cNvSpPr>
                <a:spLocks noChangeShapeType="1"/>
              </p:cNvSpPr>
              <p:nvPr/>
            </p:nvSpPr>
            <p:spPr bwMode="auto">
              <a:xfrm>
                <a:off x="3296" y="2608"/>
                <a:ext cx="0" cy="14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21" name="Rectangle 1047"/>
              <p:cNvSpPr>
                <a:spLocks noChangeArrowheads="1"/>
              </p:cNvSpPr>
              <p:nvPr/>
            </p:nvSpPr>
            <p:spPr bwMode="auto">
              <a:xfrm>
                <a:off x="3625" y="2608"/>
                <a:ext cx="8" cy="14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22" name="Line 1048"/>
              <p:cNvSpPr>
                <a:spLocks noChangeShapeType="1"/>
              </p:cNvSpPr>
              <p:nvPr/>
            </p:nvSpPr>
            <p:spPr bwMode="auto">
              <a:xfrm>
                <a:off x="3625" y="2608"/>
                <a:ext cx="0" cy="14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23" name="Rectangle 1049"/>
              <p:cNvSpPr>
                <a:spLocks noChangeArrowheads="1"/>
              </p:cNvSpPr>
              <p:nvPr/>
            </p:nvSpPr>
            <p:spPr bwMode="auto">
              <a:xfrm>
                <a:off x="4051" y="2608"/>
                <a:ext cx="1" cy="14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24" name="Line 1050"/>
              <p:cNvSpPr>
                <a:spLocks noChangeShapeType="1"/>
              </p:cNvSpPr>
              <p:nvPr/>
            </p:nvSpPr>
            <p:spPr bwMode="auto">
              <a:xfrm>
                <a:off x="4051" y="2608"/>
                <a:ext cx="0" cy="14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25" name="Rectangle 1051"/>
              <p:cNvSpPr>
                <a:spLocks noChangeArrowheads="1"/>
              </p:cNvSpPr>
              <p:nvPr/>
            </p:nvSpPr>
            <p:spPr bwMode="auto">
              <a:xfrm>
                <a:off x="5378" y="2608"/>
                <a:ext cx="7" cy="14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26" name="Line 1052"/>
              <p:cNvSpPr>
                <a:spLocks noChangeShapeType="1"/>
              </p:cNvSpPr>
              <p:nvPr/>
            </p:nvSpPr>
            <p:spPr bwMode="auto">
              <a:xfrm>
                <a:off x="5378" y="2608"/>
                <a:ext cx="0" cy="14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27" name="Rectangle 1053"/>
              <p:cNvSpPr>
                <a:spLocks noChangeArrowheads="1"/>
              </p:cNvSpPr>
              <p:nvPr/>
            </p:nvSpPr>
            <p:spPr bwMode="auto">
              <a:xfrm>
                <a:off x="1177" y="2754"/>
                <a:ext cx="279"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cmp</a:t>
                </a:r>
                <a:endParaRPr kumimoji="0" lang="en-US" sz="1800" b="0" i="0" u="none" strike="noStrike" cap="none" normalizeH="0" baseline="0" smtClean="0">
                  <a:ln>
                    <a:noFill/>
                  </a:ln>
                  <a:solidFill>
                    <a:schemeClr val="tx1"/>
                  </a:solidFill>
                  <a:effectLst/>
                  <a:latin typeface="Arial" pitchFamily="34" charset="0"/>
                </a:endParaRPr>
              </a:p>
            </p:txBody>
          </p:sp>
          <p:sp>
            <p:nvSpPr>
              <p:cNvPr id="110628" name="Rectangle 1054"/>
              <p:cNvSpPr>
                <a:spLocks noChangeArrowheads="1"/>
              </p:cNvSpPr>
              <p:nvPr/>
            </p:nvSpPr>
            <p:spPr bwMode="auto">
              <a:xfrm>
                <a:off x="1727" y="2754"/>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00101</a:t>
                </a:r>
                <a:endParaRPr kumimoji="0" lang="en-US" sz="1800" b="0" i="0" u="none" strike="noStrike" cap="none" normalizeH="0" baseline="0" smtClean="0">
                  <a:ln>
                    <a:noFill/>
                  </a:ln>
                  <a:solidFill>
                    <a:schemeClr val="tx1"/>
                  </a:solidFill>
                  <a:effectLst/>
                  <a:latin typeface="Arial" pitchFamily="34" charset="0"/>
                </a:endParaRPr>
              </a:p>
            </p:txBody>
          </p:sp>
          <p:sp>
            <p:nvSpPr>
              <p:cNvPr id="110629" name="Rectangle 1055"/>
              <p:cNvSpPr>
                <a:spLocks noChangeArrowheads="1"/>
              </p:cNvSpPr>
              <p:nvPr/>
            </p:nvSpPr>
            <p:spPr bwMode="auto">
              <a:xfrm>
                <a:off x="2144" y="2754"/>
                <a:ext cx="30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cmp </a:t>
                </a:r>
                <a:endParaRPr kumimoji="0" lang="en-US" sz="1800" b="0" i="0" u="none" strike="noStrike" cap="none" normalizeH="0" baseline="0" smtClean="0">
                  <a:ln>
                    <a:noFill/>
                  </a:ln>
                  <a:solidFill>
                    <a:schemeClr val="tx1"/>
                  </a:solidFill>
                  <a:effectLst/>
                  <a:latin typeface="Arial" pitchFamily="34" charset="0"/>
                </a:endParaRPr>
              </a:p>
            </p:txBody>
          </p:sp>
          <p:sp>
            <p:nvSpPr>
              <p:cNvPr id="110630" name="Rectangle 1056"/>
              <p:cNvSpPr>
                <a:spLocks noChangeArrowheads="1"/>
              </p:cNvSpPr>
              <p:nvPr/>
            </p:nvSpPr>
            <p:spPr bwMode="auto">
              <a:xfrm>
                <a:off x="2379" y="2754"/>
                <a:ext cx="21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0631" name="Rectangle 1057"/>
              <p:cNvSpPr>
                <a:spLocks noChangeArrowheads="1"/>
              </p:cNvSpPr>
              <p:nvPr/>
            </p:nvSpPr>
            <p:spPr bwMode="auto">
              <a:xfrm>
                <a:off x="2526" y="2754"/>
                <a:ext cx="64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 (rs2/imm)</a:t>
                </a:r>
                <a:endParaRPr kumimoji="0" lang="en-US" sz="1800" b="0" i="0" u="none" strike="noStrike" cap="none" normalizeH="0" baseline="0" smtClean="0">
                  <a:ln>
                    <a:noFill/>
                  </a:ln>
                  <a:solidFill>
                    <a:schemeClr val="tx1"/>
                  </a:solidFill>
                  <a:effectLst/>
                  <a:latin typeface="Arial" pitchFamily="34" charset="0"/>
                </a:endParaRPr>
              </a:p>
            </p:txBody>
          </p:sp>
          <p:sp>
            <p:nvSpPr>
              <p:cNvPr id="110632" name="Rectangle 1058"/>
              <p:cNvSpPr>
                <a:spLocks noChangeArrowheads="1"/>
              </p:cNvSpPr>
              <p:nvPr/>
            </p:nvSpPr>
            <p:spPr bwMode="auto">
              <a:xfrm>
                <a:off x="3354" y="2754"/>
                <a:ext cx="139"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st</a:t>
                </a:r>
                <a:endParaRPr kumimoji="0" lang="en-US" sz="1800" b="0" i="0" u="none" strike="noStrike" cap="none" normalizeH="0" baseline="0" smtClean="0">
                  <a:ln>
                    <a:noFill/>
                  </a:ln>
                  <a:solidFill>
                    <a:schemeClr val="tx1"/>
                  </a:solidFill>
                  <a:effectLst/>
                  <a:latin typeface="Arial" pitchFamily="34" charset="0"/>
                </a:endParaRPr>
              </a:p>
            </p:txBody>
          </p:sp>
          <p:sp>
            <p:nvSpPr>
              <p:cNvPr id="110633" name="Rectangle 1059"/>
              <p:cNvSpPr>
                <a:spLocks noChangeArrowheads="1"/>
              </p:cNvSpPr>
              <p:nvPr/>
            </p:nvSpPr>
            <p:spPr bwMode="auto">
              <a:xfrm>
                <a:off x="3691" y="2754"/>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01111</a:t>
                </a:r>
                <a:endParaRPr kumimoji="0" lang="en-US" sz="1800" b="0" i="0" u="none" strike="noStrike" cap="none" normalizeH="0" baseline="0" smtClean="0">
                  <a:ln>
                    <a:noFill/>
                  </a:ln>
                  <a:solidFill>
                    <a:schemeClr val="tx1"/>
                  </a:solidFill>
                  <a:effectLst/>
                  <a:latin typeface="Arial" pitchFamily="34" charset="0"/>
                </a:endParaRPr>
              </a:p>
            </p:txBody>
          </p:sp>
          <p:sp>
            <p:nvSpPr>
              <p:cNvPr id="110634" name="Rectangle 1060"/>
              <p:cNvSpPr>
                <a:spLocks noChangeArrowheads="1"/>
              </p:cNvSpPr>
              <p:nvPr/>
            </p:nvSpPr>
            <p:spPr bwMode="auto">
              <a:xfrm>
                <a:off x="4109" y="2754"/>
                <a:ext cx="530"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4282B"/>
                    </a:solidFill>
                    <a:effectLst/>
                    <a:latin typeface="Times New Roman" pitchFamily="18" charset="0"/>
                  </a:rPr>
                  <a:t>st</a:t>
                </a:r>
                <a:r>
                  <a:rPr kumimoji="0" lang="en-US" sz="1600" b="0" i="0" u="none" strike="noStrike" cap="none" normalizeH="0" baseline="0" dirty="0" smtClean="0">
                    <a:ln>
                      <a:noFill/>
                    </a:ln>
                    <a:solidFill>
                      <a:srgbClr val="24282B"/>
                    </a:solidFill>
                    <a:effectLst/>
                    <a:latin typeface="Times New Roman" pitchFamily="18" charset="0"/>
                  </a:rPr>
                  <a:t> rd. </a:t>
                </a:r>
                <a:r>
                  <a:rPr kumimoji="0" lang="en-US" sz="1600" b="0" i="0" u="none" strike="noStrike" cap="none" normalizeH="0" baseline="0" dirty="0" err="1" smtClean="0">
                    <a:ln>
                      <a:noFill/>
                    </a:ln>
                    <a:solidFill>
                      <a:srgbClr val="24282B"/>
                    </a:solidFill>
                    <a:effectLst/>
                    <a:latin typeface="Times New Roman" pitchFamily="18" charset="0"/>
                  </a:rPr>
                  <a:t>imm</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636" name="Rectangle 1062"/>
              <p:cNvSpPr>
                <a:spLocks noChangeArrowheads="1"/>
              </p:cNvSpPr>
              <p:nvPr/>
            </p:nvSpPr>
            <p:spPr bwMode="auto">
              <a:xfrm>
                <a:off x="4593" y="2754"/>
                <a:ext cx="27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 [rs1]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637" name="Rectangle 1063"/>
              <p:cNvSpPr>
                <a:spLocks noChangeArrowheads="1"/>
              </p:cNvSpPr>
              <p:nvPr/>
            </p:nvSpPr>
            <p:spPr bwMode="auto">
              <a:xfrm>
                <a:off x="1045" y="2755"/>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38" name="Freeform 1064"/>
              <p:cNvSpPr>
                <a:spLocks/>
              </p:cNvSpPr>
              <p:nvPr/>
            </p:nvSpPr>
            <p:spPr bwMode="auto">
              <a:xfrm>
                <a:off x="1045" y="275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39" name="Rectangle 1065"/>
              <p:cNvSpPr>
                <a:spLocks noChangeArrowheads="1"/>
              </p:cNvSpPr>
              <p:nvPr/>
            </p:nvSpPr>
            <p:spPr bwMode="auto">
              <a:xfrm>
                <a:off x="1045" y="2755"/>
                <a:ext cx="616"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40" name="Line 1066"/>
              <p:cNvSpPr>
                <a:spLocks noChangeShapeType="1"/>
              </p:cNvSpPr>
              <p:nvPr/>
            </p:nvSpPr>
            <p:spPr bwMode="auto">
              <a:xfrm>
                <a:off x="1045" y="2755"/>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1" name="Rectangle 1067"/>
              <p:cNvSpPr>
                <a:spLocks noChangeArrowheads="1"/>
              </p:cNvSpPr>
              <p:nvPr/>
            </p:nvSpPr>
            <p:spPr bwMode="auto">
              <a:xfrm>
                <a:off x="1661" y="2755"/>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42" name="Line 1068"/>
              <p:cNvSpPr>
                <a:spLocks noChangeShapeType="1"/>
              </p:cNvSpPr>
              <p:nvPr/>
            </p:nvSpPr>
            <p:spPr bwMode="auto">
              <a:xfrm>
                <a:off x="1661" y="2755"/>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3" name="Line 1069"/>
              <p:cNvSpPr>
                <a:spLocks noChangeShapeType="1"/>
              </p:cNvSpPr>
              <p:nvPr/>
            </p:nvSpPr>
            <p:spPr bwMode="auto">
              <a:xfrm>
                <a:off x="1661" y="2755"/>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4" name="Rectangle 1070"/>
              <p:cNvSpPr>
                <a:spLocks noChangeArrowheads="1"/>
              </p:cNvSpPr>
              <p:nvPr/>
            </p:nvSpPr>
            <p:spPr bwMode="auto">
              <a:xfrm>
                <a:off x="1668" y="2755"/>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45" name="Line 1071"/>
              <p:cNvSpPr>
                <a:spLocks noChangeShapeType="1"/>
              </p:cNvSpPr>
              <p:nvPr/>
            </p:nvSpPr>
            <p:spPr bwMode="auto">
              <a:xfrm>
                <a:off x="1668" y="2755"/>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6" name="Rectangle 1072"/>
              <p:cNvSpPr>
                <a:spLocks noChangeArrowheads="1"/>
              </p:cNvSpPr>
              <p:nvPr/>
            </p:nvSpPr>
            <p:spPr bwMode="auto">
              <a:xfrm>
                <a:off x="2086" y="2755"/>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47" name="Line 1073"/>
              <p:cNvSpPr>
                <a:spLocks noChangeShapeType="1"/>
              </p:cNvSpPr>
              <p:nvPr/>
            </p:nvSpPr>
            <p:spPr bwMode="auto">
              <a:xfrm>
                <a:off x="2086" y="2755"/>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8" name="Line 1074"/>
              <p:cNvSpPr>
                <a:spLocks noChangeShapeType="1"/>
              </p:cNvSpPr>
              <p:nvPr/>
            </p:nvSpPr>
            <p:spPr bwMode="auto">
              <a:xfrm>
                <a:off x="2086" y="2755"/>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49" name="Rectangle 1075"/>
              <p:cNvSpPr>
                <a:spLocks noChangeArrowheads="1"/>
              </p:cNvSpPr>
              <p:nvPr/>
            </p:nvSpPr>
            <p:spPr bwMode="auto">
              <a:xfrm>
                <a:off x="2093" y="2755"/>
                <a:ext cx="1203"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0" name="Line 1076"/>
              <p:cNvSpPr>
                <a:spLocks noChangeShapeType="1"/>
              </p:cNvSpPr>
              <p:nvPr/>
            </p:nvSpPr>
            <p:spPr bwMode="auto">
              <a:xfrm>
                <a:off x="2093" y="2755"/>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1" name="Rectangle 1077"/>
              <p:cNvSpPr>
                <a:spLocks noChangeArrowheads="1"/>
              </p:cNvSpPr>
              <p:nvPr/>
            </p:nvSpPr>
            <p:spPr bwMode="auto">
              <a:xfrm>
                <a:off x="3296" y="2755"/>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2" name="Freeform 1078"/>
              <p:cNvSpPr>
                <a:spLocks/>
              </p:cNvSpPr>
              <p:nvPr/>
            </p:nvSpPr>
            <p:spPr bwMode="auto">
              <a:xfrm>
                <a:off x="3296" y="275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3" name="Rectangle 1079"/>
              <p:cNvSpPr>
                <a:spLocks noChangeArrowheads="1"/>
              </p:cNvSpPr>
              <p:nvPr/>
            </p:nvSpPr>
            <p:spPr bwMode="auto">
              <a:xfrm>
                <a:off x="3296" y="2755"/>
                <a:ext cx="329"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4" name="Line 1080"/>
              <p:cNvSpPr>
                <a:spLocks noChangeShapeType="1"/>
              </p:cNvSpPr>
              <p:nvPr/>
            </p:nvSpPr>
            <p:spPr bwMode="auto">
              <a:xfrm>
                <a:off x="3296" y="2755"/>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5" name="Rectangle 1081"/>
              <p:cNvSpPr>
                <a:spLocks noChangeArrowheads="1"/>
              </p:cNvSpPr>
              <p:nvPr/>
            </p:nvSpPr>
            <p:spPr bwMode="auto">
              <a:xfrm>
                <a:off x="3625" y="2755"/>
                <a:ext cx="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6" name="Line 1082"/>
              <p:cNvSpPr>
                <a:spLocks noChangeShapeType="1"/>
              </p:cNvSpPr>
              <p:nvPr/>
            </p:nvSpPr>
            <p:spPr bwMode="auto">
              <a:xfrm>
                <a:off x="3625" y="2755"/>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7" name="Line 1083"/>
              <p:cNvSpPr>
                <a:spLocks noChangeShapeType="1"/>
              </p:cNvSpPr>
              <p:nvPr/>
            </p:nvSpPr>
            <p:spPr bwMode="auto">
              <a:xfrm>
                <a:off x="3625" y="2755"/>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58" name="Rectangle 1084"/>
              <p:cNvSpPr>
                <a:spLocks noChangeArrowheads="1"/>
              </p:cNvSpPr>
              <p:nvPr/>
            </p:nvSpPr>
            <p:spPr bwMode="auto">
              <a:xfrm>
                <a:off x="3633" y="2755"/>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59" name="Line 1085"/>
              <p:cNvSpPr>
                <a:spLocks noChangeShapeType="1"/>
              </p:cNvSpPr>
              <p:nvPr/>
            </p:nvSpPr>
            <p:spPr bwMode="auto">
              <a:xfrm>
                <a:off x="3633" y="2755"/>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0" name="Rectangle 1086"/>
              <p:cNvSpPr>
                <a:spLocks noChangeArrowheads="1"/>
              </p:cNvSpPr>
              <p:nvPr/>
            </p:nvSpPr>
            <p:spPr bwMode="auto">
              <a:xfrm>
                <a:off x="4051" y="2755"/>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61" name="Freeform 1087"/>
              <p:cNvSpPr>
                <a:spLocks/>
              </p:cNvSpPr>
              <p:nvPr/>
            </p:nvSpPr>
            <p:spPr bwMode="auto">
              <a:xfrm>
                <a:off x="4051" y="275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2" name="Rectangle 1088"/>
              <p:cNvSpPr>
                <a:spLocks noChangeArrowheads="1"/>
              </p:cNvSpPr>
              <p:nvPr/>
            </p:nvSpPr>
            <p:spPr bwMode="auto">
              <a:xfrm>
                <a:off x="4051" y="2755"/>
                <a:ext cx="132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63" name="Line 1089"/>
              <p:cNvSpPr>
                <a:spLocks noChangeShapeType="1"/>
              </p:cNvSpPr>
              <p:nvPr/>
            </p:nvSpPr>
            <p:spPr bwMode="auto">
              <a:xfrm>
                <a:off x="4051" y="2755"/>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4" name="Rectangle 1090"/>
              <p:cNvSpPr>
                <a:spLocks noChangeArrowheads="1"/>
              </p:cNvSpPr>
              <p:nvPr/>
            </p:nvSpPr>
            <p:spPr bwMode="auto">
              <a:xfrm>
                <a:off x="5378" y="2755"/>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65" name="Line 1091"/>
              <p:cNvSpPr>
                <a:spLocks noChangeShapeType="1"/>
              </p:cNvSpPr>
              <p:nvPr/>
            </p:nvSpPr>
            <p:spPr bwMode="auto">
              <a:xfrm>
                <a:off x="5378" y="2755"/>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6" name="Line 1092"/>
              <p:cNvSpPr>
                <a:spLocks noChangeShapeType="1"/>
              </p:cNvSpPr>
              <p:nvPr/>
            </p:nvSpPr>
            <p:spPr bwMode="auto">
              <a:xfrm>
                <a:off x="5378" y="2755"/>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7" name="Rectangle 1093"/>
              <p:cNvSpPr>
                <a:spLocks noChangeArrowheads="1"/>
              </p:cNvSpPr>
              <p:nvPr/>
            </p:nvSpPr>
            <p:spPr bwMode="auto">
              <a:xfrm>
                <a:off x="1045" y="2755"/>
                <a:ext cx="1"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68" name="Line 1094"/>
              <p:cNvSpPr>
                <a:spLocks noChangeShapeType="1"/>
              </p:cNvSpPr>
              <p:nvPr/>
            </p:nvSpPr>
            <p:spPr bwMode="auto">
              <a:xfrm>
                <a:off x="1045" y="2755"/>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69" name="Rectangle 1095"/>
              <p:cNvSpPr>
                <a:spLocks noChangeArrowheads="1"/>
              </p:cNvSpPr>
              <p:nvPr/>
            </p:nvSpPr>
            <p:spPr bwMode="auto">
              <a:xfrm>
                <a:off x="1661" y="2755"/>
                <a:ext cx="7"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0" name="Line 1096"/>
              <p:cNvSpPr>
                <a:spLocks noChangeShapeType="1"/>
              </p:cNvSpPr>
              <p:nvPr/>
            </p:nvSpPr>
            <p:spPr bwMode="auto">
              <a:xfrm>
                <a:off x="1661" y="2755"/>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1" name="Rectangle 1097"/>
              <p:cNvSpPr>
                <a:spLocks noChangeArrowheads="1"/>
              </p:cNvSpPr>
              <p:nvPr/>
            </p:nvSpPr>
            <p:spPr bwMode="auto">
              <a:xfrm>
                <a:off x="2086" y="2755"/>
                <a:ext cx="7"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2" name="Line 1098"/>
              <p:cNvSpPr>
                <a:spLocks noChangeShapeType="1"/>
              </p:cNvSpPr>
              <p:nvPr/>
            </p:nvSpPr>
            <p:spPr bwMode="auto">
              <a:xfrm>
                <a:off x="2086" y="2755"/>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3" name="Rectangle 1099"/>
              <p:cNvSpPr>
                <a:spLocks noChangeArrowheads="1"/>
              </p:cNvSpPr>
              <p:nvPr/>
            </p:nvSpPr>
            <p:spPr bwMode="auto">
              <a:xfrm>
                <a:off x="3296" y="2755"/>
                <a:ext cx="1"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4" name="Line 1100"/>
              <p:cNvSpPr>
                <a:spLocks noChangeShapeType="1"/>
              </p:cNvSpPr>
              <p:nvPr/>
            </p:nvSpPr>
            <p:spPr bwMode="auto">
              <a:xfrm>
                <a:off x="3296" y="2755"/>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5" name="Rectangle 1101"/>
              <p:cNvSpPr>
                <a:spLocks noChangeArrowheads="1"/>
              </p:cNvSpPr>
              <p:nvPr/>
            </p:nvSpPr>
            <p:spPr bwMode="auto">
              <a:xfrm>
                <a:off x="3625" y="2755"/>
                <a:ext cx="8"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6" name="Line 1102"/>
              <p:cNvSpPr>
                <a:spLocks noChangeShapeType="1"/>
              </p:cNvSpPr>
              <p:nvPr/>
            </p:nvSpPr>
            <p:spPr bwMode="auto">
              <a:xfrm>
                <a:off x="3625" y="2755"/>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7" name="Rectangle 1103"/>
              <p:cNvSpPr>
                <a:spLocks noChangeArrowheads="1"/>
              </p:cNvSpPr>
              <p:nvPr/>
            </p:nvSpPr>
            <p:spPr bwMode="auto">
              <a:xfrm>
                <a:off x="4051" y="2755"/>
                <a:ext cx="1"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78" name="Line 1104"/>
              <p:cNvSpPr>
                <a:spLocks noChangeShapeType="1"/>
              </p:cNvSpPr>
              <p:nvPr/>
            </p:nvSpPr>
            <p:spPr bwMode="auto">
              <a:xfrm>
                <a:off x="4051" y="2755"/>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79" name="Rectangle 1105"/>
              <p:cNvSpPr>
                <a:spLocks noChangeArrowheads="1"/>
              </p:cNvSpPr>
              <p:nvPr/>
            </p:nvSpPr>
            <p:spPr bwMode="auto">
              <a:xfrm>
                <a:off x="5378" y="2755"/>
                <a:ext cx="7"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80" name="Line 1106"/>
              <p:cNvSpPr>
                <a:spLocks noChangeShapeType="1"/>
              </p:cNvSpPr>
              <p:nvPr/>
            </p:nvSpPr>
            <p:spPr bwMode="auto">
              <a:xfrm>
                <a:off x="5378" y="2755"/>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81" name="Rectangle 1107"/>
              <p:cNvSpPr>
                <a:spLocks noChangeArrowheads="1"/>
              </p:cNvSpPr>
              <p:nvPr/>
            </p:nvSpPr>
            <p:spPr bwMode="auto">
              <a:xfrm>
                <a:off x="1177" y="2900"/>
                <a:ext cx="242"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and</a:t>
                </a:r>
                <a:endParaRPr kumimoji="0" lang="en-US" sz="1800" b="0" i="0" u="none" strike="noStrike" cap="none" normalizeH="0" baseline="0" smtClean="0">
                  <a:ln>
                    <a:noFill/>
                  </a:ln>
                  <a:solidFill>
                    <a:schemeClr val="tx1"/>
                  </a:solidFill>
                  <a:effectLst/>
                  <a:latin typeface="Arial" pitchFamily="34" charset="0"/>
                </a:endParaRPr>
              </a:p>
            </p:txBody>
          </p:sp>
          <p:sp>
            <p:nvSpPr>
              <p:cNvPr id="110682" name="Rectangle 1108"/>
              <p:cNvSpPr>
                <a:spLocks noChangeArrowheads="1"/>
              </p:cNvSpPr>
              <p:nvPr/>
            </p:nvSpPr>
            <p:spPr bwMode="auto">
              <a:xfrm>
                <a:off x="1727" y="2900"/>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00110</a:t>
                </a:r>
                <a:endParaRPr kumimoji="0" lang="en-US" sz="1800" b="0" i="0" u="none" strike="noStrike" cap="none" normalizeH="0" baseline="0" smtClean="0">
                  <a:ln>
                    <a:noFill/>
                  </a:ln>
                  <a:solidFill>
                    <a:schemeClr val="tx1"/>
                  </a:solidFill>
                  <a:effectLst/>
                  <a:latin typeface="Arial" pitchFamily="34" charset="0"/>
                </a:endParaRPr>
              </a:p>
            </p:txBody>
          </p:sp>
          <p:sp>
            <p:nvSpPr>
              <p:cNvPr id="110683" name="Rectangle 1109"/>
              <p:cNvSpPr>
                <a:spLocks noChangeArrowheads="1"/>
              </p:cNvSpPr>
              <p:nvPr/>
            </p:nvSpPr>
            <p:spPr bwMode="auto">
              <a:xfrm>
                <a:off x="2144" y="2900"/>
                <a:ext cx="32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and r</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10223" name="Group 1311"/>
            <p:cNvGrpSpPr>
              <a:grpSpLocks/>
            </p:cNvGrpSpPr>
            <p:nvPr/>
          </p:nvGrpSpPr>
          <p:grpSpPr bwMode="auto">
            <a:xfrm>
              <a:off x="1045" y="2900"/>
              <a:ext cx="4340" cy="629"/>
              <a:chOff x="1045" y="2900"/>
              <a:chExt cx="4340" cy="629"/>
            </a:xfrm>
          </p:grpSpPr>
          <p:sp>
            <p:nvSpPr>
              <p:cNvPr id="110284" name="Rectangle 1111"/>
              <p:cNvSpPr>
                <a:spLocks noChangeArrowheads="1"/>
              </p:cNvSpPr>
              <p:nvPr/>
            </p:nvSpPr>
            <p:spPr bwMode="auto">
              <a:xfrm>
                <a:off x="2386" y="2900"/>
                <a:ext cx="11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110285" name="Rectangle 1112"/>
              <p:cNvSpPr>
                <a:spLocks noChangeArrowheads="1"/>
              </p:cNvSpPr>
              <p:nvPr/>
            </p:nvSpPr>
            <p:spPr bwMode="auto">
              <a:xfrm>
                <a:off x="2445" y="2900"/>
                <a:ext cx="11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10286" name="Rectangle 1113"/>
              <p:cNvSpPr>
                <a:spLocks noChangeArrowheads="1"/>
              </p:cNvSpPr>
              <p:nvPr/>
            </p:nvSpPr>
            <p:spPr bwMode="auto">
              <a:xfrm>
                <a:off x="2511" y="2900"/>
                <a:ext cx="21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0287" name="Rectangle 1114"/>
              <p:cNvSpPr>
                <a:spLocks noChangeArrowheads="1"/>
              </p:cNvSpPr>
              <p:nvPr/>
            </p:nvSpPr>
            <p:spPr bwMode="auto">
              <a:xfrm>
                <a:off x="2658" y="2900"/>
                <a:ext cx="64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 (rs2/imm)</a:t>
                </a:r>
                <a:endParaRPr kumimoji="0" lang="en-US" sz="1800" b="0" i="0" u="none" strike="noStrike" cap="none" normalizeH="0" baseline="0" smtClean="0">
                  <a:ln>
                    <a:noFill/>
                  </a:ln>
                  <a:solidFill>
                    <a:schemeClr val="tx1"/>
                  </a:solidFill>
                  <a:effectLst/>
                  <a:latin typeface="Arial" pitchFamily="34" charset="0"/>
                </a:endParaRPr>
              </a:p>
            </p:txBody>
          </p:sp>
          <p:sp>
            <p:nvSpPr>
              <p:cNvPr id="110288" name="Rectangle 1115"/>
              <p:cNvSpPr>
                <a:spLocks noChangeArrowheads="1"/>
              </p:cNvSpPr>
              <p:nvPr/>
            </p:nvSpPr>
            <p:spPr bwMode="auto">
              <a:xfrm>
                <a:off x="3354" y="2900"/>
                <a:ext cx="242"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beq</a:t>
                </a:r>
                <a:endParaRPr kumimoji="0" lang="en-US" sz="1800" b="0" i="0" u="none" strike="noStrike" cap="none" normalizeH="0" baseline="0" smtClean="0">
                  <a:ln>
                    <a:noFill/>
                  </a:ln>
                  <a:solidFill>
                    <a:schemeClr val="tx1"/>
                  </a:solidFill>
                  <a:effectLst/>
                  <a:latin typeface="Arial" pitchFamily="34" charset="0"/>
                </a:endParaRPr>
              </a:p>
            </p:txBody>
          </p:sp>
          <p:sp>
            <p:nvSpPr>
              <p:cNvPr id="110289" name="Rectangle 1116"/>
              <p:cNvSpPr>
                <a:spLocks noChangeArrowheads="1"/>
              </p:cNvSpPr>
              <p:nvPr/>
            </p:nvSpPr>
            <p:spPr bwMode="auto">
              <a:xfrm>
                <a:off x="3691" y="2900"/>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10000</a:t>
                </a:r>
                <a:endParaRPr kumimoji="0" lang="en-US" sz="1800" b="0" i="0" u="none" strike="noStrike" cap="none" normalizeH="0" baseline="0" smtClean="0">
                  <a:ln>
                    <a:noFill/>
                  </a:ln>
                  <a:solidFill>
                    <a:schemeClr val="tx1"/>
                  </a:solidFill>
                  <a:effectLst/>
                  <a:latin typeface="Arial" pitchFamily="34" charset="0"/>
                </a:endParaRPr>
              </a:p>
            </p:txBody>
          </p:sp>
          <p:sp>
            <p:nvSpPr>
              <p:cNvPr id="110290" name="Rectangle 1117"/>
              <p:cNvSpPr>
                <a:spLocks noChangeArrowheads="1"/>
              </p:cNvSpPr>
              <p:nvPr/>
            </p:nvSpPr>
            <p:spPr bwMode="auto">
              <a:xfrm>
                <a:off x="4109" y="2900"/>
                <a:ext cx="176"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be</a:t>
                </a:r>
                <a:endParaRPr kumimoji="0" lang="en-US" sz="1800" b="0" i="0" u="none" strike="noStrike" cap="none" normalizeH="0" baseline="0" smtClean="0">
                  <a:ln>
                    <a:noFill/>
                  </a:ln>
                  <a:solidFill>
                    <a:schemeClr val="tx1"/>
                  </a:solidFill>
                  <a:effectLst/>
                  <a:latin typeface="Arial" pitchFamily="34" charset="0"/>
                </a:endParaRPr>
              </a:p>
            </p:txBody>
          </p:sp>
          <p:sp>
            <p:nvSpPr>
              <p:cNvPr id="110291" name="Rectangle 1118"/>
              <p:cNvSpPr>
                <a:spLocks noChangeArrowheads="1"/>
              </p:cNvSpPr>
              <p:nvPr/>
            </p:nvSpPr>
            <p:spPr bwMode="auto">
              <a:xfrm>
                <a:off x="4227" y="2900"/>
                <a:ext cx="45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q offset</a:t>
                </a:r>
                <a:endParaRPr kumimoji="0" lang="en-US" sz="1800" b="0" i="0" u="none" strike="noStrike" cap="none" normalizeH="0" baseline="0" smtClean="0">
                  <a:ln>
                    <a:noFill/>
                  </a:ln>
                  <a:solidFill>
                    <a:schemeClr val="tx1"/>
                  </a:solidFill>
                  <a:effectLst/>
                  <a:latin typeface="Arial" pitchFamily="34" charset="0"/>
                </a:endParaRPr>
              </a:p>
            </p:txBody>
          </p:sp>
          <p:sp>
            <p:nvSpPr>
              <p:cNvPr id="110292" name="Rectangle 1119"/>
              <p:cNvSpPr>
                <a:spLocks noChangeArrowheads="1"/>
              </p:cNvSpPr>
              <p:nvPr/>
            </p:nvSpPr>
            <p:spPr bwMode="auto">
              <a:xfrm>
                <a:off x="1045" y="2901"/>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93" name="Freeform 1120"/>
              <p:cNvSpPr>
                <a:spLocks/>
              </p:cNvSpPr>
              <p:nvPr/>
            </p:nvSpPr>
            <p:spPr bwMode="auto">
              <a:xfrm>
                <a:off x="1045" y="290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94" name="Rectangle 1121"/>
              <p:cNvSpPr>
                <a:spLocks noChangeArrowheads="1"/>
              </p:cNvSpPr>
              <p:nvPr/>
            </p:nvSpPr>
            <p:spPr bwMode="auto">
              <a:xfrm>
                <a:off x="1045" y="2901"/>
                <a:ext cx="616"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95" name="Line 1122"/>
              <p:cNvSpPr>
                <a:spLocks noChangeShapeType="1"/>
              </p:cNvSpPr>
              <p:nvPr/>
            </p:nvSpPr>
            <p:spPr bwMode="auto">
              <a:xfrm>
                <a:off x="1045" y="2901"/>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96" name="Rectangle 1123"/>
              <p:cNvSpPr>
                <a:spLocks noChangeArrowheads="1"/>
              </p:cNvSpPr>
              <p:nvPr/>
            </p:nvSpPr>
            <p:spPr bwMode="auto">
              <a:xfrm>
                <a:off x="1661" y="2901"/>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97" name="Line 1124"/>
              <p:cNvSpPr>
                <a:spLocks noChangeShapeType="1"/>
              </p:cNvSpPr>
              <p:nvPr/>
            </p:nvSpPr>
            <p:spPr bwMode="auto">
              <a:xfrm>
                <a:off x="1661" y="2901"/>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98" name="Line 1125"/>
              <p:cNvSpPr>
                <a:spLocks noChangeShapeType="1"/>
              </p:cNvSpPr>
              <p:nvPr/>
            </p:nvSpPr>
            <p:spPr bwMode="auto">
              <a:xfrm>
                <a:off x="1661" y="2901"/>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99" name="Rectangle 1126"/>
              <p:cNvSpPr>
                <a:spLocks noChangeArrowheads="1"/>
              </p:cNvSpPr>
              <p:nvPr/>
            </p:nvSpPr>
            <p:spPr bwMode="auto">
              <a:xfrm>
                <a:off x="1668" y="2901"/>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0" name="Line 1127"/>
              <p:cNvSpPr>
                <a:spLocks noChangeShapeType="1"/>
              </p:cNvSpPr>
              <p:nvPr/>
            </p:nvSpPr>
            <p:spPr bwMode="auto">
              <a:xfrm>
                <a:off x="1668" y="2901"/>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1" name="Rectangle 1128"/>
              <p:cNvSpPr>
                <a:spLocks noChangeArrowheads="1"/>
              </p:cNvSpPr>
              <p:nvPr/>
            </p:nvSpPr>
            <p:spPr bwMode="auto">
              <a:xfrm>
                <a:off x="2086" y="2901"/>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2" name="Line 1129"/>
              <p:cNvSpPr>
                <a:spLocks noChangeShapeType="1"/>
              </p:cNvSpPr>
              <p:nvPr/>
            </p:nvSpPr>
            <p:spPr bwMode="auto">
              <a:xfrm>
                <a:off x="2086" y="2901"/>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3" name="Line 1130"/>
              <p:cNvSpPr>
                <a:spLocks noChangeShapeType="1"/>
              </p:cNvSpPr>
              <p:nvPr/>
            </p:nvSpPr>
            <p:spPr bwMode="auto">
              <a:xfrm>
                <a:off x="2086" y="2901"/>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4" name="Rectangle 1131"/>
              <p:cNvSpPr>
                <a:spLocks noChangeArrowheads="1"/>
              </p:cNvSpPr>
              <p:nvPr/>
            </p:nvSpPr>
            <p:spPr bwMode="auto">
              <a:xfrm>
                <a:off x="2093" y="2901"/>
                <a:ext cx="1203"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5" name="Line 1132"/>
              <p:cNvSpPr>
                <a:spLocks noChangeShapeType="1"/>
              </p:cNvSpPr>
              <p:nvPr/>
            </p:nvSpPr>
            <p:spPr bwMode="auto">
              <a:xfrm>
                <a:off x="2093" y="2901"/>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6" name="Rectangle 1133"/>
              <p:cNvSpPr>
                <a:spLocks noChangeArrowheads="1"/>
              </p:cNvSpPr>
              <p:nvPr/>
            </p:nvSpPr>
            <p:spPr bwMode="auto">
              <a:xfrm>
                <a:off x="3296" y="2901"/>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7" name="Freeform 1134"/>
              <p:cNvSpPr>
                <a:spLocks/>
              </p:cNvSpPr>
              <p:nvPr/>
            </p:nvSpPr>
            <p:spPr bwMode="auto">
              <a:xfrm>
                <a:off x="3296" y="290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08" name="Rectangle 1135"/>
              <p:cNvSpPr>
                <a:spLocks noChangeArrowheads="1"/>
              </p:cNvSpPr>
              <p:nvPr/>
            </p:nvSpPr>
            <p:spPr bwMode="auto">
              <a:xfrm>
                <a:off x="3296" y="2901"/>
                <a:ext cx="329"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09" name="Line 1136"/>
              <p:cNvSpPr>
                <a:spLocks noChangeShapeType="1"/>
              </p:cNvSpPr>
              <p:nvPr/>
            </p:nvSpPr>
            <p:spPr bwMode="auto">
              <a:xfrm>
                <a:off x="3296" y="2901"/>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0" name="Rectangle 1137"/>
              <p:cNvSpPr>
                <a:spLocks noChangeArrowheads="1"/>
              </p:cNvSpPr>
              <p:nvPr/>
            </p:nvSpPr>
            <p:spPr bwMode="auto">
              <a:xfrm>
                <a:off x="3625" y="2901"/>
                <a:ext cx="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11" name="Line 1138"/>
              <p:cNvSpPr>
                <a:spLocks noChangeShapeType="1"/>
              </p:cNvSpPr>
              <p:nvPr/>
            </p:nvSpPr>
            <p:spPr bwMode="auto">
              <a:xfrm>
                <a:off x="3625" y="2901"/>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2" name="Line 1139"/>
              <p:cNvSpPr>
                <a:spLocks noChangeShapeType="1"/>
              </p:cNvSpPr>
              <p:nvPr/>
            </p:nvSpPr>
            <p:spPr bwMode="auto">
              <a:xfrm>
                <a:off x="3625" y="2901"/>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3" name="Rectangle 1140"/>
              <p:cNvSpPr>
                <a:spLocks noChangeArrowheads="1"/>
              </p:cNvSpPr>
              <p:nvPr/>
            </p:nvSpPr>
            <p:spPr bwMode="auto">
              <a:xfrm>
                <a:off x="3633" y="2901"/>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14" name="Line 1141"/>
              <p:cNvSpPr>
                <a:spLocks noChangeShapeType="1"/>
              </p:cNvSpPr>
              <p:nvPr/>
            </p:nvSpPr>
            <p:spPr bwMode="auto">
              <a:xfrm>
                <a:off x="3633" y="2901"/>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5" name="Rectangle 1142"/>
              <p:cNvSpPr>
                <a:spLocks noChangeArrowheads="1"/>
              </p:cNvSpPr>
              <p:nvPr/>
            </p:nvSpPr>
            <p:spPr bwMode="auto">
              <a:xfrm>
                <a:off x="4051" y="2901"/>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16" name="Freeform 1143"/>
              <p:cNvSpPr>
                <a:spLocks/>
              </p:cNvSpPr>
              <p:nvPr/>
            </p:nvSpPr>
            <p:spPr bwMode="auto">
              <a:xfrm>
                <a:off x="4051" y="290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7" name="Rectangle 1144"/>
              <p:cNvSpPr>
                <a:spLocks noChangeArrowheads="1"/>
              </p:cNvSpPr>
              <p:nvPr/>
            </p:nvSpPr>
            <p:spPr bwMode="auto">
              <a:xfrm>
                <a:off x="4051" y="2901"/>
                <a:ext cx="132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18" name="Line 1145"/>
              <p:cNvSpPr>
                <a:spLocks noChangeShapeType="1"/>
              </p:cNvSpPr>
              <p:nvPr/>
            </p:nvSpPr>
            <p:spPr bwMode="auto">
              <a:xfrm>
                <a:off x="4051" y="2901"/>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19" name="Rectangle 1146"/>
              <p:cNvSpPr>
                <a:spLocks noChangeArrowheads="1"/>
              </p:cNvSpPr>
              <p:nvPr/>
            </p:nvSpPr>
            <p:spPr bwMode="auto">
              <a:xfrm>
                <a:off x="5378" y="2901"/>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0" name="Line 1147"/>
              <p:cNvSpPr>
                <a:spLocks noChangeShapeType="1"/>
              </p:cNvSpPr>
              <p:nvPr/>
            </p:nvSpPr>
            <p:spPr bwMode="auto">
              <a:xfrm>
                <a:off x="5378" y="2901"/>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1" name="Line 1148"/>
              <p:cNvSpPr>
                <a:spLocks noChangeShapeType="1"/>
              </p:cNvSpPr>
              <p:nvPr/>
            </p:nvSpPr>
            <p:spPr bwMode="auto">
              <a:xfrm>
                <a:off x="5378" y="2901"/>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2" name="Rectangle 1149"/>
              <p:cNvSpPr>
                <a:spLocks noChangeArrowheads="1"/>
              </p:cNvSpPr>
              <p:nvPr/>
            </p:nvSpPr>
            <p:spPr bwMode="auto">
              <a:xfrm>
                <a:off x="1045" y="2901"/>
                <a:ext cx="1"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3" name="Line 1150"/>
              <p:cNvSpPr>
                <a:spLocks noChangeShapeType="1"/>
              </p:cNvSpPr>
              <p:nvPr/>
            </p:nvSpPr>
            <p:spPr bwMode="auto">
              <a:xfrm>
                <a:off x="1045" y="2901"/>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4" name="Rectangle 1151"/>
              <p:cNvSpPr>
                <a:spLocks noChangeArrowheads="1"/>
              </p:cNvSpPr>
              <p:nvPr/>
            </p:nvSpPr>
            <p:spPr bwMode="auto">
              <a:xfrm>
                <a:off x="1661" y="2901"/>
                <a:ext cx="7"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5" name="Line 1152"/>
              <p:cNvSpPr>
                <a:spLocks noChangeShapeType="1"/>
              </p:cNvSpPr>
              <p:nvPr/>
            </p:nvSpPr>
            <p:spPr bwMode="auto">
              <a:xfrm>
                <a:off x="1661" y="2901"/>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6" name="Rectangle 1153"/>
              <p:cNvSpPr>
                <a:spLocks noChangeArrowheads="1"/>
              </p:cNvSpPr>
              <p:nvPr/>
            </p:nvSpPr>
            <p:spPr bwMode="auto">
              <a:xfrm>
                <a:off x="2086" y="2901"/>
                <a:ext cx="7"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7" name="Line 1154"/>
              <p:cNvSpPr>
                <a:spLocks noChangeShapeType="1"/>
              </p:cNvSpPr>
              <p:nvPr/>
            </p:nvSpPr>
            <p:spPr bwMode="auto">
              <a:xfrm>
                <a:off x="2086" y="2901"/>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28" name="Rectangle 1155"/>
              <p:cNvSpPr>
                <a:spLocks noChangeArrowheads="1"/>
              </p:cNvSpPr>
              <p:nvPr/>
            </p:nvSpPr>
            <p:spPr bwMode="auto">
              <a:xfrm>
                <a:off x="3296" y="2901"/>
                <a:ext cx="1"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29" name="Line 1156"/>
              <p:cNvSpPr>
                <a:spLocks noChangeShapeType="1"/>
              </p:cNvSpPr>
              <p:nvPr/>
            </p:nvSpPr>
            <p:spPr bwMode="auto">
              <a:xfrm>
                <a:off x="3296" y="2901"/>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30" name="Rectangle 1157"/>
              <p:cNvSpPr>
                <a:spLocks noChangeArrowheads="1"/>
              </p:cNvSpPr>
              <p:nvPr/>
            </p:nvSpPr>
            <p:spPr bwMode="auto">
              <a:xfrm>
                <a:off x="3625" y="2901"/>
                <a:ext cx="8"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31" name="Line 1158"/>
              <p:cNvSpPr>
                <a:spLocks noChangeShapeType="1"/>
              </p:cNvSpPr>
              <p:nvPr/>
            </p:nvSpPr>
            <p:spPr bwMode="auto">
              <a:xfrm>
                <a:off x="3625" y="2901"/>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32" name="Rectangle 1159"/>
              <p:cNvSpPr>
                <a:spLocks noChangeArrowheads="1"/>
              </p:cNvSpPr>
              <p:nvPr/>
            </p:nvSpPr>
            <p:spPr bwMode="auto">
              <a:xfrm>
                <a:off x="4051" y="2901"/>
                <a:ext cx="1"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33" name="Line 1160"/>
              <p:cNvSpPr>
                <a:spLocks noChangeShapeType="1"/>
              </p:cNvSpPr>
              <p:nvPr/>
            </p:nvSpPr>
            <p:spPr bwMode="auto">
              <a:xfrm>
                <a:off x="4051" y="2901"/>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34" name="Rectangle 1161"/>
              <p:cNvSpPr>
                <a:spLocks noChangeArrowheads="1"/>
              </p:cNvSpPr>
              <p:nvPr/>
            </p:nvSpPr>
            <p:spPr bwMode="auto">
              <a:xfrm>
                <a:off x="5378" y="2901"/>
                <a:ext cx="7" cy="146"/>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35" name="Line 1162"/>
              <p:cNvSpPr>
                <a:spLocks noChangeShapeType="1"/>
              </p:cNvSpPr>
              <p:nvPr/>
            </p:nvSpPr>
            <p:spPr bwMode="auto">
              <a:xfrm>
                <a:off x="5378" y="2901"/>
                <a:ext cx="0" cy="146"/>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36" name="Rectangle 1163"/>
              <p:cNvSpPr>
                <a:spLocks noChangeArrowheads="1"/>
              </p:cNvSpPr>
              <p:nvPr/>
            </p:nvSpPr>
            <p:spPr bwMode="auto">
              <a:xfrm>
                <a:off x="1177" y="3047"/>
                <a:ext cx="16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or</a:t>
                </a:r>
                <a:endParaRPr kumimoji="0" lang="en-US" sz="1800" b="0" i="0" u="none" strike="noStrike" cap="none" normalizeH="0" baseline="0" smtClean="0">
                  <a:ln>
                    <a:noFill/>
                  </a:ln>
                  <a:solidFill>
                    <a:schemeClr val="tx1"/>
                  </a:solidFill>
                  <a:effectLst/>
                  <a:latin typeface="Arial" pitchFamily="34" charset="0"/>
                </a:endParaRPr>
              </a:p>
            </p:txBody>
          </p:sp>
          <p:sp>
            <p:nvSpPr>
              <p:cNvPr id="110337" name="Rectangle 1164"/>
              <p:cNvSpPr>
                <a:spLocks noChangeArrowheads="1"/>
              </p:cNvSpPr>
              <p:nvPr/>
            </p:nvSpPr>
            <p:spPr bwMode="auto">
              <a:xfrm>
                <a:off x="1727" y="3047"/>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00111</a:t>
                </a:r>
                <a:endParaRPr kumimoji="0" lang="en-US" sz="1800" b="0" i="0" u="none" strike="noStrike" cap="none" normalizeH="0" baseline="0" smtClean="0">
                  <a:ln>
                    <a:noFill/>
                  </a:ln>
                  <a:solidFill>
                    <a:schemeClr val="tx1"/>
                  </a:solidFill>
                  <a:effectLst/>
                  <a:latin typeface="Arial" pitchFamily="34" charset="0"/>
                </a:endParaRPr>
              </a:p>
            </p:txBody>
          </p:sp>
          <p:sp>
            <p:nvSpPr>
              <p:cNvPr id="110338" name="Rectangle 1165"/>
              <p:cNvSpPr>
                <a:spLocks noChangeArrowheads="1"/>
              </p:cNvSpPr>
              <p:nvPr/>
            </p:nvSpPr>
            <p:spPr bwMode="auto">
              <a:xfrm>
                <a:off x="2144" y="3047"/>
                <a:ext cx="374"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or rd, </a:t>
                </a:r>
                <a:endParaRPr kumimoji="0" lang="en-US" sz="1800" b="0" i="0" u="none" strike="noStrike" cap="none" normalizeH="0" baseline="0" smtClean="0">
                  <a:ln>
                    <a:noFill/>
                  </a:ln>
                  <a:solidFill>
                    <a:schemeClr val="tx1"/>
                  </a:solidFill>
                  <a:effectLst/>
                  <a:latin typeface="Arial" pitchFamily="34" charset="0"/>
                </a:endParaRPr>
              </a:p>
            </p:txBody>
          </p:sp>
          <p:sp>
            <p:nvSpPr>
              <p:cNvPr id="110339" name="Rectangle 1166"/>
              <p:cNvSpPr>
                <a:spLocks noChangeArrowheads="1"/>
              </p:cNvSpPr>
              <p:nvPr/>
            </p:nvSpPr>
            <p:spPr bwMode="auto">
              <a:xfrm>
                <a:off x="2430" y="3047"/>
                <a:ext cx="213"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0340" name="Rectangle 1167"/>
              <p:cNvSpPr>
                <a:spLocks noChangeArrowheads="1"/>
              </p:cNvSpPr>
              <p:nvPr/>
            </p:nvSpPr>
            <p:spPr bwMode="auto">
              <a:xfrm>
                <a:off x="2584" y="3047"/>
                <a:ext cx="64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 (rs2/imm)</a:t>
                </a:r>
                <a:endParaRPr kumimoji="0" lang="en-US" sz="1800" b="0" i="0" u="none" strike="noStrike" cap="none" normalizeH="0" baseline="0" smtClean="0">
                  <a:ln>
                    <a:noFill/>
                  </a:ln>
                  <a:solidFill>
                    <a:schemeClr val="tx1"/>
                  </a:solidFill>
                  <a:effectLst/>
                  <a:latin typeface="Arial" pitchFamily="34" charset="0"/>
                </a:endParaRPr>
              </a:p>
            </p:txBody>
          </p:sp>
          <p:sp>
            <p:nvSpPr>
              <p:cNvPr id="110341" name="Rectangle 1168"/>
              <p:cNvSpPr>
                <a:spLocks noChangeArrowheads="1"/>
              </p:cNvSpPr>
              <p:nvPr/>
            </p:nvSpPr>
            <p:spPr bwMode="auto">
              <a:xfrm>
                <a:off x="3354" y="3047"/>
                <a:ext cx="220"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bgt</a:t>
                </a:r>
                <a:endParaRPr kumimoji="0" lang="en-US" sz="1800" b="0" i="0" u="none" strike="noStrike" cap="none" normalizeH="0" baseline="0" smtClean="0">
                  <a:ln>
                    <a:noFill/>
                  </a:ln>
                  <a:solidFill>
                    <a:schemeClr val="tx1"/>
                  </a:solidFill>
                  <a:effectLst/>
                  <a:latin typeface="Arial" pitchFamily="34" charset="0"/>
                </a:endParaRPr>
              </a:p>
            </p:txBody>
          </p:sp>
          <p:sp>
            <p:nvSpPr>
              <p:cNvPr id="110342" name="Rectangle 1169"/>
              <p:cNvSpPr>
                <a:spLocks noChangeArrowheads="1"/>
              </p:cNvSpPr>
              <p:nvPr/>
            </p:nvSpPr>
            <p:spPr bwMode="auto">
              <a:xfrm>
                <a:off x="3691" y="3047"/>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10001</a:t>
                </a:r>
                <a:endParaRPr kumimoji="0" lang="en-US" sz="1800" b="0" i="0" u="none" strike="noStrike" cap="none" normalizeH="0" baseline="0" smtClean="0">
                  <a:ln>
                    <a:noFill/>
                  </a:ln>
                  <a:solidFill>
                    <a:schemeClr val="tx1"/>
                  </a:solidFill>
                  <a:effectLst/>
                  <a:latin typeface="Arial" pitchFamily="34" charset="0"/>
                </a:endParaRPr>
              </a:p>
            </p:txBody>
          </p:sp>
          <p:sp>
            <p:nvSpPr>
              <p:cNvPr id="110343" name="Rectangle 1170"/>
              <p:cNvSpPr>
                <a:spLocks noChangeArrowheads="1"/>
              </p:cNvSpPr>
              <p:nvPr/>
            </p:nvSpPr>
            <p:spPr bwMode="auto">
              <a:xfrm>
                <a:off x="4109" y="3047"/>
                <a:ext cx="55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bgt offset</a:t>
                </a:r>
                <a:endParaRPr kumimoji="0" lang="en-US" sz="1800" b="0" i="0" u="none" strike="noStrike" cap="none" normalizeH="0" baseline="0" smtClean="0">
                  <a:ln>
                    <a:noFill/>
                  </a:ln>
                  <a:solidFill>
                    <a:schemeClr val="tx1"/>
                  </a:solidFill>
                  <a:effectLst/>
                  <a:latin typeface="Arial" pitchFamily="34" charset="0"/>
                </a:endParaRPr>
              </a:p>
            </p:txBody>
          </p:sp>
          <p:sp>
            <p:nvSpPr>
              <p:cNvPr id="110344" name="Rectangle 1171"/>
              <p:cNvSpPr>
                <a:spLocks noChangeArrowheads="1"/>
              </p:cNvSpPr>
              <p:nvPr/>
            </p:nvSpPr>
            <p:spPr bwMode="auto">
              <a:xfrm>
                <a:off x="1045" y="3047"/>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45" name="Freeform 1172"/>
              <p:cNvSpPr>
                <a:spLocks/>
              </p:cNvSpPr>
              <p:nvPr/>
            </p:nvSpPr>
            <p:spPr bwMode="auto">
              <a:xfrm>
                <a:off x="1045" y="304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46" name="Rectangle 1173"/>
              <p:cNvSpPr>
                <a:spLocks noChangeArrowheads="1"/>
              </p:cNvSpPr>
              <p:nvPr/>
            </p:nvSpPr>
            <p:spPr bwMode="auto">
              <a:xfrm>
                <a:off x="1045" y="3047"/>
                <a:ext cx="616"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47" name="Line 1174"/>
              <p:cNvSpPr>
                <a:spLocks noChangeShapeType="1"/>
              </p:cNvSpPr>
              <p:nvPr/>
            </p:nvSpPr>
            <p:spPr bwMode="auto">
              <a:xfrm>
                <a:off x="1045" y="3047"/>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48" name="Rectangle 1175"/>
              <p:cNvSpPr>
                <a:spLocks noChangeArrowheads="1"/>
              </p:cNvSpPr>
              <p:nvPr/>
            </p:nvSpPr>
            <p:spPr bwMode="auto">
              <a:xfrm>
                <a:off x="1661" y="3047"/>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49" name="Line 1176"/>
              <p:cNvSpPr>
                <a:spLocks noChangeShapeType="1"/>
              </p:cNvSpPr>
              <p:nvPr/>
            </p:nvSpPr>
            <p:spPr bwMode="auto">
              <a:xfrm>
                <a:off x="1661" y="3047"/>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0" name="Line 1177"/>
              <p:cNvSpPr>
                <a:spLocks noChangeShapeType="1"/>
              </p:cNvSpPr>
              <p:nvPr/>
            </p:nvSpPr>
            <p:spPr bwMode="auto">
              <a:xfrm>
                <a:off x="1661" y="3047"/>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1" name="Rectangle 1178"/>
              <p:cNvSpPr>
                <a:spLocks noChangeArrowheads="1"/>
              </p:cNvSpPr>
              <p:nvPr/>
            </p:nvSpPr>
            <p:spPr bwMode="auto">
              <a:xfrm>
                <a:off x="1668" y="3047"/>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52" name="Line 1179"/>
              <p:cNvSpPr>
                <a:spLocks noChangeShapeType="1"/>
              </p:cNvSpPr>
              <p:nvPr/>
            </p:nvSpPr>
            <p:spPr bwMode="auto">
              <a:xfrm>
                <a:off x="1668" y="3047"/>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3" name="Rectangle 1180"/>
              <p:cNvSpPr>
                <a:spLocks noChangeArrowheads="1"/>
              </p:cNvSpPr>
              <p:nvPr/>
            </p:nvSpPr>
            <p:spPr bwMode="auto">
              <a:xfrm>
                <a:off x="2086" y="3047"/>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54" name="Line 1181"/>
              <p:cNvSpPr>
                <a:spLocks noChangeShapeType="1"/>
              </p:cNvSpPr>
              <p:nvPr/>
            </p:nvSpPr>
            <p:spPr bwMode="auto">
              <a:xfrm>
                <a:off x="2086" y="3047"/>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5" name="Line 1182"/>
              <p:cNvSpPr>
                <a:spLocks noChangeShapeType="1"/>
              </p:cNvSpPr>
              <p:nvPr/>
            </p:nvSpPr>
            <p:spPr bwMode="auto">
              <a:xfrm>
                <a:off x="2086" y="3047"/>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6" name="Rectangle 1183"/>
              <p:cNvSpPr>
                <a:spLocks noChangeArrowheads="1"/>
              </p:cNvSpPr>
              <p:nvPr/>
            </p:nvSpPr>
            <p:spPr bwMode="auto">
              <a:xfrm>
                <a:off x="2093" y="3047"/>
                <a:ext cx="1203"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57" name="Line 1184"/>
              <p:cNvSpPr>
                <a:spLocks noChangeShapeType="1"/>
              </p:cNvSpPr>
              <p:nvPr/>
            </p:nvSpPr>
            <p:spPr bwMode="auto">
              <a:xfrm>
                <a:off x="2093" y="3047"/>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58" name="Rectangle 1185"/>
              <p:cNvSpPr>
                <a:spLocks noChangeArrowheads="1"/>
              </p:cNvSpPr>
              <p:nvPr/>
            </p:nvSpPr>
            <p:spPr bwMode="auto">
              <a:xfrm>
                <a:off x="3296" y="3047"/>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59" name="Freeform 1186"/>
              <p:cNvSpPr>
                <a:spLocks/>
              </p:cNvSpPr>
              <p:nvPr/>
            </p:nvSpPr>
            <p:spPr bwMode="auto">
              <a:xfrm>
                <a:off x="3296" y="304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0" name="Rectangle 1187"/>
              <p:cNvSpPr>
                <a:spLocks noChangeArrowheads="1"/>
              </p:cNvSpPr>
              <p:nvPr/>
            </p:nvSpPr>
            <p:spPr bwMode="auto">
              <a:xfrm>
                <a:off x="3296" y="3047"/>
                <a:ext cx="329"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61" name="Line 1188"/>
              <p:cNvSpPr>
                <a:spLocks noChangeShapeType="1"/>
              </p:cNvSpPr>
              <p:nvPr/>
            </p:nvSpPr>
            <p:spPr bwMode="auto">
              <a:xfrm>
                <a:off x="3296" y="3047"/>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2" name="Rectangle 1189"/>
              <p:cNvSpPr>
                <a:spLocks noChangeArrowheads="1"/>
              </p:cNvSpPr>
              <p:nvPr/>
            </p:nvSpPr>
            <p:spPr bwMode="auto">
              <a:xfrm>
                <a:off x="3625" y="3047"/>
                <a:ext cx="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63" name="Line 1190"/>
              <p:cNvSpPr>
                <a:spLocks noChangeShapeType="1"/>
              </p:cNvSpPr>
              <p:nvPr/>
            </p:nvSpPr>
            <p:spPr bwMode="auto">
              <a:xfrm>
                <a:off x="3625" y="3047"/>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4" name="Line 1191"/>
              <p:cNvSpPr>
                <a:spLocks noChangeShapeType="1"/>
              </p:cNvSpPr>
              <p:nvPr/>
            </p:nvSpPr>
            <p:spPr bwMode="auto">
              <a:xfrm>
                <a:off x="3625" y="3047"/>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5" name="Rectangle 1192"/>
              <p:cNvSpPr>
                <a:spLocks noChangeArrowheads="1"/>
              </p:cNvSpPr>
              <p:nvPr/>
            </p:nvSpPr>
            <p:spPr bwMode="auto">
              <a:xfrm>
                <a:off x="3633" y="3047"/>
                <a:ext cx="418"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66" name="Line 1193"/>
              <p:cNvSpPr>
                <a:spLocks noChangeShapeType="1"/>
              </p:cNvSpPr>
              <p:nvPr/>
            </p:nvSpPr>
            <p:spPr bwMode="auto">
              <a:xfrm>
                <a:off x="3633" y="3047"/>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7" name="Rectangle 1194"/>
              <p:cNvSpPr>
                <a:spLocks noChangeArrowheads="1"/>
              </p:cNvSpPr>
              <p:nvPr/>
            </p:nvSpPr>
            <p:spPr bwMode="auto">
              <a:xfrm>
                <a:off x="4051" y="3047"/>
                <a:ext cx="1"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68" name="Freeform 1195"/>
              <p:cNvSpPr>
                <a:spLocks/>
              </p:cNvSpPr>
              <p:nvPr/>
            </p:nvSpPr>
            <p:spPr bwMode="auto">
              <a:xfrm>
                <a:off x="4051" y="304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69" name="Rectangle 1196"/>
              <p:cNvSpPr>
                <a:spLocks noChangeArrowheads="1"/>
              </p:cNvSpPr>
              <p:nvPr/>
            </p:nvSpPr>
            <p:spPr bwMode="auto">
              <a:xfrm>
                <a:off x="4051" y="3047"/>
                <a:ext cx="132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0" name="Line 1197"/>
              <p:cNvSpPr>
                <a:spLocks noChangeShapeType="1"/>
              </p:cNvSpPr>
              <p:nvPr/>
            </p:nvSpPr>
            <p:spPr bwMode="auto">
              <a:xfrm>
                <a:off x="4051" y="3047"/>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1" name="Rectangle 1198"/>
              <p:cNvSpPr>
                <a:spLocks noChangeArrowheads="1"/>
              </p:cNvSpPr>
              <p:nvPr/>
            </p:nvSpPr>
            <p:spPr bwMode="auto">
              <a:xfrm>
                <a:off x="5378" y="3047"/>
                <a:ext cx="7" cy="1"/>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2" name="Line 1199"/>
              <p:cNvSpPr>
                <a:spLocks noChangeShapeType="1"/>
              </p:cNvSpPr>
              <p:nvPr/>
            </p:nvSpPr>
            <p:spPr bwMode="auto">
              <a:xfrm>
                <a:off x="5378" y="3047"/>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3" name="Line 1200"/>
              <p:cNvSpPr>
                <a:spLocks noChangeShapeType="1"/>
              </p:cNvSpPr>
              <p:nvPr/>
            </p:nvSpPr>
            <p:spPr bwMode="auto">
              <a:xfrm>
                <a:off x="5378" y="3047"/>
                <a:ext cx="0"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4" name="Rectangle 1201"/>
              <p:cNvSpPr>
                <a:spLocks noChangeArrowheads="1"/>
              </p:cNvSpPr>
              <p:nvPr/>
            </p:nvSpPr>
            <p:spPr bwMode="auto">
              <a:xfrm>
                <a:off x="1045" y="3047"/>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5" name="Line 1202"/>
              <p:cNvSpPr>
                <a:spLocks noChangeShapeType="1"/>
              </p:cNvSpPr>
              <p:nvPr/>
            </p:nvSpPr>
            <p:spPr bwMode="auto">
              <a:xfrm>
                <a:off x="1045" y="3047"/>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6" name="Rectangle 1203"/>
              <p:cNvSpPr>
                <a:spLocks noChangeArrowheads="1"/>
              </p:cNvSpPr>
              <p:nvPr/>
            </p:nvSpPr>
            <p:spPr bwMode="auto">
              <a:xfrm>
                <a:off x="1661" y="3047"/>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7" name="Line 1204"/>
              <p:cNvSpPr>
                <a:spLocks noChangeShapeType="1"/>
              </p:cNvSpPr>
              <p:nvPr/>
            </p:nvSpPr>
            <p:spPr bwMode="auto">
              <a:xfrm>
                <a:off x="1661" y="3047"/>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78" name="Rectangle 1205"/>
              <p:cNvSpPr>
                <a:spLocks noChangeArrowheads="1"/>
              </p:cNvSpPr>
              <p:nvPr/>
            </p:nvSpPr>
            <p:spPr bwMode="auto">
              <a:xfrm>
                <a:off x="2086" y="3047"/>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79" name="Line 1206"/>
              <p:cNvSpPr>
                <a:spLocks noChangeShapeType="1"/>
              </p:cNvSpPr>
              <p:nvPr/>
            </p:nvSpPr>
            <p:spPr bwMode="auto">
              <a:xfrm>
                <a:off x="2086" y="3047"/>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0" name="Rectangle 1207"/>
              <p:cNvSpPr>
                <a:spLocks noChangeArrowheads="1"/>
              </p:cNvSpPr>
              <p:nvPr/>
            </p:nvSpPr>
            <p:spPr bwMode="auto">
              <a:xfrm>
                <a:off x="3296" y="3047"/>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81" name="Line 1208"/>
              <p:cNvSpPr>
                <a:spLocks noChangeShapeType="1"/>
              </p:cNvSpPr>
              <p:nvPr/>
            </p:nvSpPr>
            <p:spPr bwMode="auto">
              <a:xfrm>
                <a:off x="3296" y="3047"/>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2" name="Rectangle 1209"/>
              <p:cNvSpPr>
                <a:spLocks noChangeArrowheads="1"/>
              </p:cNvSpPr>
              <p:nvPr/>
            </p:nvSpPr>
            <p:spPr bwMode="auto">
              <a:xfrm>
                <a:off x="3625" y="3047"/>
                <a:ext cx="8"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83" name="Line 1210"/>
              <p:cNvSpPr>
                <a:spLocks noChangeShapeType="1"/>
              </p:cNvSpPr>
              <p:nvPr/>
            </p:nvSpPr>
            <p:spPr bwMode="auto">
              <a:xfrm>
                <a:off x="3625" y="3047"/>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4" name="Rectangle 1211"/>
              <p:cNvSpPr>
                <a:spLocks noChangeArrowheads="1"/>
              </p:cNvSpPr>
              <p:nvPr/>
            </p:nvSpPr>
            <p:spPr bwMode="auto">
              <a:xfrm>
                <a:off x="4051" y="3047"/>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85" name="Line 1212"/>
              <p:cNvSpPr>
                <a:spLocks noChangeShapeType="1"/>
              </p:cNvSpPr>
              <p:nvPr/>
            </p:nvSpPr>
            <p:spPr bwMode="auto">
              <a:xfrm>
                <a:off x="4051" y="3047"/>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6" name="Rectangle 1213"/>
              <p:cNvSpPr>
                <a:spLocks noChangeArrowheads="1"/>
              </p:cNvSpPr>
              <p:nvPr/>
            </p:nvSpPr>
            <p:spPr bwMode="auto">
              <a:xfrm>
                <a:off x="5378" y="3047"/>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87" name="Line 1214"/>
              <p:cNvSpPr>
                <a:spLocks noChangeShapeType="1"/>
              </p:cNvSpPr>
              <p:nvPr/>
            </p:nvSpPr>
            <p:spPr bwMode="auto">
              <a:xfrm>
                <a:off x="5378" y="3047"/>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88" name="Rectangle 1215"/>
              <p:cNvSpPr>
                <a:spLocks noChangeArrowheads="1"/>
              </p:cNvSpPr>
              <p:nvPr/>
            </p:nvSpPr>
            <p:spPr bwMode="auto">
              <a:xfrm>
                <a:off x="1177" y="3193"/>
                <a:ext cx="220"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not</a:t>
                </a:r>
                <a:endParaRPr kumimoji="0" lang="en-US" sz="1800" b="0" i="0" u="none" strike="noStrike" cap="none" normalizeH="0" baseline="0" smtClean="0">
                  <a:ln>
                    <a:noFill/>
                  </a:ln>
                  <a:solidFill>
                    <a:schemeClr val="tx1"/>
                  </a:solidFill>
                  <a:effectLst/>
                  <a:latin typeface="Arial" pitchFamily="34" charset="0"/>
                </a:endParaRPr>
              </a:p>
            </p:txBody>
          </p:sp>
          <p:sp>
            <p:nvSpPr>
              <p:cNvPr id="110389" name="Rectangle 1216"/>
              <p:cNvSpPr>
                <a:spLocks noChangeArrowheads="1"/>
              </p:cNvSpPr>
              <p:nvPr/>
            </p:nvSpPr>
            <p:spPr bwMode="auto">
              <a:xfrm>
                <a:off x="1727" y="3193"/>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01000</a:t>
                </a:r>
                <a:endParaRPr kumimoji="0" lang="en-US" sz="1800" b="0" i="0" u="none" strike="noStrike" cap="none" normalizeH="0" baseline="0" smtClean="0">
                  <a:ln>
                    <a:noFill/>
                  </a:ln>
                  <a:solidFill>
                    <a:schemeClr val="tx1"/>
                  </a:solidFill>
                  <a:effectLst/>
                  <a:latin typeface="Arial" pitchFamily="34" charset="0"/>
                </a:endParaRPr>
              </a:p>
            </p:txBody>
          </p:sp>
          <p:sp>
            <p:nvSpPr>
              <p:cNvPr id="110390" name="Rectangle 1217"/>
              <p:cNvSpPr>
                <a:spLocks noChangeArrowheads="1"/>
              </p:cNvSpPr>
              <p:nvPr/>
            </p:nvSpPr>
            <p:spPr bwMode="auto">
              <a:xfrm>
                <a:off x="2144" y="3193"/>
                <a:ext cx="89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not </a:t>
                </a:r>
                <a:r>
                  <a:rPr kumimoji="0" lang="en-US" sz="1600" b="0" i="0" u="none" strike="noStrike" cap="none" normalizeH="0" baseline="0" dirty="0" err="1" smtClean="0">
                    <a:ln>
                      <a:noFill/>
                    </a:ln>
                    <a:solidFill>
                      <a:srgbClr val="24282B"/>
                    </a:solidFill>
                    <a:effectLst/>
                    <a:latin typeface="Times New Roman" pitchFamily="18" charset="0"/>
                  </a:rPr>
                  <a:t>rd</a:t>
                </a:r>
                <a:r>
                  <a:rPr kumimoji="0" lang="en-US" sz="1600" b="0" i="0" u="none" strike="noStrike" cap="none" normalizeH="0" baseline="0" dirty="0" smtClean="0">
                    <a:ln>
                      <a:noFill/>
                    </a:ln>
                    <a:solidFill>
                      <a:srgbClr val="24282B"/>
                    </a:solidFill>
                    <a:effectLst/>
                    <a:latin typeface="Times New Roman" pitchFamily="18" charset="0"/>
                  </a:rPr>
                  <a:t>, (rs2/</a:t>
                </a:r>
                <a:r>
                  <a:rPr kumimoji="0" lang="en-US" sz="1600" b="0" i="0" u="none" strike="noStrike" cap="none" normalizeH="0" baseline="0" dirty="0" err="1" smtClean="0">
                    <a:ln>
                      <a:noFill/>
                    </a:ln>
                    <a:solidFill>
                      <a:srgbClr val="24282B"/>
                    </a:solidFill>
                    <a:effectLst/>
                    <a:latin typeface="Times New Roman" pitchFamily="18" charset="0"/>
                  </a:rPr>
                  <a:t>imm</a:t>
                </a:r>
                <a:r>
                  <a:rPr kumimoji="0" lang="en-US" sz="1600" b="0" i="0" u="none" strike="noStrike" cap="none" normalizeH="0" baseline="0" dirty="0" smtClean="0">
                    <a:ln>
                      <a:noFill/>
                    </a:ln>
                    <a:solidFill>
                      <a:srgbClr val="24282B"/>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391" name="Rectangle 1218"/>
              <p:cNvSpPr>
                <a:spLocks noChangeArrowheads="1"/>
              </p:cNvSpPr>
              <p:nvPr/>
            </p:nvSpPr>
            <p:spPr bwMode="auto">
              <a:xfrm>
                <a:off x="3354" y="3193"/>
                <a:ext cx="11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10392" name="Rectangle 1219"/>
              <p:cNvSpPr>
                <a:spLocks noChangeArrowheads="1"/>
              </p:cNvSpPr>
              <p:nvPr/>
            </p:nvSpPr>
            <p:spPr bwMode="auto">
              <a:xfrm>
                <a:off x="3691" y="3193"/>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10010</a:t>
                </a:r>
                <a:endParaRPr kumimoji="0" lang="en-US" sz="1800" b="0" i="0" u="none" strike="noStrike" cap="none" normalizeH="0" baseline="0" smtClean="0">
                  <a:ln>
                    <a:noFill/>
                  </a:ln>
                  <a:solidFill>
                    <a:schemeClr val="tx1"/>
                  </a:solidFill>
                  <a:effectLst/>
                  <a:latin typeface="Arial" pitchFamily="34" charset="0"/>
                </a:endParaRPr>
              </a:p>
            </p:txBody>
          </p:sp>
          <p:sp>
            <p:nvSpPr>
              <p:cNvPr id="110393" name="Rectangle 1220"/>
              <p:cNvSpPr>
                <a:spLocks noChangeArrowheads="1"/>
              </p:cNvSpPr>
              <p:nvPr/>
            </p:nvSpPr>
            <p:spPr bwMode="auto">
              <a:xfrm>
                <a:off x="4109" y="3193"/>
                <a:ext cx="45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b offset</a:t>
                </a:r>
                <a:endParaRPr kumimoji="0" lang="en-US" sz="1800" b="0" i="0" u="none" strike="noStrike" cap="none" normalizeH="0" baseline="0" smtClean="0">
                  <a:ln>
                    <a:noFill/>
                  </a:ln>
                  <a:solidFill>
                    <a:schemeClr val="tx1"/>
                  </a:solidFill>
                  <a:effectLst/>
                  <a:latin typeface="Arial" pitchFamily="34" charset="0"/>
                </a:endParaRPr>
              </a:p>
            </p:txBody>
          </p:sp>
          <p:sp>
            <p:nvSpPr>
              <p:cNvPr id="110394" name="Rectangle 1221"/>
              <p:cNvSpPr>
                <a:spLocks noChangeArrowheads="1"/>
              </p:cNvSpPr>
              <p:nvPr/>
            </p:nvSpPr>
            <p:spPr bwMode="auto">
              <a:xfrm>
                <a:off x="1045" y="3186"/>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95" name="Freeform 1222"/>
              <p:cNvSpPr>
                <a:spLocks/>
              </p:cNvSpPr>
              <p:nvPr/>
            </p:nvSpPr>
            <p:spPr bwMode="auto">
              <a:xfrm>
                <a:off x="1045" y="3186"/>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96" name="Rectangle 1223"/>
              <p:cNvSpPr>
                <a:spLocks noChangeArrowheads="1"/>
              </p:cNvSpPr>
              <p:nvPr/>
            </p:nvSpPr>
            <p:spPr bwMode="auto">
              <a:xfrm>
                <a:off x="1045" y="3186"/>
                <a:ext cx="616"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97" name="Line 1224"/>
              <p:cNvSpPr>
                <a:spLocks noChangeShapeType="1"/>
              </p:cNvSpPr>
              <p:nvPr/>
            </p:nvSpPr>
            <p:spPr bwMode="auto">
              <a:xfrm>
                <a:off x="1045" y="3186"/>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98" name="Rectangle 1225"/>
              <p:cNvSpPr>
                <a:spLocks noChangeArrowheads="1"/>
              </p:cNvSpPr>
              <p:nvPr/>
            </p:nvSpPr>
            <p:spPr bwMode="auto">
              <a:xfrm>
                <a:off x="1661" y="3186"/>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99" name="Line 1226"/>
              <p:cNvSpPr>
                <a:spLocks noChangeShapeType="1"/>
              </p:cNvSpPr>
              <p:nvPr/>
            </p:nvSpPr>
            <p:spPr bwMode="auto">
              <a:xfrm>
                <a:off x="1661" y="3186"/>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0" name="Line 1227"/>
              <p:cNvSpPr>
                <a:spLocks noChangeShapeType="1"/>
              </p:cNvSpPr>
              <p:nvPr/>
            </p:nvSpPr>
            <p:spPr bwMode="auto">
              <a:xfrm>
                <a:off x="1661" y="3186"/>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1" name="Rectangle 1228"/>
              <p:cNvSpPr>
                <a:spLocks noChangeArrowheads="1"/>
              </p:cNvSpPr>
              <p:nvPr/>
            </p:nvSpPr>
            <p:spPr bwMode="auto">
              <a:xfrm>
                <a:off x="1668" y="3186"/>
                <a:ext cx="41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02" name="Line 1229"/>
              <p:cNvSpPr>
                <a:spLocks noChangeShapeType="1"/>
              </p:cNvSpPr>
              <p:nvPr/>
            </p:nvSpPr>
            <p:spPr bwMode="auto">
              <a:xfrm>
                <a:off x="1668" y="3186"/>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3" name="Rectangle 1230"/>
              <p:cNvSpPr>
                <a:spLocks noChangeArrowheads="1"/>
              </p:cNvSpPr>
              <p:nvPr/>
            </p:nvSpPr>
            <p:spPr bwMode="auto">
              <a:xfrm>
                <a:off x="2086" y="3186"/>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04" name="Line 1231"/>
              <p:cNvSpPr>
                <a:spLocks noChangeShapeType="1"/>
              </p:cNvSpPr>
              <p:nvPr/>
            </p:nvSpPr>
            <p:spPr bwMode="auto">
              <a:xfrm>
                <a:off x="2086" y="3186"/>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5" name="Line 1232"/>
              <p:cNvSpPr>
                <a:spLocks noChangeShapeType="1"/>
              </p:cNvSpPr>
              <p:nvPr/>
            </p:nvSpPr>
            <p:spPr bwMode="auto">
              <a:xfrm>
                <a:off x="2086" y="3186"/>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6" name="Rectangle 1233"/>
              <p:cNvSpPr>
                <a:spLocks noChangeArrowheads="1"/>
              </p:cNvSpPr>
              <p:nvPr/>
            </p:nvSpPr>
            <p:spPr bwMode="auto">
              <a:xfrm>
                <a:off x="2093" y="3186"/>
                <a:ext cx="1203"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07" name="Line 1234"/>
              <p:cNvSpPr>
                <a:spLocks noChangeShapeType="1"/>
              </p:cNvSpPr>
              <p:nvPr/>
            </p:nvSpPr>
            <p:spPr bwMode="auto">
              <a:xfrm>
                <a:off x="2093" y="3186"/>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08" name="Rectangle 1235"/>
              <p:cNvSpPr>
                <a:spLocks noChangeArrowheads="1"/>
              </p:cNvSpPr>
              <p:nvPr/>
            </p:nvSpPr>
            <p:spPr bwMode="auto">
              <a:xfrm>
                <a:off x="3296" y="3186"/>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09" name="Freeform 1236"/>
              <p:cNvSpPr>
                <a:spLocks/>
              </p:cNvSpPr>
              <p:nvPr/>
            </p:nvSpPr>
            <p:spPr bwMode="auto">
              <a:xfrm>
                <a:off x="3296" y="3186"/>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0" name="Rectangle 1237"/>
              <p:cNvSpPr>
                <a:spLocks noChangeArrowheads="1"/>
              </p:cNvSpPr>
              <p:nvPr/>
            </p:nvSpPr>
            <p:spPr bwMode="auto">
              <a:xfrm>
                <a:off x="3296" y="3186"/>
                <a:ext cx="329"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11" name="Line 1238"/>
              <p:cNvSpPr>
                <a:spLocks noChangeShapeType="1"/>
              </p:cNvSpPr>
              <p:nvPr/>
            </p:nvSpPr>
            <p:spPr bwMode="auto">
              <a:xfrm>
                <a:off x="3296" y="3186"/>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2" name="Rectangle 1239"/>
              <p:cNvSpPr>
                <a:spLocks noChangeArrowheads="1"/>
              </p:cNvSpPr>
              <p:nvPr/>
            </p:nvSpPr>
            <p:spPr bwMode="auto">
              <a:xfrm>
                <a:off x="3625" y="3186"/>
                <a:ext cx="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13" name="Line 1240"/>
              <p:cNvSpPr>
                <a:spLocks noChangeShapeType="1"/>
              </p:cNvSpPr>
              <p:nvPr/>
            </p:nvSpPr>
            <p:spPr bwMode="auto">
              <a:xfrm>
                <a:off x="3625" y="3186"/>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4" name="Line 1241"/>
              <p:cNvSpPr>
                <a:spLocks noChangeShapeType="1"/>
              </p:cNvSpPr>
              <p:nvPr/>
            </p:nvSpPr>
            <p:spPr bwMode="auto">
              <a:xfrm>
                <a:off x="3625" y="3186"/>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5" name="Rectangle 1242"/>
              <p:cNvSpPr>
                <a:spLocks noChangeArrowheads="1"/>
              </p:cNvSpPr>
              <p:nvPr/>
            </p:nvSpPr>
            <p:spPr bwMode="auto">
              <a:xfrm>
                <a:off x="3633" y="3186"/>
                <a:ext cx="41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16" name="Line 1243"/>
              <p:cNvSpPr>
                <a:spLocks noChangeShapeType="1"/>
              </p:cNvSpPr>
              <p:nvPr/>
            </p:nvSpPr>
            <p:spPr bwMode="auto">
              <a:xfrm>
                <a:off x="3633" y="3186"/>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7" name="Rectangle 1244"/>
              <p:cNvSpPr>
                <a:spLocks noChangeArrowheads="1"/>
              </p:cNvSpPr>
              <p:nvPr/>
            </p:nvSpPr>
            <p:spPr bwMode="auto">
              <a:xfrm>
                <a:off x="4051" y="3186"/>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18" name="Freeform 1245"/>
              <p:cNvSpPr>
                <a:spLocks/>
              </p:cNvSpPr>
              <p:nvPr/>
            </p:nvSpPr>
            <p:spPr bwMode="auto">
              <a:xfrm>
                <a:off x="4051" y="3186"/>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19" name="Rectangle 1246"/>
              <p:cNvSpPr>
                <a:spLocks noChangeArrowheads="1"/>
              </p:cNvSpPr>
              <p:nvPr/>
            </p:nvSpPr>
            <p:spPr bwMode="auto">
              <a:xfrm>
                <a:off x="4051" y="3186"/>
                <a:ext cx="132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0" name="Line 1247"/>
              <p:cNvSpPr>
                <a:spLocks noChangeShapeType="1"/>
              </p:cNvSpPr>
              <p:nvPr/>
            </p:nvSpPr>
            <p:spPr bwMode="auto">
              <a:xfrm>
                <a:off x="4051" y="3186"/>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1" name="Rectangle 1248"/>
              <p:cNvSpPr>
                <a:spLocks noChangeArrowheads="1"/>
              </p:cNvSpPr>
              <p:nvPr/>
            </p:nvSpPr>
            <p:spPr bwMode="auto">
              <a:xfrm>
                <a:off x="5378" y="3186"/>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2" name="Line 1249"/>
              <p:cNvSpPr>
                <a:spLocks noChangeShapeType="1"/>
              </p:cNvSpPr>
              <p:nvPr/>
            </p:nvSpPr>
            <p:spPr bwMode="auto">
              <a:xfrm>
                <a:off x="5378" y="3186"/>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3" name="Line 1250"/>
              <p:cNvSpPr>
                <a:spLocks noChangeShapeType="1"/>
              </p:cNvSpPr>
              <p:nvPr/>
            </p:nvSpPr>
            <p:spPr bwMode="auto">
              <a:xfrm>
                <a:off x="5378" y="3186"/>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4" name="Rectangle 1251"/>
              <p:cNvSpPr>
                <a:spLocks noChangeArrowheads="1"/>
              </p:cNvSpPr>
              <p:nvPr/>
            </p:nvSpPr>
            <p:spPr bwMode="auto">
              <a:xfrm>
                <a:off x="1045" y="3193"/>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5" name="Line 1252"/>
              <p:cNvSpPr>
                <a:spLocks noChangeShapeType="1"/>
              </p:cNvSpPr>
              <p:nvPr/>
            </p:nvSpPr>
            <p:spPr bwMode="auto">
              <a:xfrm>
                <a:off x="1045" y="3193"/>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6" name="Rectangle 1253"/>
              <p:cNvSpPr>
                <a:spLocks noChangeArrowheads="1"/>
              </p:cNvSpPr>
              <p:nvPr/>
            </p:nvSpPr>
            <p:spPr bwMode="auto">
              <a:xfrm>
                <a:off x="1661" y="3193"/>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7" name="Line 1254"/>
              <p:cNvSpPr>
                <a:spLocks noChangeShapeType="1"/>
              </p:cNvSpPr>
              <p:nvPr/>
            </p:nvSpPr>
            <p:spPr bwMode="auto">
              <a:xfrm>
                <a:off x="1661" y="3193"/>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28" name="Rectangle 1255"/>
              <p:cNvSpPr>
                <a:spLocks noChangeArrowheads="1"/>
              </p:cNvSpPr>
              <p:nvPr/>
            </p:nvSpPr>
            <p:spPr bwMode="auto">
              <a:xfrm>
                <a:off x="2086" y="3193"/>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29" name="Line 1256"/>
              <p:cNvSpPr>
                <a:spLocks noChangeShapeType="1"/>
              </p:cNvSpPr>
              <p:nvPr/>
            </p:nvSpPr>
            <p:spPr bwMode="auto">
              <a:xfrm>
                <a:off x="2086" y="3193"/>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0" name="Rectangle 1257"/>
              <p:cNvSpPr>
                <a:spLocks noChangeArrowheads="1"/>
              </p:cNvSpPr>
              <p:nvPr/>
            </p:nvSpPr>
            <p:spPr bwMode="auto">
              <a:xfrm>
                <a:off x="3296" y="3193"/>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31" name="Line 1258"/>
              <p:cNvSpPr>
                <a:spLocks noChangeShapeType="1"/>
              </p:cNvSpPr>
              <p:nvPr/>
            </p:nvSpPr>
            <p:spPr bwMode="auto">
              <a:xfrm>
                <a:off x="3296" y="3193"/>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2" name="Rectangle 1259"/>
              <p:cNvSpPr>
                <a:spLocks noChangeArrowheads="1"/>
              </p:cNvSpPr>
              <p:nvPr/>
            </p:nvSpPr>
            <p:spPr bwMode="auto">
              <a:xfrm>
                <a:off x="3625" y="3193"/>
                <a:ext cx="8"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33" name="Line 1260"/>
              <p:cNvSpPr>
                <a:spLocks noChangeShapeType="1"/>
              </p:cNvSpPr>
              <p:nvPr/>
            </p:nvSpPr>
            <p:spPr bwMode="auto">
              <a:xfrm>
                <a:off x="3625" y="3193"/>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4" name="Rectangle 1261"/>
              <p:cNvSpPr>
                <a:spLocks noChangeArrowheads="1"/>
              </p:cNvSpPr>
              <p:nvPr/>
            </p:nvSpPr>
            <p:spPr bwMode="auto">
              <a:xfrm>
                <a:off x="4051" y="3193"/>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35" name="Line 1262"/>
              <p:cNvSpPr>
                <a:spLocks noChangeShapeType="1"/>
              </p:cNvSpPr>
              <p:nvPr/>
            </p:nvSpPr>
            <p:spPr bwMode="auto">
              <a:xfrm>
                <a:off x="4051" y="3193"/>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6" name="Rectangle 1263"/>
              <p:cNvSpPr>
                <a:spLocks noChangeArrowheads="1"/>
              </p:cNvSpPr>
              <p:nvPr/>
            </p:nvSpPr>
            <p:spPr bwMode="auto">
              <a:xfrm>
                <a:off x="5378" y="3193"/>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37" name="Line 1264"/>
              <p:cNvSpPr>
                <a:spLocks noChangeShapeType="1"/>
              </p:cNvSpPr>
              <p:nvPr/>
            </p:nvSpPr>
            <p:spPr bwMode="auto">
              <a:xfrm>
                <a:off x="5378" y="3193"/>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38" name="Rectangle 1265"/>
              <p:cNvSpPr>
                <a:spLocks noChangeArrowheads="1"/>
              </p:cNvSpPr>
              <p:nvPr/>
            </p:nvSpPr>
            <p:spPr bwMode="auto">
              <a:xfrm>
                <a:off x="1177" y="3339"/>
                <a:ext cx="286"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mov</a:t>
                </a:r>
                <a:endParaRPr kumimoji="0" lang="en-US" sz="1800" b="0" i="0" u="none" strike="noStrike" cap="none" normalizeH="0" baseline="0" smtClean="0">
                  <a:ln>
                    <a:noFill/>
                  </a:ln>
                  <a:solidFill>
                    <a:schemeClr val="tx1"/>
                  </a:solidFill>
                  <a:effectLst/>
                  <a:latin typeface="Arial" pitchFamily="34" charset="0"/>
                </a:endParaRPr>
              </a:p>
            </p:txBody>
          </p:sp>
          <p:sp>
            <p:nvSpPr>
              <p:cNvPr id="110439" name="Rectangle 1266"/>
              <p:cNvSpPr>
                <a:spLocks noChangeArrowheads="1"/>
              </p:cNvSpPr>
              <p:nvPr/>
            </p:nvSpPr>
            <p:spPr bwMode="auto">
              <a:xfrm>
                <a:off x="1727" y="3339"/>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01001</a:t>
                </a:r>
                <a:endParaRPr kumimoji="0" lang="en-US" sz="1800" b="0" i="0" u="none" strike="noStrike" cap="none" normalizeH="0" baseline="0" smtClean="0">
                  <a:ln>
                    <a:noFill/>
                  </a:ln>
                  <a:solidFill>
                    <a:schemeClr val="tx1"/>
                  </a:solidFill>
                  <a:effectLst/>
                  <a:latin typeface="Arial" pitchFamily="34" charset="0"/>
                </a:endParaRPr>
              </a:p>
            </p:txBody>
          </p:sp>
          <p:sp>
            <p:nvSpPr>
              <p:cNvPr id="110440" name="Rectangle 1267"/>
              <p:cNvSpPr>
                <a:spLocks noChangeArrowheads="1"/>
              </p:cNvSpPr>
              <p:nvPr/>
            </p:nvSpPr>
            <p:spPr bwMode="auto">
              <a:xfrm>
                <a:off x="2144" y="3339"/>
                <a:ext cx="1019"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mov rd, (rs2/imm)</a:t>
                </a:r>
                <a:endParaRPr kumimoji="0" lang="en-US" sz="1800" b="0" i="0" u="none" strike="noStrike" cap="none" normalizeH="0" baseline="0" smtClean="0">
                  <a:ln>
                    <a:noFill/>
                  </a:ln>
                  <a:solidFill>
                    <a:schemeClr val="tx1"/>
                  </a:solidFill>
                  <a:effectLst/>
                  <a:latin typeface="Arial" pitchFamily="34" charset="0"/>
                </a:endParaRPr>
              </a:p>
            </p:txBody>
          </p:sp>
          <p:sp>
            <p:nvSpPr>
              <p:cNvPr id="110441" name="Rectangle 1268"/>
              <p:cNvSpPr>
                <a:spLocks noChangeArrowheads="1"/>
              </p:cNvSpPr>
              <p:nvPr/>
            </p:nvSpPr>
            <p:spPr bwMode="auto">
              <a:xfrm>
                <a:off x="3354" y="3339"/>
                <a:ext cx="242"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call</a:t>
                </a:r>
                <a:endParaRPr kumimoji="0" lang="en-US" sz="1800" b="0" i="0" u="none" strike="noStrike" cap="none" normalizeH="0" baseline="0" smtClean="0">
                  <a:ln>
                    <a:noFill/>
                  </a:ln>
                  <a:solidFill>
                    <a:schemeClr val="tx1"/>
                  </a:solidFill>
                  <a:effectLst/>
                  <a:latin typeface="Arial" pitchFamily="34" charset="0"/>
                </a:endParaRPr>
              </a:p>
            </p:txBody>
          </p:sp>
          <p:sp>
            <p:nvSpPr>
              <p:cNvPr id="110442" name="Rectangle 1269"/>
              <p:cNvSpPr>
                <a:spLocks noChangeArrowheads="1"/>
              </p:cNvSpPr>
              <p:nvPr/>
            </p:nvSpPr>
            <p:spPr bwMode="auto">
              <a:xfrm>
                <a:off x="3691" y="3339"/>
                <a:ext cx="38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10011</a:t>
                </a:r>
                <a:endParaRPr kumimoji="0" lang="en-US" sz="1800" b="0" i="0" u="none" strike="noStrike" cap="none" normalizeH="0" baseline="0" smtClean="0">
                  <a:ln>
                    <a:noFill/>
                  </a:ln>
                  <a:solidFill>
                    <a:schemeClr val="tx1"/>
                  </a:solidFill>
                  <a:effectLst/>
                  <a:latin typeface="Arial" pitchFamily="34" charset="0"/>
                </a:endParaRPr>
              </a:p>
            </p:txBody>
          </p:sp>
          <p:sp>
            <p:nvSpPr>
              <p:cNvPr id="110443" name="Rectangle 1270"/>
              <p:cNvSpPr>
                <a:spLocks noChangeArrowheads="1"/>
              </p:cNvSpPr>
              <p:nvPr/>
            </p:nvSpPr>
            <p:spPr bwMode="auto">
              <a:xfrm>
                <a:off x="4109" y="3339"/>
                <a:ext cx="609"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call offset </a:t>
                </a:r>
                <a:endParaRPr kumimoji="0" lang="en-US" sz="1800" b="0" i="0" u="none" strike="noStrike" cap="none" normalizeH="0" baseline="0" smtClean="0">
                  <a:ln>
                    <a:noFill/>
                  </a:ln>
                  <a:solidFill>
                    <a:schemeClr val="tx1"/>
                  </a:solidFill>
                  <a:effectLst/>
                  <a:latin typeface="Arial" pitchFamily="34" charset="0"/>
                </a:endParaRPr>
              </a:p>
            </p:txBody>
          </p:sp>
          <p:sp>
            <p:nvSpPr>
              <p:cNvPr id="110444" name="Rectangle 1271"/>
              <p:cNvSpPr>
                <a:spLocks noChangeArrowheads="1"/>
              </p:cNvSpPr>
              <p:nvPr/>
            </p:nvSpPr>
            <p:spPr bwMode="auto">
              <a:xfrm>
                <a:off x="1045" y="3332"/>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45" name="Freeform 1272"/>
              <p:cNvSpPr>
                <a:spLocks/>
              </p:cNvSpPr>
              <p:nvPr/>
            </p:nvSpPr>
            <p:spPr bwMode="auto">
              <a:xfrm>
                <a:off x="1045" y="3332"/>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46" name="Rectangle 1273"/>
              <p:cNvSpPr>
                <a:spLocks noChangeArrowheads="1"/>
              </p:cNvSpPr>
              <p:nvPr/>
            </p:nvSpPr>
            <p:spPr bwMode="auto">
              <a:xfrm>
                <a:off x="1045" y="3332"/>
                <a:ext cx="616"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47" name="Line 1274"/>
              <p:cNvSpPr>
                <a:spLocks noChangeShapeType="1"/>
              </p:cNvSpPr>
              <p:nvPr/>
            </p:nvSpPr>
            <p:spPr bwMode="auto">
              <a:xfrm>
                <a:off x="1045" y="3332"/>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48" name="Rectangle 1275"/>
              <p:cNvSpPr>
                <a:spLocks noChangeArrowheads="1"/>
              </p:cNvSpPr>
              <p:nvPr/>
            </p:nvSpPr>
            <p:spPr bwMode="auto">
              <a:xfrm>
                <a:off x="1661" y="3332"/>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49" name="Line 1276"/>
              <p:cNvSpPr>
                <a:spLocks noChangeShapeType="1"/>
              </p:cNvSpPr>
              <p:nvPr/>
            </p:nvSpPr>
            <p:spPr bwMode="auto">
              <a:xfrm>
                <a:off x="1661" y="3332"/>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0" name="Line 1277"/>
              <p:cNvSpPr>
                <a:spLocks noChangeShapeType="1"/>
              </p:cNvSpPr>
              <p:nvPr/>
            </p:nvSpPr>
            <p:spPr bwMode="auto">
              <a:xfrm>
                <a:off x="1661" y="3332"/>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1" name="Rectangle 1278"/>
              <p:cNvSpPr>
                <a:spLocks noChangeArrowheads="1"/>
              </p:cNvSpPr>
              <p:nvPr/>
            </p:nvSpPr>
            <p:spPr bwMode="auto">
              <a:xfrm>
                <a:off x="1668" y="3332"/>
                <a:ext cx="41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52" name="Line 1279"/>
              <p:cNvSpPr>
                <a:spLocks noChangeShapeType="1"/>
              </p:cNvSpPr>
              <p:nvPr/>
            </p:nvSpPr>
            <p:spPr bwMode="auto">
              <a:xfrm>
                <a:off x="1668" y="3332"/>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3" name="Rectangle 1280"/>
              <p:cNvSpPr>
                <a:spLocks noChangeArrowheads="1"/>
              </p:cNvSpPr>
              <p:nvPr/>
            </p:nvSpPr>
            <p:spPr bwMode="auto">
              <a:xfrm>
                <a:off x="2086" y="3332"/>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54" name="Line 1281"/>
              <p:cNvSpPr>
                <a:spLocks noChangeShapeType="1"/>
              </p:cNvSpPr>
              <p:nvPr/>
            </p:nvSpPr>
            <p:spPr bwMode="auto">
              <a:xfrm>
                <a:off x="2086" y="3332"/>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5" name="Line 1282"/>
              <p:cNvSpPr>
                <a:spLocks noChangeShapeType="1"/>
              </p:cNvSpPr>
              <p:nvPr/>
            </p:nvSpPr>
            <p:spPr bwMode="auto">
              <a:xfrm>
                <a:off x="2086" y="3332"/>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6" name="Rectangle 1283"/>
              <p:cNvSpPr>
                <a:spLocks noChangeArrowheads="1"/>
              </p:cNvSpPr>
              <p:nvPr/>
            </p:nvSpPr>
            <p:spPr bwMode="auto">
              <a:xfrm>
                <a:off x="2093" y="3332"/>
                <a:ext cx="1203"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57" name="Line 1284"/>
              <p:cNvSpPr>
                <a:spLocks noChangeShapeType="1"/>
              </p:cNvSpPr>
              <p:nvPr/>
            </p:nvSpPr>
            <p:spPr bwMode="auto">
              <a:xfrm>
                <a:off x="2093" y="3332"/>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58" name="Rectangle 1285"/>
              <p:cNvSpPr>
                <a:spLocks noChangeArrowheads="1"/>
              </p:cNvSpPr>
              <p:nvPr/>
            </p:nvSpPr>
            <p:spPr bwMode="auto">
              <a:xfrm>
                <a:off x="3296" y="3332"/>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59" name="Freeform 1286"/>
              <p:cNvSpPr>
                <a:spLocks/>
              </p:cNvSpPr>
              <p:nvPr/>
            </p:nvSpPr>
            <p:spPr bwMode="auto">
              <a:xfrm>
                <a:off x="3296" y="3332"/>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0" name="Rectangle 1287"/>
              <p:cNvSpPr>
                <a:spLocks noChangeArrowheads="1"/>
              </p:cNvSpPr>
              <p:nvPr/>
            </p:nvSpPr>
            <p:spPr bwMode="auto">
              <a:xfrm>
                <a:off x="3296" y="3332"/>
                <a:ext cx="329"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61" name="Line 1288"/>
              <p:cNvSpPr>
                <a:spLocks noChangeShapeType="1"/>
              </p:cNvSpPr>
              <p:nvPr/>
            </p:nvSpPr>
            <p:spPr bwMode="auto">
              <a:xfrm>
                <a:off x="3296" y="3332"/>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2" name="Rectangle 1289"/>
              <p:cNvSpPr>
                <a:spLocks noChangeArrowheads="1"/>
              </p:cNvSpPr>
              <p:nvPr/>
            </p:nvSpPr>
            <p:spPr bwMode="auto">
              <a:xfrm>
                <a:off x="3625" y="3332"/>
                <a:ext cx="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63" name="Line 1290"/>
              <p:cNvSpPr>
                <a:spLocks noChangeShapeType="1"/>
              </p:cNvSpPr>
              <p:nvPr/>
            </p:nvSpPr>
            <p:spPr bwMode="auto">
              <a:xfrm>
                <a:off x="3625" y="3332"/>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4" name="Line 1291"/>
              <p:cNvSpPr>
                <a:spLocks noChangeShapeType="1"/>
              </p:cNvSpPr>
              <p:nvPr/>
            </p:nvSpPr>
            <p:spPr bwMode="auto">
              <a:xfrm>
                <a:off x="3625" y="3332"/>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5" name="Rectangle 1292"/>
              <p:cNvSpPr>
                <a:spLocks noChangeArrowheads="1"/>
              </p:cNvSpPr>
              <p:nvPr/>
            </p:nvSpPr>
            <p:spPr bwMode="auto">
              <a:xfrm>
                <a:off x="3633" y="3332"/>
                <a:ext cx="418"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66" name="Line 1293"/>
              <p:cNvSpPr>
                <a:spLocks noChangeShapeType="1"/>
              </p:cNvSpPr>
              <p:nvPr/>
            </p:nvSpPr>
            <p:spPr bwMode="auto">
              <a:xfrm>
                <a:off x="3633" y="3332"/>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7" name="Rectangle 1294"/>
              <p:cNvSpPr>
                <a:spLocks noChangeArrowheads="1"/>
              </p:cNvSpPr>
              <p:nvPr/>
            </p:nvSpPr>
            <p:spPr bwMode="auto">
              <a:xfrm>
                <a:off x="4051" y="3332"/>
                <a:ext cx="1"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68" name="Freeform 1295"/>
              <p:cNvSpPr>
                <a:spLocks/>
              </p:cNvSpPr>
              <p:nvPr/>
            </p:nvSpPr>
            <p:spPr bwMode="auto">
              <a:xfrm>
                <a:off x="4051" y="3332"/>
                <a:ext cx="0" cy="7"/>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69" name="Rectangle 1296"/>
              <p:cNvSpPr>
                <a:spLocks noChangeArrowheads="1"/>
              </p:cNvSpPr>
              <p:nvPr/>
            </p:nvSpPr>
            <p:spPr bwMode="auto">
              <a:xfrm>
                <a:off x="4051" y="3332"/>
                <a:ext cx="132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0" name="Line 1297"/>
              <p:cNvSpPr>
                <a:spLocks noChangeShapeType="1"/>
              </p:cNvSpPr>
              <p:nvPr/>
            </p:nvSpPr>
            <p:spPr bwMode="auto">
              <a:xfrm>
                <a:off x="4051" y="3332"/>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1" name="Rectangle 1298"/>
              <p:cNvSpPr>
                <a:spLocks noChangeArrowheads="1"/>
              </p:cNvSpPr>
              <p:nvPr/>
            </p:nvSpPr>
            <p:spPr bwMode="auto">
              <a:xfrm>
                <a:off x="5378" y="3332"/>
                <a:ext cx="7"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2" name="Line 1299"/>
              <p:cNvSpPr>
                <a:spLocks noChangeShapeType="1"/>
              </p:cNvSpPr>
              <p:nvPr/>
            </p:nvSpPr>
            <p:spPr bwMode="auto">
              <a:xfrm>
                <a:off x="5378" y="3332"/>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3" name="Line 1300"/>
              <p:cNvSpPr>
                <a:spLocks noChangeShapeType="1"/>
              </p:cNvSpPr>
              <p:nvPr/>
            </p:nvSpPr>
            <p:spPr bwMode="auto">
              <a:xfrm>
                <a:off x="5378" y="3332"/>
                <a:ext cx="0" cy="7"/>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4" name="Rectangle 1301"/>
              <p:cNvSpPr>
                <a:spLocks noChangeArrowheads="1"/>
              </p:cNvSpPr>
              <p:nvPr/>
            </p:nvSpPr>
            <p:spPr bwMode="auto">
              <a:xfrm>
                <a:off x="1045" y="3339"/>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5" name="Line 1302"/>
              <p:cNvSpPr>
                <a:spLocks noChangeShapeType="1"/>
              </p:cNvSpPr>
              <p:nvPr/>
            </p:nvSpPr>
            <p:spPr bwMode="auto">
              <a:xfrm>
                <a:off x="1045" y="3339"/>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6" name="Rectangle 1303"/>
              <p:cNvSpPr>
                <a:spLocks noChangeArrowheads="1"/>
              </p:cNvSpPr>
              <p:nvPr/>
            </p:nvSpPr>
            <p:spPr bwMode="auto">
              <a:xfrm>
                <a:off x="1661" y="3339"/>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7" name="Line 1304"/>
              <p:cNvSpPr>
                <a:spLocks noChangeShapeType="1"/>
              </p:cNvSpPr>
              <p:nvPr/>
            </p:nvSpPr>
            <p:spPr bwMode="auto">
              <a:xfrm>
                <a:off x="1661" y="3339"/>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78" name="Rectangle 1305"/>
              <p:cNvSpPr>
                <a:spLocks noChangeArrowheads="1"/>
              </p:cNvSpPr>
              <p:nvPr/>
            </p:nvSpPr>
            <p:spPr bwMode="auto">
              <a:xfrm>
                <a:off x="2086" y="3339"/>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79" name="Line 1306"/>
              <p:cNvSpPr>
                <a:spLocks noChangeShapeType="1"/>
              </p:cNvSpPr>
              <p:nvPr/>
            </p:nvSpPr>
            <p:spPr bwMode="auto">
              <a:xfrm>
                <a:off x="2086" y="3339"/>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0" name="Rectangle 1307"/>
              <p:cNvSpPr>
                <a:spLocks noChangeArrowheads="1"/>
              </p:cNvSpPr>
              <p:nvPr/>
            </p:nvSpPr>
            <p:spPr bwMode="auto">
              <a:xfrm>
                <a:off x="3296" y="3339"/>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81" name="Line 1308"/>
              <p:cNvSpPr>
                <a:spLocks noChangeShapeType="1"/>
              </p:cNvSpPr>
              <p:nvPr/>
            </p:nvSpPr>
            <p:spPr bwMode="auto">
              <a:xfrm>
                <a:off x="3296" y="3339"/>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82" name="Rectangle 1309"/>
              <p:cNvSpPr>
                <a:spLocks noChangeArrowheads="1"/>
              </p:cNvSpPr>
              <p:nvPr/>
            </p:nvSpPr>
            <p:spPr bwMode="auto">
              <a:xfrm>
                <a:off x="3625" y="3339"/>
                <a:ext cx="8"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83" name="Line 1310"/>
              <p:cNvSpPr>
                <a:spLocks noChangeShapeType="1"/>
              </p:cNvSpPr>
              <p:nvPr/>
            </p:nvSpPr>
            <p:spPr bwMode="auto">
              <a:xfrm>
                <a:off x="3625" y="3339"/>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0224" name="Rectangle 1312"/>
            <p:cNvSpPr>
              <a:spLocks noChangeArrowheads="1"/>
            </p:cNvSpPr>
            <p:nvPr/>
          </p:nvSpPr>
          <p:spPr bwMode="auto">
            <a:xfrm>
              <a:off x="4051" y="3339"/>
              <a:ext cx="1"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25" name="Line 1313"/>
            <p:cNvSpPr>
              <a:spLocks noChangeShapeType="1"/>
            </p:cNvSpPr>
            <p:nvPr/>
          </p:nvSpPr>
          <p:spPr bwMode="auto">
            <a:xfrm>
              <a:off x="4051" y="3339"/>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26" name="Rectangle 1314"/>
            <p:cNvSpPr>
              <a:spLocks noChangeArrowheads="1"/>
            </p:cNvSpPr>
            <p:nvPr/>
          </p:nvSpPr>
          <p:spPr bwMode="auto">
            <a:xfrm>
              <a:off x="5378" y="3339"/>
              <a:ext cx="7" cy="139"/>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27" name="Line 1315"/>
            <p:cNvSpPr>
              <a:spLocks noChangeShapeType="1"/>
            </p:cNvSpPr>
            <p:nvPr/>
          </p:nvSpPr>
          <p:spPr bwMode="auto">
            <a:xfrm>
              <a:off x="5378" y="3339"/>
              <a:ext cx="0" cy="139"/>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28" name="Rectangle 1316"/>
            <p:cNvSpPr>
              <a:spLocks noChangeArrowheads="1"/>
            </p:cNvSpPr>
            <p:nvPr/>
          </p:nvSpPr>
          <p:spPr bwMode="auto">
            <a:xfrm>
              <a:off x="3354" y="3485"/>
              <a:ext cx="19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ret</a:t>
              </a:r>
              <a:endParaRPr kumimoji="0" lang="en-US" sz="1800" b="0" i="0" u="none" strike="noStrike" cap="none" normalizeH="0" baseline="0" smtClean="0">
                <a:ln>
                  <a:noFill/>
                </a:ln>
                <a:solidFill>
                  <a:schemeClr val="tx1"/>
                </a:solidFill>
                <a:effectLst/>
                <a:latin typeface="Arial" pitchFamily="34" charset="0"/>
              </a:endParaRPr>
            </a:p>
          </p:txBody>
        </p:sp>
        <p:sp>
          <p:nvSpPr>
            <p:cNvPr id="110229" name="Rectangle 1317"/>
            <p:cNvSpPr>
              <a:spLocks noChangeArrowheads="1"/>
            </p:cNvSpPr>
            <p:nvPr/>
          </p:nvSpPr>
          <p:spPr bwMode="auto">
            <a:xfrm>
              <a:off x="3691" y="3485"/>
              <a:ext cx="315"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1010</a:t>
              </a:r>
              <a:endParaRPr kumimoji="0" lang="en-US" sz="1800" b="0" i="0" u="none" strike="noStrike" cap="none" normalizeH="0" baseline="0" smtClean="0">
                <a:ln>
                  <a:noFill/>
                </a:ln>
                <a:solidFill>
                  <a:schemeClr val="tx1"/>
                </a:solidFill>
                <a:effectLst/>
                <a:latin typeface="Arial" pitchFamily="34" charset="0"/>
              </a:endParaRPr>
            </a:p>
          </p:txBody>
        </p:sp>
        <p:sp>
          <p:nvSpPr>
            <p:cNvPr id="110230" name="Rectangle 1318"/>
            <p:cNvSpPr>
              <a:spLocks noChangeArrowheads="1"/>
            </p:cNvSpPr>
            <p:nvPr/>
          </p:nvSpPr>
          <p:spPr bwMode="auto">
            <a:xfrm>
              <a:off x="3933" y="3485"/>
              <a:ext cx="11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10231" name="Rectangle 1319"/>
            <p:cNvSpPr>
              <a:spLocks noChangeArrowheads="1"/>
            </p:cNvSpPr>
            <p:nvPr/>
          </p:nvSpPr>
          <p:spPr bwMode="auto">
            <a:xfrm>
              <a:off x="4109" y="3485"/>
              <a:ext cx="19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ret</a:t>
              </a:r>
              <a:endParaRPr kumimoji="0" lang="en-US" sz="1800" b="0" i="0" u="none" strike="noStrike" cap="none" normalizeH="0" baseline="0" smtClean="0">
                <a:ln>
                  <a:noFill/>
                </a:ln>
                <a:solidFill>
                  <a:schemeClr val="tx1"/>
                </a:solidFill>
                <a:effectLst/>
                <a:latin typeface="Arial" pitchFamily="34" charset="0"/>
              </a:endParaRPr>
            </a:p>
          </p:txBody>
        </p:sp>
        <p:sp>
          <p:nvSpPr>
            <p:cNvPr id="110232" name="Rectangle 1320"/>
            <p:cNvSpPr>
              <a:spLocks noChangeArrowheads="1"/>
            </p:cNvSpPr>
            <p:nvPr/>
          </p:nvSpPr>
          <p:spPr bwMode="auto">
            <a:xfrm>
              <a:off x="1045" y="3478"/>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33" name="Freeform 1321"/>
            <p:cNvSpPr>
              <a:spLocks/>
            </p:cNvSpPr>
            <p:nvPr/>
          </p:nvSpPr>
          <p:spPr bwMode="auto">
            <a:xfrm>
              <a:off x="1045" y="3478"/>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34" name="Rectangle 1322"/>
            <p:cNvSpPr>
              <a:spLocks noChangeArrowheads="1"/>
            </p:cNvSpPr>
            <p:nvPr/>
          </p:nvSpPr>
          <p:spPr bwMode="auto">
            <a:xfrm>
              <a:off x="1045" y="3478"/>
              <a:ext cx="616"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35" name="Line 1323"/>
            <p:cNvSpPr>
              <a:spLocks noChangeShapeType="1"/>
            </p:cNvSpPr>
            <p:nvPr/>
          </p:nvSpPr>
          <p:spPr bwMode="auto">
            <a:xfrm>
              <a:off x="1045" y="3478"/>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36" name="Rectangle 1324"/>
            <p:cNvSpPr>
              <a:spLocks noChangeArrowheads="1"/>
            </p:cNvSpPr>
            <p:nvPr/>
          </p:nvSpPr>
          <p:spPr bwMode="auto">
            <a:xfrm>
              <a:off x="1661" y="3478"/>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37" name="Line 1325"/>
            <p:cNvSpPr>
              <a:spLocks noChangeShapeType="1"/>
            </p:cNvSpPr>
            <p:nvPr/>
          </p:nvSpPr>
          <p:spPr bwMode="auto">
            <a:xfrm>
              <a:off x="1661" y="3478"/>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38" name="Line 1326"/>
            <p:cNvSpPr>
              <a:spLocks noChangeShapeType="1"/>
            </p:cNvSpPr>
            <p:nvPr/>
          </p:nvSpPr>
          <p:spPr bwMode="auto">
            <a:xfrm>
              <a:off x="1661" y="3478"/>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39" name="Rectangle 1327"/>
            <p:cNvSpPr>
              <a:spLocks noChangeArrowheads="1"/>
            </p:cNvSpPr>
            <p:nvPr/>
          </p:nvSpPr>
          <p:spPr bwMode="auto">
            <a:xfrm>
              <a:off x="1668" y="3478"/>
              <a:ext cx="41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Line 1328"/>
            <p:cNvSpPr>
              <a:spLocks noChangeShapeType="1"/>
            </p:cNvSpPr>
            <p:nvPr/>
          </p:nvSpPr>
          <p:spPr bwMode="auto">
            <a:xfrm>
              <a:off x="1668" y="3478"/>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0" name="Rectangle 1329"/>
            <p:cNvSpPr>
              <a:spLocks noChangeArrowheads="1"/>
            </p:cNvSpPr>
            <p:nvPr/>
          </p:nvSpPr>
          <p:spPr bwMode="auto">
            <a:xfrm>
              <a:off x="2086" y="3478"/>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1" name="Line 1330"/>
            <p:cNvSpPr>
              <a:spLocks noChangeShapeType="1"/>
            </p:cNvSpPr>
            <p:nvPr/>
          </p:nvSpPr>
          <p:spPr bwMode="auto">
            <a:xfrm>
              <a:off x="2086" y="3478"/>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Line 1331"/>
            <p:cNvSpPr>
              <a:spLocks noChangeShapeType="1"/>
            </p:cNvSpPr>
            <p:nvPr/>
          </p:nvSpPr>
          <p:spPr bwMode="auto">
            <a:xfrm>
              <a:off x="2086" y="3478"/>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3" name="Rectangle 1332"/>
            <p:cNvSpPr>
              <a:spLocks noChangeArrowheads="1"/>
            </p:cNvSpPr>
            <p:nvPr/>
          </p:nvSpPr>
          <p:spPr bwMode="auto">
            <a:xfrm>
              <a:off x="2093" y="3478"/>
              <a:ext cx="1203"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4" name="Line 1333"/>
            <p:cNvSpPr>
              <a:spLocks noChangeShapeType="1"/>
            </p:cNvSpPr>
            <p:nvPr/>
          </p:nvSpPr>
          <p:spPr bwMode="auto">
            <a:xfrm>
              <a:off x="2093" y="3478"/>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5" name="Rectangle 1334"/>
            <p:cNvSpPr>
              <a:spLocks noChangeArrowheads="1"/>
            </p:cNvSpPr>
            <p:nvPr/>
          </p:nvSpPr>
          <p:spPr bwMode="auto">
            <a:xfrm>
              <a:off x="3296" y="3478"/>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6" name="Freeform 1335"/>
            <p:cNvSpPr>
              <a:spLocks/>
            </p:cNvSpPr>
            <p:nvPr/>
          </p:nvSpPr>
          <p:spPr bwMode="auto">
            <a:xfrm>
              <a:off x="3296" y="3478"/>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1336"/>
            <p:cNvSpPr>
              <a:spLocks noChangeArrowheads="1"/>
            </p:cNvSpPr>
            <p:nvPr/>
          </p:nvSpPr>
          <p:spPr bwMode="auto">
            <a:xfrm>
              <a:off x="3296" y="3478"/>
              <a:ext cx="329"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Line 1337"/>
            <p:cNvSpPr>
              <a:spLocks noChangeShapeType="1"/>
            </p:cNvSpPr>
            <p:nvPr/>
          </p:nvSpPr>
          <p:spPr bwMode="auto">
            <a:xfrm>
              <a:off x="3296" y="3478"/>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1338"/>
            <p:cNvSpPr>
              <a:spLocks noChangeArrowheads="1"/>
            </p:cNvSpPr>
            <p:nvPr/>
          </p:nvSpPr>
          <p:spPr bwMode="auto">
            <a:xfrm>
              <a:off x="3625" y="3478"/>
              <a:ext cx="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Line 1339"/>
            <p:cNvSpPr>
              <a:spLocks noChangeShapeType="1"/>
            </p:cNvSpPr>
            <p:nvPr/>
          </p:nvSpPr>
          <p:spPr bwMode="auto">
            <a:xfrm>
              <a:off x="3625" y="3478"/>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 name="Line 1340"/>
            <p:cNvSpPr>
              <a:spLocks noChangeShapeType="1"/>
            </p:cNvSpPr>
            <p:nvPr/>
          </p:nvSpPr>
          <p:spPr bwMode="auto">
            <a:xfrm>
              <a:off x="3625" y="3478"/>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1341"/>
            <p:cNvSpPr>
              <a:spLocks noChangeArrowheads="1"/>
            </p:cNvSpPr>
            <p:nvPr/>
          </p:nvSpPr>
          <p:spPr bwMode="auto">
            <a:xfrm>
              <a:off x="3633" y="3478"/>
              <a:ext cx="41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3" name="Line 1342"/>
            <p:cNvSpPr>
              <a:spLocks noChangeShapeType="1"/>
            </p:cNvSpPr>
            <p:nvPr/>
          </p:nvSpPr>
          <p:spPr bwMode="auto">
            <a:xfrm>
              <a:off x="3633" y="3478"/>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 name="Rectangle 1343"/>
            <p:cNvSpPr>
              <a:spLocks noChangeArrowheads="1"/>
            </p:cNvSpPr>
            <p:nvPr/>
          </p:nvSpPr>
          <p:spPr bwMode="auto">
            <a:xfrm>
              <a:off x="4051" y="3478"/>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1344"/>
            <p:cNvSpPr>
              <a:spLocks/>
            </p:cNvSpPr>
            <p:nvPr/>
          </p:nvSpPr>
          <p:spPr bwMode="auto">
            <a:xfrm>
              <a:off x="4051" y="3478"/>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6" name="Rectangle 1345"/>
            <p:cNvSpPr>
              <a:spLocks noChangeArrowheads="1"/>
            </p:cNvSpPr>
            <p:nvPr/>
          </p:nvSpPr>
          <p:spPr bwMode="auto">
            <a:xfrm>
              <a:off x="4051" y="3478"/>
              <a:ext cx="132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 name="Line 1346"/>
            <p:cNvSpPr>
              <a:spLocks noChangeShapeType="1"/>
            </p:cNvSpPr>
            <p:nvPr/>
          </p:nvSpPr>
          <p:spPr bwMode="auto">
            <a:xfrm>
              <a:off x="4051" y="3478"/>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Rectangle 1347"/>
            <p:cNvSpPr>
              <a:spLocks noChangeArrowheads="1"/>
            </p:cNvSpPr>
            <p:nvPr/>
          </p:nvSpPr>
          <p:spPr bwMode="auto">
            <a:xfrm>
              <a:off x="5378" y="3478"/>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 name="Line 1348"/>
            <p:cNvSpPr>
              <a:spLocks noChangeShapeType="1"/>
            </p:cNvSpPr>
            <p:nvPr/>
          </p:nvSpPr>
          <p:spPr bwMode="auto">
            <a:xfrm>
              <a:off x="5378" y="3478"/>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0" name="Line 1349"/>
            <p:cNvSpPr>
              <a:spLocks noChangeShapeType="1"/>
            </p:cNvSpPr>
            <p:nvPr/>
          </p:nvSpPr>
          <p:spPr bwMode="auto">
            <a:xfrm>
              <a:off x="5378" y="3478"/>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Rectangle 1350"/>
            <p:cNvSpPr>
              <a:spLocks noChangeArrowheads="1"/>
            </p:cNvSpPr>
            <p:nvPr/>
          </p:nvSpPr>
          <p:spPr bwMode="auto">
            <a:xfrm>
              <a:off x="1045" y="3486"/>
              <a:ext cx="1"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 name="Line 1351"/>
            <p:cNvSpPr>
              <a:spLocks noChangeShapeType="1"/>
            </p:cNvSpPr>
            <p:nvPr/>
          </p:nvSpPr>
          <p:spPr bwMode="auto">
            <a:xfrm>
              <a:off x="1045" y="3486"/>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1352"/>
            <p:cNvSpPr>
              <a:spLocks noChangeArrowheads="1"/>
            </p:cNvSpPr>
            <p:nvPr/>
          </p:nvSpPr>
          <p:spPr bwMode="auto">
            <a:xfrm>
              <a:off x="1045" y="3624"/>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1353"/>
            <p:cNvSpPr>
              <a:spLocks/>
            </p:cNvSpPr>
            <p:nvPr/>
          </p:nvSpPr>
          <p:spPr bwMode="auto">
            <a:xfrm>
              <a:off x="1045" y="3624"/>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Rectangle 1354"/>
            <p:cNvSpPr>
              <a:spLocks noChangeArrowheads="1"/>
            </p:cNvSpPr>
            <p:nvPr/>
          </p:nvSpPr>
          <p:spPr bwMode="auto">
            <a:xfrm>
              <a:off x="1045" y="3624"/>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6" name="Freeform 1355"/>
            <p:cNvSpPr>
              <a:spLocks/>
            </p:cNvSpPr>
            <p:nvPr/>
          </p:nvSpPr>
          <p:spPr bwMode="auto">
            <a:xfrm>
              <a:off x="1045" y="3624"/>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Rectangle 1356"/>
            <p:cNvSpPr>
              <a:spLocks noChangeArrowheads="1"/>
            </p:cNvSpPr>
            <p:nvPr/>
          </p:nvSpPr>
          <p:spPr bwMode="auto">
            <a:xfrm>
              <a:off x="1045" y="3624"/>
              <a:ext cx="616"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8" name="Line 1357"/>
            <p:cNvSpPr>
              <a:spLocks noChangeShapeType="1"/>
            </p:cNvSpPr>
            <p:nvPr/>
          </p:nvSpPr>
          <p:spPr bwMode="auto">
            <a:xfrm>
              <a:off x="1045" y="3624"/>
              <a:ext cx="616"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1358"/>
            <p:cNvSpPr>
              <a:spLocks noChangeArrowheads="1"/>
            </p:cNvSpPr>
            <p:nvPr/>
          </p:nvSpPr>
          <p:spPr bwMode="auto">
            <a:xfrm>
              <a:off x="1661" y="3486"/>
              <a:ext cx="7"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0" name="Line 1359"/>
            <p:cNvSpPr>
              <a:spLocks noChangeShapeType="1"/>
            </p:cNvSpPr>
            <p:nvPr/>
          </p:nvSpPr>
          <p:spPr bwMode="auto">
            <a:xfrm>
              <a:off x="1661" y="3486"/>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1" name="Rectangle 1360"/>
            <p:cNvSpPr>
              <a:spLocks noChangeArrowheads="1"/>
            </p:cNvSpPr>
            <p:nvPr/>
          </p:nvSpPr>
          <p:spPr bwMode="auto">
            <a:xfrm>
              <a:off x="1661" y="3624"/>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2" name="Line 1361"/>
            <p:cNvSpPr>
              <a:spLocks noChangeShapeType="1"/>
            </p:cNvSpPr>
            <p:nvPr/>
          </p:nvSpPr>
          <p:spPr bwMode="auto">
            <a:xfrm>
              <a:off x="1661" y="3624"/>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3" name="Line 1362"/>
            <p:cNvSpPr>
              <a:spLocks noChangeShapeType="1"/>
            </p:cNvSpPr>
            <p:nvPr/>
          </p:nvSpPr>
          <p:spPr bwMode="auto">
            <a:xfrm>
              <a:off x="1661" y="3624"/>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4" name="Rectangle 1363"/>
            <p:cNvSpPr>
              <a:spLocks noChangeArrowheads="1"/>
            </p:cNvSpPr>
            <p:nvPr/>
          </p:nvSpPr>
          <p:spPr bwMode="auto">
            <a:xfrm>
              <a:off x="1668" y="3624"/>
              <a:ext cx="41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5" name="Line 1364"/>
            <p:cNvSpPr>
              <a:spLocks noChangeShapeType="1"/>
            </p:cNvSpPr>
            <p:nvPr/>
          </p:nvSpPr>
          <p:spPr bwMode="auto">
            <a:xfrm>
              <a:off x="1668" y="3624"/>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6" name="Rectangle 1365"/>
            <p:cNvSpPr>
              <a:spLocks noChangeArrowheads="1"/>
            </p:cNvSpPr>
            <p:nvPr/>
          </p:nvSpPr>
          <p:spPr bwMode="auto">
            <a:xfrm>
              <a:off x="2086" y="3486"/>
              <a:ext cx="7"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7" name="Line 1366"/>
            <p:cNvSpPr>
              <a:spLocks noChangeShapeType="1"/>
            </p:cNvSpPr>
            <p:nvPr/>
          </p:nvSpPr>
          <p:spPr bwMode="auto">
            <a:xfrm>
              <a:off x="2086" y="3486"/>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48" name="Rectangle 1367"/>
            <p:cNvSpPr>
              <a:spLocks noChangeArrowheads="1"/>
            </p:cNvSpPr>
            <p:nvPr/>
          </p:nvSpPr>
          <p:spPr bwMode="auto">
            <a:xfrm>
              <a:off x="2086" y="3624"/>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49" name="Line 1368"/>
            <p:cNvSpPr>
              <a:spLocks noChangeShapeType="1"/>
            </p:cNvSpPr>
            <p:nvPr/>
          </p:nvSpPr>
          <p:spPr bwMode="auto">
            <a:xfrm>
              <a:off x="2086" y="3624"/>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0" name="Line 1369"/>
            <p:cNvSpPr>
              <a:spLocks noChangeShapeType="1"/>
            </p:cNvSpPr>
            <p:nvPr/>
          </p:nvSpPr>
          <p:spPr bwMode="auto">
            <a:xfrm>
              <a:off x="2086" y="3624"/>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1" name="Rectangle 1370"/>
            <p:cNvSpPr>
              <a:spLocks noChangeArrowheads="1"/>
            </p:cNvSpPr>
            <p:nvPr/>
          </p:nvSpPr>
          <p:spPr bwMode="auto">
            <a:xfrm>
              <a:off x="2093" y="3624"/>
              <a:ext cx="1203"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52" name="Line 1371"/>
            <p:cNvSpPr>
              <a:spLocks noChangeShapeType="1"/>
            </p:cNvSpPr>
            <p:nvPr/>
          </p:nvSpPr>
          <p:spPr bwMode="auto">
            <a:xfrm>
              <a:off x="2093" y="3624"/>
              <a:ext cx="1203"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3" name="Rectangle 1372"/>
            <p:cNvSpPr>
              <a:spLocks noChangeArrowheads="1"/>
            </p:cNvSpPr>
            <p:nvPr/>
          </p:nvSpPr>
          <p:spPr bwMode="auto">
            <a:xfrm>
              <a:off x="3296" y="3486"/>
              <a:ext cx="1"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54" name="Line 1373"/>
            <p:cNvSpPr>
              <a:spLocks noChangeShapeType="1"/>
            </p:cNvSpPr>
            <p:nvPr/>
          </p:nvSpPr>
          <p:spPr bwMode="auto">
            <a:xfrm>
              <a:off x="3296" y="3486"/>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5" name="Rectangle 1374"/>
            <p:cNvSpPr>
              <a:spLocks noChangeArrowheads="1"/>
            </p:cNvSpPr>
            <p:nvPr/>
          </p:nvSpPr>
          <p:spPr bwMode="auto">
            <a:xfrm>
              <a:off x="3296" y="3624"/>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56" name="Freeform 1375"/>
            <p:cNvSpPr>
              <a:spLocks/>
            </p:cNvSpPr>
            <p:nvPr/>
          </p:nvSpPr>
          <p:spPr bwMode="auto">
            <a:xfrm>
              <a:off x="3296" y="3624"/>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7" name="Rectangle 1376"/>
            <p:cNvSpPr>
              <a:spLocks noChangeArrowheads="1"/>
            </p:cNvSpPr>
            <p:nvPr/>
          </p:nvSpPr>
          <p:spPr bwMode="auto">
            <a:xfrm>
              <a:off x="3296" y="3624"/>
              <a:ext cx="329"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58" name="Line 1377"/>
            <p:cNvSpPr>
              <a:spLocks noChangeShapeType="1"/>
            </p:cNvSpPr>
            <p:nvPr/>
          </p:nvSpPr>
          <p:spPr bwMode="auto">
            <a:xfrm>
              <a:off x="3296" y="3624"/>
              <a:ext cx="329"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59" name="Rectangle 1378"/>
            <p:cNvSpPr>
              <a:spLocks noChangeArrowheads="1"/>
            </p:cNvSpPr>
            <p:nvPr/>
          </p:nvSpPr>
          <p:spPr bwMode="auto">
            <a:xfrm>
              <a:off x="3625" y="3486"/>
              <a:ext cx="8"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0" name="Line 1379"/>
            <p:cNvSpPr>
              <a:spLocks noChangeShapeType="1"/>
            </p:cNvSpPr>
            <p:nvPr/>
          </p:nvSpPr>
          <p:spPr bwMode="auto">
            <a:xfrm>
              <a:off x="3625" y="3486"/>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1" name="Rectangle 1380"/>
            <p:cNvSpPr>
              <a:spLocks noChangeArrowheads="1"/>
            </p:cNvSpPr>
            <p:nvPr/>
          </p:nvSpPr>
          <p:spPr bwMode="auto">
            <a:xfrm>
              <a:off x="3625" y="3624"/>
              <a:ext cx="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2" name="Line 1381"/>
            <p:cNvSpPr>
              <a:spLocks noChangeShapeType="1"/>
            </p:cNvSpPr>
            <p:nvPr/>
          </p:nvSpPr>
          <p:spPr bwMode="auto">
            <a:xfrm>
              <a:off x="3625" y="3624"/>
              <a:ext cx="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3" name="Line 1382"/>
            <p:cNvSpPr>
              <a:spLocks noChangeShapeType="1"/>
            </p:cNvSpPr>
            <p:nvPr/>
          </p:nvSpPr>
          <p:spPr bwMode="auto">
            <a:xfrm>
              <a:off x="3625" y="3624"/>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4" name="Rectangle 1383"/>
            <p:cNvSpPr>
              <a:spLocks noChangeArrowheads="1"/>
            </p:cNvSpPr>
            <p:nvPr/>
          </p:nvSpPr>
          <p:spPr bwMode="auto">
            <a:xfrm>
              <a:off x="3633" y="3624"/>
              <a:ext cx="418"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5" name="Line 1384"/>
            <p:cNvSpPr>
              <a:spLocks noChangeShapeType="1"/>
            </p:cNvSpPr>
            <p:nvPr/>
          </p:nvSpPr>
          <p:spPr bwMode="auto">
            <a:xfrm>
              <a:off x="3633" y="3624"/>
              <a:ext cx="418"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6" name="Rectangle 1385"/>
            <p:cNvSpPr>
              <a:spLocks noChangeArrowheads="1"/>
            </p:cNvSpPr>
            <p:nvPr/>
          </p:nvSpPr>
          <p:spPr bwMode="auto">
            <a:xfrm>
              <a:off x="4051" y="3486"/>
              <a:ext cx="1"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7" name="Line 1386"/>
            <p:cNvSpPr>
              <a:spLocks noChangeShapeType="1"/>
            </p:cNvSpPr>
            <p:nvPr/>
          </p:nvSpPr>
          <p:spPr bwMode="auto">
            <a:xfrm>
              <a:off x="4051" y="3486"/>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68" name="Rectangle 1387"/>
            <p:cNvSpPr>
              <a:spLocks noChangeArrowheads="1"/>
            </p:cNvSpPr>
            <p:nvPr/>
          </p:nvSpPr>
          <p:spPr bwMode="auto">
            <a:xfrm>
              <a:off x="4051" y="3624"/>
              <a:ext cx="1"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69" name="Freeform 1388"/>
            <p:cNvSpPr>
              <a:spLocks/>
            </p:cNvSpPr>
            <p:nvPr/>
          </p:nvSpPr>
          <p:spPr bwMode="auto">
            <a:xfrm>
              <a:off x="4051" y="3624"/>
              <a:ext cx="0" cy="8"/>
            </a:xfrm>
            <a:custGeom>
              <a:avLst/>
              <a:gdLst>
                <a:gd name="T0" fmla="*/ 0 h 1"/>
                <a:gd name="T1" fmla="*/ 0 h 1"/>
                <a:gd name="T2" fmla="*/ 1 h 1"/>
              </a:gdLst>
              <a:ahLst/>
              <a:cxnLst>
                <a:cxn ang="0">
                  <a:pos x="0" y="T0"/>
                </a:cxn>
                <a:cxn ang="0">
                  <a:pos x="0" y="T1"/>
                </a:cxn>
                <a:cxn ang="0">
                  <a:pos x="0" y="T2"/>
                </a:cxn>
              </a:cxnLst>
              <a:rect l="0" t="0" r="r" b="b"/>
              <a:pathLst>
                <a:path h="1">
                  <a:moveTo>
                    <a:pt x="0" y="0"/>
                  </a:moveTo>
                  <a:lnTo>
                    <a:pt x="0" y="0"/>
                  </a:lnTo>
                  <a:lnTo>
                    <a:pt x="0" y="1"/>
                  </a:lnTo>
                </a:path>
              </a:pathLst>
            </a:custGeom>
            <a:noFill/>
            <a:ln w="0">
              <a:solidFill>
                <a:srgbClr val="24282B"/>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0" name="Rectangle 1389"/>
            <p:cNvSpPr>
              <a:spLocks noChangeArrowheads="1"/>
            </p:cNvSpPr>
            <p:nvPr/>
          </p:nvSpPr>
          <p:spPr bwMode="auto">
            <a:xfrm>
              <a:off x="4051" y="3624"/>
              <a:ext cx="132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71" name="Line 1390"/>
            <p:cNvSpPr>
              <a:spLocks noChangeShapeType="1"/>
            </p:cNvSpPr>
            <p:nvPr/>
          </p:nvSpPr>
          <p:spPr bwMode="auto">
            <a:xfrm>
              <a:off x="4051" y="3624"/>
              <a:ext cx="132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2" name="Rectangle 1391"/>
            <p:cNvSpPr>
              <a:spLocks noChangeArrowheads="1"/>
            </p:cNvSpPr>
            <p:nvPr/>
          </p:nvSpPr>
          <p:spPr bwMode="auto">
            <a:xfrm>
              <a:off x="5378" y="3486"/>
              <a:ext cx="7" cy="13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73" name="Line 1392"/>
            <p:cNvSpPr>
              <a:spLocks noChangeShapeType="1"/>
            </p:cNvSpPr>
            <p:nvPr/>
          </p:nvSpPr>
          <p:spPr bwMode="auto">
            <a:xfrm>
              <a:off x="5378" y="3486"/>
              <a:ext cx="0" cy="13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4" name="Rectangle 1393"/>
            <p:cNvSpPr>
              <a:spLocks noChangeArrowheads="1"/>
            </p:cNvSpPr>
            <p:nvPr/>
          </p:nvSpPr>
          <p:spPr bwMode="auto">
            <a:xfrm>
              <a:off x="5378" y="3624"/>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75" name="Line 1394"/>
            <p:cNvSpPr>
              <a:spLocks noChangeShapeType="1"/>
            </p:cNvSpPr>
            <p:nvPr/>
          </p:nvSpPr>
          <p:spPr bwMode="auto">
            <a:xfrm>
              <a:off x="5378" y="3624"/>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6" name="Line 1395"/>
            <p:cNvSpPr>
              <a:spLocks noChangeShapeType="1"/>
            </p:cNvSpPr>
            <p:nvPr/>
          </p:nvSpPr>
          <p:spPr bwMode="auto">
            <a:xfrm>
              <a:off x="5378" y="3624"/>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7" name="Rectangle 1396"/>
            <p:cNvSpPr>
              <a:spLocks noChangeArrowheads="1"/>
            </p:cNvSpPr>
            <p:nvPr/>
          </p:nvSpPr>
          <p:spPr bwMode="auto">
            <a:xfrm>
              <a:off x="5378" y="3624"/>
              <a:ext cx="7" cy="8"/>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78" name="Line 1397"/>
            <p:cNvSpPr>
              <a:spLocks noChangeShapeType="1"/>
            </p:cNvSpPr>
            <p:nvPr/>
          </p:nvSpPr>
          <p:spPr bwMode="auto">
            <a:xfrm>
              <a:off x="5378" y="3624"/>
              <a:ext cx="7" cy="0"/>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79" name="Line 1398"/>
            <p:cNvSpPr>
              <a:spLocks noChangeShapeType="1"/>
            </p:cNvSpPr>
            <p:nvPr/>
          </p:nvSpPr>
          <p:spPr bwMode="auto">
            <a:xfrm>
              <a:off x="5378" y="3624"/>
              <a:ext cx="0" cy="8"/>
            </a:xfrm>
            <a:prstGeom prst="line">
              <a:avLst/>
            </a:prstGeom>
            <a:noFill/>
            <a:ln w="0">
              <a:solidFill>
                <a:srgbClr val="24282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80" name="Rectangle 1399"/>
            <p:cNvSpPr>
              <a:spLocks noChangeArrowheads="1"/>
            </p:cNvSpPr>
            <p:nvPr/>
          </p:nvSpPr>
          <p:spPr bwMode="auto">
            <a:xfrm>
              <a:off x="1074" y="1885"/>
              <a:ext cx="1" cy="1739"/>
            </a:xfrm>
            <a:prstGeom prst="rect">
              <a:avLst/>
            </a:prstGeom>
            <a:solidFill>
              <a:srgbClr val="24282B"/>
            </a:solidFill>
            <a:ln w="0">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81" name="Rectangle 1400"/>
            <p:cNvSpPr>
              <a:spLocks noChangeArrowheads="1"/>
            </p:cNvSpPr>
            <p:nvPr/>
          </p:nvSpPr>
          <p:spPr bwMode="auto">
            <a:xfrm>
              <a:off x="5334" y="1885"/>
              <a:ext cx="7" cy="1739"/>
            </a:xfrm>
            <a:prstGeom prst="rect">
              <a:avLst/>
            </a:prstGeom>
            <a:solidFill>
              <a:srgbClr val="24282B"/>
            </a:solidFill>
            <a:ln w="0">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82" name="Rectangle 1401"/>
            <p:cNvSpPr>
              <a:spLocks noChangeArrowheads="1"/>
            </p:cNvSpPr>
            <p:nvPr/>
          </p:nvSpPr>
          <p:spPr bwMode="auto">
            <a:xfrm>
              <a:off x="1023" y="1841"/>
              <a:ext cx="4355" cy="7"/>
            </a:xfrm>
            <a:prstGeom prst="rect">
              <a:avLst/>
            </a:prstGeom>
            <a:solidFill>
              <a:srgbClr val="2428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83" name="Rectangle 1402"/>
            <p:cNvSpPr>
              <a:spLocks noChangeArrowheads="1"/>
            </p:cNvSpPr>
            <p:nvPr/>
          </p:nvSpPr>
          <p:spPr bwMode="auto">
            <a:xfrm>
              <a:off x="1045" y="3654"/>
              <a:ext cx="4347" cy="1"/>
            </a:xfrm>
            <a:prstGeom prst="rect">
              <a:avLst/>
            </a:prstGeom>
            <a:solidFill>
              <a:srgbClr val="24282B"/>
            </a:solidFill>
            <a:ln w="0">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0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D4999F34-1ECE-45CC-93A4-B628F3BEA7B8}" type="slidenum">
              <a:rPr/>
              <a:pPr>
                <a:defRPr/>
              </a:pPr>
              <a:t>85</a:t>
            </a:fld>
            <a:endParaRPr/>
          </a:p>
        </p:txBody>
      </p:sp>
      <p:sp>
        <p:nvSpPr>
          <p:cNvPr id="2" name="Title 1"/>
          <p:cNvSpPr txBox="1">
            <a:spLocks noGrp="1"/>
          </p:cNvSpPr>
          <p:nvPr>
            <p:ph type="title" idx="4294967295"/>
          </p:nvPr>
        </p:nvSpPr>
        <p:spPr>
          <a:xfrm>
            <a:off x="228600" y="762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0-Address </a:t>
            </a:r>
            <a:r>
              <a:rPr lang="fr-FR" dirty="0">
                <a:solidFill>
                  <a:schemeClr val="tx1"/>
                </a:solidFill>
              </a:rPr>
              <a:t>Instructions</a:t>
            </a:r>
          </a:p>
        </p:txBody>
      </p:sp>
      <p:sp>
        <p:nvSpPr>
          <p:cNvPr id="110597" name="Text Placeholder 2"/>
          <p:cNvSpPr txBox="1">
            <a:spLocks noGrp="1"/>
          </p:cNvSpPr>
          <p:nvPr>
            <p:ph type="body" idx="4294967295"/>
          </p:nvPr>
        </p:nvSpPr>
        <p:spPr bwMode="auto">
          <a:xfrm>
            <a:off x="304800" y="1752600"/>
            <a:ext cx="8567738" cy="7762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err="1" smtClean="0">
                <a:solidFill>
                  <a:srgbClr val="DC2300"/>
                </a:solidFill>
                <a:ea typeface="Microsoft YaHei"/>
              </a:rPr>
              <a:t>nop</a:t>
            </a:r>
            <a:r>
              <a:rPr lang="en-US" dirty="0" smtClean="0">
                <a:ea typeface="Microsoft YaHei"/>
              </a:rPr>
              <a:t> and </a:t>
            </a:r>
            <a:r>
              <a:rPr lang="en-US" dirty="0" smtClean="0">
                <a:solidFill>
                  <a:srgbClr val="008000"/>
                </a:solidFill>
                <a:ea typeface="Microsoft YaHei"/>
              </a:rPr>
              <a:t>ret</a:t>
            </a:r>
            <a:r>
              <a:rPr lang="en-US" dirty="0" smtClean="0">
                <a:ea typeface="Microsoft YaHei"/>
              </a:rPr>
              <a:t> instructions</a:t>
            </a:r>
          </a:p>
        </p:txBody>
      </p:sp>
      <p:grpSp>
        <p:nvGrpSpPr>
          <p:cNvPr id="8" name="Group 4"/>
          <p:cNvGrpSpPr>
            <a:grpSpLocks noChangeAspect="1"/>
          </p:cNvGrpSpPr>
          <p:nvPr/>
        </p:nvGrpSpPr>
        <p:grpSpPr bwMode="auto">
          <a:xfrm>
            <a:off x="1219200" y="2819400"/>
            <a:ext cx="7315200" cy="2085975"/>
            <a:chOff x="1008" y="1776"/>
            <a:chExt cx="4608" cy="1314"/>
          </a:xfrm>
        </p:grpSpPr>
        <p:sp>
          <p:nvSpPr>
            <p:cNvPr id="9" name="AutoShape 3"/>
            <p:cNvSpPr>
              <a:spLocks noChangeAspect="1" noChangeArrowheads="1" noTextEdit="1"/>
            </p:cNvSpPr>
            <p:nvPr/>
          </p:nvSpPr>
          <p:spPr bwMode="auto">
            <a:xfrm>
              <a:off x="1008" y="1776"/>
              <a:ext cx="4608" cy="1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079" y="2264"/>
              <a:ext cx="4496" cy="348"/>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164" y="2318"/>
              <a:ext cx="823"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err="1" smtClean="0">
                  <a:ln>
                    <a:noFill/>
                  </a:ln>
                  <a:solidFill>
                    <a:srgbClr val="000000"/>
                  </a:solidFill>
                  <a:effectLst/>
                  <a:latin typeface="Sans"/>
                </a:rPr>
                <a:t>opcode</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Line 7"/>
            <p:cNvSpPr>
              <a:spLocks noChangeShapeType="1"/>
            </p:cNvSpPr>
            <p:nvPr/>
          </p:nvSpPr>
          <p:spPr bwMode="auto">
            <a:xfrm>
              <a:off x="2044" y="2273"/>
              <a:ext cx="0" cy="345"/>
            </a:xfrm>
            <a:prstGeom prst="line">
              <a:avLst/>
            </a:prstGeom>
            <a:noFill/>
            <a:ln w="20"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1102" y="2656"/>
              <a:ext cx="889" cy="155"/>
            </a:xfrm>
            <a:custGeom>
              <a:avLst/>
              <a:gdLst>
                <a:gd name="T0" fmla="*/ 0 w 1236"/>
                <a:gd name="T1" fmla="*/ 8 h 212"/>
                <a:gd name="T2" fmla="*/ 30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0" y="99"/>
                  </a:lnTo>
                  <a:lnTo>
                    <a:pt x="494" y="99"/>
                  </a:lnTo>
                  <a:lnTo>
                    <a:pt x="559" y="212"/>
                  </a:lnTo>
                  <a:lnTo>
                    <a:pt x="615" y="115"/>
                  </a:lnTo>
                  <a:lnTo>
                    <a:pt x="1169" y="115"/>
                  </a:lnTo>
                  <a:lnTo>
                    <a:pt x="1236" y="0"/>
                  </a:lnTo>
                </a:path>
              </a:pathLst>
            </a:custGeom>
            <a:noFill/>
            <a:ln w="2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396" y="2853"/>
              <a:ext cx="244" cy="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0"/>
            <p:cNvSpPr>
              <a:spLocks/>
            </p:cNvSpPr>
            <p:nvPr/>
          </p:nvSpPr>
          <p:spPr bwMode="auto">
            <a:xfrm>
              <a:off x="1071" y="2049"/>
              <a:ext cx="4518" cy="154"/>
            </a:xfrm>
            <a:custGeom>
              <a:avLst/>
              <a:gdLst>
                <a:gd name="T0" fmla="*/ 0 w 6283"/>
                <a:gd name="T1" fmla="*/ 203 h 211"/>
                <a:gd name="T2" fmla="*/ 154 w 6283"/>
                <a:gd name="T3" fmla="*/ 112 h 211"/>
                <a:gd name="T4" fmla="*/ 2723 w 6283"/>
                <a:gd name="T5" fmla="*/ 112 h 211"/>
                <a:gd name="T6" fmla="*/ 2842 w 6283"/>
                <a:gd name="T7" fmla="*/ 0 h 211"/>
                <a:gd name="T8" fmla="*/ 2914 w 6283"/>
                <a:gd name="T9" fmla="*/ 107 h 211"/>
                <a:gd name="T10" fmla="*/ 6178 w 6283"/>
                <a:gd name="T11" fmla="*/ 107 h 211"/>
                <a:gd name="T12" fmla="*/ 6283 w 6283"/>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6283" h="211">
                  <a:moveTo>
                    <a:pt x="0" y="203"/>
                  </a:moveTo>
                  <a:lnTo>
                    <a:pt x="154" y="112"/>
                  </a:lnTo>
                  <a:lnTo>
                    <a:pt x="2723" y="112"/>
                  </a:lnTo>
                  <a:lnTo>
                    <a:pt x="2842" y="0"/>
                  </a:lnTo>
                  <a:lnTo>
                    <a:pt x="2914" y="107"/>
                  </a:lnTo>
                  <a:lnTo>
                    <a:pt x="6178" y="107"/>
                  </a:lnTo>
                  <a:lnTo>
                    <a:pt x="6283" y="211"/>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957" y="1786"/>
              <a:ext cx="380" cy="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grpSp>
      <p:pic>
        <p:nvPicPr>
          <p:cNvPr id="1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9207C618-C77D-455D-B77D-F9F80662C3EF}" type="slidenum">
              <a:rPr/>
              <a:pPr>
                <a:defRPr/>
              </a:pPr>
              <a:t>86</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1-Address </a:t>
            </a:r>
            <a:r>
              <a:rPr lang="fr-FR" dirty="0">
                <a:solidFill>
                  <a:schemeClr val="tx1"/>
                </a:solidFill>
              </a:rPr>
              <a:t>Instructions</a:t>
            </a:r>
          </a:p>
        </p:txBody>
      </p:sp>
      <p:sp>
        <p:nvSpPr>
          <p:cNvPr id="111621" name="Text Placeholder 2"/>
          <p:cNvSpPr txBox="1">
            <a:spLocks noGrp="1"/>
          </p:cNvSpPr>
          <p:nvPr>
            <p:ph type="body" idx="4294967295"/>
          </p:nvPr>
        </p:nvSpPr>
        <p:spPr bwMode="auto">
          <a:xfrm>
            <a:off x="685800" y="2829719"/>
            <a:ext cx="8458200" cy="33051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Autofit/>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800" dirty="0" smtClean="0">
                <a:ea typeface="Microsoft YaHei"/>
              </a:rPr>
              <a:t>Instructions – </a:t>
            </a:r>
            <a:r>
              <a:rPr lang="en-US" sz="2800" dirty="0" smtClean="0">
                <a:solidFill>
                  <a:srgbClr val="2323DC"/>
                </a:solidFill>
                <a:ea typeface="Microsoft YaHei"/>
              </a:rPr>
              <a:t>call, b, </a:t>
            </a:r>
            <a:r>
              <a:rPr lang="en-US" sz="2800" dirty="0" err="1" smtClean="0">
                <a:solidFill>
                  <a:srgbClr val="2323DC"/>
                </a:solidFill>
                <a:ea typeface="Microsoft YaHei"/>
              </a:rPr>
              <a:t>beq</a:t>
            </a:r>
            <a:r>
              <a:rPr lang="en-US" sz="2800" dirty="0" smtClean="0">
                <a:solidFill>
                  <a:srgbClr val="2323DC"/>
                </a:solidFill>
                <a:ea typeface="Microsoft YaHei"/>
              </a:rPr>
              <a:t>, </a:t>
            </a:r>
            <a:r>
              <a:rPr lang="en-US" sz="2800" dirty="0" err="1" smtClean="0">
                <a:solidFill>
                  <a:srgbClr val="2323DC"/>
                </a:solidFill>
                <a:ea typeface="Microsoft YaHei"/>
              </a:rPr>
              <a:t>bgt</a:t>
            </a:r>
            <a:endParaRPr lang="en-US" sz="2800" dirty="0" smtClean="0">
              <a:solidFill>
                <a:srgbClr val="2323DC"/>
              </a:solidFill>
              <a:ea typeface="Microsoft YaHei"/>
            </a:endParaRPr>
          </a:p>
          <a:p>
            <a:pPr eaLnBrk="1">
              <a:spcBef>
                <a:spcPct val="0"/>
              </a:spcBef>
              <a:spcAft>
                <a:spcPts val="1413"/>
              </a:spcAft>
            </a:pPr>
            <a:r>
              <a:rPr lang="en-US" sz="2800" dirty="0">
                <a:ea typeface="Microsoft YaHei"/>
              </a:rPr>
              <a:t>U</a:t>
            </a:r>
            <a:r>
              <a:rPr lang="en-US" sz="2800" dirty="0" smtClean="0">
                <a:ea typeface="Microsoft YaHei"/>
              </a:rPr>
              <a:t>se the </a:t>
            </a:r>
            <a:r>
              <a:rPr lang="en-US" sz="2800" dirty="0" smtClean="0">
                <a:solidFill>
                  <a:srgbClr val="DC2300"/>
                </a:solidFill>
                <a:ea typeface="Microsoft YaHei"/>
              </a:rPr>
              <a:t>branch</a:t>
            </a:r>
            <a:r>
              <a:rPr lang="en-US" sz="2800" dirty="0" smtClean="0">
                <a:ea typeface="Microsoft YaHei"/>
              </a:rPr>
              <a:t> format</a:t>
            </a:r>
          </a:p>
          <a:p>
            <a:pPr eaLnBrk="1">
              <a:spcBef>
                <a:spcPct val="0"/>
              </a:spcBef>
              <a:spcAft>
                <a:spcPts val="1413"/>
              </a:spcAft>
            </a:pPr>
            <a:r>
              <a:rPr lang="en-US" sz="2800" dirty="0" smtClean="0">
                <a:ea typeface="Microsoft YaHei"/>
              </a:rPr>
              <a:t>Fields :</a:t>
            </a:r>
          </a:p>
          <a:p>
            <a:pPr lvl="1" eaLnBrk="1">
              <a:spcBef>
                <a:spcPct val="0"/>
              </a:spcBef>
              <a:spcAft>
                <a:spcPts val="1138"/>
              </a:spcAft>
            </a:pPr>
            <a:r>
              <a:rPr lang="en-US" sz="2400" dirty="0" smtClean="0">
                <a:ea typeface="Microsoft YaHei"/>
              </a:rPr>
              <a:t>5 bit </a:t>
            </a:r>
            <a:r>
              <a:rPr lang="en-US" sz="2400" dirty="0" err="1" smtClean="0">
                <a:solidFill>
                  <a:srgbClr val="2300DC"/>
                </a:solidFill>
                <a:ea typeface="Microsoft YaHei"/>
              </a:rPr>
              <a:t>opcode</a:t>
            </a:r>
            <a:endParaRPr lang="en-US" sz="2400" dirty="0" smtClean="0">
              <a:solidFill>
                <a:srgbClr val="2300DC"/>
              </a:solidFill>
              <a:ea typeface="Microsoft YaHei"/>
            </a:endParaRPr>
          </a:p>
          <a:p>
            <a:pPr lvl="1" eaLnBrk="1">
              <a:spcBef>
                <a:spcPct val="0"/>
              </a:spcBef>
              <a:spcAft>
                <a:spcPts val="1138"/>
              </a:spcAft>
            </a:pPr>
            <a:r>
              <a:rPr lang="en-US" sz="2400" dirty="0" smtClean="0">
                <a:ea typeface="Microsoft YaHei"/>
              </a:rPr>
              <a:t>27 bit </a:t>
            </a:r>
            <a:r>
              <a:rPr lang="en-US" sz="2400" dirty="0" smtClean="0">
                <a:solidFill>
                  <a:srgbClr val="DC2300"/>
                </a:solidFill>
                <a:ea typeface="Microsoft YaHei"/>
              </a:rPr>
              <a:t>offset</a:t>
            </a:r>
            <a:r>
              <a:rPr lang="en-US" sz="2400" dirty="0" smtClean="0">
                <a:ea typeface="Microsoft YaHei"/>
              </a:rPr>
              <a:t> (PC relative addressing)</a:t>
            </a:r>
          </a:p>
          <a:p>
            <a:pPr lvl="1" eaLnBrk="1">
              <a:spcBef>
                <a:spcPct val="0"/>
              </a:spcBef>
              <a:spcAft>
                <a:spcPts val="1138"/>
              </a:spcAft>
            </a:pPr>
            <a:r>
              <a:rPr lang="en-US" sz="2400" dirty="0" smtClean="0">
                <a:ea typeface="Microsoft YaHei"/>
              </a:rPr>
              <a:t>Since the offset </a:t>
            </a:r>
            <a:r>
              <a:rPr lang="en-US" sz="2400" dirty="0" smtClean="0">
                <a:solidFill>
                  <a:srgbClr val="008080"/>
                </a:solidFill>
                <a:ea typeface="Microsoft YaHei"/>
              </a:rPr>
              <a:t>points to a 4 byte word address</a:t>
            </a:r>
          </a:p>
          <a:p>
            <a:pPr lvl="2">
              <a:spcBef>
                <a:spcPct val="0"/>
              </a:spcBef>
              <a:spcAft>
                <a:spcPts val="1138"/>
              </a:spcAft>
            </a:pPr>
            <a:r>
              <a:rPr lang="en-US" sz="2400" dirty="0" smtClean="0">
                <a:ea typeface="Microsoft YaHei"/>
              </a:rPr>
              <a:t>The </a:t>
            </a:r>
            <a:r>
              <a:rPr lang="en-US" sz="2400" dirty="0" smtClean="0">
                <a:solidFill>
                  <a:srgbClr val="FF3366"/>
                </a:solidFill>
                <a:ea typeface="Microsoft YaHei"/>
              </a:rPr>
              <a:t>actual</a:t>
            </a:r>
            <a:r>
              <a:rPr lang="en-US" sz="2400" dirty="0" smtClean="0">
                <a:ea typeface="Microsoft YaHei"/>
              </a:rPr>
              <a:t> address computed is : </a:t>
            </a:r>
            <a:r>
              <a:rPr lang="en-US" sz="2400" dirty="0" smtClean="0">
                <a:solidFill>
                  <a:srgbClr val="008000"/>
                </a:solidFill>
                <a:ea typeface="Microsoft YaHei"/>
              </a:rPr>
              <a:t>PC + offset * 4</a:t>
            </a:r>
          </a:p>
        </p:txBody>
      </p:sp>
      <p:grpSp>
        <p:nvGrpSpPr>
          <p:cNvPr id="4" name="Group 4"/>
          <p:cNvGrpSpPr>
            <a:grpSpLocks noChangeAspect="1"/>
          </p:cNvGrpSpPr>
          <p:nvPr/>
        </p:nvGrpSpPr>
        <p:grpSpPr bwMode="auto">
          <a:xfrm>
            <a:off x="2692400" y="1295400"/>
            <a:ext cx="4267200" cy="1428750"/>
            <a:chOff x="1824" y="932"/>
            <a:chExt cx="2688" cy="900"/>
          </a:xfrm>
        </p:grpSpPr>
        <p:sp>
          <p:nvSpPr>
            <p:cNvPr id="7" name="AutoShape 3"/>
            <p:cNvSpPr>
              <a:spLocks noChangeAspect="1" noChangeArrowheads="1" noTextEdit="1"/>
            </p:cNvSpPr>
            <p:nvPr/>
          </p:nvSpPr>
          <p:spPr bwMode="auto">
            <a:xfrm>
              <a:off x="1824" y="932"/>
              <a:ext cx="2688" cy="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866" y="1200"/>
              <a:ext cx="2622" cy="202"/>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915" y="1231"/>
              <a:ext cx="469"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opcode</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7"/>
            <p:cNvSpPr>
              <a:spLocks noChangeShapeType="1"/>
            </p:cNvSpPr>
            <p:nvPr/>
          </p:nvSpPr>
          <p:spPr bwMode="auto">
            <a:xfrm>
              <a:off x="2428" y="1205"/>
              <a:ext cx="0" cy="201"/>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1879" y="1572"/>
              <a:ext cx="518" cy="90"/>
            </a:xfrm>
            <a:custGeom>
              <a:avLst/>
              <a:gdLst>
                <a:gd name="T0" fmla="*/ 0 w 1236"/>
                <a:gd name="T1" fmla="*/ 8 h 212"/>
                <a:gd name="T2" fmla="*/ 30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0" y="99"/>
                  </a:lnTo>
                  <a:lnTo>
                    <a:pt x="494" y="99"/>
                  </a:lnTo>
                  <a:lnTo>
                    <a:pt x="559" y="212"/>
                  </a:lnTo>
                  <a:lnTo>
                    <a:pt x="615" y="115"/>
                  </a:lnTo>
                  <a:lnTo>
                    <a:pt x="1169" y="115"/>
                  </a:lnTo>
                  <a:lnTo>
                    <a:pt x="1236"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051" y="1686"/>
              <a:ext cx="142"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3" name="Freeform 10"/>
            <p:cNvSpPr>
              <a:spLocks/>
            </p:cNvSpPr>
            <p:nvPr/>
          </p:nvSpPr>
          <p:spPr bwMode="auto">
            <a:xfrm>
              <a:off x="1861" y="1074"/>
              <a:ext cx="2635" cy="90"/>
            </a:xfrm>
            <a:custGeom>
              <a:avLst/>
              <a:gdLst>
                <a:gd name="T0" fmla="*/ 0 w 6283"/>
                <a:gd name="T1" fmla="*/ 203 h 212"/>
                <a:gd name="T2" fmla="*/ 154 w 6283"/>
                <a:gd name="T3" fmla="*/ 113 h 212"/>
                <a:gd name="T4" fmla="*/ 2723 w 6283"/>
                <a:gd name="T5" fmla="*/ 113 h 212"/>
                <a:gd name="T6" fmla="*/ 2842 w 6283"/>
                <a:gd name="T7" fmla="*/ 0 h 212"/>
                <a:gd name="T8" fmla="*/ 2914 w 6283"/>
                <a:gd name="T9" fmla="*/ 107 h 212"/>
                <a:gd name="T10" fmla="*/ 6178 w 6283"/>
                <a:gd name="T11" fmla="*/ 107 h 212"/>
                <a:gd name="T12" fmla="*/ 6283 w 6283"/>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6283" h="212">
                  <a:moveTo>
                    <a:pt x="0" y="203"/>
                  </a:moveTo>
                  <a:lnTo>
                    <a:pt x="154" y="113"/>
                  </a:lnTo>
                  <a:lnTo>
                    <a:pt x="2723" y="113"/>
                  </a:lnTo>
                  <a:lnTo>
                    <a:pt x="2842" y="0"/>
                  </a:lnTo>
                  <a:lnTo>
                    <a:pt x="2914" y="107"/>
                  </a:lnTo>
                  <a:lnTo>
                    <a:pt x="6178" y="107"/>
                  </a:lnTo>
                  <a:lnTo>
                    <a:pt x="6283" y="212"/>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961" y="921"/>
              <a:ext cx="221"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2"/>
            <p:cNvSpPr>
              <a:spLocks noChangeArrowheads="1"/>
            </p:cNvSpPr>
            <p:nvPr/>
          </p:nvSpPr>
          <p:spPr bwMode="auto">
            <a:xfrm>
              <a:off x="3150" y="1231"/>
              <a:ext cx="36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offset</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3"/>
            <p:cNvSpPr>
              <a:spLocks noChangeArrowheads="1"/>
            </p:cNvSpPr>
            <p:nvPr/>
          </p:nvSpPr>
          <p:spPr bwMode="auto">
            <a:xfrm>
              <a:off x="3098" y="1418"/>
              <a:ext cx="467" cy="143"/>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2478" y="1574"/>
              <a:ext cx="2009" cy="90"/>
            </a:xfrm>
            <a:custGeom>
              <a:avLst/>
              <a:gdLst>
                <a:gd name="T0" fmla="*/ 0 w 4790"/>
                <a:gd name="T1" fmla="*/ 9 h 212"/>
                <a:gd name="T2" fmla="*/ 118 w 4790"/>
                <a:gd name="T3" fmla="*/ 99 h 212"/>
                <a:gd name="T4" fmla="*/ 2066 w 4790"/>
                <a:gd name="T5" fmla="*/ 99 h 212"/>
                <a:gd name="T6" fmla="*/ 2167 w 4790"/>
                <a:gd name="T7" fmla="*/ 212 h 212"/>
                <a:gd name="T8" fmla="*/ 2273 w 4790"/>
                <a:gd name="T9" fmla="*/ 125 h 212"/>
                <a:gd name="T10" fmla="*/ 4533 w 4790"/>
                <a:gd name="T11" fmla="*/ 115 h 212"/>
                <a:gd name="T12" fmla="*/ 4790 w 4790"/>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4790" h="212">
                  <a:moveTo>
                    <a:pt x="0" y="9"/>
                  </a:moveTo>
                  <a:lnTo>
                    <a:pt x="118" y="99"/>
                  </a:lnTo>
                  <a:lnTo>
                    <a:pt x="2066" y="99"/>
                  </a:lnTo>
                  <a:lnTo>
                    <a:pt x="2167" y="212"/>
                  </a:lnTo>
                  <a:lnTo>
                    <a:pt x="2273" y="125"/>
                  </a:lnTo>
                  <a:lnTo>
                    <a:pt x="4533" y="115"/>
                  </a:lnTo>
                  <a:lnTo>
                    <a:pt x="4790" y="0"/>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292" y="1676"/>
              <a:ext cx="221"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27</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6"/>
            <p:cNvSpPr>
              <a:spLocks noChangeArrowheads="1"/>
            </p:cNvSpPr>
            <p:nvPr/>
          </p:nvSpPr>
          <p:spPr bwMode="auto">
            <a:xfrm>
              <a:off x="2001" y="1418"/>
              <a:ext cx="238" cy="156"/>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2028" y="1407"/>
              <a:ext cx="209"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op</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Rectangle 18"/>
            <p:cNvSpPr>
              <a:spLocks noChangeArrowheads="1"/>
            </p:cNvSpPr>
            <p:nvPr/>
          </p:nvSpPr>
          <p:spPr bwMode="auto">
            <a:xfrm>
              <a:off x="3131" y="1421"/>
              <a:ext cx="387"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offset</a:t>
              </a:r>
              <a:endParaRPr kumimoji="0" lang="en-US" sz="1800" b="0" i="0" u="none" strike="noStrike" cap="none" normalizeH="0" baseline="0" smtClean="0">
                <a:ln>
                  <a:noFill/>
                </a:ln>
                <a:solidFill>
                  <a:schemeClr val="tx1"/>
                </a:solidFill>
                <a:effectLst/>
                <a:latin typeface="Arial" pitchFamily="34" charset="0"/>
              </a:endParaRPr>
            </a:p>
          </p:txBody>
        </p:sp>
      </p:gr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D1907CA1-0E7F-4C8C-8378-8F9069B1E691}" type="slidenum">
              <a:rPr/>
              <a:pPr>
                <a:defRPr/>
              </a:pPr>
              <a:t>87</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3-Address </a:t>
            </a:r>
            <a:r>
              <a:rPr lang="fr-FR" dirty="0">
                <a:solidFill>
                  <a:schemeClr val="tx1"/>
                </a:solidFill>
              </a:rPr>
              <a:t>Instructions</a:t>
            </a:r>
          </a:p>
        </p:txBody>
      </p:sp>
      <p:sp>
        <p:nvSpPr>
          <p:cNvPr id="112645" name="Text Placeholder 2"/>
          <p:cNvSpPr txBox="1">
            <a:spLocks noGrp="1"/>
          </p:cNvSpPr>
          <p:nvPr>
            <p:ph type="body" idx="4294967295"/>
          </p:nvPr>
        </p:nvSpPr>
        <p:spPr bwMode="auto">
          <a:xfrm>
            <a:off x="304800" y="1600200"/>
            <a:ext cx="8610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smtClean="0">
                <a:ea typeface="Microsoft YaHei"/>
              </a:rPr>
              <a:t>Instructions – </a:t>
            </a:r>
            <a:r>
              <a:rPr lang="en-US" sz="2400" dirty="0" smtClean="0">
                <a:solidFill>
                  <a:srgbClr val="2323DC"/>
                </a:solidFill>
                <a:ea typeface="Microsoft YaHei"/>
              </a:rPr>
              <a:t>add, sub, </a:t>
            </a:r>
            <a:r>
              <a:rPr lang="en-US" sz="2400" dirty="0" err="1" smtClean="0">
                <a:solidFill>
                  <a:srgbClr val="2323DC"/>
                </a:solidFill>
                <a:ea typeface="Microsoft YaHei"/>
              </a:rPr>
              <a:t>mul</a:t>
            </a:r>
            <a:r>
              <a:rPr lang="en-US" sz="2400" dirty="0" smtClean="0">
                <a:solidFill>
                  <a:srgbClr val="2323DC"/>
                </a:solidFill>
                <a:ea typeface="Microsoft YaHei"/>
              </a:rPr>
              <a:t>, div, mod, and, or, </a:t>
            </a:r>
            <a:r>
              <a:rPr lang="en-US" sz="2400" dirty="0" err="1" smtClean="0">
                <a:solidFill>
                  <a:srgbClr val="2323DC"/>
                </a:solidFill>
                <a:ea typeface="Microsoft YaHei"/>
              </a:rPr>
              <a:t>lsl</a:t>
            </a:r>
            <a:r>
              <a:rPr lang="en-US" sz="2400" dirty="0" smtClean="0">
                <a:solidFill>
                  <a:srgbClr val="2323DC"/>
                </a:solidFill>
                <a:ea typeface="Microsoft YaHei"/>
              </a:rPr>
              <a:t>, </a:t>
            </a:r>
            <a:r>
              <a:rPr lang="en-US" sz="2400" dirty="0" err="1" smtClean="0">
                <a:solidFill>
                  <a:srgbClr val="2323DC"/>
                </a:solidFill>
                <a:ea typeface="Microsoft YaHei"/>
              </a:rPr>
              <a:t>lsr</a:t>
            </a:r>
            <a:r>
              <a:rPr lang="en-US" sz="2400" dirty="0" smtClean="0">
                <a:solidFill>
                  <a:srgbClr val="2323DC"/>
                </a:solidFill>
                <a:ea typeface="Microsoft YaHei"/>
              </a:rPr>
              <a:t>, </a:t>
            </a:r>
            <a:r>
              <a:rPr lang="en-US" sz="2400" dirty="0" err="1" smtClean="0">
                <a:solidFill>
                  <a:srgbClr val="2323DC"/>
                </a:solidFill>
                <a:ea typeface="Microsoft YaHei"/>
              </a:rPr>
              <a:t>asr</a:t>
            </a:r>
            <a:endParaRPr lang="en-US" sz="2400" dirty="0" smtClean="0">
              <a:solidFill>
                <a:srgbClr val="2323DC"/>
              </a:solidFill>
              <a:ea typeface="Microsoft YaHei"/>
            </a:endParaRPr>
          </a:p>
          <a:p>
            <a:pPr eaLnBrk="1">
              <a:spcBef>
                <a:spcPct val="0"/>
              </a:spcBef>
              <a:spcAft>
                <a:spcPts val="1413"/>
              </a:spcAft>
            </a:pPr>
            <a:r>
              <a:rPr lang="en-US" sz="2400" dirty="0" smtClean="0">
                <a:ea typeface="Microsoft YaHei"/>
              </a:rPr>
              <a:t>Generic 3 address instruction</a:t>
            </a:r>
          </a:p>
          <a:p>
            <a:pPr lvl="1" eaLnBrk="1">
              <a:spcBef>
                <a:spcPct val="0"/>
              </a:spcBef>
              <a:spcAft>
                <a:spcPts val="1138"/>
              </a:spcAft>
            </a:pPr>
            <a:r>
              <a:rPr lang="en-US" sz="2400" dirty="0" smtClean="0">
                <a:ea typeface="Microsoft YaHei"/>
              </a:rPr>
              <a:t>&lt;</a:t>
            </a:r>
            <a:r>
              <a:rPr lang="en-US" sz="2400" dirty="0" err="1" smtClean="0">
                <a:ea typeface="Microsoft YaHei"/>
              </a:rPr>
              <a:t>opcode</a:t>
            </a:r>
            <a:r>
              <a:rPr lang="en-US" sz="2400" dirty="0" smtClean="0">
                <a:ea typeface="Microsoft YaHei"/>
              </a:rPr>
              <a:t>&gt; </a:t>
            </a:r>
            <a:r>
              <a:rPr lang="en-US" sz="2400" dirty="0" err="1" smtClean="0">
                <a:ea typeface="Microsoft YaHei"/>
              </a:rPr>
              <a:t>rd</a:t>
            </a:r>
            <a:r>
              <a:rPr lang="en-US" sz="2400" dirty="0" smtClean="0">
                <a:ea typeface="Microsoft YaHei"/>
              </a:rPr>
              <a:t>, rs1, &lt;rs2/</a:t>
            </a:r>
            <a:r>
              <a:rPr lang="en-US" sz="2400" dirty="0" err="1" smtClean="0">
                <a:ea typeface="Microsoft YaHei"/>
              </a:rPr>
              <a:t>imm</a:t>
            </a:r>
            <a:r>
              <a:rPr lang="en-US" sz="2400" dirty="0" smtClean="0">
                <a:ea typeface="Microsoft YaHei"/>
              </a:rPr>
              <a:t>&gt;</a:t>
            </a:r>
          </a:p>
          <a:p>
            <a:pPr eaLnBrk="1">
              <a:spcBef>
                <a:spcPct val="0"/>
              </a:spcBef>
              <a:spcAft>
                <a:spcPts val="1413"/>
              </a:spcAft>
            </a:pPr>
            <a:r>
              <a:rPr lang="en-US" sz="2400" dirty="0" smtClean="0">
                <a:ea typeface="Microsoft YaHei"/>
              </a:rPr>
              <a:t>Let us use the </a:t>
            </a:r>
            <a:r>
              <a:rPr lang="en-US" sz="2400" dirty="0" smtClean="0">
                <a:solidFill>
                  <a:srgbClr val="0000FF"/>
                </a:solidFill>
                <a:ea typeface="Microsoft YaHei"/>
              </a:rPr>
              <a:t>I</a:t>
            </a:r>
            <a:r>
              <a:rPr lang="en-US" sz="2400" dirty="0" smtClean="0">
                <a:ea typeface="Microsoft YaHei"/>
              </a:rPr>
              <a:t> bit to specify if the second operand is an immediate or a register.</a:t>
            </a:r>
          </a:p>
          <a:p>
            <a:pPr lvl="1" eaLnBrk="1">
              <a:spcBef>
                <a:spcPct val="0"/>
              </a:spcBef>
              <a:spcAft>
                <a:spcPts val="1138"/>
              </a:spcAft>
            </a:pPr>
            <a:r>
              <a:rPr lang="en-US" sz="2400" dirty="0" smtClean="0">
                <a:ea typeface="Microsoft YaHei"/>
              </a:rPr>
              <a:t>I = 0 → second operand is a register</a:t>
            </a:r>
          </a:p>
          <a:p>
            <a:pPr lvl="1" eaLnBrk="1">
              <a:spcBef>
                <a:spcPct val="0"/>
              </a:spcBef>
              <a:spcAft>
                <a:spcPts val="1138"/>
              </a:spcAft>
            </a:pPr>
            <a:r>
              <a:rPr lang="en-US" sz="2400" dirty="0" smtClean="0">
                <a:ea typeface="Microsoft YaHei"/>
              </a:rPr>
              <a:t>I = 1 → second operand is an immediate</a:t>
            </a:r>
          </a:p>
          <a:p>
            <a:pPr eaLnBrk="1">
              <a:spcBef>
                <a:spcPct val="0"/>
              </a:spcBef>
              <a:spcAft>
                <a:spcPts val="1413"/>
              </a:spcAft>
            </a:pPr>
            <a:r>
              <a:rPr lang="en-US" sz="2400" dirty="0" smtClean="0">
                <a:ea typeface="Microsoft YaHei"/>
              </a:rPr>
              <a:t>Since we have 16 registers, we need 4 bits to specify a register</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32B36DE4-5C2F-4E20-855F-1C97246C9499}" type="slidenum">
              <a:rPr/>
              <a:pPr>
                <a:defRPr/>
              </a:pPr>
              <a:t>88</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Register Format</a:t>
            </a:r>
          </a:p>
        </p:txBody>
      </p:sp>
      <p:sp>
        <p:nvSpPr>
          <p:cNvPr id="113669" name="Text Placeholder 2"/>
          <p:cNvSpPr txBox="1">
            <a:spLocks noGrp="1"/>
          </p:cNvSpPr>
          <p:nvPr>
            <p:ph type="body" idx="4294967295"/>
          </p:nvPr>
        </p:nvSpPr>
        <p:spPr bwMode="auto">
          <a:xfrm>
            <a:off x="609600" y="3200400"/>
            <a:ext cx="8610600" cy="26701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err="1" smtClean="0">
                <a:solidFill>
                  <a:srgbClr val="000080"/>
                </a:solidFill>
                <a:ea typeface="Microsoft YaHei"/>
              </a:rPr>
              <a:t>opcode</a:t>
            </a:r>
            <a:r>
              <a:rPr lang="en-US" sz="2600" dirty="0" smtClean="0">
                <a:ea typeface="Microsoft YaHei"/>
              </a:rPr>
              <a:t> → type of the instruction</a:t>
            </a:r>
          </a:p>
          <a:p>
            <a:pPr eaLnBrk="1">
              <a:spcBef>
                <a:spcPct val="0"/>
              </a:spcBef>
              <a:spcAft>
                <a:spcPts val="1413"/>
              </a:spcAft>
            </a:pPr>
            <a:r>
              <a:rPr lang="en-US" sz="2600" dirty="0" smtClean="0">
                <a:solidFill>
                  <a:srgbClr val="0000FF"/>
                </a:solidFill>
                <a:ea typeface="Microsoft YaHei"/>
              </a:rPr>
              <a:t>I</a:t>
            </a:r>
            <a:r>
              <a:rPr lang="en-US" sz="2600" dirty="0" smtClean="0">
                <a:ea typeface="Microsoft YaHei"/>
              </a:rPr>
              <a:t> bit → 0 (second operand is a register)</a:t>
            </a:r>
          </a:p>
          <a:p>
            <a:pPr eaLnBrk="1">
              <a:spcBef>
                <a:spcPct val="0"/>
              </a:spcBef>
              <a:spcAft>
                <a:spcPts val="1413"/>
              </a:spcAft>
            </a:pPr>
            <a:r>
              <a:rPr lang="en-US" sz="2600" dirty="0" err="1" smtClean="0">
                <a:solidFill>
                  <a:srgbClr val="DD4814"/>
                </a:solidFill>
                <a:ea typeface="Microsoft YaHei"/>
              </a:rPr>
              <a:t>dest</a:t>
            </a:r>
            <a:r>
              <a:rPr lang="en-US" sz="2600" dirty="0" smtClean="0">
                <a:solidFill>
                  <a:srgbClr val="DD4814"/>
                </a:solidFill>
                <a:ea typeface="Microsoft YaHei"/>
              </a:rPr>
              <a:t> </a:t>
            </a:r>
            <a:r>
              <a:rPr lang="en-US" sz="2600" dirty="0" err="1" smtClean="0">
                <a:solidFill>
                  <a:srgbClr val="DD4814"/>
                </a:solidFill>
                <a:ea typeface="Microsoft YaHei"/>
              </a:rPr>
              <a:t>reg</a:t>
            </a:r>
            <a:r>
              <a:rPr lang="en-US" sz="2600" dirty="0" smtClean="0">
                <a:ea typeface="Microsoft YaHei"/>
              </a:rPr>
              <a:t> → </a:t>
            </a:r>
            <a:r>
              <a:rPr lang="en-US" sz="2600" dirty="0" err="1" smtClean="0">
                <a:ea typeface="Microsoft YaHei"/>
              </a:rPr>
              <a:t>rd</a:t>
            </a:r>
            <a:endParaRPr lang="en-US" sz="2600" dirty="0" smtClean="0">
              <a:ea typeface="Microsoft YaHei"/>
            </a:endParaRPr>
          </a:p>
          <a:p>
            <a:pPr eaLnBrk="1">
              <a:spcBef>
                <a:spcPct val="0"/>
              </a:spcBef>
              <a:spcAft>
                <a:spcPts val="1413"/>
              </a:spcAft>
            </a:pPr>
            <a:r>
              <a:rPr lang="en-US" sz="2600" dirty="0" smtClean="0">
                <a:solidFill>
                  <a:srgbClr val="008000"/>
                </a:solidFill>
                <a:ea typeface="Microsoft YaHei"/>
              </a:rPr>
              <a:t>source register 1</a:t>
            </a:r>
            <a:r>
              <a:rPr lang="en-US" sz="2600" dirty="0" smtClean="0">
                <a:ea typeface="Microsoft YaHei"/>
              </a:rPr>
              <a:t> → rs1</a:t>
            </a:r>
          </a:p>
          <a:p>
            <a:pPr eaLnBrk="1">
              <a:spcBef>
                <a:spcPct val="0"/>
              </a:spcBef>
              <a:spcAft>
                <a:spcPts val="1413"/>
              </a:spcAft>
            </a:pPr>
            <a:r>
              <a:rPr lang="en-US" sz="2600" dirty="0" smtClean="0">
                <a:solidFill>
                  <a:srgbClr val="FF3333"/>
                </a:solidFill>
                <a:ea typeface="Microsoft YaHei"/>
              </a:rPr>
              <a:t>source register 2</a:t>
            </a:r>
            <a:r>
              <a:rPr lang="en-US" sz="2600" dirty="0" smtClean="0">
                <a:ea typeface="Microsoft YaHei"/>
              </a:rPr>
              <a:t> → rs2</a:t>
            </a:r>
          </a:p>
        </p:txBody>
      </p:sp>
      <p:grpSp>
        <p:nvGrpSpPr>
          <p:cNvPr id="4" name="Group 4"/>
          <p:cNvGrpSpPr>
            <a:grpSpLocks noChangeAspect="1"/>
          </p:cNvGrpSpPr>
          <p:nvPr/>
        </p:nvGrpSpPr>
        <p:grpSpPr bwMode="auto">
          <a:xfrm>
            <a:off x="1828800" y="1295400"/>
            <a:ext cx="6159500" cy="1828800"/>
            <a:chOff x="1296" y="960"/>
            <a:chExt cx="3880" cy="1152"/>
          </a:xfrm>
        </p:grpSpPr>
        <p:sp>
          <p:nvSpPr>
            <p:cNvPr id="7" name="AutoShape 3"/>
            <p:cNvSpPr>
              <a:spLocks noChangeAspect="1" noChangeArrowheads="1" noTextEdit="1"/>
            </p:cNvSpPr>
            <p:nvPr/>
          </p:nvSpPr>
          <p:spPr bwMode="auto">
            <a:xfrm>
              <a:off x="1296" y="960"/>
              <a:ext cx="3880" cy="1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330" y="1307"/>
              <a:ext cx="3780" cy="238"/>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389" y="1345"/>
              <a:ext cx="568"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opcode</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7"/>
            <p:cNvSpPr>
              <a:spLocks noChangeShapeType="1"/>
            </p:cNvSpPr>
            <p:nvPr/>
          </p:nvSpPr>
          <p:spPr bwMode="auto">
            <a:xfrm>
              <a:off x="1995" y="1313"/>
              <a:ext cx="0" cy="236"/>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1361" y="1806"/>
              <a:ext cx="612" cy="106"/>
            </a:xfrm>
            <a:custGeom>
              <a:avLst/>
              <a:gdLst>
                <a:gd name="T0" fmla="*/ 0 w 1236"/>
                <a:gd name="T1" fmla="*/ 8 h 212"/>
                <a:gd name="T2" fmla="*/ 30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0" y="99"/>
                  </a:lnTo>
                  <a:lnTo>
                    <a:pt x="494" y="99"/>
                  </a:lnTo>
                  <a:lnTo>
                    <a:pt x="559" y="212"/>
                  </a:lnTo>
                  <a:lnTo>
                    <a:pt x="615" y="115"/>
                  </a:lnTo>
                  <a:lnTo>
                    <a:pt x="1169" y="115"/>
                  </a:lnTo>
                  <a:lnTo>
                    <a:pt x="1236" y="0"/>
                  </a:lnTo>
                </a:path>
              </a:pathLst>
            </a:custGeom>
            <a:noFill/>
            <a:ln w="14"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564" y="1940"/>
              <a:ext cx="167"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3" name="Freeform 10"/>
            <p:cNvSpPr>
              <a:spLocks/>
            </p:cNvSpPr>
            <p:nvPr/>
          </p:nvSpPr>
          <p:spPr bwMode="auto">
            <a:xfrm>
              <a:off x="1325" y="1160"/>
              <a:ext cx="3764" cy="105"/>
            </a:xfrm>
            <a:custGeom>
              <a:avLst/>
              <a:gdLst>
                <a:gd name="T0" fmla="*/ 0 w 7597"/>
                <a:gd name="T1" fmla="*/ 203 h 212"/>
                <a:gd name="T2" fmla="*/ 186 w 7597"/>
                <a:gd name="T3" fmla="*/ 113 h 212"/>
                <a:gd name="T4" fmla="*/ 3293 w 7597"/>
                <a:gd name="T5" fmla="*/ 113 h 212"/>
                <a:gd name="T6" fmla="*/ 3436 w 7597"/>
                <a:gd name="T7" fmla="*/ 0 h 212"/>
                <a:gd name="T8" fmla="*/ 3524 w 7597"/>
                <a:gd name="T9" fmla="*/ 107 h 212"/>
                <a:gd name="T10" fmla="*/ 7470 w 7597"/>
                <a:gd name="T11" fmla="*/ 107 h 212"/>
                <a:gd name="T12" fmla="*/ 7597 w 7597"/>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7597" h="212">
                  <a:moveTo>
                    <a:pt x="0" y="203"/>
                  </a:moveTo>
                  <a:lnTo>
                    <a:pt x="186" y="113"/>
                  </a:lnTo>
                  <a:lnTo>
                    <a:pt x="3293" y="113"/>
                  </a:lnTo>
                  <a:lnTo>
                    <a:pt x="3436" y="0"/>
                  </a:lnTo>
                  <a:lnTo>
                    <a:pt x="3524" y="107"/>
                  </a:lnTo>
                  <a:lnTo>
                    <a:pt x="7470" y="107"/>
                  </a:lnTo>
                  <a:lnTo>
                    <a:pt x="7597" y="212"/>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898" y="974"/>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5" name="Line 12"/>
            <p:cNvSpPr>
              <a:spLocks noChangeShapeType="1"/>
            </p:cNvSpPr>
            <p:nvPr/>
          </p:nvSpPr>
          <p:spPr bwMode="auto">
            <a:xfrm>
              <a:off x="2125" y="1310"/>
              <a:ext cx="0" cy="237"/>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015" y="1355"/>
              <a:ext cx="15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4"/>
            <p:cNvSpPr>
              <a:spLocks noChangeArrowheads="1"/>
            </p:cNvSpPr>
            <p:nvPr/>
          </p:nvSpPr>
          <p:spPr bwMode="auto">
            <a:xfrm>
              <a:off x="2169" y="1362"/>
              <a:ext cx="55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dest reg</a:t>
              </a:r>
              <a:endParaRPr kumimoji="0" lang="en-US" sz="1800" b="0" i="0" u="none" strike="noStrike" cap="none" normalizeH="0" baseline="0" smtClean="0">
                <a:ln>
                  <a:noFill/>
                </a:ln>
                <a:solidFill>
                  <a:schemeClr val="tx1"/>
                </a:solidFill>
                <a:effectLst/>
                <a:latin typeface="Arial" pitchFamily="34" charset="0"/>
              </a:endParaRPr>
            </a:p>
          </p:txBody>
        </p:sp>
        <p:sp>
          <p:nvSpPr>
            <p:cNvPr id="18" name="Line 15"/>
            <p:cNvSpPr>
              <a:spLocks noChangeShapeType="1"/>
            </p:cNvSpPr>
            <p:nvPr/>
          </p:nvSpPr>
          <p:spPr bwMode="auto">
            <a:xfrm>
              <a:off x="2684" y="1305"/>
              <a:ext cx="0" cy="237"/>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724" y="1357"/>
              <a:ext cx="552"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src reg1</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17"/>
            <p:cNvSpPr>
              <a:spLocks noChangeShapeType="1"/>
            </p:cNvSpPr>
            <p:nvPr/>
          </p:nvSpPr>
          <p:spPr bwMode="auto">
            <a:xfrm>
              <a:off x="3208" y="1316"/>
              <a:ext cx="0" cy="236"/>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236" y="1355"/>
              <a:ext cx="552"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src reg2</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19"/>
            <p:cNvSpPr>
              <a:spLocks noChangeShapeType="1"/>
            </p:cNvSpPr>
            <p:nvPr/>
          </p:nvSpPr>
          <p:spPr bwMode="auto">
            <a:xfrm>
              <a:off x="3758" y="1315"/>
              <a:ext cx="0" cy="237"/>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2183" y="1799"/>
              <a:ext cx="527" cy="106"/>
            </a:xfrm>
            <a:custGeom>
              <a:avLst/>
              <a:gdLst>
                <a:gd name="T0" fmla="*/ 0 w 1064"/>
                <a:gd name="T1" fmla="*/ 8 h 212"/>
                <a:gd name="T2" fmla="*/ 26 w 1064"/>
                <a:gd name="T3" fmla="*/ 99 h 212"/>
                <a:gd name="T4" fmla="*/ 425 w 1064"/>
                <a:gd name="T5" fmla="*/ 99 h 212"/>
                <a:gd name="T6" fmla="*/ 481 w 1064"/>
                <a:gd name="T7" fmla="*/ 212 h 212"/>
                <a:gd name="T8" fmla="*/ 529 w 1064"/>
                <a:gd name="T9" fmla="*/ 115 h 212"/>
                <a:gd name="T10" fmla="*/ 1007 w 1064"/>
                <a:gd name="T11" fmla="*/ 115 h 212"/>
                <a:gd name="T12" fmla="*/ 1064 w 106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4" h="212">
                  <a:moveTo>
                    <a:pt x="0" y="8"/>
                  </a:moveTo>
                  <a:lnTo>
                    <a:pt x="26" y="99"/>
                  </a:lnTo>
                  <a:lnTo>
                    <a:pt x="425" y="99"/>
                  </a:lnTo>
                  <a:lnTo>
                    <a:pt x="481" y="212"/>
                  </a:lnTo>
                  <a:lnTo>
                    <a:pt x="529" y="115"/>
                  </a:lnTo>
                  <a:lnTo>
                    <a:pt x="1007" y="115"/>
                  </a:lnTo>
                  <a:lnTo>
                    <a:pt x="1064" y="0"/>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358" y="1942"/>
              <a:ext cx="16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2"/>
            <p:cNvSpPr>
              <a:spLocks/>
            </p:cNvSpPr>
            <p:nvPr/>
          </p:nvSpPr>
          <p:spPr bwMode="auto">
            <a:xfrm>
              <a:off x="2730" y="1799"/>
              <a:ext cx="498" cy="105"/>
            </a:xfrm>
            <a:custGeom>
              <a:avLst/>
              <a:gdLst>
                <a:gd name="T0" fmla="*/ 0 w 1004"/>
                <a:gd name="T1" fmla="*/ 8 h 211"/>
                <a:gd name="T2" fmla="*/ 25 w 1004"/>
                <a:gd name="T3" fmla="*/ 99 h 211"/>
                <a:gd name="T4" fmla="*/ 401 w 1004"/>
                <a:gd name="T5" fmla="*/ 99 h 211"/>
                <a:gd name="T6" fmla="*/ 454 w 1004"/>
                <a:gd name="T7" fmla="*/ 211 h 211"/>
                <a:gd name="T8" fmla="*/ 500 w 1004"/>
                <a:gd name="T9" fmla="*/ 114 h 211"/>
                <a:gd name="T10" fmla="*/ 950 w 1004"/>
                <a:gd name="T11" fmla="*/ 114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5" y="99"/>
                  </a:lnTo>
                  <a:lnTo>
                    <a:pt x="401" y="99"/>
                  </a:lnTo>
                  <a:lnTo>
                    <a:pt x="454" y="211"/>
                  </a:lnTo>
                  <a:lnTo>
                    <a:pt x="500" y="114"/>
                  </a:lnTo>
                  <a:lnTo>
                    <a:pt x="950" y="114"/>
                  </a:lnTo>
                  <a:lnTo>
                    <a:pt x="1004"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2895" y="1947"/>
              <a:ext cx="15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7" name="Freeform 24"/>
            <p:cNvSpPr>
              <a:spLocks/>
            </p:cNvSpPr>
            <p:nvPr/>
          </p:nvSpPr>
          <p:spPr bwMode="auto">
            <a:xfrm>
              <a:off x="3245" y="1793"/>
              <a:ext cx="497" cy="106"/>
            </a:xfrm>
            <a:custGeom>
              <a:avLst/>
              <a:gdLst>
                <a:gd name="T0" fmla="*/ 0 w 1004"/>
                <a:gd name="T1" fmla="*/ 9 h 212"/>
                <a:gd name="T2" fmla="*/ 24 w 1004"/>
                <a:gd name="T3" fmla="*/ 99 h 212"/>
                <a:gd name="T4" fmla="*/ 401 w 1004"/>
                <a:gd name="T5" fmla="*/ 99 h 212"/>
                <a:gd name="T6" fmla="*/ 454 w 1004"/>
                <a:gd name="T7" fmla="*/ 212 h 212"/>
                <a:gd name="T8" fmla="*/ 499 w 1004"/>
                <a:gd name="T9" fmla="*/ 115 h 212"/>
                <a:gd name="T10" fmla="*/ 950 w 1004"/>
                <a:gd name="T11" fmla="*/ 115 h 212"/>
                <a:gd name="T12" fmla="*/ 1004 w 100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04" h="212">
                  <a:moveTo>
                    <a:pt x="0" y="9"/>
                  </a:moveTo>
                  <a:lnTo>
                    <a:pt x="24" y="99"/>
                  </a:lnTo>
                  <a:lnTo>
                    <a:pt x="401" y="99"/>
                  </a:lnTo>
                  <a:lnTo>
                    <a:pt x="454" y="212"/>
                  </a:lnTo>
                  <a:lnTo>
                    <a:pt x="499" y="115"/>
                  </a:lnTo>
                  <a:lnTo>
                    <a:pt x="950" y="115"/>
                  </a:lnTo>
                  <a:lnTo>
                    <a:pt x="1004"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409" y="1942"/>
              <a:ext cx="15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6"/>
            <p:cNvSpPr>
              <a:spLocks noChangeArrowheads="1"/>
            </p:cNvSpPr>
            <p:nvPr/>
          </p:nvSpPr>
          <p:spPr bwMode="auto">
            <a:xfrm>
              <a:off x="1396" y="1610"/>
              <a:ext cx="484" cy="16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533" y="1597"/>
              <a:ext cx="23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op</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8"/>
            <p:cNvSpPr>
              <a:spLocks noChangeArrowheads="1"/>
            </p:cNvSpPr>
            <p:nvPr/>
          </p:nvSpPr>
          <p:spPr bwMode="auto">
            <a:xfrm>
              <a:off x="2003" y="1605"/>
              <a:ext cx="109" cy="17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64" name="Rectangle 29"/>
            <p:cNvSpPr>
              <a:spLocks noChangeArrowheads="1"/>
            </p:cNvSpPr>
            <p:nvPr/>
          </p:nvSpPr>
          <p:spPr bwMode="auto">
            <a:xfrm>
              <a:off x="2039" y="1622"/>
              <a:ext cx="109"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13665" name="Freeform 30"/>
            <p:cNvSpPr>
              <a:spLocks/>
            </p:cNvSpPr>
            <p:nvPr/>
          </p:nvSpPr>
          <p:spPr bwMode="auto">
            <a:xfrm>
              <a:off x="1984" y="1792"/>
              <a:ext cx="188" cy="106"/>
            </a:xfrm>
            <a:custGeom>
              <a:avLst/>
              <a:gdLst>
                <a:gd name="T0" fmla="*/ 0 w 381"/>
                <a:gd name="T1" fmla="*/ 8 h 212"/>
                <a:gd name="T2" fmla="*/ 9 w 381"/>
                <a:gd name="T3" fmla="*/ 99 h 212"/>
                <a:gd name="T4" fmla="*/ 112 w 381"/>
                <a:gd name="T5" fmla="*/ 99 h 212"/>
                <a:gd name="T6" fmla="*/ 173 w 381"/>
                <a:gd name="T7" fmla="*/ 212 h 212"/>
                <a:gd name="T8" fmla="*/ 230 w 381"/>
                <a:gd name="T9" fmla="*/ 105 h 212"/>
                <a:gd name="T10" fmla="*/ 361 w 381"/>
                <a:gd name="T11" fmla="*/ 115 h 212"/>
                <a:gd name="T12" fmla="*/ 381 w 381"/>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81" h="212">
                  <a:moveTo>
                    <a:pt x="0" y="8"/>
                  </a:moveTo>
                  <a:lnTo>
                    <a:pt x="9" y="99"/>
                  </a:lnTo>
                  <a:lnTo>
                    <a:pt x="112" y="99"/>
                  </a:lnTo>
                  <a:lnTo>
                    <a:pt x="173" y="212"/>
                  </a:lnTo>
                  <a:lnTo>
                    <a:pt x="230" y="105"/>
                  </a:lnTo>
                  <a:lnTo>
                    <a:pt x="361" y="115"/>
                  </a:lnTo>
                  <a:lnTo>
                    <a:pt x="381" y="0"/>
                  </a:lnTo>
                </a:path>
              </a:pathLst>
            </a:custGeom>
            <a:noFill/>
            <a:ln w="14"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66" name="Rectangle 31"/>
            <p:cNvSpPr>
              <a:spLocks noChangeArrowheads="1"/>
            </p:cNvSpPr>
            <p:nvPr/>
          </p:nvSpPr>
          <p:spPr bwMode="auto">
            <a:xfrm>
              <a:off x="1990" y="1923"/>
              <a:ext cx="167"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3667" name="Rectangle 32"/>
            <p:cNvSpPr>
              <a:spLocks noChangeArrowheads="1"/>
            </p:cNvSpPr>
            <p:nvPr/>
          </p:nvSpPr>
          <p:spPr bwMode="auto">
            <a:xfrm>
              <a:off x="2197" y="1605"/>
              <a:ext cx="485" cy="16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68" name="Rectangle 33"/>
            <p:cNvSpPr>
              <a:spLocks noChangeArrowheads="1"/>
            </p:cNvSpPr>
            <p:nvPr/>
          </p:nvSpPr>
          <p:spPr bwMode="auto">
            <a:xfrm>
              <a:off x="2330" y="1612"/>
              <a:ext cx="203"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113670" name="Rectangle 34"/>
            <p:cNvSpPr>
              <a:spLocks noChangeArrowheads="1"/>
            </p:cNvSpPr>
            <p:nvPr/>
          </p:nvSpPr>
          <p:spPr bwMode="auto">
            <a:xfrm>
              <a:off x="2727" y="1605"/>
              <a:ext cx="484" cy="16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71" name="Rectangle 35"/>
            <p:cNvSpPr>
              <a:spLocks noChangeArrowheads="1"/>
            </p:cNvSpPr>
            <p:nvPr/>
          </p:nvSpPr>
          <p:spPr bwMode="auto">
            <a:xfrm>
              <a:off x="2859" y="1612"/>
              <a:ext cx="279"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3673" name="Rectangle 36"/>
            <p:cNvSpPr>
              <a:spLocks noChangeArrowheads="1"/>
            </p:cNvSpPr>
            <p:nvPr/>
          </p:nvSpPr>
          <p:spPr bwMode="auto">
            <a:xfrm>
              <a:off x="3256" y="1600"/>
              <a:ext cx="485" cy="161"/>
            </a:xfrm>
            <a:prstGeom prst="rect">
              <a:avLst/>
            </a:prstGeom>
            <a:solidFill>
              <a:srgbClr val="AFE9C6"/>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74" name="Rectangle 37"/>
            <p:cNvSpPr>
              <a:spLocks noChangeArrowheads="1"/>
            </p:cNvSpPr>
            <p:nvPr/>
          </p:nvSpPr>
          <p:spPr bwMode="auto">
            <a:xfrm>
              <a:off x="3389" y="1607"/>
              <a:ext cx="279"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rs2</a:t>
              </a:r>
              <a:endParaRPr kumimoji="0" lang="en-US" sz="1800" b="0" i="0" u="none" strike="noStrike" cap="none" normalizeH="0" baseline="0" smtClean="0">
                <a:ln>
                  <a:noFill/>
                </a:ln>
                <a:solidFill>
                  <a:schemeClr val="tx1"/>
                </a:solidFill>
                <a:effectLst/>
                <a:latin typeface="Arial" pitchFamily="34" charset="0"/>
              </a:endParaRPr>
            </a:p>
          </p:txBody>
        </p:sp>
      </p:grpSp>
      <p:pic>
        <p:nvPicPr>
          <p:cNvPr id="4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2F24297C-69FB-4C30-BE8A-125E1EBB808F}" type="slidenum">
              <a:rPr/>
              <a:pPr>
                <a:defRPr/>
              </a:pPr>
              <a:t>89</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Immediate</a:t>
            </a:r>
            <a:r>
              <a:rPr lang="fr-FR" dirty="0">
                <a:solidFill>
                  <a:schemeClr val="tx1"/>
                </a:solidFill>
              </a:rPr>
              <a:t> Format</a:t>
            </a:r>
          </a:p>
        </p:txBody>
      </p:sp>
      <p:sp>
        <p:nvSpPr>
          <p:cNvPr id="114693" name="Text Placeholder 2"/>
          <p:cNvSpPr txBox="1">
            <a:spLocks noGrp="1"/>
          </p:cNvSpPr>
          <p:nvPr>
            <p:ph type="body" idx="4294967295"/>
          </p:nvPr>
        </p:nvSpPr>
        <p:spPr bwMode="auto">
          <a:xfrm>
            <a:off x="609600" y="3143250"/>
            <a:ext cx="8610600" cy="30289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err="1" smtClean="0">
                <a:solidFill>
                  <a:srgbClr val="000080"/>
                </a:solidFill>
                <a:ea typeface="Microsoft YaHei"/>
              </a:rPr>
              <a:t>opcode</a:t>
            </a:r>
            <a:r>
              <a:rPr lang="en-US" sz="2400" dirty="0" smtClean="0">
                <a:ea typeface="Microsoft YaHei"/>
              </a:rPr>
              <a:t> → type of the instruction</a:t>
            </a:r>
          </a:p>
          <a:p>
            <a:pPr eaLnBrk="1">
              <a:spcBef>
                <a:spcPct val="0"/>
              </a:spcBef>
              <a:spcAft>
                <a:spcPts val="1413"/>
              </a:spcAft>
            </a:pPr>
            <a:r>
              <a:rPr lang="en-US" sz="2400" dirty="0" smtClean="0">
                <a:solidFill>
                  <a:srgbClr val="0000FF"/>
                </a:solidFill>
                <a:ea typeface="Microsoft YaHei"/>
              </a:rPr>
              <a:t>I</a:t>
            </a:r>
            <a:r>
              <a:rPr lang="en-US" sz="2400" dirty="0" smtClean="0">
                <a:ea typeface="Microsoft YaHei"/>
              </a:rPr>
              <a:t> bit → 1 (second operand is an immediate)</a:t>
            </a:r>
          </a:p>
          <a:p>
            <a:pPr eaLnBrk="1">
              <a:spcBef>
                <a:spcPct val="0"/>
              </a:spcBef>
              <a:spcAft>
                <a:spcPts val="1413"/>
              </a:spcAft>
            </a:pPr>
            <a:r>
              <a:rPr lang="en-US" sz="2400" dirty="0" err="1" smtClean="0">
                <a:solidFill>
                  <a:srgbClr val="DD4814"/>
                </a:solidFill>
                <a:ea typeface="Microsoft YaHei"/>
              </a:rPr>
              <a:t>dest</a:t>
            </a:r>
            <a:r>
              <a:rPr lang="en-US" sz="2400" dirty="0" smtClean="0">
                <a:solidFill>
                  <a:srgbClr val="DD4814"/>
                </a:solidFill>
                <a:ea typeface="Microsoft YaHei"/>
              </a:rPr>
              <a:t> </a:t>
            </a:r>
            <a:r>
              <a:rPr lang="en-US" sz="2400" dirty="0" err="1" smtClean="0">
                <a:solidFill>
                  <a:srgbClr val="DD4814"/>
                </a:solidFill>
                <a:ea typeface="Microsoft YaHei"/>
              </a:rPr>
              <a:t>reg</a:t>
            </a:r>
            <a:r>
              <a:rPr lang="en-US" sz="2400" dirty="0" smtClean="0">
                <a:ea typeface="Microsoft YaHei"/>
              </a:rPr>
              <a:t> → </a:t>
            </a:r>
            <a:r>
              <a:rPr lang="en-US" sz="2400" dirty="0" err="1" smtClean="0">
                <a:ea typeface="Microsoft YaHei"/>
              </a:rPr>
              <a:t>rd</a:t>
            </a:r>
            <a:endParaRPr lang="en-US" sz="2400" dirty="0" smtClean="0">
              <a:ea typeface="Microsoft YaHei"/>
            </a:endParaRPr>
          </a:p>
          <a:p>
            <a:pPr eaLnBrk="1">
              <a:spcBef>
                <a:spcPct val="0"/>
              </a:spcBef>
              <a:spcAft>
                <a:spcPts val="1413"/>
              </a:spcAft>
            </a:pPr>
            <a:r>
              <a:rPr lang="en-US" sz="2400" dirty="0" smtClean="0">
                <a:solidFill>
                  <a:srgbClr val="008000"/>
                </a:solidFill>
                <a:ea typeface="Microsoft YaHei"/>
              </a:rPr>
              <a:t>source register 1</a:t>
            </a:r>
            <a:r>
              <a:rPr lang="en-US" sz="2400" dirty="0" smtClean="0">
                <a:ea typeface="Microsoft YaHei"/>
              </a:rPr>
              <a:t> → rs1</a:t>
            </a:r>
          </a:p>
          <a:p>
            <a:pPr eaLnBrk="1">
              <a:spcBef>
                <a:spcPct val="0"/>
              </a:spcBef>
              <a:spcAft>
                <a:spcPts val="1413"/>
              </a:spcAft>
            </a:pPr>
            <a:r>
              <a:rPr lang="en-US" sz="2400" dirty="0" smtClean="0">
                <a:solidFill>
                  <a:srgbClr val="FF3333"/>
                </a:solidFill>
                <a:ea typeface="Microsoft YaHei"/>
              </a:rPr>
              <a:t>Immediate </a:t>
            </a:r>
            <a:r>
              <a:rPr lang="en-US" sz="2400" dirty="0" smtClean="0">
                <a:ea typeface="Microsoft YaHei"/>
              </a:rPr>
              <a:t>→ </a:t>
            </a:r>
            <a:r>
              <a:rPr lang="en-US" sz="2400" dirty="0" err="1" smtClean="0">
                <a:ea typeface="Microsoft YaHei"/>
              </a:rPr>
              <a:t>imm</a:t>
            </a:r>
            <a:endParaRPr lang="en-US" sz="2400" dirty="0" smtClean="0">
              <a:ea typeface="Microsoft YaHei"/>
            </a:endParaRPr>
          </a:p>
          <a:p>
            <a:pPr eaLnBrk="1">
              <a:spcBef>
                <a:spcPct val="0"/>
              </a:spcBef>
              <a:spcAft>
                <a:spcPts val="1413"/>
              </a:spcAft>
            </a:pPr>
            <a:r>
              <a:rPr lang="en-US" sz="2400" dirty="0" smtClean="0">
                <a:solidFill>
                  <a:srgbClr val="94BD5E"/>
                </a:solidFill>
                <a:ea typeface="Microsoft YaHei"/>
              </a:rPr>
              <a:t>modifier</a:t>
            </a:r>
            <a:r>
              <a:rPr lang="en-US" sz="2400" dirty="0" smtClean="0">
                <a:ea typeface="Microsoft YaHei"/>
              </a:rPr>
              <a:t> bits → 00 (</a:t>
            </a:r>
            <a:r>
              <a:rPr lang="en-US" sz="2400" dirty="0" smtClean="0">
                <a:solidFill>
                  <a:srgbClr val="008000"/>
                </a:solidFill>
                <a:ea typeface="Microsoft YaHei"/>
              </a:rPr>
              <a:t>default</a:t>
            </a:r>
            <a:r>
              <a:rPr lang="en-US" sz="2400" dirty="0" smtClean="0">
                <a:ea typeface="Microsoft YaHei"/>
              </a:rPr>
              <a:t>), 01 (</a:t>
            </a:r>
            <a:r>
              <a:rPr lang="en-US" sz="2400" dirty="0" smtClean="0">
                <a:solidFill>
                  <a:srgbClr val="0000FF"/>
                </a:solidFill>
                <a:ea typeface="Microsoft YaHei"/>
              </a:rPr>
              <a:t>u</a:t>
            </a:r>
            <a:r>
              <a:rPr lang="en-US" sz="2400" dirty="0" smtClean="0">
                <a:ea typeface="Microsoft YaHei"/>
              </a:rPr>
              <a:t>), 10 (</a:t>
            </a:r>
            <a:r>
              <a:rPr lang="en-US" sz="2400" dirty="0" smtClean="0">
                <a:solidFill>
                  <a:srgbClr val="FF0000"/>
                </a:solidFill>
                <a:ea typeface="Microsoft YaHei"/>
              </a:rPr>
              <a:t>h</a:t>
            </a:r>
            <a:r>
              <a:rPr lang="en-US" sz="2400" dirty="0" smtClean="0">
                <a:ea typeface="Microsoft YaHei"/>
              </a:rPr>
              <a:t>)</a:t>
            </a:r>
          </a:p>
        </p:txBody>
      </p:sp>
      <p:grpSp>
        <p:nvGrpSpPr>
          <p:cNvPr id="4" name="Group 4"/>
          <p:cNvGrpSpPr>
            <a:grpSpLocks noChangeAspect="1"/>
          </p:cNvGrpSpPr>
          <p:nvPr/>
        </p:nvGrpSpPr>
        <p:grpSpPr bwMode="auto">
          <a:xfrm>
            <a:off x="1828800" y="1274762"/>
            <a:ext cx="5903913" cy="1752600"/>
            <a:chOff x="1440" y="864"/>
            <a:chExt cx="3719" cy="1104"/>
          </a:xfrm>
        </p:grpSpPr>
        <p:sp>
          <p:nvSpPr>
            <p:cNvPr id="7" name="AutoShape 3"/>
            <p:cNvSpPr>
              <a:spLocks noChangeAspect="1" noChangeArrowheads="1" noTextEdit="1"/>
            </p:cNvSpPr>
            <p:nvPr/>
          </p:nvSpPr>
          <p:spPr bwMode="auto">
            <a:xfrm>
              <a:off x="1440" y="864"/>
              <a:ext cx="3719" cy="1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482" y="1211"/>
              <a:ext cx="3623" cy="228"/>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538" y="1247"/>
              <a:ext cx="536"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opcode</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7"/>
            <p:cNvSpPr>
              <a:spLocks noChangeShapeType="1"/>
            </p:cNvSpPr>
            <p:nvPr/>
          </p:nvSpPr>
          <p:spPr bwMode="auto">
            <a:xfrm>
              <a:off x="2120" y="1217"/>
              <a:ext cx="0" cy="226"/>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1477" y="1070"/>
              <a:ext cx="3608" cy="101"/>
            </a:xfrm>
            <a:custGeom>
              <a:avLst/>
              <a:gdLst>
                <a:gd name="T0" fmla="*/ 0 w 7597"/>
                <a:gd name="T1" fmla="*/ 204 h 212"/>
                <a:gd name="T2" fmla="*/ 186 w 7597"/>
                <a:gd name="T3" fmla="*/ 113 h 212"/>
                <a:gd name="T4" fmla="*/ 3293 w 7597"/>
                <a:gd name="T5" fmla="*/ 113 h 212"/>
                <a:gd name="T6" fmla="*/ 3436 w 7597"/>
                <a:gd name="T7" fmla="*/ 0 h 212"/>
                <a:gd name="T8" fmla="*/ 3524 w 7597"/>
                <a:gd name="T9" fmla="*/ 107 h 212"/>
                <a:gd name="T10" fmla="*/ 7470 w 7597"/>
                <a:gd name="T11" fmla="*/ 107 h 212"/>
                <a:gd name="T12" fmla="*/ 7597 w 7597"/>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7597" h="212">
                  <a:moveTo>
                    <a:pt x="0" y="204"/>
                  </a:moveTo>
                  <a:lnTo>
                    <a:pt x="186" y="113"/>
                  </a:lnTo>
                  <a:lnTo>
                    <a:pt x="3293" y="113"/>
                  </a:lnTo>
                  <a:lnTo>
                    <a:pt x="3436" y="0"/>
                  </a:lnTo>
                  <a:lnTo>
                    <a:pt x="3524" y="107"/>
                  </a:lnTo>
                  <a:lnTo>
                    <a:pt x="7470" y="107"/>
                  </a:lnTo>
                  <a:lnTo>
                    <a:pt x="7597" y="212"/>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985" y="892"/>
              <a:ext cx="24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a:off x="2244" y="1215"/>
              <a:ext cx="0" cy="226"/>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139" y="1258"/>
              <a:ext cx="143"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2"/>
            <p:cNvSpPr>
              <a:spLocks noChangeArrowheads="1"/>
            </p:cNvSpPr>
            <p:nvPr/>
          </p:nvSpPr>
          <p:spPr bwMode="auto">
            <a:xfrm>
              <a:off x="2287" y="1264"/>
              <a:ext cx="52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dest reg</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3"/>
            <p:cNvSpPr>
              <a:spLocks noChangeShapeType="1"/>
            </p:cNvSpPr>
            <p:nvPr/>
          </p:nvSpPr>
          <p:spPr bwMode="auto">
            <a:xfrm>
              <a:off x="2780" y="1210"/>
              <a:ext cx="0" cy="226"/>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2819" y="1260"/>
              <a:ext cx="52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src reg1</a:t>
              </a:r>
              <a:endParaRPr kumimoji="0" lang="en-US" sz="1800" b="0" i="0" u="none" strike="noStrike" cap="none" normalizeH="0" baseline="0" smtClean="0">
                <a:ln>
                  <a:noFill/>
                </a:ln>
                <a:solidFill>
                  <a:schemeClr val="tx1"/>
                </a:solidFill>
                <a:effectLst/>
                <a:latin typeface="Arial" pitchFamily="34" charset="0"/>
              </a:endParaRPr>
            </a:p>
          </p:txBody>
        </p:sp>
        <p:sp>
          <p:nvSpPr>
            <p:cNvPr id="18" name="Line 15"/>
            <p:cNvSpPr>
              <a:spLocks noChangeShapeType="1"/>
            </p:cNvSpPr>
            <p:nvPr/>
          </p:nvSpPr>
          <p:spPr bwMode="auto">
            <a:xfrm>
              <a:off x="3283" y="1219"/>
              <a:ext cx="0" cy="226"/>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812" y="1271"/>
              <a:ext cx="646"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20" name="Freeform 17"/>
            <p:cNvSpPr>
              <a:spLocks/>
            </p:cNvSpPr>
            <p:nvPr/>
          </p:nvSpPr>
          <p:spPr bwMode="auto">
            <a:xfrm>
              <a:off x="3327" y="1668"/>
              <a:ext cx="1788" cy="102"/>
            </a:xfrm>
            <a:custGeom>
              <a:avLst/>
              <a:gdLst>
                <a:gd name="T0" fmla="*/ 0 w 3766"/>
                <a:gd name="T1" fmla="*/ 9 h 212"/>
                <a:gd name="T2" fmla="*/ 93 w 3766"/>
                <a:gd name="T3" fmla="*/ 99 h 212"/>
                <a:gd name="T4" fmla="*/ 1616 w 3766"/>
                <a:gd name="T5" fmla="*/ 99 h 212"/>
                <a:gd name="T6" fmla="*/ 1704 w 3766"/>
                <a:gd name="T7" fmla="*/ 212 h 212"/>
                <a:gd name="T8" fmla="*/ 1773 w 3766"/>
                <a:gd name="T9" fmla="*/ 115 h 212"/>
                <a:gd name="T10" fmla="*/ 3564 w 3766"/>
                <a:gd name="T11" fmla="*/ 115 h 212"/>
                <a:gd name="T12" fmla="*/ 3766 w 376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6" h="212">
                  <a:moveTo>
                    <a:pt x="0" y="9"/>
                  </a:moveTo>
                  <a:lnTo>
                    <a:pt x="93" y="99"/>
                  </a:lnTo>
                  <a:lnTo>
                    <a:pt x="1616" y="99"/>
                  </a:lnTo>
                  <a:lnTo>
                    <a:pt x="1704" y="212"/>
                  </a:lnTo>
                  <a:lnTo>
                    <a:pt x="1773" y="115"/>
                  </a:lnTo>
                  <a:lnTo>
                    <a:pt x="3564" y="115"/>
                  </a:lnTo>
                  <a:lnTo>
                    <a:pt x="3766" y="0"/>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4246" y="1757"/>
              <a:ext cx="22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22" name="Freeform 19"/>
            <p:cNvSpPr>
              <a:spLocks/>
            </p:cNvSpPr>
            <p:nvPr/>
          </p:nvSpPr>
          <p:spPr bwMode="auto">
            <a:xfrm>
              <a:off x="1513" y="1680"/>
              <a:ext cx="586" cy="102"/>
            </a:xfrm>
            <a:custGeom>
              <a:avLst/>
              <a:gdLst>
                <a:gd name="T0" fmla="*/ 0 w 1235"/>
                <a:gd name="T1" fmla="*/ 8 h 212"/>
                <a:gd name="T2" fmla="*/ 30 w 1235"/>
                <a:gd name="T3" fmla="*/ 99 h 212"/>
                <a:gd name="T4" fmla="*/ 494 w 1235"/>
                <a:gd name="T5" fmla="*/ 99 h 212"/>
                <a:gd name="T6" fmla="*/ 559 w 1235"/>
                <a:gd name="T7" fmla="*/ 212 h 212"/>
                <a:gd name="T8" fmla="*/ 614 w 1235"/>
                <a:gd name="T9" fmla="*/ 115 h 212"/>
                <a:gd name="T10" fmla="*/ 1169 w 1235"/>
                <a:gd name="T11" fmla="*/ 115 h 212"/>
                <a:gd name="T12" fmla="*/ 1235 w 123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5" h="212">
                  <a:moveTo>
                    <a:pt x="0" y="8"/>
                  </a:moveTo>
                  <a:lnTo>
                    <a:pt x="30" y="99"/>
                  </a:lnTo>
                  <a:lnTo>
                    <a:pt x="494" y="99"/>
                  </a:lnTo>
                  <a:lnTo>
                    <a:pt x="559" y="212"/>
                  </a:lnTo>
                  <a:lnTo>
                    <a:pt x="614" y="115"/>
                  </a:lnTo>
                  <a:lnTo>
                    <a:pt x="1169" y="115"/>
                  </a:lnTo>
                  <a:lnTo>
                    <a:pt x="1235" y="0"/>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1707" y="1809"/>
              <a:ext cx="16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24" name="Freeform 21"/>
            <p:cNvSpPr>
              <a:spLocks/>
            </p:cNvSpPr>
            <p:nvPr/>
          </p:nvSpPr>
          <p:spPr bwMode="auto">
            <a:xfrm>
              <a:off x="2301" y="1674"/>
              <a:ext cx="505" cy="101"/>
            </a:xfrm>
            <a:custGeom>
              <a:avLst/>
              <a:gdLst>
                <a:gd name="T0" fmla="*/ 0 w 1064"/>
                <a:gd name="T1" fmla="*/ 8 h 212"/>
                <a:gd name="T2" fmla="*/ 26 w 1064"/>
                <a:gd name="T3" fmla="*/ 99 h 212"/>
                <a:gd name="T4" fmla="*/ 425 w 1064"/>
                <a:gd name="T5" fmla="*/ 99 h 212"/>
                <a:gd name="T6" fmla="*/ 481 w 1064"/>
                <a:gd name="T7" fmla="*/ 212 h 212"/>
                <a:gd name="T8" fmla="*/ 529 w 1064"/>
                <a:gd name="T9" fmla="*/ 115 h 212"/>
                <a:gd name="T10" fmla="*/ 1007 w 1064"/>
                <a:gd name="T11" fmla="*/ 115 h 212"/>
                <a:gd name="T12" fmla="*/ 1064 w 106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4" h="212">
                  <a:moveTo>
                    <a:pt x="0" y="8"/>
                  </a:moveTo>
                  <a:lnTo>
                    <a:pt x="26" y="99"/>
                  </a:lnTo>
                  <a:lnTo>
                    <a:pt x="425" y="99"/>
                  </a:lnTo>
                  <a:lnTo>
                    <a:pt x="481" y="212"/>
                  </a:lnTo>
                  <a:lnTo>
                    <a:pt x="529" y="115"/>
                  </a:lnTo>
                  <a:lnTo>
                    <a:pt x="1007" y="115"/>
                  </a:lnTo>
                  <a:lnTo>
                    <a:pt x="1064"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2468" y="1812"/>
              <a:ext cx="15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6" name="Freeform 23"/>
            <p:cNvSpPr>
              <a:spLocks/>
            </p:cNvSpPr>
            <p:nvPr/>
          </p:nvSpPr>
          <p:spPr bwMode="auto">
            <a:xfrm>
              <a:off x="2825" y="1674"/>
              <a:ext cx="477" cy="100"/>
            </a:xfrm>
            <a:custGeom>
              <a:avLst/>
              <a:gdLst>
                <a:gd name="T0" fmla="*/ 0 w 1004"/>
                <a:gd name="T1" fmla="*/ 8 h 211"/>
                <a:gd name="T2" fmla="*/ 24 w 1004"/>
                <a:gd name="T3" fmla="*/ 99 h 211"/>
                <a:gd name="T4" fmla="*/ 401 w 1004"/>
                <a:gd name="T5" fmla="*/ 99 h 211"/>
                <a:gd name="T6" fmla="*/ 454 w 1004"/>
                <a:gd name="T7" fmla="*/ 211 h 211"/>
                <a:gd name="T8" fmla="*/ 499 w 1004"/>
                <a:gd name="T9" fmla="*/ 114 h 211"/>
                <a:gd name="T10" fmla="*/ 950 w 1004"/>
                <a:gd name="T11" fmla="*/ 114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4" y="99"/>
                  </a:lnTo>
                  <a:lnTo>
                    <a:pt x="401" y="99"/>
                  </a:lnTo>
                  <a:lnTo>
                    <a:pt x="454" y="211"/>
                  </a:lnTo>
                  <a:lnTo>
                    <a:pt x="499" y="114"/>
                  </a:lnTo>
                  <a:lnTo>
                    <a:pt x="950" y="114"/>
                  </a:lnTo>
                  <a:lnTo>
                    <a:pt x="1004"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983" y="1815"/>
              <a:ext cx="143"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5"/>
            <p:cNvSpPr>
              <a:spLocks noChangeArrowheads="1"/>
            </p:cNvSpPr>
            <p:nvPr/>
          </p:nvSpPr>
          <p:spPr bwMode="auto">
            <a:xfrm>
              <a:off x="1546" y="1492"/>
              <a:ext cx="464" cy="155"/>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1678" y="1480"/>
              <a:ext cx="23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op</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7"/>
            <p:cNvSpPr>
              <a:spLocks noChangeArrowheads="1"/>
            </p:cNvSpPr>
            <p:nvPr/>
          </p:nvSpPr>
          <p:spPr bwMode="auto">
            <a:xfrm>
              <a:off x="2128" y="1488"/>
              <a:ext cx="105" cy="164"/>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2163" y="1504"/>
              <a:ext cx="109"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14688" name="Freeform 29"/>
            <p:cNvSpPr>
              <a:spLocks/>
            </p:cNvSpPr>
            <p:nvPr/>
          </p:nvSpPr>
          <p:spPr bwMode="auto">
            <a:xfrm>
              <a:off x="2110" y="1667"/>
              <a:ext cx="181" cy="102"/>
            </a:xfrm>
            <a:custGeom>
              <a:avLst/>
              <a:gdLst>
                <a:gd name="T0" fmla="*/ 0 w 381"/>
                <a:gd name="T1" fmla="*/ 9 h 212"/>
                <a:gd name="T2" fmla="*/ 9 w 381"/>
                <a:gd name="T3" fmla="*/ 99 h 212"/>
                <a:gd name="T4" fmla="*/ 112 w 381"/>
                <a:gd name="T5" fmla="*/ 99 h 212"/>
                <a:gd name="T6" fmla="*/ 172 w 381"/>
                <a:gd name="T7" fmla="*/ 212 h 212"/>
                <a:gd name="T8" fmla="*/ 230 w 381"/>
                <a:gd name="T9" fmla="*/ 105 h 212"/>
                <a:gd name="T10" fmla="*/ 361 w 381"/>
                <a:gd name="T11" fmla="*/ 115 h 212"/>
                <a:gd name="T12" fmla="*/ 381 w 381"/>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81" h="212">
                  <a:moveTo>
                    <a:pt x="0" y="9"/>
                  </a:moveTo>
                  <a:lnTo>
                    <a:pt x="9" y="99"/>
                  </a:lnTo>
                  <a:lnTo>
                    <a:pt x="112" y="99"/>
                  </a:lnTo>
                  <a:lnTo>
                    <a:pt x="172" y="212"/>
                  </a:lnTo>
                  <a:lnTo>
                    <a:pt x="230" y="105"/>
                  </a:lnTo>
                  <a:lnTo>
                    <a:pt x="361" y="115"/>
                  </a:lnTo>
                  <a:lnTo>
                    <a:pt x="381" y="0"/>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89" name="Rectangle 30"/>
            <p:cNvSpPr>
              <a:spLocks noChangeArrowheads="1"/>
            </p:cNvSpPr>
            <p:nvPr/>
          </p:nvSpPr>
          <p:spPr bwMode="auto">
            <a:xfrm>
              <a:off x="2115" y="1794"/>
              <a:ext cx="16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4690" name="Rectangle 31"/>
            <p:cNvSpPr>
              <a:spLocks noChangeArrowheads="1"/>
            </p:cNvSpPr>
            <p:nvPr/>
          </p:nvSpPr>
          <p:spPr bwMode="auto">
            <a:xfrm>
              <a:off x="2314" y="1488"/>
              <a:ext cx="465" cy="154"/>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91" name="Rectangle 32"/>
            <p:cNvSpPr>
              <a:spLocks noChangeArrowheads="1"/>
            </p:cNvSpPr>
            <p:nvPr/>
          </p:nvSpPr>
          <p:spPr bwMode="auto">
            <a:xfrm>
              <a:off x="2441" y="1495"/>
              <a:ext cx="203"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114692" name="Rectangle 33"/>
            <p:cNvSpPr>
              <a:spLocks noChangeArrowheads="1"/>
            </p:cNvSpPr>
            <p:nvPr/>
          </p:nvSpPr>
          <p:spPr bwMode="auto">
            <a:xfrm>
              <a:off x="2821" y="1488"/>
              <a:ext cx="465" cy="154"/>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95" name="Rectangle 34"/>
            <p:cNvSpPr>
              <a:spLocks noChangeArrowheads="1"/>
            </p:cNvSpPr>
            <p:nvPr/>
          </p:nvSpPr>
          <p:spPr bwMode="auto">
            <a:xfrm>
              <a:off x="2949" y="1495"/>
              <a:ext cx="279"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4696" name="Rectangle 35"/>
            <p:cNvSpPr>
              <a:spLocks noChangeArrowheads="1"/>
            </p:cNvSpPr>
            <p:nvPr/>
          </p:nvSpPr>
          <p:spPr bwMode="auto">
            <a:xfrm>
              <a:off x="3951" y="1482"/>
              <a:ext cx="464" cy="154"/>
            </a:xfrm>
            <a:prstGeom prst="rect">
              <a:avLst/>
            </a:prstGeom>
            <a:solidFill>
              <a:srgbClr val="AFE9C6"/>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97" name="Rectangle 36"/>
            <p:cNvSpPr>
              <a:spLocks noChangeArrowheads="1"/>
            </p:cNvSpPr>
            <p:nvPr/>
          </p:nvSpPr>
          <p:spPr bwMode="auto">
            <a:xfrm>
              <a:off x="4034" y="1489"/>
              <a:ext cx="35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imm</a:t>
              </a:r>
              <a:endParaRPr kumimoji="0" lang="en-US" sz="1800" b="0" i="0" u="none" strike="noStrike" cap="none" normalizeH="0" baseline="0" smtClean="0">
                <a:ln>
                  <a:noFill/>
                </a:ln>
                <a:solidFill>
                  <a:schemeClr val="tx1"/>
                </a:solidFill>
                <a:effectLst/>
                <a:latin typeface="Arial" pitchFamily="34" charset="0"/>
              </a:endParaRPr>
            </a:p>
          </p:txBody>
        </p:sp>
        <p:sp>
          <p:nvSpPr>
            <p:cNvPr id="114698" name="Rectangle 37"/>
            <p:cNvSpPr>
              <a:spLocks noChangeArrowheads="1"/>
            </p:cNvSpPr>
            <p:nvPr/>
          </p:nvSpPr>
          <p:spPr bwMode="auto">
            <a:xfrm>
              <a:off x="3286" y="1210"/>
              <a:ext cx="99" cy="221"/>
            </a:xfrm>
            <a:prstGeom prst="rect">
              <a:avLst/>
            </a:prstGeom>
            <a:noFill/>
            <a:ln w="10" cap="flat">
              <a:solidFill>
                <a:srgbClr val="2816F4"/>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99" name="Rectangle 38"/>
            <p:cNvSpPr>
              <a:spLocks noChangeArrowheads="1"/>
            </p:cNvSpPr>
            <p:nvPr/>
          </p:nvSpPr>
          <p:spPr bwMode="auto">
            <a:xfrm>
              <a:off x="3387" y="1208"/>
              <a:ext cx="98" cy="220"/>
            </a:xfrm>
            <a:prstGeom prst="rect">
              <a:avLst/>
            </a:prstGeom>
            <a:noFill/>
            <a:ln w="10" cap="flat">
              <a:solidFill>
                <a:srgbClr val="2816F4"/>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00" name="Freeform 39"/>
            <p:cNvSpPr>
              <a:spLocks/>
            </p:cNvSpPr>
            <p:nvPr/>
          </p:nvSpPr>
          <p:spPr bwMode="auto">
            <a:xfrm>
              <a:off x="3303" y="1456"/>
              <a:ext cx="208" cy="101"/>
            </a:xfrm>
            <a:custGeom>
              <a:avLst/>
              <a:gdLst>
                <a:gd name="T0" fmla="*/ 0 w 439"/>
                <a:gd name="T1" fmla="*/ 8 h 211"/>
                <a:gd name="T2" fmla="*/ 11 w 439"/>
                <a:gd name="T3" fmla="*/ 99 h 211"/>
                <a:gd name="T4" fmla="*/ 115 w 439"/>
                <a:gd name="T5" fmla="*/ 99 h 211"/>
                <a:gd name="T6" fmla="*/ 198 w 439"/>
                <a:gd name="T7" fmla="*/ 211 h 211"/>
                <a:gd name="T8" fmla="*/ 279 w 439"/>
                <a:gd name="T9" fmla="*/ 115 h 211"/>
                <a:gd name="T10" fmla="*/ 415 w 439"/>
                <a:gd name="T11" fmla="*/ 115 h 211"/>
                <a:gd name="T12" fmla="*/ 439 w 439"/>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439" h="211">
                  <a:moveTo>
                    <a:pt x="0" y="8"/>
                  </a:moveTo>
                  <a:lnTo>
                    <a:pt x="11" y="99"/>
                  </a:lnTo>
                  <a:lnTo>
                    <a:pt x="115" y="99"/>
                  </a:lnTo>
                  <a:lnTo>
                    <a:pt x="198" y="211"/>
                  </a:lnTo>
                  <a:lnTo>
                    <a:pt x="279" y="115"/>
                  </a:lnTo>
                  <a:lnTo>
                    <a:pt x="415" y="115"/>
                  </a:lnTo>
                  <a:lnTo>
                    <a:pt x="439" y="0"/>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01" name="Rectangle 40"/>
            <p:cNvSpPr>
              <a:spLocks noChangeArrowheads="1"/>
            </p:cNvSpPr>
            <p:nvPr/>
          </p:nvSpPr>
          <p:spPr bwMode="auto">
            <a:xfrm>
              <a:off x="3360" y="1555"/>
              <a:ext cx="143"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4702" name="Rectangle 41"/>
            <p:cNvSpPr>
              <a:spLocks noChangeArrowheads="1"/>
            </p:cNvSpPr>
            <p:nvPr/>
          </p:nvSpPr>
          <p:spPr bwMode="auto">
            <a:xfrm>
              <a:off x="3172" y="1778"/>
              <a:ext cx="987" cy="155"/>
            </a:xfrm>
            <a:prstGeom prst="rect">
              <a:avLst/>
            </a:prstGeom>
            <a:solidFill>
              <a:srgbClr val="AFE9C6"/>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703" name="Rectangle 42"/>
            <p:cNvSpPr>
              <a:spLocks noChangeArrowheads="1"/>
            </p:cNvSpPr>
            <p:nvPr/>
          </p:nvSpPr>
          <p:spPr bwMode="auto">
            <a:xfrm>
              <a:off x="3254" y="1788"/>
              <a:ext cx="889"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modifier bits</a:t>
              </a:r>
              <a:endParaRPr kumimoji="0" lang="en-US" sz="1800" b="0" i="0" u="none" strike="noStrike" cap="none" normalizeH="0" baseline="0" smtClean="0">
                <a:ln>
                  <a:noFill/>
                </a:ln>
                <a:solidFill>
                  <a:schemeClr val="tx1"/>
                </a:solidFill>
                <a:effectLst/>
                <a:latin typeface="Arial" pitchFamily="34" charset="0"/>
              </a:endParaRPr>
            </a:p>
          </p:txBody>
        </p:sp>
        <p:sp>
          <p:nvSpPr>
            <p:cNvPr id="114704" name="Freeform 43"/>
            <p:cNvSpPr>
              <a:spLocks/>
            </p:cNvSpPr>
            <p:nvPr/>
          </p:nvSpPr>
          <p:spPr bwMode="auto">
            <a:xfrm>
              <a:off x="3470" y="1544"/>
              <a:ext cx="9" cy="218"/>
            </a:xfrm>
            <a:custGeom>
              <a:avLst/>
              <a:gdLst>
                <a:gd name="T0" fmla="*/ 20 w 20"/>
                <a:gd name="T1" fmla="*/ 454 h 454"/>
                <a:gd name="T2" fmla="*/ 20 w 20"/>
                <a:gd name="T3" fmla="*/ 0 h 454"/>
              </a:gdLst>
              <a:ahLst/>
              <a:cxnLst>
                <a:cxn ang="0">
                  <a:pos x="T0" y="T1"/>
                </a:cxn>
                <a:cxn ang="0">
                  <a:pos x="T2" y="T3"/>
                </a:cxn>
              </a:cxnLst>
              <a:rect l="0" t="0" r="r" b="b"/>
              <a:pathLst>
                <a:path w="20" h="454">
                  <a:moveTo>
                    <a:pt x="20" y="454"/>
                  </a:moveTo>
                  <a:cubicBezTo>
                    <a:pt x="0" y="413"/>
                    <a:pt x="20" y="0"/>
                    <a:pt x="20" y="0"/>
                  </a:cubicBezTo>
                </a:path>
              </a:pathLst>
            </a:custGeom>
            <a:noFill/>
            <a:ln w="5"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05" name="Freeform 44"/>
            <p:cNvSpPr>
              <a:spLocks/>
            </p:cNvSpPr>
            <p:nvPr/>
          </p:nvSpPr>
          <p:spPr bwMode="auto">
            <a:xfrm>
              <a:off x="3454" y="1544"/>
              <a:ext cx="43" cy="77"/>
            </a:xfrm>
            <a:custGeom>
              <a:avLst/>
              <a:gdLst>
                <a:gd name="T0" fmla="*/ 22 w 43"/>
                <a:gd name="T1" fmla="*/ 54 h 77"/>
                <a:gd name="T2" fmla="*/ 43 w 43"/>
                <a:gd name="T3" fmla="*/ 77 h 77"/>
                <a:gd name="T4" fmla="*/ 25 w 43"/>
                <a:gd name="T5" fmla="*/ 0 h 77"/>
                <a:gd name="T6" fmla="*/ 0 w 43"/>
                <a:gd name="T7" fmla="*/ 75 h 77"/>
                <a:gd name="T8" fmla="*/ 22 w 43"/>
                <a:gd name="T9" fmla="*/ 54 h 77"/>
              </a:gdLst>
              <a:ahLst/>
              <a:cxnLst>
                <a:cxn ang="0">
                  <a:pos x="T0" y="T1"/>
                </a:cxn>
                <a:cxn ang="0">
                  <a:pos x="T2" y="T3"/>
                </a:cxn>
                <a:cxn ang="0">
                  <a:pos x="T4" y="T5"/>
                </a:cxn>
                <a:cxn ang="0">
                  <a:pos x="T6" y="T7"/>
                </a:cxn>
                <a:cxn ang="0">
                  <a:pos x="T8" y="T9"/>
                </a:cxn>
              </a:cxnLst>
              <a:rect l="0" t="0" r="r" b="b"/>
              <a:pathLst>
                <a:path w="43" h="77">
                  <a:moveTo>
                    <a:pt x="22" y="54"/>
                  </a:moveTo>
                  <a:lnTo>
                    <a:pt x="43" y="77"/>
                  </a:lnTo>
                  <a:lnTo>
                    <a:pt x="25" y="0"/>
                  </a:lnTo>
                  <a:lnTo>
                    <a:pt x="0" y="75"/>
                  </a:lnTo>
                  <a:lnTo>
                    <a:pt x="22" y="5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9" name="Picture 9"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096000"/>
            <a:ext cx="608731" cy="60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A992CD19-E4C8-414C-A126-B6CC0F360338}" type="slidenum">
              <a:rPr/>
              <a:pPr>
                <a:defRPr/>
              </a:pPr>
              <a:t>9</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View</a:t>
            </a:r>
            <a:r>
              <a:rPr lang="fr-FR" dirty="0">
                <a:solidFill>
                  <a:schemeClr val="tx1"/>
                </a:solidFill>
              </a:rPr>
              <a:t> of </a:t>
            </a:r>
            <a:r>
              <a:rPr lang="fr-FR" dirty="0" err="1">
                <a:solidFill>
                  <a:schemeClr val="tx1"/>
                </a:solidFill>
              </a:rPr>
              <a:t>Registers</a:t>
            </a:r>
            <a:endParaRPr lang="fr-FR" dirty="0">
              <a:solidFill>
                <a:schemeClr val="tx1"/>
              </a:solidFill>
            </a:endParaRPr>
          </a:p>
        </p:txBody>
      </p:sp>
      <p:sp>
        <p:nvSpPr>
          <p:cNvPr id="32773" name="Text Placeholder 2"/>
          <p:cNvSpPr txBox="1">
            <a:spLocks noGrp="1"/>
          </p:cNvSpPr>
          <p:nvPr>
            <p:ph type="body" idx="4294967295"/>
          </p:nvPr>
        </p:nvSpPr>
        <p:spPr bwMode="auto">
          <a:xfrm>
            <a:off x="228600" y="1263650"/>
            <a:ext cx="8686800" cy="48323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marL="863600" indent="-323850">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FF0000"/>
                </a:solidFill>
                <a:ea typeface="Microsoft YaHei"/>
              </a:rPr>
              <a:t>Registers</a:t>
            </a:r>
            <a:r>
              <a:rPr lang="en-US" sz="2600" dirty="0" smtClean="0">
                <a:ea typeface="Microsoft YaHei"/>
              </a:rPr>
              <a:t> → named storage locations</a:t>
            </a:r>
          </a:p>
          <a:p>
            <a:pPr lvl="1" eaLnBrk="1">
              <a:spcBef>
                <a:spcPct val="0"/>
              </a:spcBef>
              <a:spcAft>
                <a:spcPts val="1138"/>
              </a:spcAft>
            </a:pPr>
            <a:r>
              <a:rPr lang="en-US" sz="2000" dirty="0" smtClean="0">
                <a:ea typeface="Microsoft YaHei"/>
              </a:rPr>
              <a:t>in ARM : r0, r1, … r15</a:t>
            </a:r>
          </a:p>
          <a:p>
            <a:pPr lvl="1" eaLnBrk="1">
              <a:spcBef>
                <a:spcPct val="0"/>
              </a:spcBef>
              <a:spcAft>
                <a:spcPts val="1138"/>
              </a:spcAft>
            </a:pPr>
            <a:r>
              <a:rPr lang="en-US" sz="2000" dirty="0" smtClean="0">
                <a:ea typeface="Microsoft YaHei"/>
              </a:rPr>
              <a:t>in x86 : </a:t>
            </a:r>
            <a:r>
              <a:rPr lang="en-US" sz="2000" dirty="0" err="1" smtClean="0">
                <a:ea typeface="Microsoft YaHei"/>
              </a:rPr>
              <a:t>eax</a:t>
            </a:r>
            <a:r>
              <a:rPr lang="en-US" sz="2000" dirty="0" smtClean="0">
                <a:ea typeface="Microsoft YaHei"/>
              </a:rPr>
              <a:t>, </a:t>
            </a:r>
            <a:r>
              <a:rPr lang="en-US" sz="2000" dirty="0" err="1" smtClean="0">
                <a:ea typeface="Microsoft YaHei"/>
              </a:rPr>
              <a:t>ebx</a:t>
            </a:r>
            <a:r>
              <a:rPr lang="en-US" sz="2000" dirty="0" smtClean="0">
                <a:ea typeface="Microsoft YaHei"/>
              </a:rPr>
              <a:t>, </a:t>
            </a:r>
            <a:r>
              <a:rPr lang="en-US" sz="2000" dirty="0" err="1" smtClean="0">
                <a:ea typeface="Microsoft YaHei"/>
              </a:rPr>
              <a:t>ecx</a:t>
            </a:r>
            <a:r>
              <a:rPr lang="en-US" sz="2000" dirty="0" smtClean="0">
                <a:ea typeface="Microsoft YaHei"/>
              </a:rPr>
              <a:t>, </a:t>
            </a:r>
            <a:r>
              <a:rPr lang="en-US" sz="2000" dirty="0" err="1" smtClean="0">
                <a:ea typeface="Microsoft YaHei"/>
              </a:rPr>
              <a:t>edx</a:t>
            </a:r>
            <a:r>
              <a:rPr lang="en-US" sz="2000" dirty="0" smtClean="0">
                <a:ea typeface="Microsoft YaHei"/>
              </a:rPr>
              <a:t>, </a:t>
            </a:r>
            <a:r>
              <a:rPr lang="en-US" sz="2000" dirty="0" err="1" smtClean="0">
                <a:ea typeface="Microsoft YaHei"/>
              </a:rPr>
              <a:t>esi</a:t>
            </a:r>
            <a:r>
              <a:rPr lang="en-US" sz="2000" dirty="0" smtClean="0">
                <a:ea typeface="Microsoft YaHei"/>
              </a:rPr>
              <a:t>, </a:t>
            </a:r>
            <a:r>
              <a:rPr lang="en-US" sz="2000" dirty="0" err="1" smtClean="0">
                <a:ea typeface="Microsoft YaHei"/>
              </a:rPr>
              <a:t>edi</a:t>
            </a:r>
            <a:endParaRPr lang="en-US" sz="2000" dirty="0" smtClean="0">
              <a:ea typeface="Microsoft YaHei"/>
            </a:endParaRPr>
          </a:p>
          <a:p>
            <a:pPr eaLnBrk="1">
              <a:spcBef>
                <a:spcPct val="0"/>
              </a:spcBef>
              <a:spcAft>
                <a:spcPts val="1413"/>
              </a:spcAft>
            </a:pPr>
            <a:r>
              <a:rPr lang="en-US" sz="2600" dirty="0" smtClean="0">
                <a:ea typeface="Microsoft YaHei"/>
              </a:rPr>
              <a:t>Machine specific registers (MSR)</a:t>
            </a:r>
          </a:p>
          <a:p>
            <a:pPr lvl="1" eaLnBrk="1">
              <a:spcBef>
                <a:spcPct val="0"/>
              </a:spcBef>
              <a:spcAft>
                <a:spcPts val="1138"/>
              </a:spcAft>
            </a:pPr>
            <a:r>
              <a:rPr lang="en-US" sz="2000" dirty="0" smtClean="0">
                <a:ea typeface="Microsoft YaHei"/>
              </a:rPr>
              <a:t>Examples : Control the machine such as the speed of fans, power control settings</a:t>
            </a:r>
          </a:p>
          <a:p>
            <a:pPr lvl="1" eaLnBrk="1">
              <a:spcBef>
                <a:spcPct val="0"/>
              </a:spcBef>
              <a:spcAft>
                <a:spcPts val="1138"/>
              </a:spcAft>
            </a:pPr>
            <a:r>
              <a:rPr lang="en-US" sz="2000" dirty="0" smtClean="0">
                <a:ea typeface="Microsoft YaHei"/>
              </a:rPr>
              <a:t>Read the on-chip temperature.</a:t>
            </a:r>
          </a:p>
          <a:p>
            <a:pPr eaLnBrk="1">
              <a:spcBef>
                <a:spcPct val="0"/>
              </a:spcBef>
              <a:spcAft>
                <a:spcPts val="1413"/>
              </a:spcAft>
            </a:pPr>
            <a:r>
              <a:rPr lang="en-US" sz="2600" dirty="0" smtClean="0">
                <a:ea typeface="Microsoft YaHei"/>
              </a:rPr>
              <a:t>Registers with special functions :</a:t>
            </a:r>
          </a:p>
          <a:p>
            <a:pPr lvl="1" eaLnBrk="1">
              <a:spcBef>
                <a:spcPct val="0"/>
              </a:spcBef>
              <a:spcAft>
                <a:spcPts val="1138"/>
              </a:spcAft>
            </a:pPr>
            <a:r>
              <a:rPr lang="en-US" sz="2000" dirty="0" smtClean="0">
                <a:solidFill>
                  <a:srgbClr val="2323DC"/>
                </a:solidFill>
                <a:ea typeface="Microsoft YaHei"/>
              </a:rPr>
              <a:t>stack pointer</a:t>
            </a:r>
          </a:p>
          <a:p>
            <a:pPr lvl="1" eaLnBrk="1">
              <a:spcBef>
                <a:spcPct val="0"/>
              </a:spcBef>
              <a:spcAft>
                <a:spcPts val="1138"/>
              </a:spcAft>
            </a:pPr>
            <a:r>
              <a:rPr lang="en-US" sz="2000" dirty="0" smtClean="0">
                <a:solidFill>
                  <a:srgbClr val="944794"/>
                </a:solidFill>
                <a:ea typeface="Microsoft YaHei"/>
              </a:rPr>
              <a:t>program counter</a:t>
            </a:r>
          </a:p>
          <a:p>
            <a:pPr lvl="1" eaLnBrk="1">
              <a:spcBef>
                <a:spcPct val="0"/>
              </a:spcBef>
              <a:spcAft>
                <a:spcPts val="1138"/>
              </a:spcAft>
            </a:pPr>
            <a:r>
              <a:rPr lang="en-US" sz="2000" dirty="0" smtClean="0">
                <a:solidFill>
                  <a:srgbClr val="DC2300"/>
                </a:solidFill>
                <a:ea typeface="Microsoft YaHei"/>
              </a:rPr>
              <a:t>return address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9467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543278" y="6356350"/>
            <a:ext cx="561975" cy="365125"/>
          </a:xfrm>
        </p:spPr>
        <p:txBody>
          <a:bodyPr/>
          <a:lstStyle/>
          <a:p>
            <a:pPr>
              <a:defRPr/>
            </a:pPr>
            <a:fld id="{43F2B697-9864-44C2-BC39-F861068705FA}" type="slidenum">
              <a:rPr/>
              <a:pPr>
                <a:defRPr/>
              </a:pPr>
              <a:t>90</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2 Address Instructions</a:t>
            </a:r>
          </a:p>
        </p:txBody>
      </p:sp>
      <p:sp>
        <p:nvSpPr>
          <p:cNvPr id="115717" name="Text Placeholder 2"/>
          <p:cNvSpPr txBox="1">
            <a:spLocks noGrp="1"/>
          </p:cNvSpPr>
          <p:nvPr>
            <p:ph type="body" idx="4294967295"/>
          </p:nvPr>
        </p:nvSpPr>
        <p:spPr bwMode="auto">
          <a:xfrm>
            <a:off x="381000" y="1752600"/>
            <a:ext cx="8534400" cy="21494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err="1" smtClean="0">
                <a:solidFill>
                  <a:srgbClr val="0000FF"/>
                </a:solidFill>
                <a:ea typeface="Microsoft YaHei"/>
              </a:rPr>
              <a:t>cmp</a:t>
            </a:r>
            <a:r>
              <a:rPr lang="en-US" sz="2600" dirty="0" smtClean="0">
                <a:ea typeface="Microsoft YaHei"/>
              </a:rPr>
              <a:t>, </a:t>
            </a:r>
            <a:r>
              <a:rPr lang="en-US" sz="2600" dirty="0" smtClean="0">
                <a:solidFill>
                  <a:srgbClr val="008000"/>
                </a:solidFill>
                <a:ea typeface="Microsoft YaHei"/>
              </a:rPr>
              <a:t>not</a:t>
            </a:r>
            <a:r>
              <a:rPr lang="en-US" sz="2600" dirty="0" smtClean="0">
                <a:ea typeface="Microsoft YaHei"/>
              </a:rPr>
              <a:t>, and </a:t>
            </a:r>
            <a:r>
              <a:rPr lang="en-US" sz="2600" dirty="0" err="1" smtClean="0">
                <a:solidFill>
                  <a:srgbClr val="DC2300"/>
                </a:solidFill>
                <a:ea typeface="Microsoft YaHei"/>
              </a:rPr>
              <a:t>mov</a:t>
            </a:r>
            <a:endParaRPr lang="en-US" sz="2600" dirty="0" smtClean="0">
              <a:solidFill>
                <a:srgbClr val="DC2300"/>
              </a:solidFill>
              <a:ea typeface="Microsoft YaHei"/>
            </a:endParaRPr>
          </a:p>
          <a:p>
            <a:pPr eaLnBrk="1">
              <a:spcBef>
                <a:spcPct val="0"/>
              </a:spcBef>
              <a:spcAft>
                <a:spcPts val="1413"/>
              </a:spcAft>
            </a:pPr>
            <a:r>
              <a:rPr lang="en-US" sz="2600" dirty="0" smtClean="0">
                <a:ea typeface="Microsoft YaHei"/>
              </a:rPr>
              <a:t>Use the 3 address : immediate or register formats</a:t>
            </a:r>
          </a:p>
          <a:p>
            <a:pPr eaLnBrk="1">
              <a:spcBef>
                <a:spcPct val="0"/>
              </a:spcBef>
              <a:spcAft>
                <a:spcPts val="1413"/>
              </a:spcAft>
            </a:pPr>
            <a:r>
              <a:rPr lang="en-US" sz="2600" dirty="0" smtClean="0">
                <a:ea typeface="Microsoft YaHei"/>
              </a:rPr>
              <a:t>Do not use one of the fields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12453"/>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2BE52FE0-2ABF-461A-8ACF-2E7E7D62DC03}" type="slidenum">
              <a:rPr/>
              <a:pPr>
                <a:defRPr/>
              </a:pPr>
              <a:t>91</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cmp</a:t>
            </a:r>
            <a:r>
              <a:rPr lang="fr-FR" dirty="0">
                <a:solidFill>
                  <a:schemeClr val="tx1"/>
                </a:solidFill>
              </a:rPr>
              <a:t>, not, and </a:t>
            </a:r>
            <a:r>
              <a:rPr lang="fr-FR" dirty="0" err="1">
                <a:solidFill>
                  <a:schemeClr val="tx1"/>
                </a:solidFill>
              </a:rPr>
              <a:t>mov</a:t>
            </a:r>
            <a:endParaRPr lang="fr-FR" dirty="0">
              <a:solidFill>
                <a:schemeClr val="tx1"/>
              </a:solidFill>
            </a:endParaRPr>
          </a:p>
        </p:txBody>
      </p:sp>
      <p:grpSp>
        <p:nvGrpSpPr>
          <p:cNvPr id="4" name="Group 4"/>
          <p:cNvGrpSpPr>
            <a:grpSpLocks noChangeAspect="1"/>
          </p:cNvGrpSpPr>
          <p:nvPr/>
        </p:nvGrpSpPr>
        <p:grpSpPr bwMode="auto">
          <a:xfrm>
            <a:off x="990600" y="1524000"/>
            <a:ext cx="7035800" cy="4572000"/>
            <a:chOff x="912" y="960"/>
            <a:chExt cx="4432" cy="2880"/>
          </a:xfrm>
        </p:grpSpPr>
        <p:sp>
          <p:nvSpPr>
            <p:cNvPr id="7" name="AutoShape 3"/>
            <p:cNvSpPr>
              <a:spLocks noChangeAspect="1" noChangeArrowheads="1" noTextEdit="1"/>
            </p:cNvSpPr>
            <p:nvPr/>
          </p:nvSpPr>
          <p:spPr bwMode="auto">
            <a:xfrm>
              <a:off x="912" y="960"/>
              <a:ext cx="4432" cy="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960" y="990"/>
              <a:ext cx="4267" cy="848"/>
            </a:xfrm>
            <a:prstGeom prst="rect">
              <a:avLst/>
            </a:pr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813" y="1319"/>
              <a:ext cx="3216" cy="20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918" y="1355"/>
              <a:ext cx="411"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00101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Line 8"/>
            <p:cNvSpPr>
              <a:spLocks noChangeShapeType="1"/>
            </p:cNvSpPr>
            <p:nvPr/>
          </p:nvSpPr>
          <p:spPr bwMode="auto">
            <a:xfrm>
              <a:off x="2379" y="1324"/>
              <a:ext cx="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1826" y="1546"/>
              <a:ext cx="522" cy="89"/>
            </a:xfrm>
            <a:custGeom>
              <a:avLst/>
              <a:gdLst>
                <a:gd name="T0" fmla="*/ 0 w 1236"/>
                <a:gd name="T1" fmla="*/ 8 h 212"/>
                <a:gd name="T2" fmla="*/ 31 w 1236"/>
                <a:gd name="T3" fmla="*/ 99 h 212"/>
                <a:gd name="T4" fmla="*/ 494 w 1236"/>
                <a:gd name="T5" fmla="*/ 99 h 212"/>
                <a:gd name="T6" fmla="*/ 559 w 1236"/>
                <a:gd name="T7" fmla="*/ 212 h 212"/>
                <a:gd name="T8" fmla="*/ 615 w 1236"/>
                <a:gd name="T9" fmla="*/ 115 h 212"/>
                <a:gd name="T10" fmla="*/ 1170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1" y="99"/>
                  </a:lnTo>
                  <a:lnTo>
                    <a:pt x="494" y="99"/>
                  </a:lnTo>
                  <a:lnTo>
                    <a:pt x="559" y="212"/>
                  </a:lnTo>
                  <a:lnTo>
                    <a:pt x="615" y="115"/>
                  </a:lnTo>
                  <a:lnTo>
                    <a:pt x="1170" y="115"/>
                  </a:lnTo>
                  <a:lnTo>
                    <a:pt x="1236"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999" y="1658"/>
              <a:ext cx="14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11"/>
            <p:cNvSpPr>
              <a:spLocks/>
            </p:cNvSpPr>
            <p:nvPr/>
          </p:nvSpPr>
          <p:spPr bwMode="auto">
            <a:xfrm>
              <a:off x="1808" y="1194"/>
              <a:ext cx="3204" cy="89"/>
            </a:xfrm>
            <a:custGeom>
              <a:avLst/>
              <a:gdLst>
                <a:gd name="T0" fmla="*/ 0 w 7598"/>
                <a:gd name="T1" fmla="*/ 203 h 211"/>
                <a:gd name="T2" fmla="*/ 186 w 7598"/>
                <a:gd name="T3" fmla="*/ 112 h 211"/>
                <a:gd name="T4" fmla="*/ 3293 w 7598"/>
                <a:gd name="T5" fmla="*/ 112 h 211"/>
                <a:gd name="T6" fmla="*/ 3437 w 7598"/>
                <a:gd name="T7" fmla="*/ 0 h 211"/>
                <a:gd name="T8" fmla="*/ 3524 w 7598"/>
                <a:gd name="T9" fmla="*/ 107 h 211"/>
                <a:gd name="T10" fmla="*/ 7470 w 7598"/>
                <a:gd name="T11" fmla="*/ 107 h 211"/>
                <a:gd name="T12" fmla="*/ 7598 w 7598"/>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7598" h="211">
                  <a:moveTo>
                    <a:pt x="0" y="203"/>
                  </a:moveTo>
                  <a:lnTo>
                    <a:pt x="186" y="112"/>
                  </a:lnTo>
                  <a:lnTo>
                    <a:pt x="3293" y="112"/>
                  </a:lnTo>
                  <a:lnTo>
                    <a:pt x="3437" y="0"/>
                  </a:lnTo>
                  <a:lnTo>
                    <a:pt x="3524" y="107"/>
                  </a:lnTo>
                  <a:lnTo>
                    <a:pt x="7470" y="107"/>
                  </a:lnTo>
                  <a:lnTo>
                    <a:pt x="7598" y="211"/>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148" y="1037"/>
              <a:ext cx="22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3"/>
            <p:cNvSpPr>
              <a:spLocks noChangeShapeType="1"/>
            </p:cNvSpPr>
            <p:nvPr/>
          </p:nvSpPr>
          <p:spPr bwMode="auto">
            <a:xfrm>
              <a:off x="2490" y="1322"/>
              <a:ext cx="0" cy="199"/>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966" y="1317"/>
              <a:ext cx="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096" y="1362"/>
              <a:ext cx="204"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6"/>
            <p:cNvSpPr>
              <a:spLocks noChangeShapeType="1"/>
            </p:cNvSpPr>
            <p:nvPr/>
          </p:nvSpPr>
          <p:spPr bwMode="auto">
            <a:xfrm>
              <a:off x="3412" y="1326"/>
              <a:ext cx="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2527" y="1540"/>
              <a:ext cx="448" cy="89"/>
            </a:xfrm>
            <a:custGeom>
              <a:avLst/>
              <a:gdLst>
                <a:gd name="T0" fmla="*/ 0 w 1063"/>
                <a:gd name="T1" fmla="*/ 8 h 212"/>
                <a:gd name="T2" fmla="*/ 26 w 1063"/>
                <a:gd name="T3" fmla="*/ 99 h 212"/>
                <a:gd name="T4" fmla="*/ 425 w 1063"/>
                <a:gd name="T5" fmla="*/ 99 h 212"/>
                <a:gd name="T6" fmla="*/ 481 w 1063"/>
                <a:gd name="T7" fmla="*/ 212 h 212"/>
                <a:gd name="T8" fmla="*/ 529 w 1063"/>
                <a:gd name="T9" fmla="*/ 115 h 212"/>
                <a:gd name="T10" fmla="*/ 1006 w 1063"/>
                <a:gd name="T11" fmla="*/ 115 h 212"/>
                <a:gd name="T12" fmla="*/ 1063 w 1063"/>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3" h="212">
                  <a:moveTo>
                    <a:pt x="0" y="8"/>
                  </a:moveTo>
                  <a:lnTo>
                    <a:pt x="26" y="99"/>
                  </a:lnTo>
                  <a:lnTo>
                    <a:pt x="425" y="99"/>
                  </a:lnTo>
                  <a:lnTo>
                    <a:pt x="481" y="212"/>
                  </a:lnTo>
                  <a:lnTo>
                    <a:pt x="529" y="115"/>
                  </a:lnTo>
                  <a:lnTo>
                    <a:pt x="1006" y="115"/>
                  </a:lnTo>
                  <a:lnTo>
                    <a:pt x="1063"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675" y="1663"/>
              <a:ext cx="13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2" name="Freeform 19"/>
            <p:cNvSpPr>
              <a:spLocks/>
            </p:cNvSpPr>
            <p:nvPr/>
          </p:nvSpPr>
          <p:spPr bwMode="auto">
            <a:xfrm>
              <a:off x="2992" y="1540"/>
              <a:ext cx="423" cy="89"/>
            </a:xfrm>
            <a:custGeom>
              <a:avLst/>
              <a:gdLst>
                <a:gd name="T0" fmla="*/ 0 w 1004"/>
                <a:gd name="T1" fmla="*/ 8 h 211"/>
                <a:gd name="T2" fmla="*/ 24 w 1004"/>
                <a:gd name="T3" fmla="*/ 99 h 211"/>
                <a:gd name="T4" fmla="*/ 401 w 1004"/>
                <a:gd name="T5" fmla="*/ 99 h 211"/>
                <a:gd name="T6" fmla="*/ 454 w 1004"/>
                <a:gd name="T7" fmla="*/ 211 h 211"/>
                <a:gd name="T8" fmla="*/ 499 w 1004"/>
                <a:gd name="T9" fmla="*/ 114 h 211"/>
                <a:gd name="T10" fmla="*/ 950 w 1004"/>
                <a:gd name="T11" fmla="*/ 114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4" y="99"/>
                  </a:lnTo>
                  <a:lnTo>
                    <a:pt x="401" y="99"/>
                  </a:lnTo>
                  <a:lnTo>
                    <a:pt x="454" y="211"/>
                  </a:lnTo>
                  <a:lnTo>
                    <a:pt x="499" y="114"/>
                  </a:lnTo>
                  <a:lnTo>
                    <a:pt x="950" y="114"/>
                  </a:lnTo>
                  <a:lnTo>
                    <a:pt x="1004"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132" y="1665"/>
              <a:ext cx="127"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1"/>
            <p:cNvSpPr>
              <a:spLocks noChangeArrowheads="1"/>
            </p:cNvSpPr>
            <p:nvPr/>
          </p:nvSpPr>
          <p:spPr bwMode="auto">
            <a:xfrm>
              <a:off x="3533" y="1356"/>
              <a:ext cx="512"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rs2 / imm</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2"/>
            <p:cNvSpPr>
              <a:spLocks/>
            </p:cNvSpPr>
            <p:nvPr/>
          </p:nvSpPr>
          <p:spPr bwMode="auto">
            <a:xfrm>
              <a:off x="3438" y="1539"/>
              <a:ext cx="1588" cy="90"/>
            </a:xfrm>
            <a:custGeom>
              <a:avLst/>
              <a:gdLst>
                <a:gd name="T0" fmla="*/ 0 w 3765"/>
                <a:gd name="T1" fmla="*/ 9 h 212"/>
                <a:gd name="T2" fmla="*/ 92 w 3765"/>
                <a:gd name="T3" fmla="*/ 99 h 212"/>
                <a:gd name="T4" fmla="*/ 1616 w 3765"/>
                <a:gd name="T5" fmla="*/ 99 h 212"/>
                <a:gd name="T6" fmla="*/ 1703 w 3765"/>
                <a:gd name="T7" fmla="*/ 212 h 212"/>
                <a:gd name="T8" fmla="*/ 1772 w 3765"/>
                <a:gd name="T9" fmla="*/ 115 h 212"/>
                <a:gd name="T10" fmla="*/ 3563 w 3765"/>
                <a:gd name="T11" fmla="*/ 115 h 212"/>
                <a:gd name="T12" fmla="*/ 3765 w 376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5" h="212">
                  <a:moveTo>
                    <a:pt x="0" y="9"/>
                  </a:moveTo>
                  <a:lnTo>
                    <a:pt x="92" y="99"/>
                  </a:lnTo>
                  <a:lnTo>
                    <a:pt x="1616" y="99"/>
                  </a:lnTo>
                  <a:lnTo>
                    <a:pt x="1703" y="212"/>
                  </a:lnTo>
                  <a:lnTo>
                    <a:pt x="1772" y="115"/>
                  </a:lnTo>
                  <a:lnTo>
                    <a:pt x="3563" y="115"/>
                  </a:lnTo>
                  <a:lnTo>
                    <a:pt x="3765"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4080" y="1652"/>
              <a:ext cx="199"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4"/>
            <p:cNvSpPr>
              <a:spLocks noChangeShapeType="1"/>
            </p:cNvSpPr>
            <p:nvPr/>
          </p:nvSpPr>
          <p:spPr bwMode="auto">
            <a:xfrm>
              <a:off x="2498" y="1328"/>
              <a:ext cx="463" cy="196"/>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H="1">
              <a:off x="2502" y="1315"/>
              <a:ext cx="459" cy="204"/>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1051" y="1300"/>
              <a:ext cx="523"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rgbClr val="000000"/>
                  </a:solidFill>
                  <a:effectLst/>
                  <a:latin typeface="Sans"/>
                </a:rPr>
                <a:t>cmp</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7"/>
            <p:cNvSpPr>
              <a:spLocks noChangeArrowheads="1"/>
            </p:cNvSpPr>
            <p:nvPr/>
          </p:nvSpPr>
          <p:spPr bwMode="auto">
            <a:xfrm>
              <a:off x="1813" y="2288"/>
              <a:ext cx="3216" cy="20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1918" y="2324"/>
              <a:ext cx="411"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01001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6736" name="Line 29"/>
            <p:cNvSpPr>
              <a:spLocks noChangeShapeType="1"/>
            </p:cNvSpPr>
            <p:nvPr/>
          </p:nvSpPr>
          <p:spPr bwMode="auto">
            <a:xfrm>
              <a:off x="2379" y="2293"/>
              <a:ext cx="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37" name="Freeform 30"/>
            <p:cNvSpPr>
              <a:spLocks/>
            </p:cNvSpPr>
            <p:nvPr/>
          </p:nvSpPr>
          <p:spPr bwMode="auto">
            <a:xfrm>
              <a:off x="1826" y="2515"/>
              <a:ext cx="522" cy="89"/>
            </a:xfrm>
            <a:custGeom>
              <a:avLst/>
              <a:gdLst>
                <a:gd name="T0" fmla="*/ 0 w 1236"/>
                <a:gd name="T1" fmla="*/ 8 h 211"/>
                <a:gd name="T2" fmla="*/ 30 w 1236"/>
                <a:gd name="T3" fmla="*/ 99 h 211"/>
                <a:gd name="T4" fmla="*/ 494 w 1236"/>
                <a:gd name="T5" fmla="*/ 99 h 211"/>
                <a:gd name="T6" fmla="*/ 559 w 1236"/>
                <a:gd name="T7" fmla="*/ 211 h 211"/>
                <a:gd name="T8" fmla="*/ 615 w 1236"/>
                <a:gd name="T9" fmla="*/ 115 h 211"/>
                <a:gd name="T10" fmla="*/ 1169 w 1236"/>
                <a:gd name="T11" fmla="*/ 115 h 211"/>
                <a:gd name="T12" fmla="*/ 1236 w 1236"/>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236" h="211">
                  <a:moveTo>
                    <a:pt x="0" y="8"/>
                  </a:moveTo>
                  <a:lnTo>
                    <a:pt x="30" y="99"/>
                  </a:lnTo>
                  <a:lnTo>
                    <a:pt x="494" y="99"/>
                  </a:lnTo>
                  <a:lnTo>
                    <a:pt x="559" y="211"/>
                  </a:lnTo>
                  <a:lnTo>
                    <a:pt x="615" y="115"/>
                  </a:lnTo>
                  <a:lnTo>
                    <a:pt x="1169" y="115"/>
                  </a:lnTo>
                  <a:lnTo>
                    <a:pt x="1236"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38" name="Rectangle 31"/>
            <p:cNvSpPr>
              <a:spLocks noChangeArrowheads="1"/>
            </p:cNvSpPr>
            <p:nvPr/>
          </p:nvSpPr>
          <p:spPr bwMode="auto">
            <a:xfrm>
              <a:off x="1999" y="2628"/>
              <a:ext cx="14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16739" name="Freeform 32"/>
            <p:cNvSpPr>
              <a:spLocks/>
            </p:cNvSpPr>
            <p:nvPr/>
          </p:nvSpPr>
          <p:spPr bwMode="auto">
            <a:xfrm>
              <a:off x="1808" y="2163"/>
              <a:ext cx="3203" cy="90"/>
            </a:xfrm>
            <a:custGeom>
              <a:avLst/>
              <a:gdLst>
                <a:gd name="T0" fmla="*/ 0 w 7597"/>
                <a:gd name="T1" fmla="*/ 204 h 212"/>
                <a:gd name="T2" fmla="*/ 186 w 7597"/>
                <a:gd name="T3" fmla="*/ 113 h 212"/>
                <a:gd name="T4" fmla="*/ 3293 w 7597"/>
                <a:gd name="T5" fmla="*/ 113 h 212"/>
                <a:gd name="T6" fmla="*/ 3437 w 7597"/>
                <a:gd name="T7" fmla="*/ 0 h 212"/>
                <a:gd name="T8" fmla="*/ 3524 w 7597"/>
                <a:gd name="T9" fmla="*/ 107 h 212"/>
                <a:gd name="T10" fmla="*/ 7470 w 7597"/>
                <a:gd name="T11" fmla="*/ 107 h 212"/>
                <a:gd name="T12" fmla="*/ 7597 w 7597"/>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7597" h="212">
                  <a:moveTo>
                    <a:pt x="0" y="204"/>
                  </a:moveTo>
                  <a:lnTo>
                    <a:pt x="186" y="113"/>
                  </a:lnTo>
                  <a:lnTo>
                    <a:pt x="3293" y="113"/>
                  </a:lnTo>
                  <a:lnTo>
                    <a:pt x="3437" y="0"/>
                  </a:lnTo>
                  <a:lnTo>
                    <a:pt x="3524" y="107"/>
                  </a:lnTo>
                  <a:lnTo>
                    <a:pt x="7470" y="107"/>
                  </a:lnTo>
                  <a:lnTo>
                    <a:pt x="7597" y="212"/>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0" name="Rectangle 33"/>
            <p:cNvSpPr>
              <a:spLocks noChangeArrowheads="1"/>
            </p:cNvSpPr>
            <p:nvPr/>
          </p:nvSpPr>
          <p:spPr bwMode="auto">
            <a:xfrm>
              <a:off x="3148" y="2007"/>
              <a:ext cx="22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16743" name="Line 34"/>
            <p:cNvSpPr>
              <a:spLocks noChangeShapeType="1"/>
            </p:cNvSpPr>
            <p:nvPr/>
          </p:nvSpPr>
          <p:spPr bwMode="auto">
            <a:xfrm>
              <a:off x="2490" y="2291"/>
              <a:ext cx="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4" name="Rectangle 35"/>
            <p:cNvSpPr>
              <a:spLocks noChangeArrowheads="1"/>
            </p:cNvSpPr>
            <p:nvPr/>
          </p:nvSpPr>
          <p:spPr bwMode="auto">
            <a:xfrm>
              <a:off x="2647" y="2342"/>
              <a:ext cx="148"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116745" name="Line 36"/>
            <p:cNvSpPr>
              <a:spLocks noChangeShapeType="1"/>
            </p:cNvSpPr>
            <p:nvPr/>
          </p:nvSpPr>
          <p:spPr bwMode="auto">
            <a:xfrm>
              <a:off x="2965" y="2287"/>
              <a:ext cx="0" cy="199"/>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6" name="Line 37"/>
            <p:cNvSpPr>
              <a:spLocks noChangeShapeType="1"/>
            </p:cNvSpPr>
            <p:nvPr/>
          </p:nvSpPr>
          <p:spPr bwMode="auto">
            <a:xfrm>
              <a:off x="3412" y="2295"/>
              <a:ext cx="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7" name="Freeform 38"/>
            <p:cNvSpPr>
              <a:spLocks/>
            </p:cNvSpPr>
            <p:nvPr/>
          </p:nvSpPr>
          <p:spPr bwMode="auto">
            <a:xfrm>
              <a:off x="2526" y="2509"/>
              <a:ext cx="449" cy="89"/>
            </a:xfrm>
            <a:custGeom>
              <a:avLst/>
              <a:gdLst>
                <a:gd name="T0" fmla="*/ 0 w 1064"/>
                <a:gd name="T1" fmla="*/ 8 h 211"/>
                <a:gd name="T2" fmla="*/ 26 w 1064"/>
                <a:gd name="T3" fmla="*/ 99 h 211"/>
                <a:gd name="T4" fmla="*/ 426 w 1064"/>
                <a:gd name="T5" fmla="*/ 99 h 211"/>
                <a:gd name="T6" fmla="*/ 482 w 1064"/>
                <a:gd name="T7" fmla="*/ 211 h 211"/>
                <a:gd name="T8" fmla="*/ 530 w 1064"/>
                <a:gd name="T9" fmla="*/ 115 h 211"/>
                <a:gd name="T10" fmla="*/ 1007 w 1064"/>
                <a:gd name="T11" fmla="*/ 115 h 211"/>
                <a:gd name="T12" fmla="*/ 1064 w 106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64" h="211">
                  <a:moveTo>
                    <a:pt x="0" y="8"/>
                  </a:moveTo>
                  <a:lnTo>
                    <a:pt x="26" y="99"/>
                  </a:lnTo>
                  <a:lnTo>
                    <a:pt x="426" y="99"/>
                  </a:lnTo>
                  <a:lnTo>
                    <a:pt x="482" y="211"/>
                  </a:lnTo>
                  <a:lnTo>
                    <a:pt x="530" y="115"/>
                  </a:lnTo>
                  <a:lnTo>
                    <a:pt x="1007" y="115"/>
                  </a:lnTo>
                  <a:lnTo>
                    <a:pt x="1064"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48" name="Rectangle 39"/>
            <p:cNvSpPr>
              <a:spLocks noChangeArrowheads="1"/>
            </p:cNvSpPr>
            <p:nvPr/>
          </p:nvSpPr>
          <p:spPr bwMode="auto">
            <a:xfrm>
              <a:off x="2675" y="2632"/>
              <a:ext cx="13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6749" name="Freeform 40"/>
            <p:cNvSpPr>
              <a:spLocks/>
            </p:cNvSpPr>
            <p:nvPr/>
          </p:nvSpPr>
          <p:spPr bwMode="auto">
            <a:xfrm>
              <a:off x="2992" y="2509"/>
              <a:ext cx="423" cy="89"/>
            </a:xfrm>
            <a:custGeom>
              <a:avLst/>
              <a:gdLst>
                <a:gd name="T0" fmla="*/ 0 w 1004"/>
                <a:gd name="T1" fmla="*/ 9 h 212"/>
                <a:gd name="T2" fmla="*/ 25 w 1004"/>
                <a:gd name="T3" fmla="*/ 99 h 212"/>
                <a:gd name="T4" fmla="*/ 402 w 1004"/>
                <a:gd name="T5" fmla="*/ 99 h 212"/>
                <a:gd name="T6" fmla="*/ 454 w 1004"/>
                <a:gd name="T7" fmla="*/ 212 h 212"/>
                <a:gd name="T8" fmla="*/ 500 w 1004"/>
                <a:gd name="T9" fmla="*/ 115 h 212"/>
                <a:gd name="T10" fmla="*/ 950 w 1004"/>
                <a:gd name="T11" fmla="*/ 115 h 212"/>
                <a:gd name="T12" fmla="*/ 1004 w 100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04" h="212">
                  <a:moveTo>
                    <a:pt x="0" y="9"/>
                  </a:moveTo>
                  <a:lnTo>
                    <a:pt x="25" y="99"/>
                  </a:lnTo>
                  <a:lnTo>
                    <a:pt x="402" y="99"/>
                  </a:lnTo>
                  <a:lnTo>
                    <a:pt x="454" y="212"/>
                  </a:lnTo>
                  <a:lnTo>
                    <a:pt x="500" y="115"/>
                  </a:lnTo>
                  <a:lnTo>
                    <a:pt x="950" y="115"/>
                  </a:lnTo>
                  <a:lnTo>
                    <a:pt x="1004"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0" name="Rectangle 41"/>
            <p:cNvSpPr>
              <a:spLocks noChangeArrowheads="1"/>
            </p:cNvSpPr>
            <p:nvPr/>
          </p:nvSpPr>
          <p:spPr bwMode="auto">
            <a:xfrm>
              <a:off x="3132" y="2635"/>
              <a:ext cx="127"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6751" name="Rectangle 42"/>
            <p:cNvSpPr>
              <a:spLocks noChangeArrowheads="1"/>
            </p:cNvSpPr>
            <p:nvPr/>
          </p:nvSpPr>
          <p:spPr bwMode="auto">
            <a:xfrm>
              <a:off x="3533" y="2325"/>
              <a:ext cx="512"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rs2 / imm</a:t>
              </a:r>
              <a:endParaRPr kumimoji="0" lang="en-US" sz="1800" b="0" i="0" u="none" strike="noStrike" cap="none" normalizeH="0" baseline="0" smtClean="0">
                <a:ln>
                  <a:noFill/>
                </a:ln>
                <a:solidFill>
                  <a:schemeClr val="tx1"/>
                </a:solidFill>
                <a:effectLst/>
                <a:latin typeface="Arial" pitchFamily="34" charset="0"/>
              </a:endParaRPr>
            </a:p>
          </p:txBody>
        </p:sp>
        <p:sp>
          <p:nvSpPr>
            <p:cNvPr id="116752" name="Freeform 43"/>
            <p:cNvSpPr>
              <a:spLocks/>
            </p:cNvSpPr>
            <p:nvPr/>
          </p:nvSpPr>
          <p:spPr bwMode="auto">
            <a:xfrm>
              <a:off x="3438" y="2509"/>
              <a:ext cx="1588" cy="89"/>
            </a:xfrm>
            <a:custGeom>
              <a:avLst/>
              <a:gdLst>
                <a:gd name="T0" fmla="*/ 0 w 3766"/>
                <a:gd name="T1" fmla="*/ 8 h 212"/>
                <a:gd name="T2" fmla="*/ 93 w 3766"/>
                <a:gd name="T3" fmla="*/ 99 h 212"/>
                <a:gd name="T4" fmla="*/ 1616 w 3766"/>
                <a:gd name="T5" fmla="*/ 99 h 212"/>
                <a:gd name="T6" fmla="*/ 1704 w 3766"/>
                <a:gd name="T7" fmla="*/ 212 h 212"/>
                <a:gd name="T8" fmla="*/ 1773 w 3766"/>
                <a:gd name="T9" fmla="*/ 115 h 212"/>
                <a:gd name="T10" fmla="*/ 3564 w 3766"/>
                <a:gd name="T11" fmla="*/ 115 h 212"/>
                <a:gd name="T12" fmla="*/ 3766 w 376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6" h="212">
                  <a:moveTo>
                    <a:pt x="0" y="8"/>
                  </a:moveTo>
                  <a:lnTo>
                    <a:pt x="93" y="99"/>
                  </a:lnTo>
                  <a:lnTo>
                    <a:pt x="1616" y="99"/>
                  </a:lnTo>
                  <a:lnTo>
                    <a:pt x="1704" y="212"/>
                  </a:lnTo>
                  <a:lnTo>
                    <a:pt x="1773" y="115"/>
                  </a:lnTo>
                  <a:lnTo>
                    <a:pt x="3564" y="115"/>
                  </a:lnTo>
                  <a:lnTo>
                    <a:pt x="3766"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3" name="Rectangle 44"/>
            <p:cNvSpPr>
              <a:spLocks noChangeArrowheads="1"/>
            </p:cNvSpPr>
            <p:nvPr/>
          </p:nvSpPr>
          <p:spPr bwMode="auto">
            <a:xfrm>
              <a:off x="4080" y="2622"/>
              <a:ext cx="199"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116754" name="Rectangle 45"/>
            <p:cNvSpPr>
              <a:spLocks noChangeArrowheads="1"/>
            </p:cNvSpPr>
            <p:nvPr/>
          </p:nvSpPr>
          <p:spPr bwMode="auto">
            <a:xfrm>
              <a:off x="1067" y="2295"/>
              <a:ext cx="523"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rgbClr val="000000"/>
                  </a:solidFill>
                  <a:effectLst/>
                  <a:latin typeface="Sans"/>
                </a:rPr>
                <a:t>mov</a:t>
              </a:r>
              <a:endParaRPr kumimoji="0" lang="en-US" sz="1800" b="0" i="0" u="none" strike="noStrike" cap="none" normalizeH="0" baseline="0" smtClean="0">
                <a:ln>
                  <a:noFill/>
                </a:ln>
                <a:solidFill>
                  <a:schemeClr val="tx1"/>
                </a:solidFill>
                <a:effectLst/>
                <a:latin typeface="Arial" pitchFamily="34" charset="0"/>
              </a:endParaRPr>
            </a:p>
          </p:txBody>
        </p:sp>
        <p:sp>
          <p:nvSpPr>
            <p:cNvPr id="116755" name="Line 46"/>
            <p:cNvSpPr>
              <a:spLocks noChangeShapeType="1"/>
            </p:cNvSpPr>
            <p:nvPr/>
          </p:nvSpPr>
          <p:spPr bwMode="auto">
            <a:xfrm>
              <a:off x="2958" y="2293"/>
              <a:ext cx="463" cy="195"/>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6" name="Line 47"/>
            <p:cNvSpPr>
              <a:spLocks noChangeShapeType="1"/>
            </p:cNvSpPr>
            <p:nvPr/>
          </p:nvSpPr>
          <p:spPr bwMode="auto">
            <a:xfrm flipH="1">
              <a:off x="2969" y="2297"/>
              <a:ext cx="45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7" name="Rectangle 48"/>
            <p:cNvSpPr>
              <a:spLocks noChangeArrowheads="1"/>
            </p:cNvSpPr>
            <p:nvPr/>
          </p:nvSpPr>
          <p:spPr bwMode="auto">
            <a:xfrm>
              <a:off x="960" y="1955"/>
              <a:ext cx="4267" cy="847"/>
            </a:xfrm>
            <a:prstGeom prst="rect">
              <a:avLst/>
            </a:pr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58" name="Rectangle 49"/>
            <p:cNvSpPr>
              <a:spLocks noChangeArrowheads="1"/>
            </p:cNvSpPr>
            <p:nvPr/>
          </p:nvSpPr>
          <p:spPr bwMode="auto">
            <a:xfrm>
              <a:off x="1847" y="3242"/>
              <a:ext cx="3216" cy="20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759" name="Rectangle 50"/>
            <p:cNvSpPr>
              <a:spLocks noChangeArrowheads="1"/>
            </p:cNvSpPr>
            <p:nvPr/>
          </p:nvSpPr>
          <p:spPr bwMode="auto">
            <a:xfrm>
              <a:off x="1952" y="3278"/>
              <a:ext cx="411"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01000</a:t>
              </a:r>
              <a:endParaRPr kumimoji="0" lang="en-US" sz="1800" b="0" i="0" u="none" strike="noStrike" cap="none" normalizeH="0" baseline="0" smtClean="0">
                <a:ln>
                  <a:noFill/>
                </a:ln>
                <a:solidFill>
                  <a:schemeClr val="tx1"/>
                </a:solidFill>
                <a:effectLst/>
                <a:latin typeface="Arial" pitchFamily="34" charset="0"/>
              </a:endParaRPr>
            </a:p>
          </p:txBody>
        </p:sp>
        <p:sp>
          <p:nvSpPr>
            <p:cNvPr id="116760" name="Line 51"/>
            <p:cNvSpPr>
              <a:spLocks noChangeShapeType="1"/>
            </p:cNvSpPr>
            <p:nvPr/>
          </p:nvSpPr>
          <p:spPr bwMode="auto">
            <a:xfrm>
              <a:off x="2413" y="3247"/>
              <a:ext cx="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1" name="Freeform 52"/>
            <p:cNvSpPr>
              <a:spLocks/>
            </p:cNvSpPr>
            <p:nvPr/>
          </p:nvSpPr>
          <p:spPr bwMode="auto">
            <a:xfrm>
              <a:off x="1860" y="3469"/>
              <a:ext cx="521" cy="89"/>
            </a:xfrm>
            <a:custGeom>
              <a:avLst/>
              <a:gdLst>
                <a:gd name="T0" fmla="*/ 0 w 1236"/>
                <a:gd name="T1" fmla="*/ 8 h 212"/>
                <a:gd name="T2" fmla="*/ 30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8"/>
                  </a:moveTo>
                  <a:lnTo>
                    <a:pt x="30" y="99"/>
                  </a:lnTo>
                  <a:lnTo>
                    <a:pt x="494" y="99"/>
                  </a:lnTo>
                  <a:lnTo>
                    <a:pt x="559" y="212"/>
                  </a:lnTo>
                  <a:lnTo>
                    <a:pt x="615" y="115"/>
                  </a:lnTo>
                  <a:lnTo>
                    <a:pt x="1169" y="115"/>
                  </a:lnTo>
                  <a:lnTo>
                    <a:pt x="1236"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2" name="Rectangle 53"/>
            <p:cNvSpPr>
              <a:spLocks noChangeArrowheads="1"/>
            </p:cNvSpPr>
            <p:nvPr/>
          </p:nvSpPr>
          <p:spPr bwMode="auto">
            <a:xfrm>
              <a:off x="2033" y="3581"/>
              <a:ext cx="14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16763" name="Freeform 54"/>
            <p:cNvSpPr>
              <a:spLocks/>
            </p:cNvSpPr>
            <p:nvPr/>
          </p:nvSpPr>
          <p:spPr bwMode="auto">
            <a:xfrm>
              <a:off x="1842" y="3117"/>
              <a:ext cx="3203" cy="89"/>
            </a:xfrm>
            <a:custGeom>
              <a:avLst/>
              <a:gdLst>
                <a:gd name="T0" fmla="*/ 0 w 7597"/>
                <a:gd name="T1" fmla="*/ 203 h 211"/>
                <a:gd name="T2" fmla="*/ 186 w 7597"/>
                <a:gd name="T3" fmla="*/ 112 h 211"/>
                <a:gd name="T4" fmla="*/ 3293 w 7597"/>
                <a:gd name="T5" fmla="*/ 112 h 211"/>
                <a:gd name="T6" fmla="*/ 3437 w 7597"/>
                <a:gd name="T7" fmla="*/ 0 h 211"/>
                <a:gd name="T8" fmla="*/ 3524 w 7597"/>
                <a:gd name="T9" fmla="*/ 107 h 211"/>
                <a:gd name="T10" fmla="*/ 7470 w 7597"/>
                <a:gd name="T11" fmla="*/ 107 h 211"/>
                <a:gd name="T12" fmla="*/ 7597 w 7597"/>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7597" h="211">
                  <a:moveTo>
                    <a:pt x="0" y="203"/>
                  </a:moveTo>
                  <a:lnTo>
                    <a:pt x="186" y="112"/>
                  </a:lnTo>
                  <a:lnTo>
                    <a:pt x="3293" y="112"/>
                  </a:lnTo>
                  <a:lnTo>
                    <a:pt x="3437" y="0"/>
                  </a:lnTo>
                  <a:lnTo>
                    <a:pt x="3524" y="107"/>
                  </a:lnTo>
                  <a:lnTo>
                    <a:pt x="7470" y="107"/>
                  </a:lnTo>
                  <a:lnTo>
                    <a:pt x="7597" y="211"/>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4" name="Rectangle 55"/>
            <p:cNvSpPr>
              <a:spLocks noChangeArrowheads="1"/>
            </p:cNvSpPr>
            <p:nvPr/>
          </p:nvSpPr>
          <p:spPr bwMode="auto">
            <a:xfrm>
              <a:off x="3182" y="2960"/>
              <a:ext cx="22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16765" name="Line 56"/>
            <p:cNvSpPr>
              <a:spLocks noChangeShapeType="1"/>
            </p:cNvSpPr>
            <p:nvPr/>
          </p:nvSpPr>
          <p:spPr bwMode="auto">
            <a:xfrm>
              <a:off x="2523" y="3245"/>
              <a:ext cx="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6" name="Line 57"/>
            <p:cNvSpPr>
              <a:spLocks noChangeShapeType="1"/>
            </p:cNvSpPr>
            <p:nvPr/>
          </p:nvSpPr>
          <p:spPr bwMode="auto">
            <a:xfrm>
              <a:off x="2999" y="3241"/>
              <a:ext cx="0" cy="199"/>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7" name="Line 58"/>
            <p:cNvSpPr>
              <a:spLocks noChangeShapeType="1"/>
            </p:cNvSpPr>
            <p:nvPr/>
          </p:nvSpPr>
          <p:spPr bwMode="auto">
            <a:xfrm>
              <a:off x="3445" y="3249"/>
              <a:ext cx="0" cy="20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8" name="Freeform 59"/>
            <p:cNvSpPr>
              <a:spLocks/>
            </p:cNvSpPr>
            <p:nvPr/>
          </p:nvSpPr>
          <p:spPr bwMode="auto">
            <a:xfrm>
              <a:off x="2560" y="3463"/>
              <a:ext cx="449" cy="89"/>
            </a:xfrm>
            <a:custGeom>
              <a:avLst/>
              <a:gdLst>
                <a:gd name="T0" fmla="*/ 0 w 1064"/>
                <a:gd name="T1" fmla="*/ 8 h 212"/>
                <a:gd name="T2" fmla="*/ 26 w 1064"/>
                <a:gd name="T3" fmla="*/ 99 h 212"/>
                <a:gd name="T4" fmla="*/ 426 w 1064"/>
                <a:gd name="T5" fmla="*/ 99 h 212"/>
                <a:gd name="T6" fmla="*/ 482 w 1064"/>
                <a:gd name="T7" fmla="*/ 212 h 212"/>
                <a:gd name="T8" fmla="*/ 530 w 1064"/>
                <a:gd name="T9" fmla="*/ 115 h 212"/>
                <a:gd name="T10" fmla="*/ 1007 w 1064"/>
                <a:gd name="T11" fmla="*/ 115 h 212"/>
                <a:gd name="T12" fmla="*/ 1064 w 106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4" h="212">
                  <a:moveTo>
                    <a:pt x="0" y="8"/>
                  </a:moveTo>
                  <a:lnTo>
                    <a:pt x="26" y="99"/>
                  </a:lnTo>
                  <a:lnTo>
                    <a:pt x="426" y="99"/>
                  </a:lnTo>
                  <a:lnTo>
                    <a:pt x="482" y="212"/>
                  </a:lnTo>
                  <a:lnTo>
                    <a:pt x="530" y="115"/>
                  </a:lnTo>
                  <a:lnTo>
                    <a:pt x="1007" y="115"/>
                  </a:lnTo>
                  <a:lnTo>
                    <a:pt x="1064"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69" name="Rectangle 60"/>
            <p:cNvSpPr>
              <a:spLocks noChangeArrowheads="1"/>
            </p:cNvSpPr>
            <p:nvPr/>
          </p:nvSpPr>
          <p:spPr bwMode="auto">
            <a:xfrm>
              <a:off x="2709" y="3586"/>
              <a:ext cx="13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6770" name="Freeform 61"/>
            <p:cNvSpPr>
              <a:spLocks/>
            </p:cNvSpPr>
            <p:nvPr/>
          </p:nvSpPr>
          <p:spPr bwMode="auto">
            <a:xfrm>
              <a:off x="3026" y="3463"/>
              <a:ext cx="423" cy="89"/>
            </a:xfrm>
            <a:custGeom>
              <a:avLst/>
              <a:gdLst>
                <a:gd name="T0" fmla="*/ 0 w 1004"/>
                <a:gd name="T1" fmla="*/ 8 h 211"/>
                <a:gd name="T2" fmla="*/ 25 w 1004"/>
                <a:gd name="T3" fmla="*/ 99 h 211"/>
                <a:gd name="T4" fmla="*/ 402 w 1004"/>
                <a:gd name="T5" fmla="*/ 99 h 211"/>
                <a:gd name="T6" fmla="*/ 455 w 1004"/>
                <a:gd name="T7" fmla="*/ 211 h 211"/>
                <a:gd name="T8" fmla="*/ 500 w 1004"/>
                <a:gd name="T9" fmla="*/ 114 h 211"/>
                <a:gd name="T10" fmla="*/ 951 w 1004"/>
                <a:gd name="T11" fmla="*/ 114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5" y="99"/>
                  </a:lnTo>
                  <a:lnTo>
                    <a:pt x="402" y="99"/>
                  </a:lnTo>
                  <a:lnTo>
                    <a:pt x="455" y="211"/>
                  </a:lnTo>
                  <a:lnTo>
                    <a:pt x="500" y="114"/>
                  </a:lnTo>
                  <a:lnTo>
                    <a:pt x="951" y="114"/>
                  </a:lnTo>
                  <a:lnTo>
                    <a:pt x="1004"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1" name="Rectangle 62"/>
            <p:cNvSpPr>
              <a:spLocks noChangeArrowheads="1"/>
            </p:cNvSpPr>
            <p:nvPr/>
          </p:nvSpPr>
          <p:spPr bwMode="auto">
            <a:xfrm>
              <a:off x="3166" y="3588"/>
              <a:ext cx="127"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6772" name="Rectangle 63"/>
            <p:cNvSpPr>
              <a:spLocks noChangeArrowheads="1"/>
            </p:cNvSpPr>
            <p:nvPr/>
          </p:nvSpPr>
          <p:spPr bwMode="auto">
            <a:xfrm>
              <a:off x="3567" y="3279"/>
              <a:ext cx="481"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rs2/ imm</a:t>
              </a:r>
              <a:endParaRPr kumimoji="0" lang="en-US" sz="1800" b="0" i="0" u="none" strike="noStrike" cap="none" normalizeH="0" baseline="0" smtClean="0">
                <a:ln>
                  <a:noFill/>
                </a:ln>
                <a:solidFill>
                  <a:schemeClr val="tx1"/>
                </a:solidFill>
                <a:effectLst/>
                <a:latin typeface="Arial" pitchFamily="34" charset="0"/>
              </a:endParaRPr>
            </a:p>
          </p:txBody>
        </p:sp>
        <p:sp>
          <p:nvSpPr>
            <p:cNvPr id="116773" name="Freeform 64"/>
            <p:cNvSpPr>
              <a:spLocks/>
            </p:cNvSpPr>
            <p:nvPr/>
          </p:nvSpPr>
          <p:spPr bwMode="auto">
            <a:xfrm>
              <a:off x="3472" y="3462"/>
              <a:ext cx="1587" cy="90"/>
            </a:xfrm>
            <a:custGeom>
              <a:avLst/>
              <a:gdLst>
                <a:gd name="T0" fmla="*/ 0 w 3766"/>
                <a:gd name="T1" fmla="*/ 9 h 212"/>
                <a:gd name="T2" fmla="*/ 93 w 3766"/>
                <a:gd name="T3" fmla="*/ 99 h 212"/>
                <a:gd name="T4" fmla="*/ 1617 w 3766"/>
                <a:gd name="T5" fmla="*/ 99 h 212"/>
                <a:gd name="T6" fmla="*/ 1704 w 3766"/>
                <a:gd name="T7" fmla="*/ 212 h 212"/>
                <a:gd name="T8" fmla="*/ 1773 w 3766"/>
                <a:gd name="T9" fmla="*/ 115 h 212"/>
                <a:gd name="T10" fmla="*/ 3564 w 3766"/>
                <a:gd name="T11" fmla="*/ 115 h 212"/>
                <a:gd name="T12" fmla="*/ 3766 w 376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6" h="212">
                  <a:moveTo>
                    <a:pt x="0" y="9"/>
                  </a:moveTo>
                  <a:lnTo>
                    <a:pt x="93" y="99"/>
                  </a:lnTo>
                  <a:lnTo>
                    <a:pt x="1617" y="99"/>
                  </a:lnTo>
                  <a:lnTo>
                    <a:pt x="1704" y="212"/>
                  </a:lnTo>
                  <a:lnTo>
                    <a:pt x="1773" y="115"/>
                  </a:lnTo>
                  <a:lnTo>
                    <a:pt x="3564" y="115"/>
                  </a:lnTo>
                  <a:lnTo>
                    <a:pt x="3766"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4" name="Rectangle 65"/>
            <p:cNvSpPr>
              <a:spLocks noChangeArrowheads="1"/>
            </p:cNvSpPr>
            <p:nvPr/>
          </p:nvSpPr>
          <p:spPr bwMode="auto">
            <a:xfrm>
              <a:off x="4113" y="3575"/>
              <a:ext cx="199"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116775" name="Rectangle 66"/>
            <p:cNvSpPr>
              <a:spLocks noChangeArrowheads="1"/>
            </p:cNvSpPr>
            <p:nvPr/>
          </p:nvSpPr>
          <p:spPr bwMode="auto">
            <a:xfrm>
              <a:off x="1101" y="3249"/>
              <a:ext cx="411"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rgbClr val="000000"/>
                  </a:solidFill>
                  <a:effectLst/>
                  <a:latin typeface="Sans"/>
                </a:rPr>
                <a:t>not</a:t>
              </a:r>
              <a:endParaRPr kumimoji="0" lang="en-US" sz="1800" b="0" i="0" u="none" strike="noStrike" cap="none" normalizeH="0" baseline="0" smtClean="0">
                <a:ln>
                  <a:noFill/>
                </a:ln>
                <a:solidFill>
                  <a:schemeClr val="tx1"/>
                </a:solidFill>
                <a:effectLst/>
                <a:latin typeface="Arial" pitchFamily="34" charset="0"/>
              </a:endParaRPr>
            </a:p>
          </p:txBody>
        </p:sp>
        <p:sp>
          <p:nvSpPr>
            <p:cNvPr id="116776" name="Line 67"/>
            <p:cNvSpPr>
              <a:spLocks noChangeShapeType="1"/>
            </p:cNvSpPr>
            <p:nvPr/>
          </p:nvSpPr>
          <p:spPr bwMode="auto">
            <a:xfrm>
              <a:off x="2992" y="3246"/>
              <a:ext cx="463" cy="196"/>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7" name="Line 68"/>
            <p:cNvSpPr>
              <a:spLocks noChangeShapeType="1"/>
            </p:cNvSpPr>
            <p:nvPr/>
          </p:nvSpPr>
          <p:spPr bwMode="auto">
            <a:xfrm flipH="1">
              <a:off x="3003" y="3251"/>
              <a:ext cx="450" cy="199"/>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8" name="Rectangle 69"/>
            <p:cNvSpPr>
              <a:spLocks noChangeArrowheads="1"/>
            </p:cNvSpPr>
            <p:nvPr/>
          </p:nvSpPr>
          <p:spPr bwMode="auto">
            <a:xfrm>
              <a:off x="960" y="2946"/>
              <a:ext cx="4267" cy="848"/>
            </a:xfrm>
            <a:prstGeom prst="rect">
              <a:avLst/>
            </a:pr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79" name="Rectangle 70"/>
            <p:cNvSpPr>
              <a:spLocks noChangeArrowheads="1"/>
            </p:cNvSpPr>
            <p:nvPr/>
          </p:nvSpPr>
          <p:spPr bwMode="auto">
            <a:xfrm>
              <a:off x="2415" y="1350"/>
              <a:ext cx="121"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I</a:t>
              </a:r>
              <a:endParaRPr kumimoji="0" lang="en-US" sz="1800" b="0" i="0" u="none" strike="noStrike" cap="none" normalizeH="0" baseline="0" dirty="0" smtClean="0">
                <a:ln>
                  <a:noFill/>
                </a:ln>
                <a:solidFill>
                  <a:schemeClr val="tx1"/>
                </a:solidFill>
                <a:effectLst/>
                <a:latin typeface="Arial" pitchFamily="34" charset="0"/>
              </a:endParaRPr>
            </a:p>
          </p:txBody>
        </p:sp>
        <p:sp>
          <p:nvSpPr>
            <p:cNvPr id="116780" name="Rectangle 71"/>
            <p:cNvSpPr>
              <a:spLocks noChangeArrowheads="1"/>
            </p:cNvSpPr>
            <p:nvPr/>
          </p:nvSpPr>
          <p:spPr bwMode="auto">
            <a:xfrm>
              <a:off x="2408" y="2312"/>
              <a:ext cx="121"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16781" name="Rectangle 72"/>
            <p:cNvSpPr>
              <a:spLocks noChangeArrowheads="1"/>
            </p:cNvSpPr>
            <p:nvPr/>
          </p:nvSpPr>
          <p:spPr bwMode="auto">
            <a:xfrm>
              <a:off x="2438" y="3267"/>
              <a:ext cx="121"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16782" name="Rectangle 73"/>
            <p:cNvSpPr>
              <a:spLocks noChangeArrowheads="1"/>
            </p:cNvSpPr>
            <p:nvPr/>
          </p:nvSpPr>
          <p:spPr bwMode="auto">
            <a:xfrm>
              <a:off x="2681" y="3291"/>
              <a:ext cx="148"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116783" name="Freeform 74"/>
            <p:cNvSpPr>
              <a:spLocks/>
            </p:cNvSpPr>
            <p:nvPr/>
          </p:nvSpPr>
          <p:spPr bwMode="auto">
            <a:xfrm>
              <a:off x="2346" y="1535"/>
              <a:ext cx="170" cy="89"/>
            </a:xfrm>
            <a:custGeom>
              <a:avLst/>
              <a:gdLst>
                <a:gd name="T0" fmla="*/ 0 w 403"/>
                <a:gd name="T1" fmla="*/ 8 h 212"/>
                <a:gd name="T2" fmla="*/ 10 w 403"/>
                <a:gd name="T3" fmla="*/ 99 h 212"/>
                <a:gd name="T4" fmla="*/ 133 w 403"/>
                <a:gd name="T5" fmla="*/ 85 h 212"/>
                <a:gd name="T6" fmla="*/ 211 w 403"/>
                <a:gd name="T7" fmla="*/ 212 h 212"/>
                <a:gd name="T8" fmla="*/ 286 w 403"/>
                <a:gd name="T9" fmla="*/ 115 h 212"/>
                <a:gd name="T10" fmla="*/ 381 w 403"/>
                <a:gd name="T11" fmla="*/ 115 h 212"/>
                <a:gd name="T12" fmla="*/ 403 w 403"/>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403" h="212">
                  <a:moveTo>
                    <a:pt x="0" y="8"/>
                  </a:moveTo>
                  <a:lnTo>
                    <a:pt x="10" y="99"/>
                  </a:lnTo>
                  <a:lnTo>
                    <a:pt x="133" y="85"/>
                  </a:lnTo>
                  <a:lnTo>
                    <a:pt x="211" y="212"/>
                  </a:lnTo>
                  <a:lnTo>
                    <a:pt x="286" y="115"/>
                  </a:lnTo>
                  <a:lnTo>
                    <a:pt x="381" y="115"/>
                  </a:lnTo>
                  <a:lnTo>
                    <a:pt x="403"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84" name="Rectangle 75"/>
            <p:cNvSpPr>
              <a:spLocks noChangeArrowheads="1"/>
            </p:cNvSpPr>
            <p:nvPr/>
          </p:nvSpPr>
          <p:spPr bwMode="auto">
            <a:xfrm>
              <a:off x="2396" y="1653"/>
              <a:ext cx="14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6785" name="Freeform 76"/>
            <p:cNvSpPr>
              <a:spLocks/>
            </p:cNvSpPr>
            <p:nvPr/>
          </p:nvSpPr>
          <p:spPr bwMode="auto">
            <a:xfrm>
              <a:off x="2348" y="2512"/>
              <a:ext cx="169" cy="89"/>
            </a:xfrm>
            <a:custGeom>
              <a:avLst/>
              <a:gdLst>
                <a:gd name="T0" fmla="*/ 0 w 403"/>
                <a:gd name="T1" fmla="*/ 9 h 212"/>
                <a:gd name="T2" fmla="*/ 10 w 403"/>
                <a:gd name="T3" fmla="*/ 99 h 212"/>
                <a:gd name="T4" fmla="*/ 132 w 403"/>
                <a:gd name="T5" fmla="*/ 85 h 212"/>
                <a:gd name="T6" fmla="*/ 211 w 403"/>
                <a:gd name="T7" fmla="*/ 212 h 212"/>
                <a:gd name="T8" fmla="*/ 286 w 403"/>
                <a:gd name="T9" fmla="*/ 115 h 212"/>
                <a:gd name="T10" fmla="*/ 381 w 403"/>
                <a:gd name="T11" fmla="*/ 115 h 212"/>
                <a:gd name="T12" fmla="*/ 403 w 403"/>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403" h="212">
                  <a:moveTo>
                    <a:pt x="0" y="9"/>
                  </a:moveTo>
                  <a:lnTo>
                    <a:pt x="10" y="99"/>
                  </a:lnTo>
                  <a:lnTo>
                    <a:pt x="132" y="85"/>
                  </a:lnTo>
                  <a:lnTo>
                    <a:pt x="211" y="212"/>
                  </a:lnTo>
                  <a:lnTo>
                    <a:pt x="286" y="115"/>
                  </a:lnTo>
                  <a:lnTo>
                    <a:pt x="381" y="115"/>
                  </a:lnTo>
                  <a:lnTo>
                    <a:pt x="403"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86" name="Rectangle 77"/>
            <p:cNvSpPr>
              <a:spLocks noChangeArrowheads="1"/>
            </p:cNvSpPr>
            <p:nvPr/>
          </p:nvSpPr>
          <p:spPr bwMode="auto">
            <a:xfrm>
              <a:off x="2398" y="2630"/>
              <a:ext cx="14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6787" name="Freeform 78"/>
            <p:cNvSpPr>
              <a:spLocks/>
            </p:cNvSpPr>
            <p:nvPr/>
          </p:nvSpPr>
          <p:spPr bwMode="auto">
            <a:xfrm>
              <a:off x="2383" y="3462"/>
              <a:ext cx="170" cy="89"/>
            </a:xfrm>
            <a:custGeom>
              <a:avLst/>
              <a:gdLst>
                <a:gd name="T0" fmla="*/ 0 w 403"/>
                <a:gd name="T1" fmla="*/ 8 h 211"/>
                <a:gd name="T2" fmla="*/ 10 w 403"/>
                <a:gd name="T3" fmla="*/ 99 h 211"/>
                <a:gd name="T4" fmla="*/ 133 w 403"/>
                <a:gd name="T5" fmla="*/ 84 h 211"/>
                <a:gd name="T6" fmla="*/ 211 w 403"/>
                <a:gd name="T7" fmla="*/ 211 h 211"/>
                <a:gd name="T8" fmla="*/ 286 w 403"/>
                <a:gd name="T9" fmla="*/ 114 h 211"/>
                <a:gd name="T10" fmla="*/ 382 w 403"/>
                <a:gd name="T11" fmla="*/ 114 h 211"/>
                <a:gd name="T12" fmla="*/ 403 w 403"/>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403" h="211">
                  <a:moveTo>
                    <a:pt x="0" y="8"/>
                  </a:moveTo>
                  <a:lnTo>
                    <a:pt x="10" y="99"/>
                  </a:lnTo>
                  <a:lnTo>
                    <a:pt x="133" y="84"/>
                  </a:lnTo>
                  <a:lnTo>
                    <a:pt x="211" y="211"/>
                  </a:lnTo>
                  <a:lnTo>
                    <a:pt x="286" y="114"/>
                  </a:lnTo>
                  <a:lnTo>
                    <a:pt x="382" y="114"/>
                  </a:lnTo>
                  <a:lnTo>
                    <a:pt x="403"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88" name="Rectangle 79"/>
            <p:cNvSpPr>
              <a:spLocks noChangeArrowheads="1"/>
            </p:cNvSpPr>
            <p:nvPr/>
          </p:nvSpPr>
          <p:spPr bwMode="auto">
            <a:xfrm>
              <a:off x="2434" y="3579"/>
              <a:ext cx="14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grpSp>
      <p:pic>
        <p:nvPicPr>
          <p:cNvPr id="8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507A2734-6327-4207-8534-69BF23659C9F}" type="slidenum">
              <a:rPr/>
              <a:pPr>
                <a:defRPr/>
              </a:pPr>
              <a:t>92</a:t>
            </a:fld>
            <a:endParaRPr/>
          </a:p>
        </p:txBody>
      </p:sp>
      <p:sp>
        <p:nvSpPr>
          <p:cNvPr id="2" name="Title 1"/>
          <p:cNvSpPr txBox="1">
            <a:spLocks noGrp="1"/>
          </p:cNvSpPr>
          <p:nvPr>
            <p:ph type="title" idx="4294967295"/>
          </p:nvPr>
        </p:nvSpPr>
        <p:spPr>
          <a:xfrm>
            <a:off x="228600" y="206375"/>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Load and Store Instructions</a:t>
            </a:r>
          </a:p>
        </p:txBody>
      </p:sp>
      <p:sp>
        <p:nvSpPr>
          <p:cNvPr id="117765" name="Text Placeholder 2"/>
          <p:cNvSpPr txBox="1">
            <a:spLocks noGrp="1"/>
          </p:cNvSpPr>
          <p:nvPr>
            <p:ph type="body" idx="4294967295"/>
          </p:nvPr>
        </p:nvSpPr>
        <p:spPr bwMode="auto">
          <a:xfrm>
            <a:off x="304800" y="1762125"/>
            <a:ext cx="8610600" cy="17827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dirty="0" smtClean="0">
                <a:solidFill>
                  <a:srgbClr val="008000"/>
                </a:solidFill>
                <a:ea typeface="Microsoft YaHei"/>
              </a:rPr>
              <a:t>ld </a:t>
            </a:r>
            <a:r>
              <a:rPr lang="en-US" dirty="0" err="1" smtClean="0">
                <a:solidFill>
                  <a:srgbClr val="008000"/>
                </a:solidFill>
                <a:ea typeface="Microsoft YaHei"/>
              </a:rPr>
              <a:t>rd</a:t>
            </a:r>
            <a:r>
              <a:rPr lang="en-US" dirty="0" smtClean="0">
                <a:solidFill>
                  <a:srgbClr val="008000"/>
                </a:solidFill>
                <a:ea typeface="Microsoft YaHei"/>
              </a:rPr>
              <a:t>, </a:t>
            </a:r>
            <a:r>
              <a:rPr lang="en-US" dirty="0" err="1" smtClean="0">
                <a:solidFill>
                  <a:srgbClr val="008000"/>
                </a:solidFill>
                <a:ea typeface="Microsoft YaHei"/>
              </a:rPr>
              <a:t>imm</a:t>
            </a:r>
            <a:r>
              <a:rPr lang="en-US" dirty="0" smtClean="0">
                <a:solidFill>
                  <a:srgbClr val="008000"/>
                </a:solidFill>
                <a:ea typeface="Microsoft YaHei"/>
              </a:rPr>
              <a:t>[rs1]</a:t>
            </a:r>
          </a:p>
          <a:p>
            <a:pPr eaLnBrk="1">
              <a:spcBef>
                <a:spcPct val="0"/>
              </a:spcBef>
              <a:spcAft>
                <a:spcPts val="1413"/>
              </a:spcAft>
            </a:pPr>
            <a:r>
              <a:rPr lang="en-US" dirty="0" smtClean="0">
                <a:solidFill>
                  <a:srgbClr val="008000"/>
                </a:solidFill>
                <a:ea typeface="Microsoft YaHei"/>
              </a:rPr>
              <a:t>rs1 </a:t>
            </a:r>
            <a:r>
              <a:rPr lang="en-US" dirty="0" smtClean="0">
                <a:ea typeface="Microsoft YaHei"/>
              </a:rPr>
              <a:t>→ base register</a:t>
            </a:r>
          </a:p>
          <a:p>
            <a:pPr eaLnBrk="1">
              <a:spcBef>
                <a:spcPct val="0"/>
              </a:spcBef>
              <a:spcAft>
                <a:spcPts val="1413"/>
              </a:spcAft>
            </a:pPr>
            <a:r>
              <a:rPr lang="en-US" dirty="0" smtClean="0">
                <a:ea typeface="Microsoft YaHei"/>
              </a:rPr>
              <a:t>Use the </a:t>
            </a:r>
            <a:r>
              <a:rPr lang="en-US" dirty="0" smtClean="0">
                <a:solidFill>
                  <a:srgbClr val="0000FF"/>
                </a:solidFill>
                <a:ea typeface="Microsoft YaHei"/>
              </a:rPr>
              <a:t>immediate</a:t>
            </a:r>
            <a:r>
              <a:rPr lang="en-US" dirty="0" smtClean="0">
                <a:ea typeface="Microsoft YaHei"/>
              </a:rPr>
              <a:t> format.</a:t>
            </a:r>
          </a:p>
        </p:txBody>
      </p:sp>
      <p:grpSp>
        <p:nvGrpSpPr>
          <p:cNvPr id="117839" name="Group 117838"/>
          <p:cNvGrpSpPr/>
          <p:nvPr/>
        </p:nvGrpSpPr>
        <p:grpSpPr>
          <a:xfrm>
            <a:off x="990600" y="3973881"/>
            <a:ext cx="6958013" cy="1284288"/>
            <a:chOff x="1770063" y="2978150"/>
            <a:chExt cx="6958013" cy="1284288"/>
          </a:xfrm>
        </p:grpSpPr>
        <p:sp>
          <p:nvSpPr>
            <p:cNvPr id="117789" name="Rectangle 56"/>
            <p:cNvSpPr>
              <a:spLocks noChangeArrowheads="1"/>
            </p:cNvSpPr>
            <p:nvPr/>
          </p:nvSpPr>
          <p:spPr bwMode="auto">
            <a:xfrm>
              <a:off x="1770063" y="2978150"/>
              <a:ext cx="6958013" cy="1258888"/>
            </a:xfrm>
            <a:prstGeom prst="rect">
              <a:avLst/>
            </a:prstGeom>
            <a:noFill/>
            <a:ln w="7"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0" name="Rectangle 57"/>
            <p:cNvSpPr>
              <a:spLocks noChangeArrowheads="1"/>
            </p:cNvSpPr>
            <p:nvPr/>
          </p:nvSpPr>
          <p:spPr bwMode="auto">
            <a:xfrm>
              <a:off x="3711575" y="3471863"/>
              <a:ext cx="4725988" cy="29686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791" name="Rectangle 58"/>
            <p:cNvSpPr>
              <a:spLocks noChangeArrowheads="1"/>
            </p:cNvSpPr>
            <p:nvPr/>
          </p:nvSpPr>
          <p:spPr bwMode="auto">
            <a:xfrm>
              <a:off x="3865563" y="3524250"/>
              <a:ext cx="615950"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01110</a:t>
              </a:r>
              <a:endParaRPr kumimoji="0" lang="en-US" sz="1800" b="0" i="0" u="none" strike="noStrike" cap="none" normalizeH="0" baseline="0" dirty="0" smtClean="0">
                <a:ln>
                  <a:noFill/>
                </a:ln>
                <a:solidFill>
                  <a:schemeClr val="tx1"/>
                </a:solidFill>
                <a:effectLst/>
                <a:latin typeface="Arial" pitchFamily="34" charset="0"/>
              </a:endParaRPr>
            </a:p>
          </p:txBody>
        </p:sp>
        <p:sp>
          <p:nvSpPr>
            <p:cNvPr id="117792" name="Line 59"/>
            <p:cNvSpPr>
              <a:spLocks noChangeShapeType="1"/>
            </p:cNvSpPr>
            <p:nvPr/>
          </p:nvSpPr>
          <p:spPr bwMode="auto">
            <a:xfrm>
              <a:off x="4543425" y="3479800"/>
              <a:ext cx="0" cy="295275"/>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3" name="Freeform 60"/>
            <p:cNvSpPr>
              <a:spLocks/>
            </p:cNvSpPr>
            <p:nvPr/>
          </p:nvSpPr>
          <p:spPr bwMode="auto">
            <a:xfrm>
              <a:off x="3732213" y="3806825"/>
              <a:ext cx="765175" cy="131763"/>
            </a:xfrm>
            <a:custGeom>
              <a:avLst/>
              <a:gdLst>
                <a:gd name="T0" fmla="*/ 0 w 1235"/>
                <a:gd name="T1" fmla="*/ 8 h 211"/>
                <a:gd name="T2" fmla="*/ 30 w 1235"/>
                <a:gd name="T3" fmla="*/ 99 h 211"/>
                <a:gd name="T4" fmla="*/ 494 w 1235"/>
                <a:gd name="T5" fmla="*/ 99 h 211"/>
                <a:gd name="T6" fmla="*/ 559 w 1235"/>
                <a:gd name="T7" fmla="*/ 211 h 211"/>
                <a:gd name="T8" fmla="*/ 614 w 1235"/>
                <a:gd name="T9" fmla="*/ 115 h 211"/>
                <a:gd name="T10" fmla="*/ 1169 w 1235"/>
                <a:gd name="T11" fmla="*/ 115 h 211"/>
                <a:gd name="T12" fmla="*/ 1235 w 1235"/>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235" h="211">
                  <a:moveTo>
                    <a:pt x="0" y="8"/>
                  </a:moveTo>
                  <a:lnTo>
                    <a:pt x="30" y="99"/>
                  </a:lnTo>
                  <a:lnTo>
                    <a:pt x="494" y="99"/>
                  </a:lnTo>
                  <a:lnTo>
                    <a:pt x="559" y="211"/>
                  </a:lnTo>
                  <a:lnTo>
                    <a:pt x="614" y="115"/>
                  </a:lnTo>
                  <a:lnTo>
                    <a:pt x="1169" y="115"/>
                  </a:lnTo>
                  <a:lnTo>
                    <a:pt x="1235"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4" name="Rectangle 61"/>
            <p:cNvSpPr>
              <a:spLocks noChangeArrowheads="1"/>
            </p:cNvSpPr>
            <p:nvPr/>
          </p:nvSpPr>
          <p:spPr bwMode="auto">
            <a:xfrm>
              <a:off x="3984625" y="3973513"/>
              <a:ext cx="21590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17795" name="Freeform 62"/>
            <p:cNvSpPr>
              <a:spLocks/>
            </p:cNvSpPr>
            <p:nvPr/>
          </p:nvSpPr>
          <p:spPr bwMode="auto">
            <a:xfrm>
              <a:off x="3705225" y="3287713"/>
              <a:ext cx="4705350" cy="131763"/>
            </a:xfrm>
            <a:custGeom>
              <a:avLst/>
              <a:gdLst>
                <a:gd name="T0" fmla="*/ 0 w 7597"/>
                <a:gd name="T1" fmla="*/ 204 h 212"/>
                <a:gd name="T2" fmla="*/ 185 w 7597"/>
                <a:gd name="T3" fmla="*/ 113 h 212"/>
                <a:gd name="T4" fmla="*/ 3293 w 7597"/>
                <a:gd name="T5" fmla="*/ 113 h 212"/>
                <a:gd name="T6" fmla="*/ 3436 w 7597"/>
                <a:gd name="T7" fmla="*/ 0 h 212"/>
                <a:gd name="T8" fmla="*/ 3524 w 7597"/>
                <a:gd name="T9" fmla="*/ 107 h 212"/>
                <a:gd name="T10" fmla="*/ 7470 w 7597"/>
                <a:gd name="T11" fmla="*/ 107 h 212"/>
                <a:gd name="T12" fmla="*/ 7597 w 7597"/>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7597" h="212">
                  <a:moveTo>
                    <a:pt x="0" y="204"/>
                  </a:moveTo>
                  <a:lnTo>
                    <a:pt x="185" y="113"/>
                  </a:lnTo>
                  <a:lnTo>
                    <a:pt x="3293" y="113"/>
                  </a:lnTo>
                  <a:lnTo>
                    <a:pt x="3436" y="0"/>
                  </a:lnTo>
                  <a:lnTo>
                    <a:pt x="3524" y="107"/>
                  </a:lnTo>
                  <a:lnTo>
                    <a:pt x="7470" y="107"/>
                  </a:lnTo>
                  <a:lnTo>
                    <a:pt x="7597" y="212"/>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6" name="Rectangle 63"/>
            <p:cNvSpPr>
              <a:spLocks noChangeArrowheads="1"/>
            </p:cNvSpPr>
            <p:nvPr/>
          </p:nvSpPr>
          <p:spPr bwMode="auto">
            <a:xfrm>
              <a:off x="5672138" y="3057525"/>
              <a:ext cx="3365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17797" name="Line 64"/>
            <p:cNvSpPr>
              <a:spLocks noChangeShapeType="1"/>
            </p:cNvSpPr>
            <p:nvPr/>
          </p:nvSpPr>
          <p:spPr bwMode="auto">
            <a:xfrm>
              <a:off x="4705350" y="3476625"/>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8" name="Line 65"/>
            <p:cNvSpPr>
              <a:spLocks noChangeShapeType="1"/>
            </p:cNvSpPr>
            <p:nvPr/>
          </p:nvSpPr>
          <p:spPr bwMode="auto">
            <a:xfrm>
              <a:off x="5405438" y="3470275"/>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99" name="Rectangle 66"/>
            <p:cNvSpPr>
              <a:spLocks noChangeArrowheads="1"/>
            </p:cNvSpPr>
            <p:nvPr/>
          </p:nvSpPr>
          <p:spPr bwMode="auto">
            <a:xfrm>
              <a:off x="5573713" y="3516313"/>
              <a:ext cx="395288"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17800" name="Line 67"/>
            <p:cNvSpPr>
              <a:spLocks noChangeShapeType="1"/>
            </p:cNvSpPr>
            <p:nvPr/>
          </p:nvSpPr>
          <p:spPr bwMode="auto">
            <a:xfrm>
              <a:off x="6059488" y="3482975"/>
              <a:ext cx="0" cy="295275"/>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01" name="Freeform 68"/>
            <p:cNvSpPr>
              <a:spLocks/>
            </p:cNvSpPr>
            <p:nvPr/>
          </p:nvSpPr>
          <p:spPr bwMode="auto">
            <a:xfrm>
              <a:off x="4759325" y="3798888"/>
              <a:ext cx="660400" cy="130175"/>
            </a:xfrm>
            <a:custGeom>
              <a:avLst/>
              <a:gdLst>
                <a:gd name="T0" fmla="*/ 0 w 1064"/>
                <a:gd name="T1" fmla="*/ 8 h 211"/>
                <a:gd name="T2" fmla="*/ 26 w 1064"/>
                <a:gd name="T3" fmla="*/ 99 h 211"/>
                <a:gd name="T4" fmla="*/ 425 w 1064"/>
                <a:gd name="T5" fmla="*/ 99 h 211"/>
                <a:gd name="T6" fmla="*/ 481 w 1064"/>
                <a:gd name="T7" fmla="*/ 211 h 211"/>
                <a:gd name="T8" fmla="*/ 529 w 1064"/>
                <a:gd name="T9" fmla="*/ 115 h 211"/>
                <a:gd name="T10" fmla="*/ 1007 w 1064"/>
                <a:gd name="T11" fmla="*/ 115 h 211"/>
                <a:gd name="T12" fmla="*/ 1064 w 106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64" h="211">
                  <a:moveTo>
                    <a:pt x="0" y="8"/>
                  </a:moveTo>
                  <a:lnTo>
                    <a:pt x="26" y="99"/>
                  </a:lnTo>
                  <a:lnTo>
                    <a:pt x="425" y="99"/>
                  </a:lnTo>
                  <a:lnTo>
                    <a:pt x="481" y="211"/>
                  </a:lnTo>
                  <a:lnTo>
                    <a:pt x="529" y="115"/>
                  </a:lnTo>
                  <a:lnTo>
                    <a:pt x="1007" y="115"/>
                  </a:lnTo>
                  <a:lnTo>
                    <a:pt x="1064" y="0"/>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02" name="Rectangle 69"/>
            <p:cNvSpPr>
              <a:spLocks noChangeArrowheads="1"/>
            </p:cNvSpPr>
            <p:nvPr/>
          </p:nvSpPr>
          <p:spPr bwMode="auto">
            <a:xfrm>
              <a:off x="4978400" y="3978275"/>
              <a:ext cx="190500"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7803" name="Freeform 70"/>
            <p:cNvSpPr>
              <a:spLocks/>
            </p:cNvSpPr>
            <p:nvPr/>
          </p:nvSpPr>
          <p:spPr bwMode="auto">
            <a:xfrm>
              <a:off x="5443538" y="3797300"/>
              <a:ext cx="622300" cy="131763"/>
            </a:xfrm>
            <a:custGeom>
              <a:avLst/>
              <a:gdLst>
                <a:gd name="T0" fmla="*/ 0 w 1004"/>
                <a:gd name="T1" fmla="*/ 8 h 212"/>
                <a:gd name="T2" fmla="*/ 24 w 1004"/>
                <a:gd name="T3" fmla="*/ 99 h 212"/>
                <a:gd name="T4" fmla="*/ 401 w 1004"/>
                <a:gd name="T5" fmla="*/ 99 h 212"/>
                <a:gd name="T6" fmla="*/ 454 w 1004"/>
                <a:gd name="T7" fmla="*/ 212 h 212"/>
                <a:gd name="T8" fmla="*/ 499 w 1004"/>
                <a:gd name="T9" fmla="*/ 115 h 212"/>
                <a:gd name="T10" fmla="*/ 950 w 1004"/>
                <a:gd name="T11" fmla="*/ 115 h 212"/>
                <a:gd name="T12" fmla="*/ 1004 w 100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04" h="212">
                  <a:moveTo>
                    <a:pt x="0" y="8"/>
                  </a:moveTo>
                  <a:lnTo>
                    <a:pt x="24" y="99"/>
                  </a:lnTo>
                  <a:lnTo>
                    <a:pt x="401" y="99"/>
                  </a:lnTo>
                  <a:lnTo>
                    <a:pt x="454" y="212"/>
                  </a:lnTo>
                  <a:lnTo>
                    <a:pt x="499" y="115"/>
                  </a:lnTo>
                  <a:lnTo>
                    <a:pt x="950" y="115"/>
                  </a:lnTo>
                  <a:lnTo>
                    <a:pt x="1004" y="0"/>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04" name="Rectangle 71"/>
            <p:cNvSpPr>
              <a:spLocks noChangeArrowheads="1"/>
            </p:cNvSpPr>
            <p:nvPr/>
          </p:nvSpPr>
          <p:spPr bwMode="auto">
            <a:xfrm>
              <a:off x="5649913" y="3981450"/>
              <a:ext cx="190500"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7805" name="Freeform 72"/>
            <p:cNvSpPr>
              <a:spLocks/>
            </p:cNvSpPr>
            <p:nvPr/>
          </p:nvSpPr>
          <p:spPr bwMode="auto">
            <a:xfrm>
              <a:off x="6099175" y="3797300"/>
              <a:ext cx="2332038" cy="131763"/>
            </a:xfrm>
            <a:custGeom>
              <a:avLst/>
              <a:gdLst>
                <a:gd name="T0" fmla="*/ 0 w 3765"/>
                <a:gd name="T1" fmla="*/ 8 h 212"/>
                <a:gd name="T2" fmla="*/ 92 w 3765"/>
                <a:gd name="T3" fmla="*/ 99 h 212"/>
                <a:gd name="T4" fmla="*/ 1616 w 3765"/>
                <a:gd name="T5" fmla="*/ 99 h 212"/>
                <a:gd name="T6" fmla="*/ 1703 w 3765"/>
                <a:gd name="T7" fmla="*/ 212 h 212"/>
                <a:gd name="T8" fmla="*/ 1773 w 3765"/>
                <a:gd name="T9" fmla="*/ 115 h 212"/>
                <a:gd name="T10" fmla="*/ 3563 w 3765"/>
                <a:gd name="T11" fmla="*/ 115 h 212"/>
                <a:gd name="T12" fmla="*/ 3765 w 376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765" h="212">
                  <a:moveTo>
                    <a:pt x="0" y="8"/>
                  </a:moveTo>
                  <a:lnTo>
                    <a:pt x="92" y="99"/>
                  </a:lnTo>
                  <a:lnTo>
                    <a:pt x="1616" y="99"/>
                  </a:lnTo>
                  <a:lnTo>
                    <a:pt x="1703" y="212"/>
                  </a:lnTo>
                  <a:lnTo>
                    <a:pt x="1773" y="115"/>
                  </a:lnTo>
                  <a:lnTo>
                    <a:pt x="3563" y="115"/>
                  </a:lnTo>
                  <a:lnTo>
                    <a:pt x="3765"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06" name="Rectangle 73"/>
            <p:cNvSpPr>
              <a:spLocks noChangeArrowheads="1"/>
            </p:cNvSpPr>
            <p:nvPr/>
          </p:nvSpPr>
          <p:spPr bwMode="auto">
            <a:xfrm>
              <a:off x="7042150" y="3962400"/>
              <a:ext cx="296863"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117807" name="Rectangle 74"/>
            <p:cNvSpPr>
              <a:spLocks noChangeArrowheads="1"/>
            </p:cNvSpPr>
            <p:nvPr/>
          </p:nvSpPr>
          <p:spPr bwMode="auto">
            <a:xfrm>
              <a:off x="1866900" y="3513138"/>
              <a:ext cx="1717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ld </a:t>
              </a:r>
              <a:r>
                <a:rPr kumimoji="0" lang="en-US" sz="2000" b="0" i="0" u="none" strike="noStrike" cap="none" normalizeH="0" baseline="0" dirty="0" err="1" smtClean="0">
                  <a:ln>
                    <a:noFill/>
                  </a:ln>
                  <a:solidFill>
                    <a:srgbClr val="000000"/>
                  </a:solidFill>
                  <a:effectLst/>
                  <a:latin typeface="Sans"/>
                </a:rPr>
                <a:t>rd</a:t>
              </a:r>
              <a:r>
                <a:rPr kumimoji="0" lang="en-US" sz="2000" b="0" i="0" u="none" strike="noStrike" cap="none" normalizeH="0" baseline="0" dirty="0" smtClean="0">
                  <a:ln>
                    <a:noFill/>
                  </a:ln>
                  <a:solidFill>
                    <a:srgbClr val="000000"/>
                  </a:solidFill>
                  <a:effectLst/>
                  <a:latin typeface="Sans"/>
                </a:rPr>
                <a:t>, </a:t>
              </a:r>
              <a:r>
                <a:rPr kumimoji="0" lang="en-US" sz="2000" b="0" i="0" u="none" strike="noStrike" cap="none" normalizeH="0" baseline="0" dirty="0" err="1" smtClean="0">
                  <a:ln>
                    <a:noFill/>
                  </a:ln>
                  <a:solidFill>
                    <a:srgbClr val="000000"/>
                  </a:solidFill>
                  <a:effectLst/>
                  <a:latin typeface="Sans"/>
                </a:rPr>
                <a:t>imm</a:t>
              </a:r>
              <a:r>
                <a:rPr kumimoji="0" lang="en-US" sz="2000" b="0" i="0" u="none" strike="noStrike" cap="none" normalizeH="0" baseline="0" dirty="0" smtClean="0">
                  <a:ln>
                    <a:noFill/>
                  </a:ln>
                  <a:solidFill>
                    <a:srgbClr val="000000"/>
                  </a:solidFill>
                  <a:effectLst/>
                  <a:latin typeface="Sans"/>
                </a:rPr>
                <a:t>[rs1]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7808" name="Rectangle 75"/>
            <p:cNvSpPr>
              <a:spLocks noChangeArrowheads="1"/>
            </p:cNvSpPr>
            <p:nvPr/>
          </p:nvSpPr>
          <p:spPr bwMode="auto">
            <a:xfrm>
              <a:off x="4541838" y="3508375"/>
              <a:ext cx="2413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7809" name="Freeform 76"/>
            <p:cNvSpPr>
              <a:spLocks/>
            </p:cNvSpPr>
            <p:nvPr/>
          </p:nvSpPr>
          <p:spPr bwMode="auto">
            <a:xfrm>
              <a:off x="4494213" y="3790950"/>
              <a:ext cx="250825" cy="130175"/>
            </a:xfrm>
            <a:custGeom>
              <a:avLst/>
              <a:gdLst>
                <a:gd name="T0" fmla="*/ 0 w 403"/>
                <a:gd name="T1" fmla="*/ 8 h 211"/>
                <a:gd name="T2" fmla="*/ 10 w 403"/>
                <a:gd name="T3" fmla="*/ 99 h 211"/>
                <a:gd name="T4" fmla="*/ 133 w 403"/>
                <a:gd name="T5" fmla="*/ 84 h 211"/>
                <a:gd name="T6" fmla="*/ 211 w 403"/>
                <a:gd name="T7" fmla="*/ 211 h 211"/>
                <a:gd name="T8" fmla="*/ 286 w 403"/>
                <a:gd name="T9" fmla="*/ 114 h 211"/>
                <a:gd name="T10" fmla="*/ 382 w 403"/>
                <a:gd name="T11" fmla="*/ 114 h 211"/>
                <a:gd name="T12" fmla="*/ 403 w 403"/>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403" h="211">
                  <a:moveTo>
                    <a:pt x="0" y="8"/>
                  </a:moveTo>
                  <a:lnTo>
                    <a:pt x="10" y="99"/>
                  </a:lnTo>
                  <a:lnTo>
                    <a:pt x="133" y="84"/>
                  </a:lnTo>
                  <a:lnTo>
                    <a:pt x="211" y="211"/>
                  </a:lnTo>
                  <a:lnTo>
                    <a:pt x="286" y="114"/>
                  </a:lnTo>
                  <a:lnTo>
                    <a:pt x="382" y="114"/>
                  </a:lnTo>
                  <a:lnTo>
                    <a:pt x="403"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10" name="Rectangle 77"/>
            <p:cNvSpPr>
              <a:spLocks noChangeArrowheads="1"/>
            </p:cNvSpPr>
            <p:nvPr/>
          </p:nvSpPr>
          <p:spPr bwMode="auto">
            <a:xfrm>
              <a:off x="4568825" y="3962400"/>
              <a:ext cx="21590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7811" name="Rectangle 78"/>
            <p:cNvSpPr>
              <a:spLocks noChangeArrowheads="1"/>
            </p:cNvSpPr>
            <p:nvPr/>
          </p:nvSpPr>
          <p:spPr bwMode="auto">
            <a:xfrm>
              <a:off x="4906963" y="3505200"/>
              <a:ext cx="322263"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117812" name="Rectangle 79"/>
            <p:cNvSpPr>
              <a:spLocks noChangeArrowheads="1"/>
            </p:cNvSpPr>
            <p:nvPr/>
          </p:nvSpPr>
          <p:spPr bwMode="auto">
            <a:xfrm>
              <a:off x="6989763" y="3513138"/>
              <a:ext cx="5016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imm</a:t>
              </a:r>
              <a:endParaRPr kumimoji="0" lang="en-US" sz="1800" b="0" i="0" u="none" strike="noStrike" cap="none" normalizeH="0" baseline="0" smtClean="0">
                <a:ln>
                  <a:noFill/>
                </a:ln>
                <a:solidFill>
                  <a:schemeClr val="tx1"/>
                </a:solidFill>
                <a:effectLst/>
                <a:latin typeface="Arial" pitchFamily="34" charset="0"/>
              </a:endParaRPr>
            </a:p>
          </p:txBody>
        </p:sp>
      </p:grpSp>
      <p:pic>
        <p:nvPicPr>
          <p:cNvPr id="3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name="page92">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a:xfrm>
            <a:off x="8543278" y="6356350"/>
            <a:ext cx="561975" cy="365125"/>
          </a:xfrm>
        </p:spPr>
        <p:txBody>
          <a:bodyPr/>
          <a:lstStyle/>
          <a:p>
            <a:pPr>
              <a:defRPr/>
            </a:pPr>
            <a:fld id="{ED352410-7500-4FC4-A5B3-6E3734F1AC05}" type="slidenum">
              <a:rPr/>
              <a:pPr>
                <a:defRPr/>
              </a:pPr>
              <a:t>93</a:t>
            </a:fld>
            <a:endParaRPr/>
          </a:p>
        </p:txBody>
      </p:sp>
      <p:sp>
        <p:nvSpPr>
          <p:cNvPr id="2" name="Title 1"/>
          <p:cNvSpPr txBox="1">
            <a:spLocks noGrp="1"/>
          </p:cNvSpPr>
          <p:nvPr>
            <p:ph type="title" idx="4294967295"/>
          </p:nvPr>
        </p:nvSpPr>
        <p:spPr>
          <a:xfrm>
            <a:off x="228600" y="2286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Store Instruction</a:t>
            </a:r>
          </a:p>
        </p:txBody>
      </p:sp>
      <p:sp>
        <p:nvSpPr>
          <p:cNvPr id="3" name="Text Placeholder 2"/>
          <p:cNvSpPr txBox="1">
            <a:spLocks noGrp="1"/>
          </p:cNvSpPr>
          <p:nvPr>
            <p:ph type="body" idx="4294967295"/>
          </p:nvPr>
        </p:nvSpPr>
        <p:spPr bwMode="auto">
          <a:xfrm>
            <a:off x="279400" y="1600200"/>
            <a:ext cx="8599488"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400" dirty="0" smtClean="0">
                <a:solidFill>
                  <a:srgbClr val="B84700"/>
                </a:solidFill>
                <a:ea typeface="Microsoft YaHei"/>
              </a:rPr>
              <a:t>Strange case</a:t>
            </a:r>
            <a:r>
              <a:rPr lang="en-US" sz="2400" dirty="0" smtClean="0">
                <a:ea typeface="Microsoft YaHei"/>
              </a:rPr>
              <a:t> of the store inst.</a:t>
            </a:r>
          </a:p>
          <a:p>
            <a:pPr eaLnBrk="1">
              <a:spcBef>
                <a:spcPct val="0"/>
              </a:spcBef>
              <a:spcAft>
                <a:spcPts val="1413"/>
              </a:spcAft>
            </a:pPr>
            <a:r>
              <a:rPr lang="en-US" sz="2400" dirty="0" err="1" smtClean="0">
                <a:ea typeface="Microsoft YaHei"/>
              </a:rPr>
              <a:t>st</a:t>
            </a:r>
            <a:r>
              <a:rPr lang="en-US" sz="2400" dirty="0" smtClean="0">
                <a:ea typeface="Microsoft YaHei"/>
              </a:rPr>
              <a:t> reg1, </a:t>
            </a:r>
            <a:r>
              <a:rPr lang="en-US" sz="2400" dirty="0" err="1" smtClean="0">
                <a:ea typeface="Microsoft YaHei"/>
              </a:rPr>
              <a:t>imm</a:t>
            </a:r>
            <a:r>
              <a:rPr lang="en-US" sz="2400" dirty="0" smtClean="0">
                <a:ea typeface="Microsoft YaHei"/>
              </a:rPr>
              <a:t>[reg2]</a:t>
            </a:r>
          </a:p>
          <a:p>
            <a:pPr eaLnBrk="1">
              <a:spcBef>
                <a:spcPct val="0"/>
              </a:spcBef>
              <a:spcAft>
                <a:spcPts val="1413"/>
              </a:spcAft>
            </a:pPr>
            <a:r>
              <a:rPr lang="en-US" sz="2400" dirty="0" smtClean="0">
                <a:ea typeface="Microsoft YaHei"/>
              </a:rPr>
              <a:t>has two register </a:t>
            </a:r>
            <a:r>
              <a:rPr lang="en-US" sz="2400" dirty="0" smtClean="0">
                <a:solidFill>
                  <a:srgbClr val="DC2300"/>
                </a:solidFill>
                <a:ea typeface="Microsoft YaHei"/>
              </a:rPr>
              <a:t>sources</a:t>
            </a:r>
            <a:r>
              <a:rPr lang="en-US" sz="2400" dirty="0" smtClean="0">
                <a:ea typeface="Microsoft YaHei"/>
              </a:rPr>
              <a:t>, no </a:t>
            </a:r>
            <a:br>
              <a:rPr lang="en-US" sz="2400" dirty="0" smtClean="0">
                <a:ea typeface="Microsoft YaHei"/>
              </a:rPr>
            </a:br>
            <a:r>
              <a:rPr lang="en-US" sz="2400" dirty="0" smtClean="0">
                <a:ea typeface="Microsoft YaHei"/>
              </a:rPr>
              <a:t>register </a:t>
            </a:r>
            <a:r>
              <a:rPr lang="en-US" sz="2400" dirty="0" smtClean="0">
                <a:solidFill>
                  <a:srgbClr val="008000"/>
                </a:solidFill>
                <a:ea typeface="Microsoft YaHei"/>
              </a:rPr>
              <a:t>destination</a:t>
            </a:r>
            <a:r>
              <a:rPr lang="en-US" sz="2400" dirty="0" smtClean="0">
                <a:solidFill>
                  <a:srgbClr val="FF420E"/>
                </a:solidFill>
                <a:ea typeface="Microsoft YaHei"/>
              </a:rPr>
              <a:t>, </a:t>
            </a:r>
            <a:r>
              <a:rPr lang="en-US" sz="2400" dirty="0" smtClean="0">
                <a:ea typeface="Microsoft YaHei"/>
              </a:rPr>
              <a:t>1 </a:t>
            </a:r>
            <a:r>
              <a:rPr lang="en-US" sz="2400" dirty="0" smtClean="0">
                <a:solidFill>
                  <a:srgbClr val="FF3333"/>
                </a:solidFill>
                <a:ea typeface="Microsoft YaHei"/>
              </a:rPr>
              <a:t>immediate</a:t>
            </a:r>
          </a:p>
          <a:p>
            <a:pPr eaLnBrk="1">
              <a:spcBef>
                <a:spcPct val="0"/>
              </a:spcBef>
              <a:spcAft>
                <a:spcPts val="1413"/>
              </a:spcAft>
            </a:pPr>
            <a:r>
              <a:rPr lang="en-US" sz="2400" dirty="0" smtClean="0">
                <a:solidFill>
                  <a:srgbClr val="FF3333"/>
                </a:solidFill>
                <a:ea typeface="Microsoft YaHei"/>
              </a:rPr>
              <a:t>Cannot fit in the immediate format, </a:t>
            </a:r>
            <a:r>
              <a:rPr lang="en-US" sz="2400" dirty="0" smtClean="0">
                <a:ea typeface="Microsoft YaHei"/>
              </a:rPr>
              <a:t>because the second operand can be either be a register OR an immediate </a:t>
            </a:r>
            <a:r>
              <a:rPr lang="en-US" sz="2400" dirty="0" smtClean="0">
                <a:solidFill>
                  <a:srgbClr val="DC2300"/>
                </a:solidFill>
                <a:ea typeface="Microsoft YaHei"/>
              </a:rPr>
              <a:t>(not both)</a:t>
            </a:r>
          </a:p>
          <a:p>
            <a:pPr lvl="4">
              <a:spcBef>
                <a:spcPct val="0"/>
              </a:spcBef>
              <a:spcAft>
                <a:spcPts val="1413"/>
              </a:spcAft>
            </a:pPr>
            <a:r>
              <a:rPr lang="en-US" sz="2400" dirty="0" smtClean="0">
                <a:solidFill>
                  <a:srgbClr val="DC2300"/>
                </a:solidFill>
                <a:ea typeface="Microsoft YaHei"/>
              </a:rPr>
              <a:t>                       </a:t>
            </a:r>
            <a:r>
              <a:rPr lang="en-US" sz="2400" dirty="0" smtClean="0">
                <a:ea typeface="Microsoft YaHei"/>
              </a:rPr>
              <a:t>Should we define a new format for store                            		     instructions ?</a:t>
            </a:r>
          </a:p>
        </p:txBody>
      </p:sp>
      <p:pic>
        <p:nvPicPr>
          <p:cNvPr id="11879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600200"/>
            <a:ext cx="1944688" cy="201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4550794"/>
            <a:ext cx="1015013" cy="921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1338" y="5472113"/>
            <a:ext cx="1717675"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reeform 6"/>
          <p:cNvSpPr/>
          <p:nvPr/>
        </p:nvSpPr>
        <p:spPr>
          <a:xfrm>
            <a:off x="4648200" y="5616575"/>
            <a:ext cx="1584325" cy="509588"/>
          </a:xfrm>
          <a:custGeom>
            <a:avLst>
              <a:gd name="f0" fmla="val 30777"/>
              <a:gd name="f1" fmla="val 11981"/>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Maybe not</a:t>
            </a:r>
          </a:p>
        </p:txBody>
      </p:sp>
      <p:pic>
        <p:nvPicPr>
          <p:cNvPr id="10" name="Picture 9" desc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name="page93">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BB7FE5AE-C1D8-4FFA-BF2F-C5131E27EAAE}" type="slidenum">
              <a:rPr/>
              <a:pPr>
                <a:defRPr/>
              </a:pPr>
              <a:t>94</a:t>
            </a:fld>
            <a:endParaRPr/>
          </a:p>
        </p:txBody>
      </p:sp>
      <p:sp>
        <p:nvSpPr>
          <p:cNvPr id="2" name="Title 1"/>
          <p:cNvSpPr txBox="1">
            <a:spLocks noGrp="1"/>
          </p:cNvSpPr>
          <p:nvPr>
            <p:ph type="title" idx="4294967295"/>
          </p:nvPr>
        </p:nvSpPr>
        <p:spPr>
          <a:xfrm>
            <a:off x="228600" y="152400"/>
            <a:ext cx="868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a:solidFill>
                  <a:schemeClr val="tx1"/>
                </a:solidFill>
              </a:rPr>
              <a:t>Store Instruction</a:t>
            </a:r>
          </a:p>
        </p:txBody>
      </p:sp>
      <p:sp>
        <p:nvSpPr>
          <p:cNvPr id="119813" name="Text Placeholder 2"/>
          <p:cNvSpPr txBox="1">
            <a:spLocks noGrp="1"/>
          </p:cNvSpPr>
          <p:nvPr>
            <p:ph type="body" idx="4294967295"/>
          </p:nvPr>
        </p:nvSpPr>
        <p:spPr bwMode="auto">
          <a:xfrm>
            <a:off x="304800" y="1600200"/>
            <a:ext cx="8610600" cy="22875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normAutofit/>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ea typeface="Microsoft YaHei"/>
              </a:rPr>
              <a:t>Let us </a:t>
            </a:r>
            <a:r>
              <a:rPr lang="en-US" sz="2600" dirty="0" smtClean="0">
                <a:solidFill>
                  <a:srgbClr val="FF0000"/>
                </a:solidFill>
                <a:ea typeface="Microsoft YaHei"/>
              </a:rPr>
              <a:t>make an exception</a:t>
            </a:r>
            <a:r>
              <a:rPr lang="en-US" sz="2600" dirty="0" smtClean="0">
                <a:ea typeface="Microsoft YaHei"/>
              </a:rPr>
              <a:t> and use the </a:t>
            </a:r>
            <a:r>
              <a:rPr lang="en-US" sz="2600" dirty="0" smtClean="0">
                <a:solidFill>
                  <a:srgbClr val="2323DC"/>
                </a:solidFill>
                <a:ea typeface="Microsoft YaHei"/>
              </a:rPr>
              <a:t>immediate format</a:t>
            </a:r>
            <a:r>
              <a:rPr lang="en-US" sz="2600" dirty="0" smtClean="0">
                <a:ea typeface="Microsoft YaHei"/>
              </a:rPr>
              <a:t>.</a:t>
            </a:r>
          </a:p>
          <a:p>
            <a:pPr eaLnBrk="1">
              <a:spcBef>
                <a:spcPct val="0"/>
              </a:spcBef>
              <a:spcAft>
                <a:spcPts val="1413"/>
              </a:spcAft>
            </a:pPr>
            <a:r>
              <a:rPr lang="en-US" sz="2600" dirty="0" smtClean="0">
                <a:ea typeface="Microsoft YaHei"/>
              </a:rPr>
              <a:t>We use the </a:t>
            </a:r>
            <a:r>
              <a:rPr lang="en-US" sz="2600" dirty="0" err="1" smtClean="0">
                <a:solidFill>
                  <a:srgbClr val="008000"/>
                </a:solidFill>
                <a:ea typeface="Microsoft YaHei"/>
              </a:rPr>
              <a:t>rd</a:t>
            </a:r>
            <a:r>
              <a:rPr lang="en-US" sz="2600" dirty="0" smtClean="0">
                <a:solidFill>
                  <a:srgbClr val="008000"/>
                </a:solidFill>
                <a:ea typeface="Microsoft YaHei"/>
              </a:rPr>
              <a:t> field</a:t>
            </a:r>
            <a:r>
              <a:rPr lang="en-US" sz="2600" dirty="0" smtClean="0">
                <a:ea typeface="Microsoft YaHei"/>
              </a:rPr>
              <a:t> to save one of the </a:t>
            </a:r>
            <a:r>
              <a:rPr lang="en-US" sz="2600" dirty="0" smtClean="0">
                <a:solidFill>
                  <a:srgbClr val="2300DC"/>
                </a:solidFill>
                <a:ea typeface="Microsoft YaHei"/>
              </a:rPr>
              <a:t>source registers</a:t>
            </a:r>
          </a:p>
          <a:p>
            <a:pPr eaLnBrk="1">
              <a:spcBef>
                <a:spcPct val="0"/>
              </a:spcBef>
              <a:spcAft>
                <a:spcPts val="1413"/>
              </a:spcAft>
            </a:pPr>
            <a:r>
              <a:rPr lang="en-US" sz="2600" dirty="0" err="1" smtClean="0">
                <a:solidFill>
                  <a:srgbClr val="008000"/>
                </a:solidFill>
                <a:ea typeface="Microsoft YaHei"/>
              </a:rPr>
              <a:t>st</a:t>
            </a:r>
            <a:r>
              <a:rPr lang="en-US" sz="2600" dirty="0" smtClean="0">
                <a:solidFill>
                  <a:srgbClr val="008000"/>
                </a:solidFill>
                <a:ea typeface="Microsoft YaHei"/>
              </a:rPr>
              <a:t> </a:t>
            </a:r>
            <a:r>
              <a:rPr lang="en-US" sz="2600" dirty="0" err="1" smtClean="0">
                <a:solidFill>
                  <a:srgbClr val="008000"/>
                </a:solidFill>
                <a:ea typeface="Microsoft YaHei"/>
              </a:rPr>
              <a:t>rd</a:t>
            </a:r>
            <a:r>
              <a:rPr lang="en-US" sz="2600" dirty="0" smtClean="0">
                <a:solidFill>
                  <a:srgbClr val="008000"/>
                </a:solidFill>
                <a:ea typeface="Microsoft YaHei"/>
              </a:rPr>
              <a:t>, </a:t>
            </a:r>
            <a:r>
              <a:rPr lang="en-US" sz="2600" dirty="0" err="1" smtClean="0">
                <a:solidFill>
                  <a:srgbClr val="008000"/>
                </a:solidFill>
                <a:ea typeface="Microsoft YaHei"/>
              </a:rPr>
              <a:t>imm</a:t>
            </a:r>
            <a:r>
              <a:rPr lang="en-US" sz="2600" dirty="0" smtClean="0">
                <a:solidFill>
                  <a:srgbClr val="008000"/>
                </a:solidFill>
                <a:ea typeface="Microsoft YaHei"/>
              </a:rPr>
              <a:t>[rs1]</a:t>
            </a:r>
          </a:p>
        </p:txBody>
      </p:sp>
      <p:grpSp>
        <p:nvGrpSpPr>
          <p:cNvPr id="7" name="Group 6"/>
          <p:cNvGrpSpPr/>
          <p:nvPr/>
        </p:nvGrpSpPr>
        <p:grpSpPr>
          <a:xfrm>
            <a:off x="1166812" y="3988594"/>
            <a:ext cx="6956425" cy="1285875"/>
            <a:chOff x="1752600" y="4600575"/>
            <a:chExt cx="6956425" cy="1285875"/>
          </a:xfrm>
        </p:grpSpPr>
        <p:sp>
          <p:nvSpPr>
            <p:cNvPr id="8" name="Rectangle 80"/>
            <p:cNvSpPr>
              <a:spLocks noChangeArrowheads="1"/>
            </p:cNvSpPr>
            <p:nvPr/>
          </p:nvSpPr>
          <p:spPr bwMode="auto">
            <a:xfrm>
              <a:off x="1752600" y="4600575"/>
              <a:ext cx="6956425" cy="1258888"/>
            </a:xfrm>
            <a:prstGeom prst="rect">
              <a:avLst/>
            </a:prstGeom>
            <a:noFill/>
            <a:ln w="7"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1"/>
            <p:cNvSpPr>
              <a:spLocks noChangeArrowheads="1"/>
            </p:cNvSpPr>
            <p:nvPr/>
          </p:nvSpPr>
          <p:spPr bwMode="auto">
            <a:xfrm>
              <a:off x="3694113" y="5094288"/>
              <a:ext cx="4725988" cy="29686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2"/>
            <p:cNvSpPr>
              <a:spLocks noChangeArrowheads="1"/>
            </p:cNvSpPr>
            <p:nvPr/>
          </p:nvSpPr>
          <p:spPr bwMode="auto">
            <a:xfrm>
              <a:off x="3848100" y="5146675"/>
              <a:ext cx="615950"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01111</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3"/>
            <p:cNvSpPr>
              <a:spLocks noChangeShapeType="1"/>
            </p:cNvSpPr>
            <p:nvPr/>
          </p:nvSpPr>
          <p:spPr bwMode="auto">
            <a:xfrm>
              <a:off x="4525963" y="5102225"/>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84"/>
            <p:cNvSpPr>
              <a:spLocks/>
            </p:cNvSpPr>
            <p:nvPr/>
          </p:nvSpPr>
          <p:spPr bwMode="auto">
            <a:xfrm>
              <a:off x="3713163" y="5429250"/>
              <a:ext cx="766763" cy="131763"/>
            </a:xfrm>
            <a:custGeom>
              <a:avLst/>
              <a:gdLst>
                <a:gd name="T0" fmla="*/ 0 w 1236"/>
                <a:gd name="T1" fmla="*/ 9 h 212"/>
                <a:gd name="T2" fmla="*/ 31 w 1236"/>
                <a:gd name="T3" fmla="*/ 99 h 212"/>
                <a:gd name="T4" fmla="*/ 494 w 1236"/>
                <a:gd name="T5" fmla="*/ 99 h 212"/>
                <a:gd name="T6" fmla="*/ 559 w 1236"/>
                <a:gd name="T7" fmla="*/ 212 h 212"/>
                <a:gd name="T8" fmla="*/ 615 w 1236"/>
                <a:gd name="T9" fmla="*/ 115 h 212"/>
                <a:gd name="T10" fmla="*/ 1169 w 1236"/>
                <a:gd name="T11" fmla="*/ 115 h 212"/>
                <a:gd name="T12" fmla="*/ 1236 w 1236"/>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236" h="212">
                  <a:moveTo>
                    <a:pt x="0" y="9"/>
                  </a:moveTo>
                  <a:lnTo>
                    <a:pt x="31" y="99"/>
                  </a:lnTo>
                  <a:lnTo>
                    <a:pt x="494" y="99"/>
                  </a:lnTo>
                  <a:lnTo>
                    <a:pt x="559" y="212"/>
                  </a:lnTo>
                  <a:lnTo>
                    <a:pt x="615" y="115"/>
                  </a:lnTo>
                  <a:lnTo>
                    <a:pt x="1169" y="115"/>
                  </a:lnTo>
                  <a:lnTo>
                    <a:pt x="1236"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5"/>
            <p:cNvSpPr>
              <a:spLocks noChangeArrowheads="1"/>
            </p:cNvSpPr>
            <p:nvPr/>
          </p:nvSpPr>
          <p:spPr bwMode="auto">
            <a:xfrm>
              <a:off x="3967163" y="5597525"/>
              <a:ext cx="21590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86"/>
            <p:cNvSpPr>
              <a:spLocks/>
            </p:cNvSpPr>
            <p:nvPr/>
          </p:nvSpPr>
          <p:spPr bwMode="auto">
            <a:xfrm>
              <a:off x="3687763" y="4910138"/>
              <a:ext cx="4705350" cy="131763"/>
            </a:xfrm>
            <a:custGeom>
              <a:avLst/>
              <a:gdLst>
                <a:gd name="T0" fmla="*/ 0 w 7597"/>
                <a:gd name="T1" fmla="*/ 203 h 211"/>
                <a:gd name="T2" fmla="*/ 186 w 7597"/>
                <a:gd name="T3" fmla="*/ 113 h 211"/>
                <a:gd name="T4" fmla="*/ 3293 w 7597"/>
                <a:gd name="T5" fmla="*/ 113 h 211"/>
                <a:gd name="T6" fmla="*/ 3437 w 7597"/>
                <a:gd name="T7" fmla="*/ 0 h 211"/>
                <a:gd name="T8" fmla="*/ 3524 w 7597"/>
                <a:gd name="T9" fmla="*/ 107 h 211"/>
                <a:gd name="T10" fmla="*/ 7470 w 7597"/>
                <a:gd name="T11" fmla="*/ 107 h 211"/>
                <a:gd name="T12" fmla="*/ 7597 w 7597"/>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7597" h="211">
                  <a:moveTo>
                    <a:pt x="0" y="203"/>
                  </a:moveTo>
                  <a:lnTo>
                    <a:pt x="186" y="113"/>
                  </a:lnTo>
                  <a:lnTo>
                    <a:pt x="3293" y="113"/>
                  </a:lnTo>
                  <a:lnTo>
                    <a:pt x="3437" y="0"/>
                  </a:lnTo>
                  <a:lnTo>
                    <a:pt x="3524" y="107"/>
                  </a:lnTo>
                  <a:lnTo>
                    <a:pt x="7470" y="107"/>
                  </a:lnTo>
                  <a:lnTo>
                    <a:pt x="7597" y="211"/>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7"/>
            <p:cNvSpPr>
              <a:spLocks noChangeArrowheads="1"/>
            </p:cNvSpPr>
            <p:nvPr/>
          </p:nvSpPr>
          <p:spPr bwMode="auto">
            <a:xfrm>
              <a:off x="5654675" y="4679950"/>
              <a:ext cx="3365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88"/>
            <p:cNvSpPr>
              <a:spLocks noChangeShapeType="1"/>
            </p:cNvSpPr>
            <p:nvPr/>
          </p:nvSpPr>
          <p:spPr bwMode="auto">
            <a:xfrm>
              <a:off x="4687888" y="5099050"/>
              <a:ext cx="0" cy="295275"/>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89"/>
            <p:cNvSpPr>
              <a:spLocks noChangeShapeType="1"/>
            </p:cNvSpPr>
            <p:nvPr/>
          </p:nvSpPr>
          <p:spPr bwMode="auto">
            <a:xfrm>
              <a:off x="5387975" y="5092700"/>
              <a:ext cx="0" cy="295275"/>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90"/>
            <p:cNvSpPr>
              <a:spLocks noChangeArrowheads="1"/>
            </p:cNvSpPr>
            <p:nvPr/>
          </p:nvSpPr>
          <p:spPr bwMode="auto">
            <a:xfrm>
              <a:off x="5554663" y="5138738"/>
              <a:ext cx="395288"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91"/>
            <p:cNvSpPr>
              <a:spLocks noChangeShapeType="1"/>
            </p:cNvSpPr>
            <p:nvPr/>
          </p:nvSpPr>
          <p:spPr bwMode="auto">
            <a:xfrm>
              <a:off x="6043613" y="5105400"/>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2"/>
            <p:cNvSpPr>
              <a:spLocks/>
            </p:cNvSpPr>
            <p:nvPr/>
          </p:nvSpPr>
          <p:spPr bwMode="auto">
            <a:xfrm>
              <a:off x="4741863" y="5419725"/>
              <a:ext cx="658813" cy="131763"/>
            </a:xfrm>
            <a:custGeom>
              <a:avLst/>
              <a:gdLst>
                <a:gd name="T0" fmla="*/ 0 w 1064"/>
                <a:gd name="T1" fmla="*/ 9 h 212"/>
                <a:gd name="T2" fmla="*/ 26 w 1064"/>
                <a:gd name="T3" fmla="*/ 99 h 212"/>
                <a:gd name="T4" fmla="*/ 426 w 1064"/>
                <a:gd name="T5" fmla="*/ 99 h 212"/>
                <a:gd name="T6" fmla="*/ 482 w 1064"/>
                <a:gd name="T7" fmla="*/ 212 h 212"/>
                <a:gd name="T8" fmla="*/ 530 w 1064"/>
                <a:gd name="T9" fmla="*/ 115 h 212"/>
                <a:gd name="T10" fmla="*/ 1007 w 1064"/>
                <a:gd name="T11" fmla="*/ 115 h 212"/>
                <a:gd name="T12" fmla="*/ 1064 w 1064"/>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064" h="212">
                  <a:moveTo>
                    <a:pt x="0" y="9"/>
                  </a:moveTo>
                  <a:lnTo>
                    <a:pt x="26" y="99"/>
                  </a:lnTo>
                  <a:lnTo>
                    <a:pt x="426" y="99"/>
                  </a:lnTo>
                  <a:lnTo>
                    <a:pt x="482" y="212"/>
                  </a:lnTo>
                  <a:lnTo>
                    <a:pt x="530" y="115"/>
                  </a:lnTo>
                  <a:lnTo>
                    <a:pt x="1007" y="115"/>
                  </a:lnTo>
                  <a:lnTo>
                    <a:pt x="1064" y="0"/>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93"/>
            <p:cNvSpPr>
              <a:spLocks noChangeArrowheads="1"/>
            </p:cNvSpPr>
            <p:nvPr/>
          </p:nvSpPr>
          <p:spPr bwMode="auto">
            <a:xfrm>
              <a:off x="4960938" y="5600700"/>
              <a:ext cx="190500"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2" name="Freeform 94"/>
            <p:cNvSpPr>
              <a:spLocks/>
            </p:cNvSpPr>
            <p:nvPr/>
          </p:nvSpPr>
          <p:spPr bwMode="auto">
            <a:xfrm>
              <a:off x="5426075" y="5419725"/>
              <a:ext cx="622300" cy="131763"/>
            </a:xfrm>
            <a:custGeom>
              <a:avLst/>
              <a:gdLst>
                <a:gd name="T0" fmla="*/ 0 w 1004"/>
                <a:gd name="T1" fmla="*/ 8 h 211"/>
                <a:gd name="T2" fmla="*/ 25 w 1004"/>
                <a:gd name="T3" fmla="*/ 99 h 211"/>
                <a:gd name="T4" fmla="*/ 402 w 1004"/>
                <a:gd name="T5" fmla="*/ 99 h 211"/>
                <a:gd name="T6" fmla="*/ 455 w 1004"/>
                <a:gd name="T7" fmla="*/ 211 h 211"/>
                <a:gd name="T8" fmla="*/ 500 w 1004"/>
                <a:gd name="T9" fmla="*/ 115 h 211"/>
                <a:gd name="T10" fmla="*/ 951 w 1004"/>
                <a:gd name="T11" fmla="*/ 115 h 211"/>
                <a:gd name="T12" fmla="*/ 1004 w 100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004" h="211">
                  <a:moveTo>
                    <a:pt x="0" y="8"/>
                  </a:moveTo>
                  <a:lnTo>
                    <a:pt x="25" y="99"/>
                  </a:lnTo>
                  <a:lnTo>
                    <a:pt x="402" y="99"/>
                  </a:lnTo>
                  <a:lnTo>
                    <a:pt x="455" y="211"/>
                  </a:lnTo>
                  <a:lnTo>
                    <a:pt x="500" y="115"/>
                  </a:lnTo>
                  <a:lnTo>
                    <a:pt x="951" y="115"/>
                  </a:lnTo>
                  <a:lnTo>
                    <a:pt x="1004" y="0"/>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95"/>
            <p:cNvSpPr>
              <a:spLocks noChangeArrowheads="1"/>
            </p:cNvSpPr>
            <p:nvPr/>
          </p:nvSpPr>
          <p:spPr bwMode="auto">
            <a:xfrm>
              <a:off x="5632450" y="5603875"/>
              <a:ext cx="190500"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4" name="Freeform 96"/>
            <p:cNvSpPr>
              <a:spLocks/>
            </p:cNvSpPr>
            <p:nvPr/>
          </p:nvSpPr>
          <p:spPr bwMode="auto">
            <a:xfrm>
              <a:off x="6081713" y="5419725"/>
              <a:ext cx="2332038" cy="131763"/>
            </a:xfrm>
            <a:custGeom>
              <a:avLst/>
              <a:gdLst>
                <a:gd name="T0" fmla="*/ 0 w 3766"/>
                <a:gd name="T1" fmla="*/ 8 h 211"/>
                <a:gd name="T2" fmla="*/ 93 w 3766"/>
                <a:gd name="T3" fmla="*/ 99 h 211"/>
                <a:gd name="T4" fmla="*/ 1617 w 3766"/>
                <a:gd name="T5" fmla="*/ 99 h 211"/>
                <a:gd name="T6" fmla="*/ 1704 w 3766"/>
                <a:gd name="T7" fmla="*/ 211 h 211"/>
                <a:gd name="T8" fmla="*/ 1773 w 3766"/>
                <a:gd name="T9" fmla="*/ 114 h 211"/>
                <a:gd name="T10" fmla="*/ 3564 w 3766"/>
                <a:gd name="T11" fmla="*/ 114 h 211"/>
                <a:gd name="T12" fmla="*/ 3766 w 3766"/>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3766" h="211">
                  <a:moveTo>
                    <a:pt x="0" y="8"/>
                  </a:moveTo>
                  <a:lnTo>
                    <a:pt x="93" y="99"/>
                  </a:lnTo>
                  <a:lnTo>
                    <a:pt x="1617" y="99"/>
                  </a:lnTo>
                  <a:lnTo>
                    <a:pt x="1704" y="211"/>
                  </a:lnTo>
                  <a:lnTo>
                    <a:pt x="1773" y="114"/>
                  </a:lnTo>
                  <a:lnTo>
                    <a:pt x="3564" y="114"/>
                  </a:lnTo>
                  <a:lnTo>
                    <a:pt x="3766"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97"/>
            <p:cNvSpPr>
              <a:spLocks noChangeArrowheads="1"/>
            </p:cNvSpPr>
            <p:nvPr/>
          </p:nvSpPr>
          <p:spPr bwMode="auto">
            <a:xfrm>
              <a:off x="7024688" y="5584825"/>
              <a:ext cx="296863"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98"/>
            <p:cNvSpPr>
              <a:spLocks noChangeArrowheads="1"/>
            </p:cNvSpPr>
            <p:nvPr/>
          </p:nvSpPr>
          <p:spPr bwMode="auto">
            <a:xfrm>
              <a:off x="1847850" y="5135563"/>
              <a:ext cx="17145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Sans"/>
                </a:rPr>
                <a:t>st</a:t>
              </a:r>
              <a:r>
                <a:rPr kumimoji="0" lang="en-US" sz="2000" b="0" i="0" u="none" strike="noStrike" cap="none" normalizeH="0" baseline="0" dirty="0" smtClean="0">
                  <a:ln>
                    <a:noFill/>
                  </a:ln>
                  <a:solidFill>
                    <a:srgbClr val="000000"/>
                  </a:solidFill>
                  <a:effectLst/>
                  <a:latin typeface="Sans"/>
                </a:rPr>
                <a:t> </a:t>
              </a:r>
              <a:r>
                <a:rPr kumimoji="0" lang="en-US" sz="2000" b="0" i="0" u="none" strike="noStrike" cap="none" normalizeH="0" baseline="0" dirty="0" err="1" smtClean="0">
                  <a:ln>
                    <a:noFill/>
                  </a:ln>
                  <a:solidFill>
                    <a:srgbClr val="000000"/>
                  </a:solidFill>
                  <a:effectLst/>
                  <a:latin typeface="Sans"/>
                </a:rPr>
                <a:t>rd</a:t>
              </a:r>
              <a:r>
                <a:rPr kumimoji="0" lang="en-US" sz="2000" b="0" i="0" u="none" strike="noStrike" cap="none" normalizeH="0" baseline="0" dirty="0" smtClean="0">
                  <a:ln>
                    <a:noFill/>
                  </a:ln>
                  <a:solidFill>
                    <a:srgbClr val="000000"/>
                  </a:solidFill>
                  <a:effectLst/>
                  <a:latin typeface="Sans"/>
                </a:rPr>
                <a:t>, </a:t>
              </a:r>
              <a:r>
                <a:rPr kumimoji="0" lang="en-US" sz="2000" b="0" i="0" u="none" strike="noStrike" cap="none" normalizeH="0" baseline="0" dirty="0" err="1" smtClean="0">
                  <a:ln>
                    <a:noFill/>
                  </a:ln>
                  <a:solidFill>
                    <a:srgbClr val="000000"/>
                  </a:solidFill>
                  <a:effectLst/>
                  <a:latin typeface="Sans"/>
                </a:rPr>
                <a:t>imm</a:t>
              </a:r>
              <a:r>
                <a:rPr kumimoji="0" lang="en-US" sz="2000" b="0" i="0" u="none" strike="noStrike" cap="none" normalizeH="0" baseline="0" dirty="0" smtClean="0">
                  <a:ln>
                    <a:noFill/>
                  </a:ln>
                  <a:solidFill>
                    <a:srgbClr val="000000"/>
                  </a:solidFill>
                  <a:effectLst/>
                  <a:latin typeface="Sans"/>
                </a:rPr>
                <a:t>[rs1]</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99"/>
            <p:cNvSpPr>
              <a:spLocks noChangeArrowheads="1"/>
            </p:cNvSpPr>
            <p:nvPr/>
          </p:nvSpPr>
          <p:spPr bwMode="auto">
            <a:xfrm>
              <a:off x="4524375" y="5130800"/>
              <a:ext cx="2413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Sans"/>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Freeform 100"/>
            <p:cNvSpPr>
              <a:spLocks/>
            </p:cNvSpPr>
            <p:nvPr/>
          </p:nvSpPr>
          <p:spPr bwMode="auto">
            <a:xfrm>
              <a:off x="4478338" y="5413375"/>
              <a:ext cx="249238" cy="131763"/>
            </a:xfrm>
            <a:custGeom>
              <a:avLst/>
              <a:gdLst>
                <a:gd name="T0" fmla="*/ 0 w 403"/>
                <a:gd name="T1" fmla="*/ 8 h 212"/>
                <a:gd name="T2" fmla="*/ 10 w 403"/>
                <a:gd name="T3" fmla="*/ 99 h 212"/>
                <a:gd name="T4" fmla="*/ 132 w 403"/>
                <a:gd name="T5" fmla="*/ 85 h 212"/>
                <a:gd name="T6" fmla="*/ 211 w 403"/>
                <a:gd name="T7" fmla="*/ 212 h 212"/>
                <a:gd name="T8" fmla="*/ 286 w 403"/>
                <a:gd name="T9" fmla="*/ 115 h 212"/>
                <a:gd name="T10" fmla="*/ 381 w 403"/>
                <a:gd name="T11" fmla="*/ 115 h 212"/>
                <a:gd name="T12" fmla="*/ 403 w 403"/>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403" h="212">
                  <a:moveTo>
                    <a:pt x="0" y="8"/>
                  </a:moveTo>
                  <a:lnTo>
                    <a:pt x="10" y="99"/>
                  </a:lnTo>
                  <a:lnTo>
                    <a:pt x="132" y="85"/>
                  </a:lnTo>
                  <a:lnTo>
                    <a:pt x="211" y="212"/>
                  </a:lnTo>
                  <a:lnTo>
                    <a:pt x="286" y="115"/>
                  </a:lnTo>
                  <a:lnTo>
                    <a:pt x="381" y="115"/>
                  </a:lnTo>
                  <a:lnTo>
                    <a:pt x="403"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101"/>
            <p:cNvSpPr>
              <a:spLocks noChangeArrowheads="1"/>
            </p:cNvSpPr>
            <p:nvPr/>
          </p:nvSpPr>
          <p:spPr bwMode="auto">
            <a:xfrm>
              <a:off x="4551363" y="5584825"/>
              <a:ext cx="21590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102"/>
            <p:cNvSpPr>
              <a:spLocks noChangeArrowheads="1"/>
            </p:cNvSpPr>
            <p:nvPr/>
          </p:nvSpPr>
          <p:spPr bwMode="auto">
            <a:xfrm>
              <a:off x="4889500" y="5127625"/>
              <a:ext cx="322263"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103"/>
            <p:cNvSpPr>
              <a:spLocks noChangeArrowheads="1"/>
            </p:cNvSpPr>
            <p:nvPr/>
          </p:nvSpPr>
          <p:spPr bwMode="auto">
            <a:xfrm>
              <a:off x="6972300" y="5137150"/>
              <a:ext cx="5016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imm</a:t>
              </a:r>
              <a:endParaRPr kumimoji="0" lang="en-US" sz="1800" b="0" i="0" u="none" strike="noStrike" cap="none" normalizeH="0" baseline="0" smtClean="0">
                <a:ln>
                  <a:noFill/>
                </a:ln>
                <a:solidFill>
                  <a:schemeClr val="tx1"/>
                </a:solidFill>
                <a:effectLst/>
                <a:latin typeface="Arial" pitchFamily="34" charset="0"/>
              </a:endParaRPr>
            </a:p>
          </p:txBody>
        </p:sp>
      </p:gr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name="page94">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xfrm>
            <a:off x="8543278" y="6356350"/>
            <a:ext cx="561975" cy="365125"/>
          </a:xfrm>
        </p:spPr>
        <p:txBody>
          <a:bodyPr/>
          <a:lstStyle/>
          <a:p>
            <a:pPr>
              <a:defRPr/>
            </a:pPr>
            <a:fld id="{91DEB8B7-39FC-4CB3-B5A8-4FA3962CA3A2}" type="slidenum">
              <a:rPr/>
              <a:pPr>
                <a:defRPr/>
              </a:pPr>
              <a:t>95</a:t>
            </a:fld>
            <a:endParaRPr/>
          </a:p>
        </p:txBody>
      </p:sp>
      <p:sp>
        <p:nvSpPr>
          <p:cNvPr id="2" name="Title 1"/>
          <p:cNvSpPr txBox="1">
            <a:spLocks noGrp="1"/>
          </p:cNvSpPr>
          <p:nvPr>
            <p:ph type="title" idx="4294967295"/>
          </p:nvPr>
        </p:nvSpPr>
        <p:spPr>
          <a:xfrm>
            <a:off x="228600" y="152400"/>
            <a:ext cx="8661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a:solidFill>
                  <a:schemeClr val="tx1"/>
                </a:solidFill>
              </a:rPr>
              <a:t>Summary</a:t>
            </a:r>
            <a:r>
              <a:rPr lang="fr-FR" dirty="0">
                <a:solidFill>
                  <a:schemeClr val="tx1"/>
                </a:solidFill>
              </a:rPr>
              <a:t> of Instruction Formats</a:t>
            </a:r>
          </a:p>
        </p:txBody>
      </p:sp>
      <p:sp>
        <p:nvSpPr>
          <p:cNvPr id="120837" name="Text Placeholder 2"/>
          <p:cNvSpPr txBox="1">
            <a:spLocks noGrp="1"/>
          </p:cNvSpPr>
          <p:nvPr>
            <p:ph type="body" idx="4294967295"/>
          </p:nvPr>
        </p:nvSpPr>
        <p:spPr bwMode="auto">
          <a:xfrm>
            <a:off x="373062" y="3962400"/>
            <a:ext cx="8313738" cy="16922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0" compatLnSpc="1">
            <a:prstTxWarp prst="textNoShape">
              <a:avLst/>
            </a:prstTxWarp>
          </a:bodyPr>
          <a:lstStyle>
            <a:lvl1pPr marL="431800" indent="-323850">
              <a:defRPr sz="3200">
                <a:solidFill>
                  <a:srgbClr val="000000"/>
                </a:solidFill>
                <a:latin typeface="Calibri" pitchFamily="34" charset="0"/>
              </a:defRPr>
            </a:lvl1pPr>
            <a:lvl2pPr>
              <a:defRPr sz="3200">
                <a:solidFill>
                  <a:srgbClr val="000000"/>
                </a:solidFill>
                <a:latin typeface="Calibri" pitchFamily="34" charset="0"/>
              </a:defRPr>
            </a:lvl2pPr>
            <a:lvl3pPr>
              <a:defRPr sz="3200">
                <a:solidFill>
                  <a:srgbClr val="000000"/>
                </a:solidFill>
                <a:latin typeface="Calibri" pitchFamily="34" charset="0"/>
              </a:defRPr>
            </a:lvl3pPr>
            <a:lvl4pPr>
              <a:defRPr sz="3200">
                <a:solidFill>
                  <a:srgbClr val="000000"/>
                </a:solidFill>
                <a:latin typeface="Calibri" pitchFamily="34" charset="0"/>
              </a:defRPr>
            </a:lvl4pPr>
            <a:lvl5pPr>
              <a:defRPr sz="3200">
                <a:solidFill>
                  <a:srgbClr val="000000"/>
                </a:solidFill>
                <a:latin typeface="Calibri" pitchFamily="34" charset="0"/>
              </a:defRPr>
            </a:lvl5pPr>
            <a:lvl6pPr marL="2514600" indent="-228600" algn="l" eaLnBrk="0" fontAlgn="base" hangingPunct="0">
              <a:spcBef>
                <a:spcPct val="20000"/>
              </a:spcBef>
              <a:spcAft>
                <a:spcPct val="0"/>
              </a:spcAft>
              <a:buSzPct val="75000"/>
              <a:buChar char="–"/>
              <a:defRPr sz="3200">
                <a:solidFill>
                  <a:srgbClr val="000000"/>
                </a:solidFill>
                <a:latin typeface="Calibri" pitchFamily="34" charset="0"/>
              </a:defRPr>
            </a:lvl6pPr>
            <a:lvl7pPr marL="2971800" indent="-228600" algn="l" eaLnBrk="0" fontAlgn="base" hangingPunct="0">
              <a:spcBef>
                <a:spcPct val="20000"/>
              </a:spcBef>
              <a:spcAft>
                <a:spcPct val="0"/>
              </a:spcAft>
              <a:buSzPct val="75000"/>
              <a:buChar char="–"/>
              <a:defRPr sz="3200">
                <a:solidFill>
                  <a:srgbClr val="000000"/>
                </a:solidFill>
                <a:latin typeface="Calibri" pitchFamily="34" charset="0"/>
              </a:defRPr>
            </a:lvl7pPr>
            <a:lvl8pPr marL="3429000" indent="-228600" algn="l" eaLnBrk="0" fontAlgn="base" hangingPunct="0">
              <a:spcBef>
                <a:spcPct val="20000"/>
              </a:spcBef>
              <a:spcAft>
                <a:spcPct val="0"/>
              </a:spcAft>
              <a:buSzPct val="75000"/>
              <a:buChar char="–"/>
              <a:defRPr sz="3200">
                <a:solidFill>
                  <a:srgbClr val="000000"/>
                </a:solidFill>
                <a:latin typeface="Calibri" pitchFamily="34" charset="0"/>
              </a:defRPr>
            </a:lvl8pPr>
            <a:lvl9pPr marL="3886200" indent="-228600" eaLnBrk="0" fontAlgn="base" hangingPunct="0">
              <a:spcBef>
                <a:spcPct val="20000"/>
              </a:spcBef>
              <a:spcAft>
                <a:spcPct val="0"/>
              </a:spcAft>
              <a:buSzPct val="75000"/>
              <a:buFont typeface="StarSymbol"/>
              <a:buChar char="–"/>
              <a:defRPr sz="3200">
                <a:solidFill>
                  <a:srgbClr val="000000"/>
                </a:solidFill>
                <a:latin typeface="Calibri" pitchFamily="34" charset="0"/>
              </a:defRPr>
            </a:lvl9pPr>
          </a:lstStyle>
          <a:p>
            <a:pPr eaLnBrk="1">
              <a:spcBef>
                <a:spcPct val="0"/>
              </a:spcBef>
              <a:spcAft>
                <a:spcPts val="1413"/>
              </a:spcAft>
            </a:pPr>
            <a:r>
              <a:rPr lang="en-US" sz="2600" dirty="0" smtClean="0">
                <a:solidFill>
                  <a:srgbClr val="800000"/>
                </a:solidFill>
                <a:ea typeface="Microsoft YaHei"/>
              </a:rPr>
              <a:t>branch format</a:t>
            </a:r>
            <a:r>
              <a:rPr lang="en-US" sz="2600" dirty="0" smtClean="0">
                <a:ea typeface="Microsoft YaHei"/>
              </a:rPr>
              <a:t> → </a:t>
            </a:r>
            <a:r>
              <a:rPr lang="en-US" sz="2600" dirty="0" err="1" smtClean="0">
                <a:ea typeface="Microsoft YaHei"/>
              </a:rPr>
              <a:t>nop</a:t>
            </a:r>
            <a:r>
              <a:rPr lang="en-US" sz="2600" dirty="0" smtClean="0">
                <a:ea typeface="Microsoft YaHei"/>
              </a:rPr>
              <a:t>, ret, call, b, </a:t>
            </a:r>
            <a:r>
              <a:rPr lang="en-US" sz="2600" dirty="0" err="1" smtClean="0">
                <a:ea typeface="Microsoft YaHei"/>
              </a:rPr>
              <a:t>beq</a:t>
            </a:r>
            <a:r>
              <a:rPr lang="en-US" sz="2600" dirty="0" smtClean="0">
                <a:ea typeface="Microsoft YaHei"/>
              </a:rPr>
              <a:t>, </a:t>
            </a:r>
            <a:r>
              <a:rPr lang="en-US" sz="2600" dirty="0" err="1" smtClean="0">
                <a:ea typeface="Microsoft YaHei"/>
              </a:rPr>
              <a:t>bgt</a:t>
            </a:r>
            <a:endParaRPr lang="en-US" sz="2600" dirty="0" smtClean="0">
              <a:ea typeface="Microsoft YaHei"/>
            </a:endParaRPr>
          </a:p>
          <a:p>
            <a:pPr eaLnBrk="1">
              <a:spcBef>
                <a:spcPct val="0"/>
              </a:spcBef>
              <a:spcAft>
                <a:spcPts val="1413"/>
              </a:spcAft>
            </a:pPr>
            <a:r>
              <a:rPr lang="en-US" sz="2600" dirty="0" smtClean="0">
                <a:solidFill>
                  <a:srgbClr val="FF0000"/>
                </a:solidFill>
                <a:ea typeface="Microsoft YaHei"/>
              </a:rPr>
              <a:t>register format</a:t>
            </a:r>
            <a:r>
              <a:rPr lang="en-US" sz="2600" dirty="0" smtClean="0">
                <a:ea typeface="Microsoft YaHei"/>
              </a:rPr>
              <a:t> → ALU instructions</a:t>
            </a:r>
          </a:p>
          <a:p>
            <a:pPr eaLnBrk="1">
              <a:spcBef>
                <a:spcPct val="0"/>
              </a:spcBef>
              <a:spcAft>
                <a:spcPts val="1413"/>
              </a:spcAft>
            </a:pPr>
            <a:r>
              <a:rPr lang="en-US" sz="2600" dirty="0" smtClean="0">
                <a:solidFill>
                  <a:srgbClr val="008000"/>
                </a:solidFill>
                <a:ea typeface="Microsoft YaHei"/>
              </a:rPr>
              <a:t>immediate format </a:t>
            </a:r>
            <a:r>
              <a:rPr lang="en-US" sz="2600" dirty="0" smtClean="0">
                <a:ea typeface="Microsoft YaHei"/>
              </a:rPr>
              <a:t>→ ALU, </a:t>
            </a:r>
            <a:r>
              <a:rPr lang="en-US" sz="2600" dirty="0" err="1" smtClean="0">
                <a:ea typeface="Microsoft YaHei"/>
              </a:rPr>
              <a:t>ld</a:t>
            </a:r>
            <a:r>
              <a:rPr lang="en-US" sz="2600" dirty="0" smtClean="0">
                <a:ea typeface="Microsoft YaHei"/>
              </a:rPr>
              <a:t>/</a:t>
            </a:r>
            <a:r>
              <a:rPr lang="en-US" sz="2600" dirty="0" err="1" smtClean="0">
                <a:ea typeface="Microsoft YaHei"/>
              </a:rPr>
              <a:t>st</a:t>
            </a:r>
            <a:r>
              <a:rPr lang="en-US" sz="2600" dirty="0" smtClean="0">
                <a:ea typeface="Microsoft YaHei"/>
              </a:rPr>
              <a:t> instructions</a:t>
            </a:r>
          </a:p>
        </p:txBody>
      </p:sp>
      <p:grpSp>
        <p:nvGrpSpPr>
          <p:cNvPr id="3" name="Group 5"/>
          <p:cNvGrpSpPr>
            <a:grpSpLocks noChangeAspect="1"/>
          </p:cNvGrpSpPr>
          <p:nvPr/>
        </p:nvGrpSpPr>
        <p:grpSpPr bwMode="auto">
          <a:xfrm>
            <a:off x="790575" y="1816100"/>
            <a:ext cx="7467600" cy="1612900"/>
            <a:chOff x="896" y="1216"/>
            <a:chExt cx="4704" cy="1016"/>
          </a:xfrm>
        </p:grpSpPr>
        <p:sp>
          <p:nvSpPr>
            <p:cNvPr id="4" name="AutoShape 4"/>
            <p:cNvSpPr>
              <a:spLocks noChangeAspect="1" noChangeArrowheads="1" noTextEdit="1"/>
            </p:cNvSpPr>
            <p:nvPr/>
          </p:nvSpPr>
          <p:spPr bwMode="auto">
            <a:xfrm>
              <a:off x="896" y="1216"/>
              <a:ext cx="4704"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2073" y="1464"/>
              <a:ext cx="361" cy="368"/>
            </a:xfrm>
            <a:custGeom>
              <a:avLst/>
              <a:gdLst>
                <a:gd name="T0" fmla="*/ 36 w 45"/>
                <a:gd name="T1" fmla="*/ 8 h 46"/>
                <a:gd name="T2" fmla="*/ 37 w 45"/>
                <a:gd name="T3" fmla="*/ 37 h 46"/>
                <a:gd name="T4" fmla="*/ 8 w 45"/>
                <a:gd name="T5" fmla="*/ 38 h 46"/>
                <a:gd name="T6" fmla="*/ 7 w 45"/>
                <a:gd name="T7" fmla="*/ 9 h 46"/>
                <a:gd name="T8" fmla="*/ 36 w 45"/>
                <a:gd name="T9" fmla="*/ 8 h 46"/>
                <a:gd name="T10" fmla="*/ 36 w 45"/>
                <a:gd name="T11" fmla="*/ 8 h 46"/>
              </a:gdLst>
              <a:ahLst/>
              <a:cxnLst>
                <a:cxn ang="0">
                  <a:pos x="T0" y="T1"/>
                </a:cxn>
                <a:cxn ang="0">
                  <a:pos x="T2" y="T3"/>
                </a:cxn>
                <a:cxn ang="0">
                  <a:pos x="T4" y="T5"/>
                </a:cxn>
                <a:cxn ang="0">
                  <a:pos x="T6" y="T7"/>
                </a:cxn>
                <a:cxn ang="0">
                  <a:pos x="T8" y="T9"/>
                </a:cxn>
                <a:cxn ang="0">
                  <a:pos x="T10" y="T11"/>
                </a:cxn>
              </a:cxnLst>
              <a:rect l="0" t="0" r="r" b="b"/>
              <a:pathLst>
                <a:path w="45" h="46">
                  <a:moveTo>
                    <a:pt x="36" y="8"/>
                  </a:moveTo>
                  <a:cubicBezTo>
                    <a:pt x="45" y="16"/>
                    <a:pt x="45" y="29"/>
                    <a:pt x="37" y="37"/>
                  </a:cubicBezTo>
                  <a:cubicBezTo>
                    <a:pt x="30" y="45"/>
                    <a:pt x="17" y="46"/>
                    <a:pt x="8" y="38"/>
                  </a:cubicBezTo>
                  <a:cubicBezTo>
                    <a:pt x="0" y="30"/>
                    <a:pt x="0" y="17"/>
                    <a:pt x="7" y="9"/>
                  </a:cubicBezTo>
                  <a:cubicBezTo>
                    <a:pt x="15" y="0"/>
                    <a:pt x="28" y="0"/>
                    <a:pt x="36" y="8"/>
                  </a:cubicBezTo>
                  <a:close/>
                  <a:moveTo>
                    <a:pt x="36" y="8"/>
                  </a:moveTo>
                </a:path>
              </a:pathLst>
            </a:custGeom>
            <a:noFill/>
            <a:ln w="0">
              <a:solidFill>
                <a:srgbClr val="FAFBFC"/>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912" y="1232"/>
              <a:ext cx="4669" cy="176"/>
            </a:xfrm>
            <a:custGeom>
              <a:avLst/>
              <a:gdLst>
                <a:gd name="T0" fmla="*/ 0 w 583"/>
                <a:gd name="T1" fmla="*/ 0 h 22"/>
                <a:gd name="T2" fmla="*/ 583 w 583"/>
                <a:gd name="T3" fmla="*/ 0 h 22"/>
                <a:gd name="T4" fmla="*/ 0 w 583"/>
                <a:gd name="T5" fmla="*/ 4 h 22"/>
                <a:gd name="T6" fmla="*/ 583 w 583"/>
                <a:gd name="T7" fmla="*/ 4 h 22"/>
                <a:gd name="T8" fmla="*/ 0 w 583"/>
                <a:gd name="T9" fmla="*/ 22 h 22"/>
                <a:gd name="T10" fmla="*/ 0 w 583"/>
                <a:gd name="T11" fmla="*/ 4 h 22"/>
                <a:gd name="T12" fmla="*/ 4 w 583"/>
                <a:gd name="T13" fmla="*/ 22 h 22"/>
                <a:gd name="T14" fmla="*/ 4 w 583"/>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22">
                  <a:moveTo>
                    <a:pt x="0" y="0"/>
                  </a:moveTo>
                  <a:lnTo>
                    <a:pt x="583" y="0"/>
                  </a:lnTo>
                  <a:moveTo>
                    <a:pt x="0" y="4"/>
                  </a:moveTo>
                  <a:lnTo>
                    <a:pt x="583"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p:nvSpPr>
          <p:spPr bwMode="auto">
            <a:xfrm>
              <a:off x="1016" y="1256"/>
              <a:ext cx="392"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Format</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9"/>
            <p:cNvSpPr>
              <a:spLocks noChangeShapeType="1"/>
            </p:cNvSpPr>
            <p:nvPr/>
          </p:nvSpPr>
          <p:spPr bwMode="auto">
            <a:xfrm flipV="1">
              <a:off x="1665" y="1264"/>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737" y="1256"/>
              <a:ext cx="497"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1A1B1C"/>
                  </a:solidFill>
                  <a:effectLst/>
                  <a:latin typeface="Times New Roman" pitchFamily="18" charset="0"/>
                </a:rPr>
                <a:t>Definition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Freeform 11"/>
            <p:cNvSpPr>
              <a:spLocks noEditPoints="1"/>
            </p:cNvSpPr>
            <p:nvPr/>
          </p:nvSpPr>
          <p:spPr bwMode="auto">
            <a:xfrm>
              <a:off x="912" y="1264"/>
              <a:ext cx="4669" cy="304"/>
            </a:xfrm>
            <a:custGeom>
              <a:avLst/>
              <a:gdLst>
                <a:gd name="T0" fmla="*/ 579 w 583"/>
                <a:gd name="T1" fmla="*/ 18 h 38"/>
                <a:gd name="T2" fmla="*/ 579 w 583"/>
                <a:gd name="T3" fmla="*/ 0 h 38"/>
                <a:gd name="T4" fmla="*/ 583 w 583"/>
                <a:gd name="T5" fmla="*/ 18 h 38"/>
                <a:gd name="T6" fmla="*/ 583 w 583"/>
                <a:gd name="T7" fmla="*/ 0 h 38"/>
                <a:gd name="T8" fmla="*/ 0 w 583"/>
                <a:gd name="T9" fmla="*/ 18 h 38"/>
                <a:gd name="T10" fmla="*/ 583 w 583"/>
                <a:gd name="T11" fmla="*/ 18 h 38"/>
                <a:gd name="T12" fmla="*/ 0 w 583"/>
                <a:gd name="T13" fmla="*/ 38 h 38"/>
                <a:gd name="T14" fmla="*/ 0 w 583"/>
                <a:gd name="T15" fmla="*/ 18 h 38"/>
                <a:gd name="T16" fmla="*/ 4 w 583"/>
                <a:gd name="T17" fmla="*/ 38 h 38"/>
                <a:gd name="T18" fmla="*/ 4 w 583"/>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38">
                  <a:moveTo>
                    <a:pt x="579" y="18"/>
                  </a:moveTo>
                  <a:lnTo>
                    <a:pt x="579" y="0"/>
                  </a:lnTo>
                  <a:moveTo>
                    <a:pt x="583" y="18"/>
                  </a:moveTo>
                  <a:lnTo>
                    <a:pt x="583" y="0"/>
                  </a:lnTo>
                  <a:moveTo>
                    <a:pt x="0" y="18"/>
                  </a:moveTo>
                  <a:lnTo>
                    <a:pt x="583" y="18"/>
                  </a:lnTo>
                  <a:moveTo>
                    <a:pt x="0" y="38"/>
                  </a:moveTo>
                  <a:lnTo>
                    <a:pt x="0" y="18"/>
                  </a:lnTo>
                  <a:moveTo>
                    <a:pt x="4" y="38"/>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016" y="1416"/>
              <a:ext cx="343"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smtClean="0">
                  <a:ln>
                    <a:noFill/>
                  </a:ln>
                  <a:solidFill>
                    <a:srgbClr val="1A1B1C"/>
                  </a:solidFill>
                  <a:effectLst/>
                  <a:latin typeface="Times New Roman" pitchFamily="18" charset="0"/>
                </a:rPr>
                <a:t>branch</a:t>
              </a:r>
              <a:endParaRPr kumimoji="0" lang="en-US" sz="1800" b="0" i="1" u="none" strike="noStrike" cap="none" normalizeH="0" baseline="0" dirty="0" smtClean="0">
                <a:ln>
                  <a:noFill/>
                </a:ln>
                <a:solidFill>
                  <a:schemeClr val="tx1"/>
                </a:solidFill>
                <a:effectLst/>
                <a:latin typeface="Arial" pitchFamily="34" charset="0"/>
              </a:endParaRPr>
            </a:p>
          </p:txBody>
        </p:sp>
        <p:sp>
          <p:nvSpPr>
            <p:cNvPr id="14" name="Freeform 13"/>
            <p:cNvSpPr>
              <a:spLocks noEditPoints="1"/>
            </p:cNvSpPr>
            <p:nvPr/>
          </p:nvSpPr>
          <p:spPr bwMode="auto">
            <a:xfrm>
              <a:off x="1665" y="1408"/>
              <a:ext cx="1618" cy="160"/>
            </a:xfrm>
            <a:custGeom>
              <a:avLst/>
              <a:gdLst>
                <a:gd name="T0" fmla="*/ 0 w 202"/>
                <a:gd name="T1" fmla="*/ 20 h 20"/>
                <a:gd name="T2" fmla="*/ 0 w 202"/>
                <a:gd name="T3" fmla="*/ 0 h 20"/>
                <a:gd name="T4" fmla="*/ 9 w 202"/>
                <a:gd name="T5" fmla="*/ 1 h 20"/>
                <a:gd name="T6" fmla="*/ 202 w 202"/>
                <a:gd name="T7" fmla="*/ 1 h 20"/>
                <a:gd name="T8" fmla="*/ 9 w 202"/>
                <a:gd name="T9" fmla="*/ 19 h 20"/>
                <a:gd name="T10" fmla="*/ 9 w 202"/>
                <a:gd name="T11" fmla="*/ 1 h 20"/>
              </a:gdLst>
              <a:ahLst/>
              <a:cxnLst>
                <a:cxn ang="0">
                  <a:pos x="T0" y="T1"/>
                </a:cxn>
                <a:cxn ang="0">
                  <a:pos x="T2" y="T3"/>
                </a:cxn>
                <a:cxn ang="0">
                  <a:pos x="T4" y="T5"/>
                </a:cxn>
                <a:cxn ang="0">
                  <a:pos x="T6" y="T7"/>
                </a:cxn>
                <a:cxn ang="0">
                  <a:pos x="T8" y="T9"/>
                </a:cxn>
                <a:cxn ang="0">
                  <a:pos x="T10" y="T11"/>
                </a:cxn>
              </a:cxnLst>
              <a:rect l="0" t="0" r="r" b="b"/>
              <a:pathLst>
                <a:path w="202" h="20">
                  <a:moveTo>
                    <a:pt x="0" y="20"/>
                  </a:moveTo>
                  <a:lnTo>
                    <a:pt x="0" y="0"/>
                  </a:lnTo>
                  <a:moveTo>
                    <a:pt x="9" y="1"/>
                  </a:moveTo>
                  <a:lnTo>
                    <a:pt x="202" y="1"/>
                  </a:lnTo>
                  <a:moveTo>
                    <a:pt x="9" y="19"/>
                  </a:moveTo>
                  <a:lnTo>
                    <a:pt x="9" y="1"/>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1817" y="1416"/>
              <a:ext cx="121"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smtClean="0">
                  <a:ln>
                    <a:noFill/>
                  </a:ln>
                  <a:solidFill>
                    <a:srgbClr val="1A1B1C"/>
                  </a:solidFill>
                  <a:effectLst/>
                  <a:latin typeface="Times New Roman" pitchFamily="18" charset="0"/>
                </a:rPr>
                <a:t>op</a:t>
              </a:r>
              <a:endParaRPr kumimoji="0" lang="en-US" sz="1800" b="0" i="1" u="none" strike="noStrike" cap="none" normalizeH="0" baseline="0" dirty="0" smtClean="0">
                <a:ln>
                  <a:noFill/>
                </a:ln>
                <a:solidFill>
                  <a:schemeClr val="tx1"/>
                </a:solidFill>
                <a:effectLst/>
                <a:latin typeface="Arial" pitchFamily="34" charset="0"/>
              </a:endParaRPr>
            </a:p>
          </p:txBody>
        </p:sp>
        <p:sp>
          <p:nvSpPr>
            <p:cNvPr id="16" name="Rectangle 15"/>
            <p:cNvSpPr>
              <a:spLocks noChangeArrowheads="1"/>
            </p:cNvSpPr>
            <p:nvPr/>
          </p:nvSpPr>
          <p:spPr bwMode="auto">
            <a:xfrm>
              <a:off x="1977" y="1416"/>
              <a:ext cx="40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(28-32)</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6"/>
            <p:cNvSpPr>
              <a:spLocks noChangeShapeType="1"/>
            </p:cNvSpPr>
            <p:nvPr/>
          </p:nvSpPr>
          <p:spPr bwMode="auto">
            <a:xfrm flipV="1">
              <a:off x="2426" y="1416"/>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2498" y="1416"/>
              <a:ext cx="262"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smtClean="0">
                  <a:ln>
                    <a:noFill/>
                  </a:ln>
                  <a:solidFill>
                    <a:srgbClr val="1A1B1C"/>
                  </a:solidFill>
                  <a:effectLst/>
                  <a:latin typeface="Times New Roman" pitchFamily="18" charset="0"/>
                </a:rPr>
                <a:t>offset</a:t>
              </a:r>
              <a:endParaRPr kumimoji="0" lang="en-US" sz="1800" b="0" i="1" u="none" strike="noStrike" cap="none" normalizeH="0" baseline="0" dirty="0" smtClean="0">
                <a:ln>
                  <a:noFill/>
                </a:ln>
                <a:solidFill>
                  <a:schemeClr val="tx1"/>
                </a:solidFill>
                <a:effectLst/>
                <a:latin typeface="Arial" pitchFamily="34" charset="0"/>
              </a:endParaRPr>
            </a:p>
          </p:txBody>
        </p:sp>
        <p:sp>
          <p:nvSpPr>
            <p:cNvPr id="19" name="Rectangle 18"/>
            <p:cNvSpPr>
              <a:spLocks noChangeArrowheads="1"/>
            </p:cNvSpPr>
            <p:nvPr/>
          </p:nvSpPr>
          <p:spPr bwMode="auto">
            <a:xfrm>
              <a:off x="2890" y="1416"/>
              <a:ext cx="344"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(1-27)</a:t>
              </a:r>
              <a:endParaRPr kumimoji="0" lang="en-US" sz="1800" b="0" i="0" u="none" strike="noStrike" cap="none" normalizeH="0" baseline="0" smtClean="0">
                <a:ln>
                  <a:noFill/>
                </a:ln>
                <a:solidFill>
                  <a:schemeClr val="tx1"/>
                </a:solidFill>
                <a:effectLst/>
                <a:latin typeface="Arial" pitchFamily="34" charset="0"/>
              </a:endParaRPr>
            </a:p>
          </p:txBody>
        </p:sp>
        <p:sp>
          <p:nvSpPr>
            <p:cNvPr id="20" name="Freeform 19"/>
            <p:cNvSpPr>
              <a:spLocks noEditPoints="1"/>
            </p:cNvSpPr>
            <p:nvPr/>
          </p:nvSpPr>
          <p:spPr bwMode="auto">
            <a:xfrm>
              <a:off x="912" y="1408"/>
              <a:ext cx="4669" cy="312"/>
            </a:xfrm>
            <a:custGeom>
              <a:avLst/>
              <a:gdLst>
                <a:gd name="T0" fmla="*/ 296 w 583"/>
                <a:gd name="T1" fmla="*/ 19 h 39"/>
                <a:gd name="T2" fmla="*/ 296 w 583"/>
                <a:gd name="T3" fmla="*/ 1 h 39"/>
                <a:gd name="T4" fmla="*/ 103 w 583"/>
                <a:gd name="T5" fmla="*/ 19 h 39"/>
                <a:gd name="T6" fmla="*/ 296 w 583"/>
                <a:gd name="T7" fmla="*/ 19 h 39"/>
                <a:gd name="T8" fmla="*/ 579 w 583"/>
                <a:gd name="T9" fmla="*/ 20 h 39"/>
                <a:gd name="T10" fmla="*/ 579 w 583"/>
                <a:gd name="T11" fmla="*/ 0 h 39"/>
                <a:gd name="T12" fmla="*/ 583 w 583"/>
                <a:gd name="T13" fmla="*/ 20 h 39"/>
                <a:gd name="T14" fmla="*/ 583 w 583"/>
                <a:gd name="T15" fmla="*/ 0 h 39"/>
                <a:gd name="T16" fmla="*/ 0 w 583"/>
                <a:gd name="T17" fmla="*/ 20 h 39"/>
                <a:gd name="T18" fmla="*/ 583 w 583"/>
                <a:gd name="T19" fmla="*/ 20 h 39"/>
                <a:gd name="T20" fmla="*/ 0 w 583"/>
                <a:gd name="T21" fmla="*/ 39 h 39"/>
                <a:gd name="T22" fmla="*/ 0 w 583"/>
                <a:gd name="T23" fmla="*/ 20 h 39"/>
                <a:gd name="T24" fmla="*/ 4 w 583"/>
                <a:gd name="T25" fmla="*/ 39 h 39"/>
                <a:gd name="T26" fmla="*/ 4 w 583"/>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9">
                  <a:moveTo>
                    <a:pt x="296" y="19"/>
                  </a:moveTo>
                  <a:lnTo>
                    <a:pt x="296" y="1"/>
                  </a:lnTo>
                  <a:moveTo>
                    <a:pt x="103" y="19"/>
                  </a:moveTo>
                  <a:lnTo>
                    <a:pt x="296" y="19"/>
                  </a:lnTo>
                  <a:moveTo>
                    <a:pt x="579" y="20"/>
                  </a:moveTo>
                  <a:lnTo>
                    <a:pt x="579" y="0"/>
                  </a:lnTo>
                  <a:moveTo>
                    <a:pt x="583" y="20"/>
                  </a:moveTo>
                  <a:lnTo>
                    <a:pt x="583" y="0"/>
                  </a:lnTo>
                  <a:moveTo>
                    <a:pt x="0" y="20"/>
                  </a:moveTo>
                  <a:lnTo>
                    <a:pt x="583" y="20"/>
                  </a:lnTo>
                  <a:moveTo>
                    <a:pt x="0" y="39"/>
                  </a:moveTo>
                  <a:lnTo>
                    <a:pt x="0" y="20"/>
                  </a:lnTo>
                  <a:moveTo>
                    <a:pt x="4" y="39"/>
                  </a:moveTo>
                  <a:lnTo>
                    <a:pt x="4" y="20"/>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1016" y="1568"/>
              <a:ext cx="372"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smtClean="0">
                  <a:ln>
                    <a:noFill/>
                  </a:ln>
                  <a:solidFill>
                    <a:srgbClr val="1A1B1C"/>
                  </a:solidFill>
                  <a:effectLst/>
                  <a:latin typeface="Times New Roman" pitchFamily="18" charset="0"/>
                </a:rPr>
                <a:t>register</a:t>
              </a:r>
              <a:endParaRPr kumimoji="0" lang="en-US" sz="1800" b="0" i="1" u="none" strike="noStrike" cap="none" normalizeH="0" baseline="0" dirty="0" smtClean="0">
                <a:ln>
                  <a:noFill/>
                </a:ln>
                <a:solidFill>
                  <a:schemeClr val="tx1"/>
                </a:solidFill>
                <a:effectLst/>
                <a:latin typeface="Arial" pitchFamily="34" charset="0"/>
              </a:endParaRPr>
            </a:p>
          </p:txBody>
        </p:sp>
        <p:sp>
          <p:nvSpPr>
            <p:cNvPr id="22" name="Freeform 21"/>
            <p:cNvSpPr>
              <a:spLocks noEditPoints="1"/>
            </p:cNvSpPr>
            <p:nvPr/>
          </p:nvSpPr>
          <p:spPr bwMode="auto">
            <a:xfrm>
              <a:off x="1665" y="1568"/>
              <a:ext cx="3380" cy="152"/>
            </a:xfrm>
            <a:custGeom>
              <a:avLst/>
              <a:gdLst>
                <a:gd name="T0" fmla="*/ 0 w 422"/>
                <a:gd name="T1" fmla="*/ 19 h 19"/>
                <a:gd name="T2" fmla="*/ 0 w 422"/>
                <a:gd name="T3" fmla="*/ 0 h 19"/>
                <a:gd name="T4" fmla="*/ 9 w 422"/>
                <a:gd name="T5" fmla="*/ 0 h 19"/>
                <a:gd name="T6" fmla="*/ 422 w 422"/>
                <a:gd name="T7" fmla="*/ 0 h 19"/>
                <a:gd name="T8" fmla="*/ 9 w 422"/>
                <a:gd name="T9" fmla="*/ 19 h 19"/>
                <a:gd name="T10" fmla="*/ 9 w 422"/>
                <a:gd name="T11" fmla="*/ 1 h 19"/>
              </a:gdLst>
              <a:ahLst/>
              <a:cxnLst>
                <a:cxn ang="0">
                  <a:pos x="T0" y="T1"/>
                </a:cxn>
                <a:cxn ang="0">
                  <a:pos x="T2" y="T3"/>
                </a:cxn>
                <a:cxn ang="0">
                  <a:pos x="T4" y="T5"/>
                </a:cxn>
                <a:cxn ang="0">
                  <a:pos x="T6" y="T7"/>
                </a:cxn>
                <a:cxn ang="0">
                  <a:pos x="T8" y="T9"/>
                </a:cxn>
                <a:cxn ang="0">
                  <a:pos x="T10" y="T11"/>
                </a:cxn>
              </a:cxnLst>
              <a:rect l="0" t="0" r="r" b="b"/>
              <a:pathLst>
                <a:path w="422" h="19">
                  <a:moveTo>
                    <a:pt x="0" y="19"/>
                  </a:moveTo>
                  <a:lnTo>
                    <a:pt x="0" y="0"/>
                  </a:lnTo>
                  <a:moveTo>
                    <a:pt x="9" y="0"/>
                  </a:moveTo>
                  <a:lnTo>
                    <a:pt x="422" y="0"/>
                  </a:lnTo>
                  <a:moveTo>
                    <a:pt x="9" y="19"/>
                  </a:moveTo>
                  <a:lnTo>
                    <a:pt x="9" y="1"/>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817" y="1568"/>
              <a:ext cx="121"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smtClean="0">
                  <a:ln>
                    <a:noFill/>
                  </a:ln>
                  <a:solidFill>
                    <a:srgbClr val="1A1B1C"/>
                  </a:solidFill>
                  <a:effectLst/>
                  <a:latin typeface="Times New Roman" pitchFamily="18" charset="0"/>
                </a:rPr>
                <a:t>op</a:t>
              </a:r>
              <a:endParaRPr kumimoji="0" lang="en-US" sz="1800" b="0" i="1" u="none" strike="noStrike" cap="none" normalizeH="0" baseline="0" dirty="0" smtClean="0">
                <a:ln>
                  <a:noFill/>
                </a:ln>
                <a:solidFill>
                  <a:schemeClr val="tx1"/>
                </a:solidFill>
                <a:effectLst/>
                <a:latin typeface="Arial" pitchFamily="34" charset="0"/>
              </a:endParaRPr>
            </a:p>
          </p:txBody>
        </p:sp>
        <p:sp>
          <p:nvSpPr>
            <p:cNvPr id="24" name="Rectangle 23"/>
            <p:cNvSpPr>
              <a:spLocks noChangeArrowheads="1"/>
            </p:cNvSpPr>
            <p:nvPr/>
          </p:nvSpPr>
          <p:spPr bwMode="auto">
            <a:xfrm>
              <a:off x="1977" y="1568"/>
              <a:ext cx="40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(28-32)</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4"/>
            <p:cNvSpPr>
              <a:spLocks noChangeShapeType="1"/>
            </p:cNvSpPr>
            <p:nvPr/>
          </p:nvSpPr>
          <p:spPr bwMode="auto">
            <a:xfrm flipV="1">
              <a:off x="2426" y="1576"/>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2498" y="1568"/>
              <a:ext cx="8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6"/>
            <p:cNvSpPr>
              <a:spLocks noChangeArrowheads="1"/>
            </p:cNvSpPr>
            <p:nvPr/>
          </p:nvSpPr>
          <p:spPr bwMode="auto">
            <a:xfrm>
              <a:off x="2602" y="1568"/>
              <a:ext cx="24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(27)</a:t>
              </a:r>
              <a:endParaRPr kumimoji="0" lang="en-US" sz="1800" b="0" i="0" u="none" strike="noStrike" cap="none" normalizeH="0" baseline="0" smtClean="0">
                <a:ln>
                  <a:noFill/>
                </a:ln>
                <a:solidFill>
                  <a:schemeClr val="tx1"/>
                </a:solidFill>
                <a:effectLst/>
                <a:latin typeface="Arial" pitchFamily="34" charset="0"/>
              </a:endParaRPr>
            </a:p>
          </p:txBody>
        </p:sp>
        <p:sp>
          <p:nvSpPr>
            <p:cNvPr id="28" name="Line 27"/>
            <p:cNvSpPr>
              <a:spLocks noChangeShapeType="1"/>
            </p:cNvSpPr>
            <p:nvPr/>
          </p:nvSpPr>
          <p:spPr bwMode="auto">
            <a:xfrm flipV="1">
              <a:off x="2890" y="1576"/>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2962" y="1568"/>
              <a:ext cx="104"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smtClean="0">
                  <a:ln>
                    <a:noFill/>
                  </a:ln>
                  <a:solidFill>
                    <a:srgbClr val="1A1B1C"/>
                  </a:solidFill>
                  <a:effectLst/>
                  <a:latin typeface="Times New Roman" pitchFamily="18" charset="0"/>
                </a:rPr>
                <a:t>rd</a:t>
              </a:r>
              <a:endParaRPr kumimoji="0" lang="en-US" sz="1800" b="0" i="1" u="none" strike="noStrike" cap="none" normalizeH="0" baseline="0" dirty="0" smtClean="0">
                <a:ln>
                  <a:noFill/>
                </a:ln>
                <a:solidFill>
                  <a:schemeClr val="tx1"/>
                </a:solidFill>
                <a:effectLst/>
                <a:latin typeface="Arial" pitchFamily="34" charset="0"/>
              </a:endParaRPr>
            </a:p>
          </p:txBody>
        </p:sp>
        <p:sp>
          <p:nvSpPr>
            <p:cNvPr id="30" name="Rectangle 29"/>
            <p:cNvSpPr>
              <a:spLocks noChangeArrowheads="1"/>
            </p:cNvSpPr>
            <p:nvPr/>
          </p:nvSpPr>
          <p:spPr bwMode="auto">
            <a:xfrm>
              <a:off x="3123" y="1568"/>
              <a:ext cx="40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(23-26)</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30"/>
            <p:cNvSpPr>
              <a:spLocks noChangeShapeType="1"/>
            </p:cNvSpPr>
            <p:nvPr/>
          </p:nvSpPr>
          <p:spPr bwMode="auto">
            <a:xfrm flipV="1">
              <a:off x="3571" y="1576"/>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32" name="Rectangle 31"/>
            <p:cNvSpPr>
              <a:spLocks noChangeArrowheads="1"/>
            </p:cNvSpPr>
            <p:nvPr/>
          </p:nvSpPr>
          <p:spPr bwMode="auto">
            <a:xfrm>
              <a:off x="3643" y="1568"/>
              <a:ext cx="95"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smtClean="0">
                  <a:ln>
                    <a:noFill/>
                  </a:ln>
                  <a:solidFill>
                    <a:srgbClr val="1A1B1C"/>
                  </a:solidFill>
                  <a:effectLst/>
                  <a:latin typeface="Times New Roman" pitchFamily="18" charset="0"/>
                </a:rPr>
                <a:t>rs</a:t>
              </a:r>
              <a:endParaRPr kumimoji="0" lang="en-US" sz="1800" b="0" i="1" u="none" strike="noStrike" cap="none" normalizeH="0" baseline="0" dirty="0" smtClean="0">
                <a:ln>
                  <a:noFill/>
                </a:ln>
                <a:solidFill>
                  <a:schemeClr val="tx1"/>
                </a:solidFill>
                <a:effectLst/>
                <a:latin typeface="Arial" pitchFamily="34" charset="0"/>
              </a:endParaRPr>
            </a:p>
          </p:txBody>
        </p:sp>
        <p:sp>
          <p:nvSpPr>
            <p:cNvPr id="120833" name="Rectangle 32"/>
            <p:cNvSpPr>
              <a:spLocks noChangeArrowheads="1"/>
            </p:cNvSpPr>
            <p:nvPr/>
          </p:nvSpPr>
          <p:spPr bwMode="auto">
            <a:xfrm>
              <a:off x="3755" y="1568"/>
              <a:ext cx="465"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1(19-22)</a:t>
              </a:r>
              <a:endParaRPr kumimoji="0" lang="en-US" sz="1800" b="0" i="0" u="none" strike="noStrike" cap="none" normalizeH="0" baseline="0" smtClean="0">
                <a:ln>
                  <a:noFill/>
                </a:ln>
                <a:solidFill>
                  <a:schemeClr val="tx1"/>
                </a:solidFill>
                <a:effectLst/>
                <a:latin typeface="Arial" pitchFamily="34" charset="0"/>
              </a:endParaRPr>
            </a:p>
          </p:txBody>
        </p:sp>
        <p:sp>
          <p:nvSpPr>
            <p:cNvPr id="120834" name="Line 33"/>
            <p:cNvSpPr>
              <a:spLocks noChangeShapeType="1"/>
            </p:cNvSpPr>
            <p:nvPr/>
          </p:nvSpPr>
          <p:spPr bwMode="auto">
            <a:xfrm flipV="1">
              <a:off x="4308" y="1576"/>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35" name="Rectangle 34"/>
            <p:cNvSpPr>
              <a:spLocks noChangeArrowheads="1"/>
            </p:cNvSpPr>
            <p:nvPr/>
          </p:nvSpPr>
          <p:spPr bwMode="auto">
            <a:xfrm>
              <a:off x="4380" y="1568"/>
              <a:ext cx="95"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smtClean="0">
                  <a:ln>
                    <a:noFill/>
                  </a:ln>
                  <a:solidFill>
                    <a:srgbClr val="1A1B1C"/>
                  </a:solidFill>
                  <a:effectLst/>
                  <a:latin typeface="Times New Roman" pitchFamily="18" charset="0"/>
                </a:rPr>
                <a:t>rs</a:t>
              </a:r>
              <a:endParaRPr kumimoji="0" lang="en-US" sz="1800" b="0" i="1" u="none" strike="noStrike" cap="none" normalizeH="0" baseline="0" dirty="0" smtClean="0">
                <a:ln>
                  <a:noFill/>
                </a:ln>
                <a:solidFill>
                  <a:schemeClr val="tx1"/>
                </a:solidFill>
                <a:effectLst/>
                <a:latin typeface="Arial" pitchFamily="34" charset="0"/>
              </a:endParaRPr>
            </a:p>
          </p:txBody>
        </p:sp>
        <p:sp>
          <p:nvSpPr>
            <p:cNvPr id="120836" name="Rectangle 35"/>
            <p:cNvSpPr>
              <a:spLocks noChangeArrowheads="1"/>
            </p:cNvSpPr>
            <p:nvPr/>
          </p:nvSpPr>
          <p:spPr bwMode="auto">
            <a:xfrm>
              <a:off x="4492" y="1568"/>
              <a:ext cx="465"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2(15-18)</a:t>
              </a:r>
              <a:endParaRPr kumimoji="0" lang="en-US" sz="1800" b="0" i="0" u="none" strike="noStrike" cap="none" normalizeH="0" baseline="0" smtClean="0">
                <a:ln>
                  <a:noFill/>
                </a:ln>
                <a:solidFill>
                  <a:schemeClr val="tx1"/>
                </a:solidFill>
                <a:effectLst/>
                <a:latin typeface="Arial" pitchFamily="34" charset="0"/>
              </a:endParaRPr>
            </a:p>
          </p:txBody>
        </p:sp>
        <p:sp>
          <p:nvSpPr>
            <p:cNvPr id="120839" name="Freeform 36"/>
            <p:cNvSpPr>
              <a:spLocks noEditPoints="1"/>
            </p:cNvSpPr>
            <p:nvPr/>
          </p:nvSpPr>
          <p:spPr bwMode="auto">
            <a:xfrm>
              <a:off x="912" y="1568"/>
              <a:ext cx="4669" cy="312"/>
            </a:xfrm>
            <a:custGeom>
              <a:avLst/>
              <a:gdLst>
                <a:gd name="T0" fmla="*/ 516 w 583"/>
                <a:gd name="T1" fmla="*/ 19 h 39"/>
                <a:gd name="T2" fmla="*/ 516 w 583"/>
                <a:gd name="T3" fmla="*/ 1 h 39"/>
                <a:gd name="T4" fmla="*/ 103 w 583"/>
                <a:gd name="T5" fmla="*/ 19 h 39"/>
                <a:gd name="T6" fmla="*/ 516 w 583"/>
                <a:gd name="T7" fmla="*/ 19 h 39"/>
                <a:gd name="T8" fmla="*/ 579 w 583"/>
                <a:gd name="T9" fmla="*/ 19 h 39"/>
                <a:gd name="T10" fmla="*/ 579 w 583"/>
                <a:gd name="T11" fmla="*/ 0 h 39"/>
                <a:gd name="T12" fmla="*/ 583 w 583"/>
                <a:gd name="T13" fmla="*/ 19 h 39"/>
                <a:gd name="T14" fmla="*/ 583 w 583"/>
                <a:gd name="T15" fmla="*/ 0 h 39"/>
                <a:gd name="T16" fmla="*/ 0 w 583"/>
                <a:gd name="T17" fmla="*/ 20 h 39"/>
                <a:gd name="T18" fmla="*/ 583 w 583"/>
                <a:gd name="T19" fmla="*/ 20 h 39"/>
                <a:gd name="T20" fmla="*/ 0 w 583"/>
                <a:gd name="T21" fmla="*/ 39 h 39"/>
                <a:gd name="T22" fmla="*/ 0 w 583"/>
                <a:gd name="T23" fmla="*/ 20 h 39"/>
                <a:gd name="T24" fmla="*/ 4 w 583"/>
                <a:gd name="T25" fmla="*/ 39 h 39"/>
                <a:gd name="T26" fmla="*/ 4 w 583"/>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9">
                  <a:moveTo>
                    <a:pt x="516" y="19"/>
                  </a:moveTo>
                  <a:lnTo>
                    <a:pt x="516" y="1"/>
                  </a:lnTo>
                  <a:moveTo>
                    <a:pt x="103" y="19"/>
                  </a:moveTo>
                  <a:lnTo>
                    <a:pt x="516" y="19"/>
                  </a:lnTo>
                  <a:moveTo>
                    <a:pt x="579" y="19"/>
                  </a:moveTo>
                  <a:lnTo>
                    <a:pt x="579" y="0"/>
                  </a:lnTo>
                  <a:moveTo>
                    <a:pt x="583" y="19"/>
                  </a:moveTo>
                  <a:lnTo>
                    <a:pt x="583" y="0"/>
                  </a:lnTo>
                  <a:moveTo>
                    <a:pt x="0" y="20"/>
                  </a:moveTo>
                  <a:lnTo>
                    <a:pt x="583" y="20"/>
                  </a:lnTo>
                  <a:moveTo>
                    <a:pt x="0" y="39"/>
                  </a:moveTo>
                  <a:lnTo>
                    <a:pt x="0" y="20"/>
                  </a:lnTo>
                  <a:moveTo>
                    <a:pt x="4" y="39"/>
                  </a:moveTo>
                  <a:lnTo>
                    <a:pt x="4" y="20"/>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40" name="Rectangle 37"/>
            <p:cNvSpPr>
              <a:spLocks noChangeArrowheads="1"/>
            </p:cNvSpPr>
            <p:nvPr/>
          </p:nvSpPr>
          <p:spPr bwMode="auto">
            <a:xfrm>
              <a:off x="1016" y="1728"/>
              <a:ext cx="504"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smtClean="0">
                  <a:ln>
                    <a:noFill/>
                  </a:ln>
                  <a:solidFill>
                    <a:srgbClr val="1A1B1C"/>
                  </a:solidFill>
                  <a:effectLst/>
                  <a:latin typeface="Times New Roman" pitchFamily="18" charset="0"/>
                </a:rPr>
                <a:t>immediate</a:t>
              </a:r>
              <a:endParaRPr kumimoji="0" lang="en-US" sz="1800" b="0" i="1" u="none" strike="noStrike" cap="none" normalizeH="0" baseline="0" dirty="0" smtClean="0">
                <a:ln>
                  <a:noFill/>
                </a:ln>
                <a:solidFill>
                  <a:schemeClr val="tx1"/>
                </a:solidFill>
                <a:effectLst/>
                <a:latin typeface="Arial" pitchFamily="34" charset="0"/>
              </a:endParaRPr>
            </a:p>
          </p:txBody>
        </p:sp>
        <p:sp>
          <p:nvSpPr>
            <p:cNvPr id="120841" name="Freeform 38"/>
            <p:cNvSpPr>
              <a:spLocks noEditPoints="1"/>
            </p:cNvSpPr>
            <p:nvPr/>
          </p:nvSpPr>
          <p:spPr bwMode="auto">
            <a:xfrm>
              <a:off x="1665" y="1728"/>
              <a:ext cx="3396" cy="152"/>
            </a:xfrm>
            <a:custGeom>
              <a:avLst/>
              <a:gdLst>
                <a:gd name="T0" fmla="*/ 0 w 424"/>
                <a:gd name="T1" fmla="*/ 19 h 19"/>
                <a:gd name="T2" fmla="*/ 0 w 424"/>
                <a:gd name="T3" fmla="*/ 0 h 19"/>
                <a:gd name="T4" fmla="*/ 9 w 424"/>
                <a:gd name="T5" fmla="*/ 0 h 19"/>
                <a:gd name="T6" fmla="*/ 424 w 424"/>
                <a:gd name="T7" fmla="*/ 0 h 19"/>
                <a:gd name="T8" fmla="*/ 9 w 424"/>
                <a:gd name="T9" fmla="*/ 18 h 19"/>
                <a:gd name="T10" fmla="*/ 9 w 424"/>
                <a:gd name="T11" fmla="*/ 0 h 19"/>
              </a:gdLst>
              <a:ahLst/>
              <a:cxnLst>
                <a:cxn ang="0">
                  <a:pos x="T0" y="T1"/>
                </a:cxn>
                <a:cxn ang="0">
                  <a:pos x="T2" y="T3"/>
                </a:cxn>
                <a:cxn ang="0">
                  <a:pos x="T4" y="T5"/>
                </a:cxn>
                <a:cxn ang="0">
                  <a:pos x="T6" y="T7"/>
                </a:cxn>
                <a:cxn ang="0">
                  <a:pos x="T8" y="T9"/>
                </a:cxn>
                <a:cxn ang="0">
                  <a:pos x="T10" y="T11"/>
                </a:cxn>
              </a:cxnLst>
              <a:rect l="0" t="0" r="r" b="b"/>
              <a:pathLst>
                <a:path w="424" h="19">
                  <a:moveTo>
                    <a:pt x="0" y="19"/>
                  </a:moveTo>
                  <a:lnTo>
                    <a:pt x="0" y="0"/>
                  </a:lnTo>
                  <a:moveTo>
                    <a:pt x="9" y="0"/>
                  </a:moveTo>
                  <a:lnTo>
                    <a:pt x="424" y="0"/>
                  </a:lnTo>
                  <a:moveTo>
                    <a:pt x="9" y="18"/>
                  </a:moveTo>
                  <a:lnTo>
                    <a:pt x="9" y="0"/>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42" name="Rectangle 39"/>
            <p:cNvSpPr>
              <a:spLocks noChangeArrowheads="1"/>
            </p:cNvSpPr>
            <p:nvPr/>
          </p:nvSpPr>
          <p:spPr bwMode="auto">
            <a:xfrm>
              <a:off x="1817" y="1728"/>
              <a:ext cx="121"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smtClean="0">
                  <a:ln>
                    <a:noFill/>
                  </a:ln>
                  <a:solidFill>
                    <a:srgbClr val="1A1B1C"/>
                  </a:solidFill>
                  <a:effectLst/>
                  <a:latin typeface="Times New Roman" pitchFamily="18" charset="0"/>
                </a:rPr>
                <a:t>op</a:t>
              </a:r>
              <a:endParaRPr kumimoji="0" lang="en-US" sz="1800" b="0" i="1" u="none" strike="noStrike" cap="none" normalizeH="0" baseline="0" dirty="0" smtClean="0">
                <a:ln>
                  <a:noFill/>
                </a:ln>
                <a:solidFill>
                  <a:schemeClr val="tx1"/>
                </a:solidFill>
                <a:effectLst/>
                <a:latin typeface="Arial" pitchFamily="34" charset="0"/>
              </a:endParaRPr>
            </a:p>
          </p:txBody>
        </p:sp>
        <p:sp>
          <p:nvSpPr>
            <p:cNvPr id="120843" name="Rectangle 40"/>
            <p:cNvSpPr>
              <a:spLocks noChangeArrowheads="1"/>
            </p:cNvSpPr>
            <p:nvPr/>
          </p:nvSpPr>
          <p:spPr bwMode="auto">
            <a:xfrm>
              <a:off x="1977" y="1728"/>
              <a:ext cx="40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(28-32)</a:t>
              </a:r>
              <a:endParaRPr kumimoji="0" lang="en-US" sz="1800" b="0" i="0" u="none" strike="noStrike" cap="none" normalizeH="0" baseline="0" smtClean="0">
                <a:ln>
                  <a:noFill/>
                </a:ln>
                <a:solidFill>
                  <a:schemeClr val="tx1"/>
                </a:solidFill>
                <a:effectLst/>
                <a:latin typeface="Arial" pitchFamily="34" charset="0"/>
              </a:endParaRPr>
            </a:p>
          </p:txBody>
        </p:sp>
        <p:sp>
          <p:nvSpPr>
            <p:cNvPr id="120844" name="Line 41"/>
            <p:cNvSpPr>
              <a:spLocks noChangeShapeType="1"/>
            </p:cNvSpPr>
            <p:nvPr/>
          </p:nvSpPr>
          <p:spPr bwMode="auto">
            <a:xfrm flipV="1">
              <a:off x="2426" y="1728"/>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45" name="Rectangle 42"/>
            <p:cNvSpPr>
              <a:spLocks noChangeArrowheads="1"/>
            </p:cNvSpPr>
            <p:nvPr/>
          </p:nvSpPr>
          <p:spPr bwMode="auto">
            <a:xfrm>
              <a:off x="2498" y="1728"/>
              <a:ext cx="8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20846" name="Rectangle 43"/>
            <p:cNvSpPr>
              <a:spLocks noChangeArrowheads="1"/>
            </p:cNvSpPr>
            <p:nvPr/>
          </p:nvSpPr>
          <p:spPr bwMode="auto">
            <a:xfrm>
              <a:off x="2602" y="1728"/>
              <a:ext cx="24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(27)</a:t>
              </a:r>
              <a:endParaRPr kumimoji="0" lang="en-US" sz="1800" b="0" i="0" u="none" strike="noStrike" cap="none" normalizeH="0" baseline="0" smtClean="0">
                <a:ln>
                  <a:noFill/>
                </a:ln>
                <a:solidFill>
                  <a:schemeClr val="tx1"/>
                </a:solidFill>
                <a:effectLst/>
                <a:latin typeface="Arial" pitchFamily="34" charset="0"/>
              </a:endParaRPr>
            </a:p>
          </p:txBody>
        </p:sp>
        <p:sp>
          <p:nvSpPr>
            <p:cNvPr id="120847" name="Line 44"/>
            <p:cNvSpPr>
              <a:spLocks noChangeShapeType="1"/>
            </p:cNvSpPr>
            <p:nvPr/>
          </p:nvSpPr>
          <p:spPr bwMode="auto">
            <a:xfrm flipV="1">
              <a:off x="2890" y="1728"/>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48" name="Rectangle 45"/>
            <p:cNvSpPr>
              <a:spLocks noChangeArrowheads="1"/>
            </p:cNvSpPr>
            <p:nvPr/>
          </p:nvSpPr>
          <p:spPr bwMode="auto">
            <a:xfrm>
              <a:off x="2962" y="1728"/>
              <a:ext cx="104"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smtClean="0">
                  <a:ln>
                    <a:noFill/>
                  </a:ln>
                  <a:solidFill>
                    <a:srgbClr val="1A1B1C"/>
                  </a:solidFill>
                  <a:effectLst/>
                  <a:latin typeface="Times New Roman" pitchFamily="18" charset="0"/>
                </a:rPr>
                <a:t>rd</a:t>
              </a:r>
              <a:endParaRPr kumimoji="0" lang="en-US" sz="1800" b="0" i="1" u="none" strike="noStrike" cap="none" normalizeH="0" baseline="0" dirty="0" smtClean="0">
                <a:ln>
                  <a:noFill/>
                </a:ln>
                <a:solidFill>
                  <a:schemeClr val="tx1"/>
                </a:solidFill>
                <a:effectLst/>
                <a:latin typeface="Arial" pitchFamily="34" charset="0"/>
              </a:endParaRPr>
            </a:p>
          </p:txBody>
        </p:sp>
        <p:sp>
          <p:nvSpPr>
            <p:cNvPr id="120849" name="Rectangle 46"/>
            <p:cNvSpPr>
              <a:spLocks noChangeArrowheads="1"/>
            </p:cNvSpPr>
            <p:nvPr/>
          </p:nvSpPr>
          <p:spPr bwMode="auto">
            <a:xfrm>
              <a:off x="3123" y="1728"/>
              <a:ext cx="40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(23-26)</a:t>
              </a:r>
              <a:endParaRPr kumimoji="0" lang="en-US" sz="1800" b="0" i="0" u="none" strike="noStrike" cap="none" normalizeH="0" baseline="0" smtClean="0">
                <a:ln>
                  <a:noFill/>
                </a:ln>
                <a:solidFill>
                  <a:schemeClr val="tx1"/>
                </a:solidFill>
                <a:effectLst/>
                <a:latin typeface="Arial" pitchFamily="34" charset="0"/>
              </a:endParaRPr>
            </a:p>
          </p:txBody>
        </p:sp>
        <p:sp>
          <p:nvSpPr>
            <p:cNvPr id="120850" name="Line 47"/>
            <p:cNvSpPr>
              <a:spLocks noChangeShapeType="1"/>
            </p:cNvSpPr>
            <p:nvPr/>
          </p:nvSpPr>
          <p:spPr bwMode="auto">
            <a:xfrm flipV="1">
              <a:off x="3571" y="1728"/>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51" name="Rectangle 48"/>
            <p:cNvSpPr>
              <a:spLocks noChangeArrowheads="1"/>
            </p:cNvSpPr>
            <p:nvPr/>
          </p:nvSpPr>
          <p:spPr bwMode="auto">
            <a:xfrm>
              <a:off x="3643" y="1728"/>
              <a:ext cx="95"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smtClean="0">
                  <a:ln>
                    <a:noFill/>
                  </a:ln>
                  <a:solidFill>
                    <a:srgbClr val="1A1B1C"/>
                  </a:solidFill>
                  <a:effectLst/>
                  <a:latin typeface="Times New Roman" pitchFamily="18" charset="0"/>
                </a:rPr>
                <a:t>rs</a:t>
              </a:r>
              <a:endParaRPr kumimoji="0" lang="en-US" sz="1800" b="0" i="1" u="none" strike="noStrike" cap="none" normalizeH="0" baseline="0" dirty="0" smtClean="0">
                <a:ln>
                  <a:noFill/>
                </a:ln>
                <a:solidFill>
                  <a:schemeClr val="tx1"/>
                </a:solidFill>
                <a:effectLst/>
                <a:latin typeface="Arial" pitchFamily="34" charset="0"/>
              </a:endParaRPr>
            </a:p>
          </p:txBody>
        </p:sp>
        <p:sp>
          <p:nvSpPr>
            <p:cNvPr id="120852" name="Rectangle 49"/>
            <p:cNvSpPr>
              <a:spLocks noChangeArrowheads="1"/>
            </p:cNvSpPr>
            <p:nvPr/>
          </p:nvSpPr>
          <p:spPr bwMode="auto">
            <a:xfrm>
              <a:off x="3755" y="1728"/>
              <a:ext cx="465"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1(19-22)</a:t>
              </a:r>
              <a:endParaRPr kumimoji="0" lang="en-US" sz="1800" b="0" i="0" u="none" strike="noStrike" cap="none" normalizeH="0" baseline="0" smtClean="0">
                <a:ln>
                  <a:noFill/>
                </a:ln>
                <a:solidFill>
                  <a:schemeClr val="tx1"/>
                </a:solidFill>
                <a:effectLst/>
                <a:latin typeface="Arial" pitchFamily="34" charset="0"/>
              </a:endParaRPr>
            </a:p>
          </p:txBody>
        </p:sp>
        <p:sp>
          <p:nvSpPr>
            <p:cNvPr id="120853" name="Line 50"/>
            <p:cNvSpPr>
              <a:spLocks noChangeShapeType="1"/>
            </p:cNvSpPr>
            <p:nvPr/>
          </p:nvSpPr>
          <p:spPr bwMode="auto">
            <a:xfrm flipV="1">
              <a:off x="4308" y="1728"/>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54" name="Rectangle 51"/>
            <p:cNvSpPr>
              <a:spLocks noChangeArrowheads="1"/>
            </p:cNvSpPr>
            <p:nvPr/>
          </p:nvSpPr>
          <p:spPr bwMode="auto">
            <a:xfrm>
              <a:off x="4380" y="1728"/>
              <a:ext cx="209"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dirty="0" err="1" smtClean="0">
                  <a:ln>
                    <a:noFill/>
                  </a:ln>
                  <a:solidFill>
                    <a:srgbClr val="1A1B1C"/>
                  </a:solidFill>
                  <a:effectLst/>
                  <a:latin typeface="Times New Roman" pitchFamily="18" charset="0"/>
                </a:rPr>
                <a:t>imm</a:t>
              </a:r>
              <a:endParaRPr kumimoji="0" lang="en-US" sz="1800" b="0" i="1" u="none" strike="noStrike" cap="none" normalizeH="0" baseline="0" dirty="0" smtClean="0">
                <a:ln>
                  <a:noFill/>
                </a:ln>
                <a:solidFill>
                  <a:schemeClr val="tx1"/>
                </a:solidFill>
                <a:effectLst/>
                <a:latin typeface="Arial" pitchFamily="34" charset="0"/>
              </a:endParaRPr>
            </a:p>
          </p:txBody>
        </p:sp>
        <p:sp>
          <p:nvSpPr>
            <p:cNvPr id="120855" name="Rectangle 52"/>
            <p:cNvSpPr>
              <a:spLocks noChangeArrowheads="1"/>
            </p:cNvSpPr>
            <p:nvPr/>
          </p:nvSpPr>
          <p:spPr bwMode="auto">
            <a:xfrm>
              <a:off x="4676" y="1728"/>
              <a:ext cx="344"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1B1C"/>
                  </a:solidFill>
                  <a:effectLst/>
                  <a:latin typeface="Times New Roman" pitchFamily="18" charset="0"/>
                </a:rPr>
                <a:t>(1-18)</a:t>
              </a:r>
              <a:endParaRPr kumimoji="0" lang="en-US" sz="1800" b="0" i="0" u="none" strike="noStrike" cap="none" normalizeH="0" baseline="0" smtClean="0">
                <a:ln>
                  <a:noFill/>
                </a:ln>
                <a:solidFill>
                  <a:schemeClr val="tx1"/>
                </a:solidFill>
                <a:effectLst/>
                <a:latin typeface="Arial" pitchFamily="34" charset="0"/>
              </a:endParaRPr>
            </a:p>
          </p:txBody>
        </p:sp>
        <p:sp>
          <p:nvSpPr>
            <p:cNvPr id="120856" name="Freeform 53"/>
            <p:cNvSpPr>
              <a:spLocks noEditPoints="1"/>
            </p:cNvSpPr>
            <p:nvPr/>
          </p:nvSpPr>
          <p:spPr bwMode="auto">
            <a:xfrm>
              <a:off x="912" y="1728"/>
              <a:ext cx="4669" cy="305"/>
            </a:xfrm>
            <a:custGeom>
              <a:avLst/>
              <a:gdLst>
                <a:gd name="T0" fmla="*/ 518 w 583"/>
                <a:gd name="T1" fmla="*/ 18 h 38"/>
                <a:gd name="T2" fmla="*/ 518 w 583"/>
                <a:gd name="T3" fmla="*/ 0 h 38"/>
                <a:gd name="T4" fmla="*/ 103 w 583"/>
                <a:gd name="T5" fmla="*/ 19 h 38"/>
                <a:gd name="T6" fmla="*/ 518 w 583"/>
                <a:gd name="T7" fmla="*/ 19 h 38"/>
                <a:gd name="T8" fmla="*/ 579 w 583"/>
                <a:gd name="T9" fmla="*/ 19 h 38"/>
                <a:gd name="T10" fmla="*/ 579 w 583"/>
                <a:gd name="T11" fmla="*/ 0 h 38"/>
                <a:gd name="T12" fmla="*/ 583 w 583"/>
                <a:gd name="T13" fmla="*/ 19 h 38"/>
                <a:gd name="T14" fmla="*/ 583 w 583"/>
                <a:gd name="T15" fmla="*/ 0 h 38"/>
                <a:gd name="T16" fmla="*/ 0 w 583"/>
                <a:gd name="T17" fmla="*/ 19 h 38"/>
                <a:gd name="T18" fmla="*/ 583 w 583"/>
                <a:gd name="T19" fmla="*/ 19 h 38"/>
                <a:gd name="T20" fmla="*/ 0 w 583"/>
                <a:gd name="T21" fmla="*/ 38 h 38"/>
                <a:gd name="T22" fmla="*/ 0 w 583"/>
                <a:gd name="T23" fmla="*/ 20 h 38"/>
                <a:gd name="T24" fmla="*/ 4 w 583"/>
                <a:gd name="T25" fmla="*/ 38 h 38"/>
                <a:gd name="T26" fmla="*/ 4 w 583"/>
                <a:gd name="T27"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8">
                  <a:moveTo>
                    <a:pt x="518" y="18"/>
                  </a:moveTo>
                  <a:lnTo>
                    <a:pt x="518" y="0"/>
                  </a:lnTo>
                  <a:moveTo>
                    <a:pt x="103" y="19"/>
                  </a:moveTo>
                  <a:lnTo>
                    <a:pt x="518" y="19"/>
                  </a:lnTo>
                  <a:moveTo>
                    <a:pt x="579" y="19"/>
                  </a:moveTo>
                  <a:lnTo>
                    <a:pt x="579" y="0"/>
                  </a:lnTo>
                  <a:moveTo>
                    <a:pt x="583" y="19"/>
                  </a:moveTo>
                  <a:lnTo>
                    <a:pt x="583" y="0"/>
                  </a:lnTo>
                  <a:moveTo>
                    <a:pt x="0" y="19"/>
                  </a:moveTo>
                  <a:lnTo>
                    <a:pt x="583" y="19"/>
                  </a:lnTo>
                  <a:moveTo>
                    <a:pt x="0" y="38"/>
                  </a:moveTo>
                  <a:lnTo>
                    <a:pt x="0" y="20"/>
                  </a:lnTo>
                  <a:moveTo>
                    <a:pt x="4" y="38"/>
                  </a:moveTo>
                  <a:lnTo>
                    <a:pt x="4" y="20"/>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63" name="Rectangle 60"/>
            <p:cNvSpPr>
              <a:spLocks noChangeArrowheads="1"/>
            </p:cNvSpPr>
            <p:nvPr/>
          </p:nvSpPr>
          <p:spPr bwMode="auto">
            <a:xfrm>
              <a:off x="2756" y="1866"/>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247" name="Freeform 67"/>
            <p:cNvSpPr>
              <a:spLocks noEditPoints="1"/>
            </p:cNvSpPr>
            <p:nvPr/>
          </p:nvSpPr>
          <p:spPr bwMode="auto">
            <a:xfrm>
              <a:off x="912" y="1888"/>
              <a:ext cx="4669" cy="289"/>
            </a:xfrm>
            <a:custGeom>
              <a:avLst/>
              <a:gdLst>
                <a:gd name="T0" fmla="*/ 579 w 583"/>
                <a:gd name="T1" fmla="*/ 18 h 36"/>
                <a:gd name="T2" fmla="*/ 579 w 583"/>
                <a:gd name="T3" fmla="*/ 0 h 36"/>
                <a:gd name="T4" fmla="*/ 583 w 583"/>
                <a:gd name="T5" fmla="*/ 18 h 36"/>
                <a:gd name="T6" fmla="*/ 583 w 583"/>
                <a:gd name="T7" fmla="*/ 0 h 36"/>
                <a:gd name="T8" fmla="*/ 0 w 583"/>
                <a:gd name="T9" fmla="*/ 18 h 36"/>
                <a:gd name="T10" fmla="*/ 583 w 583"/>
                <a:gd name="T11" fmla="*/ 18 h 36"/>
                <a:gd name="T12" fmla="*/ 0 w 583"/>
                <a:gd name="T13" fmla="*/ 36 h 36"/>
                <a:gd name="T14" fmla="*/ 0 w 583"/>
                <a:gd name="T15" fmla="*/ 18 h 36"/>
                <a:gd name="T16" fmla="*/ 4 w 583"/>
                <a:gd name="T17" fmla="*/ 36 h 36"/>
                <a:gd name="T18" fmla="*/ 4 w 58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36">
                  <a:moveTo>
                    <a:pt x="579" y="18"/>
                  </a:moveTo>
                  <a:lnTo>
                    <a:pt x="579" y="0"/>
                  </a:lnTo>
                  <a:moveTo>
                    <a:pt x="583" y="18"/>
                  </a:moveTo>
                  <a:lnTo>
                    <a:pt x="583" y="0"/>
                  </a:lnTo>
                  <a:moveTo>
                    <a:pt x="0" y="18"/>
                  </a:moveTo>
                  <a:lnTo>
                    <a:pt x="583"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7" name="Freeform 77"/>
            <p:cNvSpPr>
              <a:spLocks noEditPoints="1"/>
            </p:cNvSpPr>
            <p:nvPr/>
          </p:nvSpPr>
          <p:spPr bwMode="auto">
            <a:xfrm>
              <a:off x="912" y="2033"/>
              <a:ext cx="4669" cy="176"/>
            </a:xfrm>
            <a:custGeom>
              <a:avLst/>
              <a:gdLst>
                <a:gd name="T0" fmla="*/ 579 w 583"/>
                <a:gd name="T1" fmla="*/ 18 h 22"/>
                <a:gd name="T2" fmla="*/ 579 w 583"/>
                <a:gd name="T3" fmla="*/ 0 h 22"/>
                <a:gd name="T4" fmla="*/ 583 w 583"/>
                <a:gd name="T5" fmla="*/ 18 h 22"/>
                <a:gd name="T6" fmla="*/ 583 w 583"/>
                <a:gd name="T7" fmla="*/ 0 h 22"/>
                <a:gd name="T8" fmla="*/ 0 w 583"/>
                <a:gd name="T9" fmla="*/ 18 h 22"/>
                <a:gd name="T10" fmla="*/ 583 w 583"/>
                <a:gd name="T11" fmla="*/ 18 h 22"/>
                <a:gd name="T12" fmla="*/ 0 w 583"/>
                <a:gd name="T13" fmla="*/ 22 h 22"/>
                <a:gd name="T14" fmla="*/ 583 w 58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22">
                  <a:moveTo>
                    <a:pt x="579" y="18"/>
                  </a:moveTo>
                  <a:lnTo>
                    <a:pt x="579" y="0"/>
                  </a:lnTo>
                  <a:moveTo>
                    <a:pt x="583" y="18"/>
                  </a:moveTo>
                  <a:lnTo>
                    <a:pt x="583" y="0"/>
                  </a:lnTo>
                  <a:moveTo>
                    <a:pt x="0" y="18"/>
                  </a:moveTo>
                  <a:lnTo>
                    <a:pt x="583" y="18"/>
                  </a:lnTo>
                  <a:moveTo>
                    <a:pt x="0" y="22"/>
                  </a:moveTo>
                  <a:lnTo>
                    <a:pt x="583" y="22"/>
                  </a:lnTo>
                </a:path>
              </a:pathLst>
            </a:custGeom>
            <a:noFill/>
            <a:ln w="8" cap="flat">
              <a:solidFill>
                <a:srgbClr val="1A1B1C"/>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37"/>
            <p:cNvSpPr>
              <a:spLocks noChangeArrowheads="1"/>
            </p:cNvSpPr>
            <p:nvPr/>
          </p:nvSpPr>
          <p:spPr bwMode="auto">
            <a:xfrm>
              <a:off x="1015" y="1896"/>
              <a:ext cx="456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z="1500" i="1" dirty="0">
                  <a:solidFill>
                    <a:srgbClr val="1A1B1C"/>
                  </a:solidFill>
                  <a:latin typeface="Times New Roman" pitchFamily="18" charset="0"/>
                </a:rPr>
                <a:t>op</a:t>
              </a:r>
              <a:r>
                <a:rPr lang="en-US" sz="1500" dirty="0">
                  <a:solidFill>
                    <a:srgbClr val="1A1B1C"/>
                  </a:solidFill>
                  <a:latin typeface="Times New Roman" pitchFamily="18" charset="0"/>
                </a:rPr>
                <a:t> </a:t>
              </a:r>
              <a:r>
                <a:rPr lang="en-US" sz="1500" dirty="0" smtClean="0">
                  <a:solidFill>
                    <a:srgbClr val="1A1B1C"/>
                  </a:solidFill>
                  <a:latin typeface="Times New Roman"/>
                  <a:cs typeface="Times New Roman"/>
                </a:rPr>
                <a:t> →</a:t>
              </a:r>
              <a:r>
                <a:rPr lang="en-US" sz="1500" dirty="0" smtClean="0">
                  <a:solidFill>
                    <a:srgbClr val="1A1B1C"/>
                  </a:solidFill>
                  <a:latin typeface="Times New Roman" pitchFamily="18" charset="0"/>
                </a:rPr>
                <a:t>  </a:t>
              </a:r>
              <a:r>
                <a:rPr lang="en-US" sz="1500" dirty="0" err="1">
                  <a:solidFill>
                    <a:srgbClr val="1A1B1C"/>
                  </a:solidFill>
                  <a:latin typeface="Times New Roman" pitchFamily="18" charset="0"/>
                </a:rPr>
                <a:t>opcode</a:t>
              </a:r>
              <a:r>
                <a:rPr lang="en-US" sz="1500" dirty="0">
                  <a:solidFill>
                    <a:srgbClr val="1A1B1C"/>
                  </a:solidFill>
                  <a:latin typeface="Times New Roman" pitchFamily="18" charset="0"/>
                </a:rPr>
                <a:t>, </a:t>
              </a:r>
              <a:r>
                <a:rPr lang="en-US" sz="1500" i="1" dirty="0" smtClean="0">
                  <a:solidFill>
                    <a:srgbClr val="1A1B1C"/>
                  </a:solidFill>
                  <a:latin typeface="Times New Roman" pitchFamily="18" charset="0"/>
                </a:rPr>
                <a:t>offset</a:t>
              </a:r>
              <a:r>
                <a:rPr lang="en-US" sz="1500" dirty="0" smtClean="0">
                  <a:solidFill>
                    <a:srgbClr val="1A1B1C"/>
                  </a:solidFill>
                  <a:latin typeface="Times New Roman" pitchFamily="18" charset="0"/>
                </a:rPr>
                <a:t> </a:t>
              </a:r>
              <a:r>
                <a:rPr lang="en-US" sz="1500" dirty="0">
                  <a:solidFill>
                    <a:srgbClr val="1A1B1C"/>
                  </a:solidFill>
                  <a:latin typeface="Times New Roman"/>
                  <a:cs typeface="Times New Roman"/>
                </a:rPr>
                <a:t>→</a:t>
              </a:r>
              <a:r>
                <a:rPr lang="en-US" sz="1500" dirty="0" smtClean="0">
                  <a:solidFill>
                    <a:srgbClr val="1A1B1C"/>
                  </a:solidFill>
                  <a:latin typeface="Times New Roman" pitchFamily="18" charset="0"/>
                </a:rPr>
                <a:t> </a:t>
              </a:r>
              <a:r>
                <a:rPr lang="en-US" sz="1500" dirty="0">
                  <a:solidFill>
                    <a:srgbClr val="1A1B1C"/>
                  </a:solidFill>
                  <a:latin typeface="Times New Roman" pitchFamily="18" charset="0"/>
                </a:rPr>
                <a:t>branch offset, </a:t>
              </a:r>
              <a:r>
                <a:rPr lang="en-US" sz="1500" i="1" dirty="0">
                  <a:solidFill>
                    <a:srgbClr val="1A1B1C"/>
                  </a:solidFill>
                  <a:latin typeface="Times New Roman" pitchFamily="18" charset="0"/>
                </a:rPr>
                <a:t>I</a:t>
              </a:r>
              <a:r>
                <a:rPr lang="en-US" sz="1500" dirty="0">
                  <a:solidFill>
                    <a:srgbClr val="1A1B1C"/>
                  </a:solidFill>
                  <a:latin typeface="Times New Roman" pitchFamily="18" charset="0"/>
                </a:rPr>
                <a:t> </a:t>
              </a:r>
              <a:r>
                <a:rPr lang="en-US" sz="1500" dirty="0">
                  <a:solidFill>
                    <a:srgbClr val="1A1B1C"/>
                  </a:solidFill>
                  <a:latin typeface="Times New Roman"/>
                  <a:cs typeface="Times New Roman"/>
                </a:rPr>
                <a:t>→</a:t>
              </a:r>
              <a:r>
                <a:rPr lang="en-US" sz="1500" dirty="0" smtClean="0">
                  <a:solidFill>
                    <a:srgbClr val="1A1B1C"/>
                  </a:solidFill>
                  <a:latin typeface="Times New Roman" pitchFamily="18" charset="0"/>
                </a:rPr>
                <a:t> </a:t>
              </a:r>
              <a:r>
                <a:rPr lang="en-US" sz="1500" dirty="0">
                  <a:solidFill>
                    <a:srgbClr val="1A1B1C"/>
                  </a:solidFill>
                  <a:latin typeface="Times New Roman" pitchFamily="18" charset="0"/>
                </a:rPr>
                <a:t>immediate bit, </a:t>
              </a:r>
              <a:r>
                <a:rPr lang="en-US" sz="1500" i="1" dirty="0" err="1">
                  <a:solidFill>
                    <a:srgbClr val="1A1B1C"/>
                  </a:solidFill>
                  <a:latin typeface="Times New Roman" pitchFamily="18" charset="0"/>
                </a:rPr>
                <a:t>rd</a:t>
              </a:r>
              <a:r>
                <a:rPr lang="en-US" sz="1500" dirty="0">
                  <a:solidFill>
                    <a:srgbClr val="1A1B1C"/>
                  </a:solidFill>
                  <a:latin typeface="Times New Roman" pitchFamily="18" charset="0"/>
                </a:rPr>
                <a:t> </a:t>
              </a:r>
              <a:r>
                <a:rPr lang="en-US" sz="1500" dirty="0">
                  <a:solidFill>
                    <a:srgbClr val="1A1B1C"/>
                  </a:solidFill>
                  <a:latin typeface="Times New Roman"/>
                  <a:cs typeface="Times New Roman"/>
                </a:rPr>
                <a:t>→</a:t>
              </a:r>
              <a:r>
                <a:rPr lang="en-US" sz="1500" dirty="0" smtClean="0">
                  <a:solidFill>
                    <a:srgbClr val="1A1B1C"/>
                  </a:solidFill>
                  <a:latin typeface="Times New Roman" pitchFamily="18" charset="0"/>
                </a:rPr>
                <a:t> </a:t>
              </a:r>
              <a:r>
                <a:rPr lang="en-US" sz="1500" dirty="0">
                  <a:solidFill>
                    <a:srgbClr val="1A1B1C"/>
                  </a:solidFill>
                  <a:latin typeface="Times New Roman" pitchFamily="18" charset="0"/>
                </a:rPr>
                <a:t>destination </a:t>
              </a:r>
              <a:r>
                <a:rPr lang="en-US" sz="1500" dirty="0" smtClean="0">
                  <a:solidFill>
                    <a:srgbClr val="1A1B1C"/>
                  </a:solidFill>
                  <a:latin typeface="Times New Roman" pitchFamily="18" charset="0"/>
                </a:rPr>
                <a:t>register</a:t>
              </a:r>
            </a:p>
            <a:p>
              <a:pPr lvl="0"/>
              <a:r>
                <a:rPr lang="en-US" sz="1500" i="1" dirty="0" smtClean="0">
                  <a:solidFill>
                    <a:srgbClr val="1A1B1C"/>
                  </a:solidFill>
                  <a:latin typeface="Times New Roman" pitchFamily="18" charset="0"/>
                </a:rPr>
                <a:t>rs</a:t>
              </a:r>
              <a:r>
                <a:rPr lang="en-US" sz="1500" dirty="0" smtClean="0">
                  <a:solidFill>
                    <a:srgbClr val="1A1B1C"/>
                  </a:solidFill>
                  <a:latin typeface="Times New Roman" pitchFamily="18" charset="0"/>
                </a:rPr>
                <a:t>1 </a:t>
              </a:r>
              <a:r>
                <a:rPr lang="en-US" sz="1500" dirty="0">
                  <a:solidFill>
                    <a:srgbClr val="1A1B1C"/>
                  </a:solidFill>
                  <a:latin typeface="Times New Roman"/>
                  <a:cs typeface="Times New Roman"/>
                </a:rPr>
                <a:t>→</a:t>
              </a:r>
              <a:r>
                <a:rPr lang="en-US" sz="1500" dirty="0" smtClean="0">
                  <a:solidFill>
                    <a:srgbClr val="1A1B1C"/>
                  </a:solidFill>
                  <a:latin typeface="Times New Roman" pitchFamily="18" charset="0"/>
                </a:rPr>
                <a:t> </a:t>
              </a:r>
              <a:r>
                <a:rPr lang="en-US" sz="1500" dirty="0">
                  <a:solidFill>
                    <a:srgbClr val="1A1B1C"/>
                  </a:solidFill>
                  <a:latin typeface="Times New Roman" pitchFamily="18" charset="0"/>
                </a:rPr>
                <a:t>source register 1, </a:t>
              </a:r>
              <a:r>
                <a:rPr lang="en-US" sz="1500" i="1" dirty="0" smtClean="0">
                  <a:solidFill>
                    <a:srgbClr val="1A1B1C"/>
                  </a:solidFill>
                  <a:latin typeface="Times New Roman" pitchFamily="18" charset="0"/>
                </a:rPr>
                <a:t>rs</a:t>
              </a:r>
              <a:r>
                <a:rPr lang="en-US" sz="1500" dirty="0" smtClean="0">
                  <a:solidFill>
                    <a:srgbClr val="1A1B1C"/>
                  </a:solidFill>
                  <a:latin typeface="Times New Roman" pitchFamily="18" charset="0"/>
                </a:rPr>
                <a:t>2 </a:t>
              </a:r>
              <a:r>
                <a:rPr lang="en-US" sz="1500" dirty="0">
                  <a:solidFill>
                    <a:srgbClr val="1A1B1C"/>
                  </a:solidFill>
                  <a:latin typeface="Times New Roman"/>
                  <a:cs typeface="Times New Roman"/>
                </a:rPr>
                <a:t>→</a:t>
              </a:r>
              <a:r>
                <a:rPr lang="en-US" sz="1500" dirty="0" smtClean="0">
                  <a:solidFill>
                    <a:srgbClr val="1A1B1C"/>
                  </a:solidFill>
                  <a:latin typeface="Times New Roman" pitchFamily="18" charset="0"/>
                </a:rPr>
                <a:t> </a:t>
              </a:r>
              <a:r>
                <a:rPr lang="en-US" sz="1500" dirty="0">
                  <a:solidFill>
                    <a:srgbClr val="1A1B1C"/>
                  </a:solidFill>
                  <a:latin typeface="Times New Roman" pitchFamily="18" charset="0"/>
                </a:rPr>
                <a:t>source register 2, </a:t>
              </a:r>
              <a:r>
                <a:rPr lang="en-US" sz="1500" i="1" dirty="0" err="1">
                  <a:solidFill>
                    <a:srgbClr val="1A1B1C"/>
                  </a:solidFill>
                  <a:latin typeface="Times New Roman" pitchFamily="18" charset="0"/>
                </a:rPr>
                <a:t>imm</a:t>
              </a:r>
              <a:r>
                <a:rPr lang="en-US" sz="1500" dirty="0">
                  <a:solidFill>
                    <a:srgbClr val="1A1B1C"/>
                  </a:solidFill>
                  <a:latin typeface="Times New Roman" pitchFamily="18" charset="0"/>
                </a:rPr>
                <a:t> </a:t>
              </a:r>
              <a:r>
                <a:rPr lang="en-US" sz="1500" dirty="0">
                  <a:solidFill>
                    <a:srgbClr val="1A1B1C"/>
                  </a:solidFill>
                  <a:latin typeface="Times New Roman"/>
                  <a:cs typeface="Times New Roman"/>
                </a:rPr>
                <a:t>→</a:t>
              </a:r>
              <a:r>
                <a:rPr lang="en-US" sz="1500" dirty="0" smtClean="0">
                  <a:solidFill>
                    <a:srgbClr val="1A1B1C"/>
                  </a:solidFill>
                  <a:latin typeface="Times New Roman" pitchFamily="18" charset="0"/>
                </a:rPr>
                <a:t> </a:t>
              </a:r>
              <a:r>
                <a:rPr lang="en-US" sz="1500" dirty="0">
                  <a:solidFill>
                    <a:srgbClr val="1A1B1C"/>
                  </a:solidFill>
                  <a:latin typeface="Times New Roman" pitchFamily="18" charset="0"/>
                </a:rPr>
                <a:t>immediate </a:t>
              </a:r>
              <a:r>
                <a:rPr lang="en-US" sz="1500" dirty="0" smtClean="0">
                  <a:solidFill>
                    <a:srgbClr val="1A1B1C"/>
                  </a:solidFill>
                  <a:latin typeface="Times New Roman" pitchFamily="18" charset="0"/>
                </a:rPr>
                <a:t>operand</a:t>
              </a:r>
              <a:endParaRPr lang="en-US" sz="1500" dirty="0">
                <a:solidFill>
                  <a:srgbClr val="1A1B1C"/>
                </a:solidFill>
                <a:latin typeface="Times New Roman" pitchFamily="18" charset="0"/>
              </a:endParaRPr>
            </a:p>
          </p:txBody>
        </p:sp>
      </p:grpSp>
      <p:pic>
        <p:nvPicPr>
          <p:cNvPr id="6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a:xfrm>
            <a:off x="8543278" y="6356350"/>
            <a:ext cx="561975" cy="365125"/>
          </a:xfrm>
        </p:spPr>
        <p:txBody>
          <a:bodyPr/>
          <a:lstStyle/>
          <a:p>
            <a:pPr>
              <a:defRPr/>
            </a:pPr>
            <a:fld id="{10031359-49B2-443E-8B73-D290E4050B4B}" type="slidenum">
              <a:rPr/>
              <a:pPr>
                <a:defRPr/>
              </a:pPr>
              <a:t>96</a:t>
            </a:fld>
            <a:endParaRPr/>
          </a:p>
        </p:txBody>
      </p:sp>
      <p:sp>
        <p:nvSpPr>
          <p:cNvPr id="121860" name="Subtitle 1"/>
          <p:cNvSpPr txBox="1">
            <a:spLocks noGrp="1"/>
          </p:cNvSpPr>
          <p:nvPr>
            <p:ph type="subTitle" idx="4294967295"/>
          </p:nvPr>
        </p:nvSpPr>
        <p:spPr bwMode="auto">
          <a:xfrm>
            <a:off x="1447800" y="1828800"/>
            <a:ext cx="6096000" cy="35353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numCol="1" anchor="ctr" anchorCtr="0" compatLnSpc="1">
            <a:prstTxWarp prst="textNoShape">
              <a:avLst/>
            </a:prstTxWarp>
          </a:bodyPr>
          <a:lstStyle>
            <a:lvl1pPr algn="ctr">
              <a:defRPr sz="3200">
                <a:solidFill>
                  <a:srgbClr val="000000"/>
                </a:solidFill>
                <a:latin typeface="Calibri" pitchFamily="34" charset="0"/>
              </a:defRPr>
            </a:lvl1pPr>
            <a:lvl2pPr algn="ctr">
              <a:defRPr sz="3200">
                <a:solidFill>
                  <a:srgbClr val="000000"/>
                </a:solidFill>
                <a:latin typeface="Calibri" pitchFamily="34" charset="0"/>
              </a:defRPr>
            </a:lvl2pPr>
            <a:lvl3pPr algn="ctr">
              <a:defRPr sz="3200">
                <a:solidFill>
                  <a:srgbClr val="000000"/>
                </a:solidFill>
                <a:latin typeface="Calibri" pitchFamily="34" charset="0"/>
              </a:defRPr>
            </a:lvl3pPr>
            <a:lvl4pPr algn="ctr">
              <a:defRPr sz="3200">
                <a:solidFill>
                  <a:srgbClr val="000000"/>
                </a:solidFill>
                <a:latin typeface="Calibri" pitchFamily="34" charset="0"/>
              </a:defRPr>
            </a:lvl4pPr>
            <a:lvl5pPr algn="ctr">
              <a:defRPr sz="3200">
                <a:solidFill>
                  <a:srgbClr val="000000"/>
                </a:solidFill>
                <a:latin typeface="Calibri" pitchFamily="34" charset="0"/>
              </a:defRPr>
            </a:lvl5pPr>
            <a:lvl6pPr marL="2514600" indent="-228600" algn="ctr" eaLnBrk="0" fontAlgn="base" hangingPunct="0">
              <a:spcBef>
                <a:spcPct val="20000"/>
              </a:spcBef>
              <a:spcAft>
                <a:spcPct val="0"/>
              </a:spcAft>
              <a:buSzPct val="75000"/>
              <a:defRPr sz="3200">
                <a:solidFill>
                  <a:srgbClr val="000000"/>
                </a:solidFill>
                <a:latin typeface="Calibri" pitchFamily="34" charset="0"/>
              </a:defRPr>
            </a:lvl6pPr>
            <a:lvl7pPr marL="2971800" indent="-228600" algn="ctr" eaLnBrk="0" fontAlgn="base" hangingPunct="0">
              <a:spcBef>
                <a:spcPct val="20000"/>
              </a:spcBef>
              <a:spcAft>
                <a:spcPct val="0"/>
              </a:spcAft>
              <a:buSzPct val="75000"/>
              <a:defRPr sz="3200">
                <a:solidFill>
                  <a:srgbClr val="000000"/>
                </a:solidFill>
                <a:latin typeface="Calibri" pitchFamily="34" charset="0"/>
              </a:defRPr>
            </a:lvl7pPr>
            <a:lvl8pPr marL="3429000" indent="-228600" algn="ctr" eaLnBrk="0" fontAlgn="base" hangingPunct="0">
              <a:spcBef>
                <a:spcPct val="20000"/>
              </a:spcBef>
              <a:spcAft>
                <a:spcPct val="0"/>
              </a:spcAft>
              <a:buSzPct val="75000"/>
              <a:defRPr sz="3200">
                <a:solidFill>
                  <a:srgbClr val="000000"/>
                </a:solidFill>
                <a:latin typeface="Calibri" pitchFamily="34" charset="0"/>
              </a:defRPr>
            </a:lvl8pPr>
            <a:lvl9pPr marL="3886200" indent="-228600" algn="ctr" eaLnBrk="0" fontAlgn="base" hangingPunct="0">
              <a:spcBef>
                <a:spcPct val="20000"/>
              </a:spcBef>
              <a:spcAft>
                <a:spcPct val="0"/>
              </a:spcAft>
              <a:buSzPct val="75000"/>
              <a:buFont typeface="StarSymbol"/>
              <a:defRPr sz="3200">
                <a:solidFill>
                  <a:srgbClr val="000000"/>
                </a:solidFill>
                <a:latin typeface="Calibri" pitchFamily="34" charset="0"/>
              </a:defRPr>
            </a:lvl9pPr>
          </a:lstStyle>
          <a:p>
            <a:pPr marL="0" indent="0" eaLnBrk="1"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pic>
        <p:nvPicPr>
          <p:cNvPr id="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3869</TotalTime>
  <Words>4198</Words>
  <Application>Microsoft Office PowerPoint</Application>
  <PresentationFormat>On-screen Show (4:3)</PresentationFormat>
  <Paragraphs>1368</Paragraphs>
  <Slides>96</Slides>
  <Notes>96</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96</vt:i4>
      </vt:variant>
    </vt:vector>
  </HeadingPairs>
  <TitlesOfParts>
    <vt:vector size="115" baseType="lpstr">
      <vt:lpstr>Arial Unicode MS</vt:lpstr>
      <vt:lpstr>Microsoft YaHei</vt:lpstr>
      <vt:lpstr>Arial</vt:lpstr>
      <vt:lpstr>Bitstream Vera Sans</vt:lpstr>
      <vt:lpstr>Calibri</vt:lpstr>
      <vt:lpstr>Candara</vt:lpstr>
      <vt:lpstr>Courier New</vt:lpstr>
      <vt:lpstr>Helvetica</vt:lpstr>
      <vt:lpstr>Mangal</vt:lpstr>
      <vt:lpstr>MT Symbol</vt:lpstr>
      <vt:lpstr>Sans</vt:lpstr>
      <vt:lpstr>StarSymbol</vt:lpstr>
      <vt:lpstr>Symbol</vt:lpstr>
      <vt:lpstr>Tahoma</vt:lpstr>
      <vt:lpstr>Times New Roman</vt:lpstr>
      <vt:lpstr>TimesNewRoman</vt:lpstr>
      <vt:lpstr>TimesNewRoman,Bold</vt:lpstr>
      <vt:lpstr>Wingdings</vt:lpstr>
      <vt:lpstr>Waveform</vt:lpstr>
      <vt:lpstr>PowerPoint Presentation</vt:lpstr>
      <vt:lpstr>PowerPoint Presentation</vt:lpstr>
      <vt:lpstr>Outline</vt:lpstr>
      <vt:lpstr>What is Assembly Language</vt:lpstr>
      <vt:lpstr>Why learn Assembly  Language ?</vt:lpstr>
      <vt:lpstr>Assemblers</vt:lpstr>
      <vt:lpstr>Hardware Designers Perspective</vt:lpstr>
      <vt:lpstr>Machine Model – Von Neumann Machine                 with  Registers</vt:lpstr>
      <vt:lpstr>View of Registers</vt:lpstr>
      <vt:lpstr>View of Memory</vt:lpstr>
      <vt:lpstr>Storage of Data in Memory</vt:lpstr>
      <vt:lpstr>Little Endian vs Big Endian</vt:lpstr>
      <vt:lpstr>Storage of Arrays in Memory</vt:lpstr>
      <vt:lpstr>Row Major vs Column Major</vt:lpstr>
      <vt:lpstr>Outline</vt:lpstr>
      <vt:lpstr>Assembly File Structure : GNU Assembler</vt:lpstr>
      <vt:lpstr>Meaning of Different Sections</vt:lpstr>
      <vt:lpstr>Structure of a Statement</vt:lpstr>
      <vt:lpstr>Examples of Instructions</vt:lpstr>
      <vt:lpstr>Generic Statement Structure</vt:lpstr>
      <vt:lpstr>Generic Statement Structure - II</vt:lpstr>
      <vt:lpstr>Types of Instructions</vt:lpstr>
      <vt:lpstr>Nature of Operands</vt:lpstr>
      <vt:lpstr>Register Transfer Notation</vt:lpstr>
      <vt:lpstr>Addressing Modes</vt:lpstr>
      <vt:lpstr>Register Indirect Mode</vt:lpstr>
      <vt:lpstr>Base-offset Addressing Mode</vt:lpstr>
      <vt:lpstr>Addressing Modes - II</vt:lpstr>
      <vt:lpstr>Base-Index-Offset Addressing Mode</vt:lpstr>
      <vt:lpstr>Outline</vt:lpstr>
      <vt:lpstr>SimpleRisc</vt:lpstr>
      <vt:lpstr>Survey of Instruction Sets</vt:lpstr>
      <vt:lpstr>Registers</vt:lpstr>
      <vt:lpstr>mov instruction</vt:lpstr>
      <vt:lpstr>Arithmetic/Logical Instructions</vt:lpstr>
      <vt:lpstr>Examples of Arithmetic Instructions</vt:lpstr>
      <vt:lpstr>Examples - II</vt:lpstr>
      <vt:lpstr>Compare Instruction</vt:lpstr>
      <vt:lpstr>PowerPoint Presentation</vt:lpstr>
      <vt:lpstr>Compare Instruction</vt:lpstr>
      <vt:lpstr>Example with Division</vt:lpstr>
      <vt:lpstr>Logical Instructions</vt:lpstr>
      <vt:lpstr>Shift Instructions</vt:lpstr>
      <vt:lpstr>Shift Instructions - II</vt:lpstr>
      <vt:lpstr>Example with Shift Instructions</vt:lpstr>
      <vt:lpstr>Example - II</vt:lpstr>
      <vt:lpstr>Load-store instructions</vt:lpstr>
      <vt:lpstr>Load-Store</vt:lpstr>
      <vt:lpstr>Example – Load/Store</vt:lpstr>
      <vt:lpstr>Branch Instructions</vt:lpstr>
      <vt:lpstr>Conditional Branch Instructions</vt:lpstr>
      <vt:lpstr>Examples</vt:lpstr>
      <vt:lpstr>Example - II</vt:lpstr>
      <vt:lpstr>PowerPoint Presentation</vt:lpstr>
      <vt:lpstr>Modifiers</vt:lpstr>
      <vt:lpstr>Mechanism</vt:lpstr>
      <vt:lpstr>More about Modifiers</vt:lpstr>
      <vt:lpstr>Examples</vt:lpstr>
      <vt:lpstr>PowerPoint Presentation</vt:lpstr>
      <vt:lpstr>Outline</vt:lpstr>
      <vt:lpstr>Implementing Functions</vt:lpstr>
      <vt:lpstr>Implementing Functions - II</vt:lpstr>
      <vt:lpstr>Notion of the Return Address</vt:lpstr>
      <vt:lpstr>How do we pass arguments/ return values</vt:lpstr>
      <vt:lpstr>Problems with this Mechanism</vt:lpstr>
      <vt:lpstr>Register Spilling</vt:lpstr>
      <vt:lpstr>Spilling</vt:lpstr>
      <vt:lpstr>Problems with our Approach</vt:lpstr>
      <vt:lpstr>Activation Block</vt:lpstr>
      <vt:lpstr>How to use activation blocks ?</vt:lpstr>
      <vt:lpstr>Using Activation Blocks - II</vt:lpstr>
      <vt:lpstr>Using Activation Blocks - III</vt:lpstr>
      <vt:lpstr>Organising Activation Blocks</vt:lpstr>
      <vt:lpstr>Pattern of Function Calls</vt:lpstr>
      <vt:lpstr>Pattern of Function Calls</vt:lpstr>
      <vt:lpstr>Working with the Stack</vt:lpstr>
      <vt:lpstr>What has the Stack Solved ?</vt:lpstr>
      <vt:lpstr>call and ret instructions</vt:lpstr>
      <vt:lpstr>Recursive Factorial Program</vt:lpstr>
      <vt:lpstr>Factorial in SimpleRisc</vt:lpstr>
      <vt:lpstr>nop instruction</vt:lpstr>
      <vt:lpstr>Outline</vt:lpstr>
      <vt:lpstr>Encoding Instructions</vt:lpstr>
      <vt:lpstr>Basic Instruction Format</vt:lpstr>
      <vt:lpstr>0-Address Instructions</vt:lpstr>
      <vt:lpstr>1-Address Instructions</vt:lpstr>
      <vt:lpstr>3-Address Instructions</vt:lpstr>
      <vt:lpstr>Register Format</vt:lpstr>
      <vt:lpstr>Immediate Format</vt:lpstr>
      <vt:lpstr>2 Address Instructions</vt:lpstr>
      <vt:lpstr>cmp, not, and mov</vt:lpstr>
      <vt:lpstr>Load and Store Instructions</vt:lpstr>
      <vt:lpstr>Store Instruction</vt:lpstr>
      <vt:lpstr>Store Instruction</vt:lpstr>
      <vt:lpstr>Summary of Instruction Formats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262</cp:revision>
  <dcterms:created xsi:type="dcterms:W3CDTF">2013-07-05T14:39:01Z</dcterms:created>
  <dcterms:modified xsi:type="dcterms:W3CDTF">2016-12-22T07:38:56Z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