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handoutMasterIdLst>
    <p:handoutMasterId r:id="rId56"/>
  </p:handoutMasterIdLst>
  <p:sldIdLst>
    <p:sldId id="256" r:id="rId2"/>
    <p:sldId id="30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309" r:id="rId38"/>
    <p:sldId id="310" r:id="rId39"/>
    <p:sldId id="292" r:id="rId40"/>
    <p:sldId id="293" r:id="rId41"/>
    <p:sldId id="294" r:id="rId42"/>
    <p:sldId id="295" r:id="rId43"/>
    <p:sldId id="296" r:id="rId44"/>
    <p:sldId id="297" r:id="rId45"/>
    <p:sldId id="298" r:id="rId46"/>
    <p:sldId id="299" r:id="rId47"/>
    <p:sldId id="307" r:id="rId48"/>
    <p:sldId id="301" r:id="rId49"/>
    <p:sldId id="302" r:id="rId50"/>
    <p:sldId id="303" r:id="rId51"/>
    <p:sldId id="304" r:id="rId52"/>
    <p:sldId id="305" r:id="rId53"/>
    <p:sldId id="30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592" autoAdjust="0"/>
    <p:restoredTop sz="99828" autoAdjust="0"/>
  </p:normalViewPr>
  <p:slideViewPr>
    <p:cSldViewPr>
      <p:cViewPr varScale="1">
        <p:scale>
          <a:sx n="113" d="100"/>
          <a:sy n="113" d="100"/>
        </p:scale>
        <p:origin x="2142" y="84"/>
      </p:cViewPr>
      <p:guideLst>
        <p:guide orient="horz" pos="2160"/>
        <p:guide pos="29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43E5E4E3-48F4-4E63-9111-8541E022487A}"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3595947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08BBC7B2-BA4B-4D32-A561-F2461D3D42BF}" type="slidenum">
              <a:rPr/>
              <a:pPr lvl="0"/>
              <a:t>‹#›</a:t>
            </a:fld>
            <a:endParaRPr lang="en-IN"/>
          </a:p>
        </p:txBody>
      </p:sp>
    </p:spTree>
    <p:extLst>
      <p:ext uri="{BB962C8B-B14F-4D97-AF65-F5344CB8AC3E}">
        <p14:creationId xmlns:p14="http://schemas.microsoft.com/office/powerpoint/2010/main" val="2436730427"/>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908306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60119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27993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0792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513513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6506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20916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52755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91127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26090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18865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08BBC7B2-BA4B-4D32-A561-F2461D3D42BF}" type="slidenum">
              <a:rPr lang="en-US" smtClean="0"/>
              <a:pPr lvl="0"/>
              <a:t>2</a:t>
            </a:fld>
            <a:endParaRPr lang="en-US"/>
          </a:p>
        </p:txBody>
      </p:sp>
    </p:spTree>
    <p:extLst>
      <p:ext uri="{BB962C8B-B14F-4D97-AF65-F5344CB8AC3E}">
        <p14:creationId xmlns:p14="http://schemas.microsoft.com/office/powerpoint/2010/main" val="533670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126074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91116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75058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14245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30417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75495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49219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91795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77867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52174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51688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7243081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5426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43839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516381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958171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96139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48738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08BBC7B2-BA4B-4D32-A561-F2461D3D42BF}" type="slidenum">
              <a:rPr lang="en-US" smtClean="0"/>
              <a:pPr lvl="0"/>
              <a:t>37</a:t>
            </a:fld>
            <a:endParaRPr lang="en-US"/>
          </a:p>
        </p:txBody>
      </p:sp>
    </p:spTree>
    <p:extLst>
      <p:ext uri="{BB962C8B-B14F-4D97-AF65-F5344CB8AC3E}">
        <p14:creationId xmlns:p14="http://schemas.microsoft.com/office/powerpoint/2010/main" val="3192912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08BBC7B2-BA4B-4D32-A561-F2461D3D42BF}" type="slidenum">
              <a:rPr lang="en-US" smtClean="0"/>
              <a:pPr lvl="0"/>
              <a:t>38</a:t>
            </a:fld>
            <a:endParaRPr lang="en-US"/>
          </a:p>
        </p:txBody>
      </p:sp>
    </p:spTree>
    <p:extLst>
      <p:ext uri="{BB962C8B-B14F-4D97-AF65-F5344CB8AC3E}">
        <p14:creationId xmlns:p14="http://schemas.microsoft.com/office/powerpoint/2010/main" val="378048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70852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4112310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80744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2109247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357286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761438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791557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458642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293982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08BBC7B2-BA4B-4D32-A561-F2461D3D42BF}" type="slidenum">
              <a:rPr lang="en-US" smtClean="0"/>
              <a:pPr lvl="0"/>
              <a:t>47</a:t>
            </a:fld>
            <a:endParaRPr lang="en-US"/>
          </a:p>
        </p:txBody>
      </p:sp>
    </p:spTree>
    <p:extLst>
      <p:ext uri="{BB962C8B-B14F-4D97-AF65-F5344CB8AC3E}">
        <p14:creationId xmlns:p14="http://schemas.microsoft.com/office/powerpoint/2010/main" val="5609351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561747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956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dirty="0"/>
          </a:p>
        </p:txBody>
      </p:sp>
    </p:spTree>
    <p:extLst>
      <p:ext uri="{BB962C8B-B14F-4D97-AF65-F5344CB8AC3E}">
        <p14:creationId xmlns:p14="http://schemas.microsoft.com/office/powerpoint/2010/main" val="30537432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606402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244763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802286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56624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6811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74196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078298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20892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9"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5"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3"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pic>
        <p:nvPicPr>
          <p:cNvPr id="16"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1"/>
          <p:cNvSpPr txBox="1">
            <a:spLocks/>
          </p:cNvSpPr>
          <p:nvPr userDrawn="1"/>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5" name="Picture 9" descr="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cse.iitd.ernet.in/~srsarangi/archbooksoft.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8" name="Title 1"/>
          <p:cNvSpPr txBox="1">
            <a:spLocks/>
          </p:cNvSpPr>
          <p:nvPr/>
        </p:nvSpPr>
        <p:spPr>
          <a:xfrm>
            <a:off x="304800" y="4308157"/>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smtClean="0">
                <a:solidFill>
                  <a:schemeClr val="tx1"/>
                </a:solidFill>
                <a:effectLst/>
                <a:latin typeface="Arial" panose="020B0604020202020204" pitchFamily="34" charset="0"/>
                <a:cs typeface="Arial" panose="020B0604020202020204" pitchFamily="34" charset="0"/>
              </a:rPr>
              <a:t>Chapter 4  ARM Assembly Language </a:t>
            </a:r>
            <a:endParaRPr lang="en-US" dirty="0">
              <a:solidFill>
                <a:schemeClr val="tx1"/>
              </a:solidFill>
              <a:effectLst/>
              <a:latin typeface="Arial" panose="020B0604020202020204" pitchFamily="34" charset="0"/>
              <a:cs typeface="Arial" panose="020B0604020202020204" pitchFamily="34" charset="0"/>
            </a:endParaRPr>
          </a:p>
        </p:txBody>
      </p:sp>
      <p:sp>
        <p:nvSpPr>
          <p:cNvPr id="10" name="TextBox 1"/>
          <p:cNvSpPr txBox="1">
            <a:spLocks noChangeArrowheads="1"/>
          </p:cNvSpPr>
          <p:nvPr/>
        </p:nvSpPr>
        <p:spPr bwMode="auto">
          <a:xfrm>
            <a:off x="2667000" y="2967335"/>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a:t>
            </a:r>
            <a:r>
              <a:rPr lang="fi-FI" sz="2400" b="1" smtClean="0">
                <a:cs typeface="Arial" panose="020B0604020202020204" pitchFamily="34" charset="0"/>
              </a:rPr>
              <a:t>Sarangi, IIT Delhi</a:t>
            </a:r>
            <a:endParaRPr lang="fi-FI" sz="2400" b="1" dirty="0" smtClean="0">
              <a:cs typeface="Arial" panose="020B0604020202020204" pitchFamily="34" charset="0"/>
            </a:endParaRPr>
          </a:p>
        </p:txBody>
      </p:sp>
      <p:sp>
        <p:nvSpPr>
          <p:cNvPr id="11" name="Rectangle 10"/>
          <p:cNvSpPr/>
          <p:nvPr/>
        </p:nvSpPr>
        <p:spPr>
          <a:xfrm>
            <a:off x="103909" y="2325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t>
            </a:r>
            <a:r>
              <a:rPr lang="en-US" sz="3600" b="1" dirty="0" smtClean="0">
                <a:latin typeface="Arial" panose="020B0604020202020204" pitchFamily="34" charset="0"/>
                <a:cs typeface="Arial" panose="020B0604020202020204" pitchFamily="34" charset="0"/>
              </a:rPr>
              <a:t>Architecture</a:t>
            </a:r>
            <a:endParaRPr lang="en-US" sz="3600" dirty="0">
              <a:latin typeface="Arial" panose="020B0604020202020204" pitchFamily="34" charset="0"/>
              <a:cs typeface="Arial" panose="020B0604020202020204" pitchFamily="34" charset="0"/>
            </a:endParaRPr>
          </a:p>
        </p:txBody>
      </p:sp>
      <p:sp>
        <p:nvSpPr>
          <p:cNvPr id="12" name="Text Box 4"/>
          <p:cNvSpPr txBox="1">
            <a:spLocks noChangeArrowheads="1"/>
          </p:cNvSpPr>
          <p:nvPr/>
        </p:nvSpPr>
        <p:spPr bwMode="auto">
          <a:xfrm>
            <a:off x="6438900" y="514290"/>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smtClean="0">
                <a:cs typeface="Arial" panose="020B0604020202020204" pitchFamily="34" charset="0"/>
              </a:rPr>
              <a:t>PowerPoint Slides</a:t>
            </a:r>
          </a:p>
        </p:txBody>
      </p:sp>
      <p:pic>
        <p:nvPicPr>
          <p:cNvPr id="1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
          <p:cNvGrpSpPr/>
          <p:nvPr/>
        </p:nvGrpSpPr>
        <p:grpSpPr>
          <a:xfrm>
            <a:off x="0" y="5537200"/>
            <a:ext cx="9372600" cy="1457325"/>
            <a:chOff x="0" y="5537200"/>
            <a:chExt cx="9372600" cy="1457325"/>
          </a:xfrm>
        </p:grpSpPr>
        <p:sp>
          <p:nvSpPr>
            <p:cNvPr id="15" name="Rectangle 14"/>
            <p:cNvSpPr/>
            <p:nvPr/>
          </p:nvSpPr>
          <p:spPr>
            <a:xfrm>
              <a:off x="0" y="5537200"/>
              <a:ext cx="9144000" cy="132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1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a:t>
              </a:fld>
              <a:endParaRPr lang="en-US" sz="1000" dirty="0">
                <a:latin typeface="Calibri" panose="020F0502020204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mc:AlternateContent xmlns:mc="http://schemas.openxmlformats.org/markup-compatibility/2006" xmlns:a14="http://schemas.microsoft.com/office/drawing/2010/main">
        <mc:Choice Requires="a14">
          <p:sp>
            <p:nvSpPr>
              <p:cNvPr id="7" name="Rectangle 6"/>
              <p:cNvSpPr/>
              <p:nvPr/>
            </p:nvSpPr>
            <p:spPr>
              <a:xfrm>
                <a:off x="1219200" y="2057400"/>
                <a:ext cx="7010400" cy="2863028"/>
              </a:xfrm>
              <a:prstGeom prst="rect">
                <a:avLst/>
              </a:prstGeom>
            </p:spPr>
            <p:txBody>
              <a:bodyPr wrap="square">
                <a:spAutoFit/>
              </a:bodyPr>
              <a:lstStyle/>
              <a:p>
                <a:r>
                  <a:rPr lang="en-US" sz="2000" i="1" dirty="0" smtClean="0">
                    <a:latin typeface="Times New Roman" pitchFamily="18" charset="0"/>
                    <a:cs typeface="Times New Roman" pitchFamily="18" charset="0"/>
                  </a:rPr>
                  <a:t>Write </a:t>
                </a:r>
                <a:r>
                  <a:rPr lang="en-US" sz="2000" i="1" dirty="0">
                    <a:latin typeface="Times New Roman" pitchFamily="18" charset="0"/>
                    <a:cs typeface="Times New Roman" pitchFamily="18" charset="0"/>
                  </a:rPr>
                  <a:t>an ARM assembly program to </a:t>
                </a:r>
                <a:r>
                  <a:rPr lang="en-US" sz="2000" i="1" dirty="0" smtClean="0">
                    <a:latin typeface="Times New Roman" pitchFamily="18" charset="0"/>
                    <a:cs typeface="Times New Roman" pitchFamily="18" charset="0"/>
                  </a:rPr>
                  <a:t>compute:</a:t>
                </a:r>
                <a14:m>
                  <m:oMath xmlns:m="http://schemas.openxmlformats.org/officeDocument/2006/math">
                    <m:acc>
                      <m:accPr>
                        <m:chr m:val="̅"/>
                        <m:ctrlPr>
                          <a:rPr lang="en-US" sz="2000" b="0" i="1" smtClean="0">
                            <a:latin typeface="Cambria Math" panose="02040503050406030204" pitchFamily="18" charset="0"/>
                            <a:cs typeface="Times New Roman" pitchFamily="18" charset="0"/>
                          </a:rPr>
                        </m:ctrlPr>
                      </m:accPr>
                      <m:e>
                        <m:r>
                          <a:rPr lang="en-US" sz="2000" i="1">
                            <a:latin typeface="Cambria Math" panose="02040503050406030204" pitchFamily="18" charset="0"/>
                            <a:cs typeface="Times New Roman" pitchFamily="18" charset="0"/>
                          </a:rPr>
                          <m:t>𝐴</m:t>
                        </m:r>
                        <m:r>
                          <a:rPr lang="en-US" sz="2000" b="0" i="1" smtClean="0">
                            <a:latin typeface="Cambria Math" panose="02040503050406030204" pitchFamily="18" charset="0"/>
                            <a:cs typeface="Times New Roman" pitchFamily="18" charset="0"/>
                          </a:rPr>
                          <m:t> </m:t>
                        </m:r>
                        <m:r>
                          <a:rPr lang="en-US" sz="2000" i="1">
                            <a:latin typeface="Cambria Math" panose="02040503050406030204" pitchFamily="18" charset="0"/>
                            <a:cs typeface="Times New Roman" pitchFamily="18" charset="0"/>
                          </a:rPr>
                          <m:t>𝑉</m:t>
                        </m:r>
                        <m:r>
                          <a:rPr lang="en-US" sz="2000" b="0" i="1" smtClean="0">
                            <a:latin typeface="Cambria Math" panose="02040503050406030204" pitchFamily="18" charset="0"/>
                            <a:cs typeface="Times New Roman" pitchFamily="18" charset="0"/>
                          </a:rPr>
                          <m:t> </m:t>
                        </m:r>
                        <m:r>
                          <a:rPr lang="en-US" sz="2000" i="1">
                            <a:latin typeface="Cambria Math" panose="02040503050406030204" pitchFamily="18" charset="0"/>
                            <a:cs typeface="Times New Roman" pitchFamily="18" charset="0"/>
                          </a:rPr>
                          <m:t>𝐵</m:t>
                        </m:r>
                      </m:e>
                    </m:acc>
                  </m:oMath>
                </a14:m>
                <a:r>
                  <a:rPr lang="en-US" sz="2000" i="1" dirty="0" smtClean="0">
                    <a:latin typeface="Times New Roman" pitchFamily="18" charset="0"/>
                    <a:cs typeface="Times New Roman" pitchFamily="18" charset="0"/>
                  </a:rPr>
                  <a:t>, </a:t>
                </a:r>
                <a:r>
                  <a:rPr lang="en-US" sz="2000" i="1" dirty="0">
                    <a:latin typeface="Times New Roman" pitchFamily="18" charset="0"/>
                    <a:cs typeface="Times New Roman" pitchFamily="18" charset="0"/>
                  </a:rPr>
                  <a:t>where A and B </a:t>
                </a:r>
                <a:r>
                  <a:rPr lang="en-US" sz="2000" i="1" dirty="0" smtClean="0">
                    <a:latin typeface="Times New Roman" pitchFamily="18" charset="0"/>
                    <a:cs typeface="Times New Roman" pitchFamily="18" charset="0"/>
                  </a:rPr>
                  <a:t>are 1 </a:t>
                </a:r>
                <a:r>
                  <a:rPr lang="en-US" sz="2000" i="1" dirty="0">
                    <a:latin typeface="Times New Roman" pitchFamily="18" charset="0"/>
                    <a:cs typeface="Times New Roman" pitchFamily="18" charset="0"/>
                  </a:rPr>
                  <a:t>bit Boolean values. Assume that A </a:t>
                </a:r>
                <a:r>
                  <a:rPr lang="en-US" sz="2000" dirty="0">
                    <a:latin typeface="Times New Roman" pitchFamily="18" charset="0"/>
                    <a:cs typeface="Times New Roman" pitchFamily="18" charset="0"/>
                  </a:rPr>
                  <a:t>= 0 </a:t>
                </a:r>
                <a:r>
                  <a:rPr lang="en-US" sz="2000" i="1" dirty="0">
                    <a:latin typeface="Times New Roman" pitchFamily="18" charset="0"/>
                    <a:cs typeface="Times New Roman" pitchFamily="18" charset="0"/>
                  </a:rPr>
                  <a:t>and B </a:t>
                </a:r>
                <a:r>
                  <a:rPr lang="en-US" sz="2000" dirty="0">
                    <a:latin typeface="Times New Roman" pitchFamily="18" charset="0"/>
                    <a:cs typeface="Times New Roman" pitchFamily="18" charset="0"/>
                  </a:rPr>
                  <a:t>= 1</a:t>
                </a:r>
                <a:r>
                  <a:rPr lang="en-US" sz="2000" i="1" dirty="0">
                    <a:latin typeface="Times New Roman" pitchFamily="18" charset="0"/>
                    <a:cs typeface="Times New Roman" pitchFamily="18" charset="0"/>
                  </a:rPr>
                  <a:t>. Save the result in r</a:t>
                </a:r>
                <a:r>
                  <a:rPr lang="en-US" sz="2000" dirty="0">
                    <a:latin typeface="Times New Roman" pitchFamily="18" charset="0"/>
                    <a:cs typeface="Times New Roman" pitchFamily="18" charset="0"/>
                  </a:rPr>
                  <a:t>0.</a:t>
                </a:r>
              </a:p>
              <a:p>
                <a:endParaRPr lang="en-US" sz="2000" i="1" dirty="0" smtClean="0">
                  <a:latin typeface="Times New Roman" pitchFamily="18" charset="0"/>
                  <a:cs typeface="Times New Roman" pitchFamily="18" charset="0"/>
                </a:endParaRPr>
              </a:p>
              <a:p>
                <a:r>
                  <a:rPr lang="en-US" sz="2000" b="1" i="1" dirty="0" smtClean="0">
                    <a:latin typeface="Times New Roman" pitchFamily="18" charset="0"/>
                    <a:cs typeface="Times New Roman" pitchFamily="18" charset="0"/>
                  </a:rPr>
                  <a:t>Answer</a:t>
                </a:r>
                <a:r>
                  <a:rPr lang="en-US" sz="2000" b="1" i="1" dirty="0">
                    <a:latin typeface="Times New Roman" pitchFamily="18" charset="0"/>
                    <a:cs typeface="Times New Roman" pitchFamily="18" charset="0"/>
                  </a:rPr>
                  <a:t>:</a:t>
                </a:r>
              </a:p>
              <a:p>
                <a:endParaRPr lang="en-US" sz="2000" i="1" dirty="0" smtClean="0">
                  <a:latin typeface="Times New Roman" pitchFamily="18" charset="0"/>
                  <a:cs typeface="Times New Roman" pitchFamily="18" charset="0"/>
                </a:endParaRPr>
              </a:p>
              <a:p>
                <a:r>
                  <a:rPr lang="en-US" sz="2000" i="1" dirty="0" err="1" smtClean="0">
                    <a:latin typeface="Courier New" pitchFamily="49" charset="0"/>
                    <a:cs typeface="Courier New" pitchFamily="49" charset="0"/>
                  </a:rPr>
                  <a:t>mov</a:t>
                </a:r>
                <a:r>
                  <a:rPr lang="en-US" sz="2000" i="1" dirty="0" smtClean="0">
                    <a:latin typeface="Courier New" pitchFamily="49" charset="0"/>
                    <a:cs typeface="Courier New" pitchFamily="49" charset="0"/>
                  </a:rPr>
                  <a:t> r0</a:t>
                </a:r>
                <a:r>
                  <a:rPr lang="en-US" sz="2000" i="1" dirty="0">
                    <a:latin typeface="Courier New" pitchFamily="49" charset="0"/>
                    <a:cs typeface="Courier New" pitchFamily="49" charset="0"/>
                  </a:rPr>
                  <a:t>, #0x0</a:t>
                </a:r>
              </a:p>
              <a:p>
                <a:r>
                  <a:rPr lang="en-US" sz="2000" i="1" dirty="0" err="1">
                    <a:latin typeface="Courier New" pitchFamily="49" charset="0"/>
                    <a:cs typeface="Courier New" pitchFamily="49" charset="0"/>
                  </a:rPr>
                  <a:t>orr</a:t>
                </a:r>
                <a:r>
                  <a:rPr lang="en-US" sz="2000" i="1" dirty="0">
                    <a:latin typeface="Courier New" pitchFamily="49" charset="0"/>
                    <a:cs typeface="Courier New" pitchFamily="49" charset="0"/>
                  </a:rPr>
                  <a:t> r0, r0, #0x1</a:t>
                </a:r>
              </a:p>
              <a:p>
                <a:r>
                  <a:rPr lang="en-US" sz="2000" i="1" dirty="0" err="1">
                    <a:latin typeface="Courier New" pitchFamily="49" charset="0"/>
                    <a:cs typeface="Courier New" pitchFamily="49" charset="0"/>
                  </a:rPr>
                  <a:t>mvn</a:t>
                </a:r>
                <a:r>
                  <a:rPr lang="en-US" sz="2000" i="1" dirty="0">
                    <a:latin typeface="Courier New" pitchFamily="49" charset="0"/>
                    <a:cs typeface="Courier New" pitchFamily="49" charset="0"/>
                  </a:rPr>
                  <a:t> r0, r0</a:t>
                </a:r>
              </a:p>
            </p:txBody>
          </p:sp>
        </mc:Choice>
        <mc:Fallback xmlns="">
          <p:sp>
            <p:nvSpPr>
              <p:cNvPr id="7" name="Rectangle 6"/>
              <p:cNvSpPr>
                <a:spLocks noRot="1" noChangeAspect="1" noMove="1" noResize="1" noEditPoints="1" noAdjustHandles="1" noChangeArrowheads="1" noChangeShapeType="1" noTextEdit="1"/>
              </p:cNvSpPr>
              <p:nvPr/>
            </p:nvSpPr>
            <p:spPr>
              <a:xfrm>
                <a:off x="1219200" y="2057400"/>
                <a:ext cx="7010400" cy="2863028"/>
              </a:xfrm>
              <a:prstGeom prst="rect">
                <a:avLst/>
              </a:prstGeom>
              <a:blipFill rotWithShape="0">
                <a:blip r:embed="rId3"/>
                <a:stretch>
                  <a:fillRect l="-870" t="-1279" b="-2985"/>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Multiplication Instruction</a:t>
            </a:r>
          </a:p>
        </p:txBody>
      </p:sp>
      <p:sp>
        <p:nvSpPr>
          <p:cNvPr id="3" name="Text Placeholder 2"/>
          <p:cNvSpPr txBox="1">
            <a:spLocks noGrp="1"/>
          </p:cNvSpPr>
          <p:nvPr>
            <p:ph type="body" idx="4294967295"/>
          </p:nvPr>
        </p:nvSpPr>
        <p:spPr>
          <a:xfrm>
            <a:off x="1041400" y="4191000"/>
            <a:ext cx="7416800" cy="13398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446088">
              <a:buSzPct val="100000"/>
              <a:buFont typeface="Symbol" panose="05050102010706020507" pitchFamily="18" charset="2"/>
              <a:buChar char="*"/>
            </a:pPr>
            <a:r>
              <a:rPr lang="en-US" dirty="0" err="1">
                <a:solidFill>
                  <a:srgbClr val="2323DC"/>
                </a:solidFill>
                <a:latin typeface="Calibri" panose="020F0502020204030204" pitchFamily="34" charset="0"/>
              </a:rPr>
              <a:t>smull</a:t>
            </a:r>
            <a:r>
              <a:rPr lang="en-US" dirty="0">
                <a:latin typeface="Calibri" panose="020F0502020204030204" pitchFamily="34" charset="0"/>
              </a:rPr>
              <a:t> and </a:t>
            </a:r>
            <a:r>
              <a:rPr lang="en-US" dirty="0" err="1">
                <a:solidFill>
                  <a:srgbClr val="33CC66"/>
                </a:solidFill>
                <a:latin typeface="Calibri" panose="020F0502020204030204" pitchFamily="34" charset="0"/>
              </a:rPr>
              <a:t>umull</a:t>
            </a:r>
            <a:r>
              <a:rPr lang="en-US" dirty="0">
                <a:latin typeface="Calibri" panose="020F0502020204030204" pitchFamily="34" charset="0"/>
              </a:rPr>
              <a:t> instructions can hold a 64 bit </a:t>
            </a:r>
            <a:r>
              <a:rPr lang="en-US" dirty="0">
                <a:solidFill>
                  <a:srgbClr val="4700B8"/>
                </a:solidFill>
                <a:latin typeface="Calibri" panose="020F0502020204030204" pitchFamily="34" charset="0"/>
              </a:rPr>
              <a:t>operand</a:t>
            </a:r>
          </a:p>
        </p:txBody>
      </p:sp>
      <p:grpSp>
        <p:nvGrpSpPr>
          <p:cNvPr id="7" name="Group 6"/>
          <p:cNvGrpSpPr>
            <a:grpSpLocks noChangeAspect="1"/>
          </p:cNvGrpSpPr>
          <p:nvPr/>
        </p:nvGrpSpPr>
        <p:grpSpPr bwMode="auto">
          <a:xfrm>
            <a:off x="1143000" y="1752600"/>
            <a:ext cx="7086600" cy="1917700"/>
            <a:chOff x="1008" y="1246"/>
            <a:chExt cx="4464" cy="1208"/>
          </a:xfrm>
        </p:grpSpPr>
        <p:sp>
          <p:nvSpPr>
            <p:cNvPr id="8" name="AutoShape 5"/>
            <p:cNvSpPr>
              <a:spLocks noChangeAspect="1" noChangeArrowheads="1" noTextEdit="1"/>
            </p:cNvSpPr>
            <p:nvPr/>
          </p:nvSpPr>
          <p:spPr bwMode="auto">
            <a:xfrm>
              <a:off x="1008" y="1246"/>
              <a:ext cx="4464"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flipV="1">
              <a:off x="1061" y="1299"/>
              <a:ext cx="0" cy="15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V="1">
              <a:off x="1026" y="1299"/>
              <a:ext cx="0" cy="15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1026" y="1299"/>
              <a:ext cx="4427"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a:off x="1026" y="1264"/>
              <a:ext cx="4427" cy="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1140" y="1298"/>
              <a:ext cx="1284"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nn-NO" sz="1700" dirty="0">
                  <a:solidFill>
                    <a:srgbClr val="1A1B1C"/>
                  </a:solidFill>
                  <a:latin typeface="Times New Roman" pitchFamily="18" charset="0"/>
                </a:rPr>
                <a:t>Semantics</a:t>
              </a:r>
            </a:p>
            <a:p>
              <a:pPr lvl="0" fontAlgn="base">
                <a:spcBef>
                  <a:spcPct val="0"/>
                </a:spcBef>
                <a:spcAft>
                  <a:spcPct val="0"/>
                </a:spcAft>
              </a:pPr>
              <a:r>
                <a:rPr lang="nn-NO" sz="1700" dirty="0" smtClean="0">
                  <a:solidFill>
                    <a:srgbClr val="1A1B1C"/>
                  </a:solidFill>
                  <a:latin typeface="Times New Roman" pitchFamily="18" charset="0"/>
                </a:rPr>
                <a:t>mul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reg/imm</a:t>
              </a:r>
              <a:r>
                <a:rPr lang="nn-NO" sz="1700" dirty="0">
                  <a:solidFill>
                    <a:srgbClr val="1A1B1C"/>
                  </a:solidFill>
                  <a:latin typeface="Times New Roman" pitchFamily="18" charset="0"/>
                </a:rPr>
                <a:t>)</a:t>
              </a:r>
            </a:p>
            <a:p>
              <a:pPr lvl="0" fontAlgn="base">
                <a:spcBef>
                  <a:spcPct val="0"/>
                </a:spcBef>
                <a:spcAft>
                  <a:spcPct val="0"/>
                </a:spcAft>
              </a:pPr>
              <a:r>
                <a:rPr lang="nn-NO" sz="1700" dirty="0">
                  <a:solidFill>
                    <a:srgbClr val="1A1B1C"/>
                  </a:solidFill>
                  <a:latin typeface="Times New Roman" pitchFamily="18" charset="0"/>
                </a:rPr>
                <a:t>mla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p>
            <a:p>
              <a:pPr lvl="0" fontAlgn="base">
                <a:spcBef>
                  <a:spcPct val="0"/>
                </a:spcBef>
                <a:spcAft>
                  <a:spcPct val="0"/>
                </a:spcAft>
              </a:pPr>
              <a:r>
                <a:rPr lang="nn-NO" sz="1700" dirty="0">
                  <a:solidFill>
                    <a:srgbClr val="1A1B1C"/>
                  </a:solidFill>
                  <a:latin typeface="Times New Roman" pitchFamily="18" charset="0"/>
                </a:rPr>
                <a:t>smull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r>
                <a:rPr lang="nn-NO" sz="1700" dirty="0">
                  <a:solidFill>
                    <a:srgbClr val="1A1B1C"/>
                  </a:solidFill>
                  <a:latin typeface="Times New Roman" pitchFamily="18" charset="0"/>
                </a:rPr>
                <a:t>, </a:t>
              </a:r>
              <a:r>
                <a:rPr lang="nn-NO" sz="1700" i="1" dirty="0">
                  <a:solidFill>
                    <a:srgbClr val="1A1B1C"/>
                  </a:solidFill>
                  <a:latin typeface="Times New Roman" pitchFamily="18" charset="0"/>
                </a:rPr>
                <a:t>reg</a:t>
              </a:r>
            </a:p>
            <a:p>
              <a:pPr lvl="0" fontAlgn="base">
                <a:spcBef>
                  <a:spcPct val="0"/>
                </a:spcBef>
                <a:spcAft>
                  <a:spcPct val="0"/>
                </a:spcAft>
              </a:pPr>
              <a:endParaRPr lang="nn-NO" sz="1700" dirty="0">
                <a:solidFill>
                  <a:srgbClr val="1A1B1C"/>
                </a:solidFill>
                <a:latin typeface="Times New Roman" pitchFamily="18" charset="0"/>
              </a:endParaRPr>
            </a:p>
            <a:p>
              <a:pPr lvl="0" fontAlgn="base">
                <a:spcBef>
                  <a:spcPct val="0"/>
                </a:spcBef>
                <a:spcAft>
                  <a:spcPct val="0"/>
                </a:spcAft>
              </a:pPr>
              <a:r>
                <a:rPr lang="nn-NO" sz="1700" dirty="0" smtClean="0">
                  <a:solidFill>
                    <a:srgbClr val="1A1B1C"/>
                  </a:solidFill>
                  <a:latin typeface="Times New Roman" pitchFamily="18" charset="0"/>
                </a:rPr>
                <a:t>umull </a:t>
              </a:r>
              <a:r>
                <a:rPr lang="nn-NO" sz="1700" dirty="0">
                  <a:solidFill>
                    <a:srgbClr val="1A1B1C"/>
                  </a:solidFill>
                  <a:latin typeface="Times New Roman" pitchFamily="18" charset="0"/>
                </a:rPr>
                <a:t>reg, reg, reg, reg</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Line 12"/>
            <p:cNvSpPr>
              <a:spLocks noChangeShapeType="1"/>
            </p:cNvSpPr>
            <p:nvPr/>
          </p:nvSpPr>
          <p:spPr bwMode="auto">
            <a:xfrm flipV="1">
              <a:off x="2613" y="1299"/>
              <a:ext cx="0" cy="15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2692" y="1298"/>
              <a:ext cx="1018"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pt-BR" sz="1700" dirty="0">
                  <a:solidFill>
                    <a:srgbClr val="1A1B1C"/>
                  </a:solidFill>
                  <a:latin typeface="Times New Roman" pitchFamily="18" charset="0"/>
                </a:rPr>
                <a:t>Example</a:t>
              </a:r>
            </a:p>
            <a:p>
              <a:pPr lvl="0" fontAlgn="base">
                <a:spcBef>
                  <a:spcPct val="0"/>
                </a:spcBef>
                <a:spcAft>
                  <a:spcPct val="0"/>
                </a:spcAft>
              </a:pPr>
              <a:r>
                <a:rPr lang="pt-BR" sz="1700" dirty="0">
                  <a:solidFill>
                    <a:srgbClr val="1A1B1C"/>
                  </a:solidFill>
                  <a:latin typeface="Times New Roman" pitchFamily="18" charset="0"/>
                </a:rPr>
                <a:t>mul r1, r2, r3</a:t>
              </a:r>
            </a:p>
            <a:p>
              <a:pPr lvl="0" fontAlgn="base">
                <a:spcBef>
                  <a:spcPct val="0"/>
                </a:spcBef>
                <a:spcAft>
                  <a:spcPct val="0"/>
                </a:spcAft>
              </a:pPr>
              <a:r>
                <a:rPr lang="pt-BR" sz="1700" dirty="0">
                  <a:solidFill>
                    <a:srgbClr val="1A1B1C"/>
                  </a:solidFill>
                  <a:latin typeface="Times New Roman" pitchFamily="18" charset="0"/>
                </a:rPr>
                <a:t>mla r1, r2, r3, r4</a:t>
              </a:r>
            </a:p>
            <a:p>
              <a:pPr lvl="0" fontAlgn="base">
                <a:spcBef>
                  <a:spcPct val="0"/>
                </a:spcBef>
                <a:spcAft>
                  <a:spcPct val="0"/>
                </a:spcAft>
              </a:pPr>
              <a:r>
                <a:rPr lang="pt-BR" sz="1700" dirty="0">
                  <a:solidFill>
                    <a:srgbClr val="1A1B1C"/>
                  </a:solidFill>
                  <a:latin typeface="Times New Roman" pitchFamily="18" charset="0"/>
                </a:rPr>
                <a:t>smull r0, r1, r2, </a:t>
              </a:r>
              <a:r>
                <a:rPr lang="pt-BR" sz="1700" dirty="0" smtClean="0">
                  <a:solidFill>
                    <a:srgbClr val="1A1B1C"/>
                  </a:solidFill>
                  <a:latin typeface="Times New Roman" pitchFamily="18" charset="0"/>
                </a:rPr>
                <a:t>r3</a:t>
              </a:r>
            </a:p>
            <a:p>
              <a:pPr lvl="0" fontAlgn="base">
                <a:spcBef>
                  <a:spcPct val="0"/>
                </a:spcBef>
                <a:spcAft>
                  <a:spcPct val="0"/>
                </a:spcAft>
              </a:pPr>
              <a:endParaRPr lang="pt-BR" sz="1700" dirty="0">
                <a:solidFill>
                  <a:srgbClr val="1A1B1C"/>
                </a:solidFill>
                <a:latin typeface="Times New Roman" pitchFamily="18" charset="0"/>
              </a:endParaRPr>
            </a:p>
            <a:p>
              <a:pPr lvl="0" fontAlgn="base">
                <a:spcBef>
                  <a:spcPct val="0"/>
                </a:spcBef>
                <a:spcAft>
                  <a:spcPct val="0"/>
                </a:spcAft>
              </a:pPr>
              <a:r>
                <a:rPr lang="pt-BR" sz="1700" dirty="0">
                  <a:solidFill>
                    <a:srgbClr val="1A1B1C"/>
                  </a:solidFill>
                  <a:latin typeface="Times New Roman" pitchFamily="18" charset="0"/>
                </a:rPr>
                <a:t>umull r0, r1, r2, r3</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Line 14"/>
            <p:cNvSpPr>
              <a:spLocks noChangeShapeType="1"/>
            </p:cNvSpPr>
            <p:nvPr/>
          </p:nvSpPr>
          <p:spPr bwMode="auto">
            <a:xfrm flipV="1">
              <a:off x="3856" y="1299"/>
              <a:ext cx="0" cy="158"/>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3945" y="1298"/>
              <a:ext cx="1287" cy="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kumimoji="0" lang="en-US" sz="1700" b="0" i="0" u="none" strike="noStrike" cap="none" normalizeH="0" baseline="0" dirty="0" smtClean="0">
                  <a:ln>
                    <a:noFill/>
                  </a:ln>
                  <a:solidFill>
                    <a:srgbClr val="1A1B1C"/>
                  </a:solidFill>
                  <a:effectLst/>
                  <a:latin typeface="Times New Roman" pitchFamily="18" charset="0"/>
                </a:rPr>
                <a:t>Explanation</a:t>
              </a:r>
            </a:p>
            <a:p>
              <a:pPr lvl="0" fontAlgn="base">
                <a:spcBef>
                  <a:spcPct val="0"/>
                </a:spcBef>
                <a:spcAft>
                  <a:spcPct val="0"/>
                </a:spcAft>
              </a:pPr>
              <a:r>
                <a:rPr lang="pt-BR" sz="1700" dirty="0" smtClean="0">
                  <a:solidFill>
                    <a:srgbClr val="1A1B1C"/>
                  </a:solidFill>
                  <a:latin typeface="Times New Roman" pitchFamily="18" charset="0"/>
                </a:rPr>
                <a:t>r1 </a:t>
              </a:r>
              <a:r>
                <a:rPr lang="pt-BR" sz="1700" dirty="0">
                  <a:solidFill>
                    <a:srgbClr val="1A1B1C"/>
                  </a:solidFill>
                  <a:latin typeface="Times New Roman" pitchFamily="18" charset="0"/>
                </a:rPr>
                <a:t>← r2 × r3</a:t>
              </a:r>
            </a:p>
            <a:p>
              <a:pPr lvl="0" fontAlgn="base">
                <a:spcBef>
                  <a:spcPct val="0"/>
                </a:spcBef>
                <a:spcAft>
                  <a:spcPct val="0"/>
                </a:spcAft>
              </a:pPr>
              <a:r>
                <a:rPr lang="pt-BR" sz="1700" dirty="0">
                  <a:solidFill>
                    <a:srgbClr val="1A1B1C"/>
                  </a:solidFill>
                  <a:latin typeface="Times New Roman" pitchFamily="18" charset="0"/>
                </a:rPr>
                <a:t>r1 ← r2 × r3 + r4</a:t>
              </a:r>
            </a:p>
            <a:p>
              <a:pPr fontAlgn="base">
                <a:spcBef>
                  <a:spcPct val="0"/>
                </a:spcBef>
                <a:spcAft>
                  <a:spcPct val="0"/>
                </a:spcAft>
              </a:pPr>
              <a:r>
                <a:rPr lang="pt-BR" sz="1700" i="1" dirty="0">
                  <a:solidFill>
                    <a:srgbClr val="1A1B1C"/>
                  </a:solidFill>
                  <a:latin typeface="Times New Roman" pitchFamily="18" charset="0"/>
                </a:rPr>
                <a:t>r</a:t>
              </a:r>
              <a:r>
                <a:rPr lang="pt-BR" sz="1700" dirty="0">
                  <a:solidFill>
                    <a:srgbClr val="1A1B1C"/>
                  </a:solidFill>
                  <a:latin typeface="Times New Roman" pitchFamily="18" charset="0"/>
                </a:rPr>
                <a:t>1 </a:t>
              </a:r>
              <a:r>
                <a:rPr lang="pt-BR" sz="1700" i="1" dirty="0" smtClean="0">
                  <a:solidFill>
                    <a:srgbClr val="1A1B1C"/>
                  </a:solidFill>
                  <a:latin typeface="Times New Roman" pitchFamily="18" charset="0"/>
                </a:rPr>
                <a:t>r</a:t>
              </a:r>
              <a:r>
                <a:rPr lang="pt-BR" sz="1700" dirty="0" smtClean="0">
                  <a:solidFill>
                    <a:srgbClr val="1A1B1C"/>
                  </a:solidFill>
                  <a:latin typeface="Times New Roman" pitchFamily="18" charset="0"/>
                </a:rPr>
                <a:t>0</a:t>
              </a:r>
              <a:r>
                <a:rPr lang="pt-BR" sz="1700" dirty="0">
                  <a:solidFill>
                    <a:srgbClr val="1A1B1C"/>
                  </a:solidFill>
                  <a:latin typeface="Times New Roman" pitchFamily="18" charset="0"/>
                </a:rPr>
                <a:t>← r2 ×</a:t>
              </a:r>
              <a:r>
                <a:rPr lang="pt-BR" sz="1700" i="1" baseline="-25000" dirty="0">
                  <a:solidFill>
                    <a:srgbClr val="1A1B1C"/>
                  </a:solidFill>
                  <a:latin typeface="Times New Roman" pitchFamily="18" charset="0"/>
                </a:rPr>
                <a:t>signed </a:t>
              </a:r>
              <a:r>
                <a:rPr lang="pt-BR" sz="1700" dirty="0">
                  <a:solidFill>
                    <a:srgbClr val="1A1B1C"/>
                  </a:solidFill>
                  <a:latin typeface="Times New Roman" pitchFamily="18" charset="0"/>
                </a:rPr>
                <a:t>r3</a:t>
              </a:r>
            </a:p>
            <a:p>
              <a:pPr lvl="0" fontAlgn="base">
                <a:spcBef>
                  <a:spcPct val="0"/>
                </a:spcBef>
                <a:spcAft>
                  <a:spcPct val="0"/>
                </a:spcAft>
              </a:pPr>
              <a:r>
                <a:rPr lang="pt-BR" sz="1700" baseline="-25000" dirty="0" smtClean="0">
                  <a:solidFill>
                    <a:srgbClr val="1A1B1C"/>
                  </a:solidFill>
                  <a:latin typeface="Times New Roman" pitchFamily="18" charset="0"/>
                </a:rPr>
                <a:t>    64</a:t>
              </a:r>
              <a:endParaRPr lang="pt-BR" sz="1700" baseline="-25000" dirty="0">
                <a:solidFill>
                  <a:srgbClr val="1A1B1C"/>
                </a:solidFill>
                <a:latin typeface="Times New Roman" pitchFamily="18" charset="0"/>
              </a:endParaRPr>
            </a:p>
          </p:txBody>
        </p:sp>
        <p:sp>
          <p:nvSpPr>
            <p:cNvPr id="18" name="Freeform 16"/>
            <p:cNvSpPr>
              <a:spLocks noEditPoints="1"/>
            </p:cNvSpPr>
            <p:nvPr/>
          </p:nvSpPr>
          <p:spPr bwMode="auto">
            <a:xfrm>
              <a:off x="1026" y="1299"/>
              <a:ext cx="4427" cy="326"/>
            </a:xfrm>
            <a:custGeom>
              <a:avLst/>
              <a:gdLst>
                <a:gd name="T0" fmla="*/ 498 w 502"/>
                <a:gd name="T1" fmla="*/ 18 h 37"/>
                <a:gd name="T2" fmla="*/ 498 w 502"/>
                <a:gd name="T3" fmla="*/ 0 h 37"/>
                <a:gd name="T4" fmla="*/ 502 w 502"/>
                <a:gd name="T5" fmla="*/ 18 h 37"/>
                <a:gd name="T6" fmla="*/ 502 w 502"/>
                <a:gd name="T7" fmla="*/ 0 h 37"/>
                <a:gd name="T8" fmla="*/ 0 w 502"/>
                <a:gd name="T9" fmla="*/ 18 h 37"/>
                <a:gd name="T10" fmla="*/ 502 w 502"/>
                <a:gd name="T11" fmla="*/ 18 h 37"/>
                <a:gd name="T12" fmla="*/ 0 w 502"/>
                <a:gd name="T13" fmla="*/ 37 h 37"/>
                <a:gd name="T14" fmla="*/ 0 w 502"/>
                <a:gd name="T15" fmla="*/ 19 h 37"/>
                <a:gd name="T16" fmla="*/ 4 w 502"/>
                <a:gd name="T17" fmla="*/ 37 h 37"/>
                <a:gd name="T18" fmla="*/ 4 w 502"/>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2" h="37">
                  <a:moveTo>
                    <a:pt x="498" y="18"/>
                  </a:moveTo>
                  <a:lnTo>
                    <a:pt x="498" y="0"/>
                  </a:lnTo>
                  <a:moveTo>
                    <a:pt x="502" y="18"/>
                  </a:moveTo>
                  <a:lnTo>
                    <a:pt x="502" y="0"/>
                  </a:lnTo>
                  <a:moveTo>
                    <a:pt x="0" y="18"/>
                  </a:moveTo>
                  <a:lnTo>
                    <a:pt x="502"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flipV="1">
              <a:off x="2613" y="1466"/>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flipV="1">
              <a:off x="3856" y="1466"/>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1026" y="1466"/>
              <a:ext cx="4427" cy="318"/>
            </a:xfrm>
            <a:custGeom>
              <a:avLst/>
              <a:gdLst>
                <a:gd name="T0" fmla="*/ 498 w 502"/>
                <a:gd name="T1" fmla="*/ 18 h 36"/>
                <a:gd name="T2" fmla="*/ 498 w 502"/>
                <a:gd name="T3" fmla="*/ 0 h 36"/>
                <a:gd name="T4" fmla="*/ 502 w 502"/>
                <a:gd name="T5" fmla="*/ 18 h 36"/>
                <a:gd name="T6" fmla="*/ 502 w 502"/>
                <a:gd name="T7" fmla="*/ 0 h 36"/>
                <a:gd name="T8" fmla="*/ 0 w 502"/>
                <a:gd name="T9" fmla="*/ 18 h 36"/>
                <a:gd name="T10" fmla="*/ 502 w 502"/>
                <a:gd name="T11" fmla="*/ 18 h 36"/>
                <a:gd name="T12" fmla="*/ 0 w 502"/>
                <a:gd name="T13" fmla="*/ 36 h 36"/>
                <a:gd name="T14" fmla="*/ 0 w 502"/>
                <a:gd name="T15" fmla="*/ 18 h 36"/>
                <a:gd name="T16" fmla="*/ 4 w 502"/>
                <a:gd name="T17" fmla="*/ 36 h 36"/>
                <a:gd name="T18" fmla="*/ 4 w 502"/>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2" h="36">
                  <a:moveTo>
                    <a:pt x="498" y="18"/>
                  </a:moveTo>
                  <a:lnTo>
                    <a:pt x="498" y="0"/>
                  </a:lnTo>
                  <a:moveTo>
                    <a:pt x="502" y="18"/>
                  </a:moveTo>
                  <a:lnTo>
                    <a:pt x="502" y="0"/>
                  </a:lnTo>
                  <a:moveTo>
                    <a:pt x="0" y="18"/>
                  </a:moveTo>
                  <a:lnTo>
                    <a:pt x="502"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0"/>
            <p:cNvSpPr>
              <a:spLocks noChangeShapeType="1"/>
            </p:cNvSpPr>
            <p:nvPr/>
          </p:nvSpPr>
          <p:spPr bwMode="auto">
            <a:xfrm flipV="1">
              <a:off x="2613" y="1625"/>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flipV="1">
              <a:off x="3856" y="1625"/>
              <a:ext cx="0" cy="15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026" y="1625"/>
              <a:ext cx="4427" cy="467"/>
            </a:xfrm>
            <a:custGeom>
              <a:avLst/>
              <a:gdLst>
                <a:gd name="T0" fmla="*/ 498 w 502"/>
                <a:gd name="T1" fmla="*/ 18 h 53"/>
                <a:gd name="T2" fmla="*/ 498 w 502"/>
                <a:gd name="T3" fmla="*/ 0 h 53"/>
                <a:gd name="T4" fmla="*/ 502 w 502"/>
                <a:gd name="T5" fmla="*/ 18 h 53"/>
                <a:gd name="T6" fmla="*/ 502 w 502"/>
                <a:gd name="T7" fmla="*/ 0 h 53"/>
                <a:gd name="T8" fmla="*/ 0 w 502"/>
                <a:gd name="T9" fmla="*/ 19 h 53"/>
                <a:gd name="T10" fmla="*/ 502 w 502"/>
                <a:gd name="T11" fmla="*/ 19 h 53"/>
                <a:gd name="T12" fmla="*/ 0 w 502"/>
                <a:gd name="T13" fmla="*/ 53 h 53"/>
                <a:gd name="T14" fmla="*/ 0 w 502"/>
                <a:gd name="T15" fmla="*/ 19 h 53"/>
                <a:gd name="T16" fmla="*/ 4 w 502"/>
                <a:gd name="T17" fmla="*/ 53 h 53"/>
                <a:gd name="T18" fmla="*/ 4 w 502"/>
                <a:gd name="T19"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2" h="53">
                  <a:moveTo>
                    <a:pt x="498" y="18"/>
                  </a:moveTo>
                  <a:lnTo>
                    <a:pt x="498" y="0"/>
                  </a:lnTo>
                  <a:moveTo>
                    <a:pt x="502" y="18"/>
                  </a:moveTo>
                  <a:lnTo>
                    <a:pt x="502" y="0"/>
                  </a:lnTo>
                  <a:moveTo>
                    <a:pt x="0" y="19"/>
                  </a:moveTo>
                  <a:lnTo>
                    <a:pt x="502" y="19"/>
                  </a:lnTo>
                  <a:moveTo>
                    <a:pt x="0" y="53"/>
                  </a:moveTo>
                  <a:lnTo>
                    <a:pt x="0" y="19"/>
                  </a:lnTo>
                  <a:moveTo>
                    <a:pt x="4" y="53"/>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flipV="1">
              <a:off x="2613" y="1792"/>
              <a:ext cx="0" cy="30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4"/>
            <p:cNvSpPr>
              <a:spLocks noChangeShapeType="1"/>
            </p:cNvSpPr>
            <p:nvPr/>
          </p:nvSpPr>
          <p:spPr bwMode="auto">
            <a:xfrm flipV="1">
              <a:off x="3856" y="1792"/>
              <a:ext cx="0" cy="30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noEditPoints="1"/>
            </p:cNvSpPr>
            <p:nvPr/>
          </p:nvSpPr>
          <p:spPr bwMode="auto">
            <a:xfrm>
              <a:off x="1026" y="1792"/>
              <a:ext cx="4427" cy="608"/>
            </a:xfrm>
            <a:custGeom>
              <a:avLst/>
              <a:gdLst>
                <a:gd name="T0" fmla="*/ 498 w 502"/>
                <a:gd name="T1" fmla="*/ 34 h 69"/>
                <a:gd name="T2" fmla="*/ 498 w 502"/>
                <a:gd name="T3" fmla="*/ 0 h 69"/>
                <a:gd name="T4" fmla="*/ 502 w 502"/>
                <a:gd name="T5" fmla="*/ 34 h 69"/>
                <a:gd name="T6" fmla="*/ 502 w 502"/>
                <a:gd name="T7" fmla="*/ 0 h 69"/>
                <a:gd name="T8" fmla="*/ 0 w 502"/>
                <a:gd name="T9" fmla="*/ 35 h 69"/>
                <a:gd name="T10" fmla="*/ 502 w 502"/>
                <a:gd name="T11" fmla="*/ 35 h 69"/>
                <a:gd name="T12" fmla="*/ 0 w 502"/>
                <a:gd name="T13" fmla="*/ 69 h 69"/>
                <a:gd name="T14" fmla="*/ 0 w 502"/>
                <a:gd name="T15" fmla="*/ 35 h 69"/>
                <a:gd name="T16" fmla="*/ 4 w 502"/>
                <a:gd name="T17" fmla="*/ 69 h 69"/>
                <a:gd name="T18" fmla="*/ 4 w 502"/>
                <a:gd name="T19" fmla="*/ 3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2" h="69">
                  <a:moveTo>
                    <a:pt x="498" y="34"/>
                  </a:moveTo>
                  <a:lnTo>
                    <a:pt x="498" y="0"/>
                  </a:lnTo>
                  <a:moveTo>
                    <a:pt x="502" y="34"/>
                  </a:moveTo>
                  <a:lnTo>
                    <a:pt x="502" y="0"/>
                  </a:lnTo>
                  <a:moveTo>
                    <a:pt x="0" y="35"/>
                  </a:moveTo>
                  <a:lnTo>
                    <a:pt x="502" y="35"/>
                  </a:lnTo>
                  <a:moveTo>
                    <a:pt x="0" y="69"/>
                  </a:moveTo>
                  <a:lnTo>
                    <a:pt x="0" y="35"/>
                  </a:lnTo>
                  <a:moveTo>
                    <a:pt x="4" y="69"/>
                  </a:moveTo>
                  <a:lnTo>
                    <a:pt x="4" y="35"/>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6"/>
            <p:cNvSpPr>
              <a:spLocks noChangeShapeType="1"/>
            </p:cNvSpPr>
            <p:nvPr/>
          </p:nvSpPr>
          <p:spPr bwMode="auto">
            <a:xfrm flipV="1">
              <a:off x="2613" y="2101"/>
              <a:ext cx="0" cy="29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flipV="1">
              <a:off x="3856" y="2101"/>
              <a:ext cx="0" cy="299"/>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1026" y="2101"/>
              <a:ext cx="4427" cy="335"/>
            </a:xfrm>
            <a:custGeom>
              <a:avLst/>
              <a:gdLst>
                <a:gd name="T0" fmla="*/ 498 w 502"/>
                <a:gd name="T1" fmla="*/ 34 h 38"/>
                <a:gd name="T2" fmla="*/ 498 w 502"/>
                <a:gd name="T3" fmla="*/ 0 h 38"/>
                <a:gd name="T4" fmla="*/ 502 w 502"/>
                <a:gd name="T5" fmla="*/ 34 h 38"/>
                <a:gd name="T6" fmla="*/ 502 w 502"/>
                <a:gd name="T7" fmla="*/ 0 h 38"/>
                <a:gd name="T8" fmla="*/ 0 w 502"/>
                <a:gd name="T9" fmla="*/ 34 h 38"/>
                <a:gd name="T10" fmla="*/ 502 w 502"/>
                <a:gd name="T11" fmla="*/ 34 h 38"/>
                <a:gd name="T12" fmla="*/ 0 w 502"/>
                <a:gd name="T13" fmla="*/ 38 h 38"/>
                <a:gd name="T14" fmla="*/ 502 w 502"/>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2" h="38">
                  <a:moveTo>
                    <a:pt x="498" y="34"/>
                  </a:moveTo>
                  <a:lnTo>
                    <a:pt x="498" y="0"/>
                  </a:lnTo>
                  <a:moveTo>
                    <a:pt x="502" y="34"/>
                  </a:moveTo>
                  <a:lnTo>
                    <a:pt x="502" y="0"/>
                  </a:lnTo>
                  <a:moveTo>
                    <a:pt x="0" y="34"/>
                  </a:moveTo>
                  <a:lnTo>
                    <a:pt x="502" y="34"/>
                  </a:lnTo>
                  <a:moveTo>
                    <a:pt x="0" y="38"/>
                  </a:moveTo>
                  <a:lnTo>
                    <a:pt x="502" y="3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6"/>
          <p:cNvGrpSpPr>
            <a:grpSpLocks noChangeAspect="1"/>
          </p:cNvGrpSpPr>
          <p:nvPr/>
        </p:nvGrpSpPr>
        <p:grpSpPr bwMode="auto">
          <a:xfrm>
            <a:off x="5772150" y="2802331"/>
            <a:ext cx="487702" cy="158889"/>
            <a:chOff x="3945" y="1918"/>
            <a:chExt cx="221" cy="84"/>
          </a:xfrm>
        </p:grpSpPr>
        <p:sp>
          <p:nvSpPr>
            <p:cNvPr id="1024" name="AutoShape 5"/>
            <p:cNvSpPr>
              <a:spLocks noChangeAspect="1" noChangeArrowheads="1" noTextEdit="1"/>
            </p:cNvSpPr>
            <p:nvPr/>
          </p:nvSpPr>
          <p:spPr bwMode="auto">
            <a:xfrm>
              <a:off x="3945" y="1918"/>
              <a:ext cx="221"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Freeform 7"/>
            <p:cNvSpPr>
              <a:spLocks/>
            </p:cNvSpPr>
            <p:nvPr/>
          </p:nvSpPr>
          <p:spPr bwMode="auto">
            <a:xfrm>
              <a:off x="3957" y="1930"/>
              <a:ext cx="192" cy="60"/>
            </a:xfrm>
            <a:custGeom>
              <a:avLst/>
              <a:gdLst>
                <a:gd name="T0" fmla="*/ 17 w 32"/>
                <a:gd name="T1" fmla="*/ 10 h 10"/>
                <a:gd name="T2" fmla="*/ 16 w 32"/>
                <a:gd name="T3" fmla="*/ 10 h 10"/>
                <a:gd name="T4" fmla="*/ 16 w 32"/>
                <a:gd name="T5" fmla="*/ 10 h 10"/>
                <a:gd name="T6" fmla="*/ 16 w 32"/>
                <a:gd name="T7" fmla="*/ 10 h 10"/>
                <a:gd name="T8" fmla="*/ 15 w 32"/>
                <a:gd name="T9" fmla="*/ 8 h 10"/>
                <a:gd name="T10" fmla="*/ 14 w 32"/>
                <a:gd name="T11" fmla="*/ 7 h 10"/>
                <a:gd name="T12" fmla="*/ 13 w 32"/>
                <a:gd name="T13" fmla="*/ 6 h 10"/>
                <a:gd name="T14" fmla="*/ 11 w 32"/>
                <a:gd name="T15" fmla="*/ 6 h 10"/>
                <a:gd name="T16" fmla="*/ 9 w 32"/>
                <a:gd name="T17" fmla="*/ 6 h 10"/>
                <a:gd name="T18" fmla="*/ 7 w 32"/>
                <a:gd name="T19" fmla="*/ 6 h 10"/>
                <a:gd name="T20" fmla="*/ 6 w 32"/>
                <a:gd name="T21" fmla="*/ 6 h 10"/>
                <a:gd name="T22" fmla="*/ 5 w 32"/>
                <a:gd name="T23" fmla="*/ 6 h 10"/>
                <a:gd name="T24" fmla="*/ 3 w 32"/>
                <a:gd name="T25" fmla="*/ 6 h 10"/>
                <a:gd name="T26" fmla="*/ 1 w 32"/>
                <a:gd name="T27" fmla="*/ 4 h 10"/>
                <a:gd name="T28" fmla="*/ 0 w 32"/>
                <a:gd name="T29" fmla="*/ 2 h 10"/>
                <a:gd name="T30" fmla="*/ 0 w 32"/>
                <a:gd name="T31" fmla="*/ 0 h 10"/>
                <a:gd name="T32" fmla="*/ 0 w 32"/>
                <a:gd name="T33" fmla="*/ 0 h 10"/>
                <a:gd name="T34" fmla="*/ 0 w 32"/>
                <a:gd name="T35" fmla="*/ 0 h 10"/>
                <a:gd name="T36" fmla="*/ 0 w 32"/>
                <a:gd name="T37" fmla="*/ 0 h 10"/>
                <a:gd name="T38" fmla="*/ 1 w 32"/>
                <a:gd name="T39" fmla="*/ 2 h 10"/>
                <a:gd name="T40" fmla="*/ 2 w 32"/>
                <a:gd name="T41" fmla="*/ 4 h 10"/>
                <a:gd name="T42" fmla="*/ 5 w 32"/>
                <a:gd name="T43" fmla="*/ 5 h 10"/>
                <a:gd name="T44" fmla="*/ 6 w 32"/>
                <a:gd name="T45" fmla="*/ 4 h 10"/>
                <a:gd name="T46" fmla="*/ 8 w 32"/>
                <a:gd name="T47" fmla="*/ 4 h 10"/>
                <a:gd name="T48" fmla="*/ 10 w 32"/>
                <a:gd name="T49" fmla="*/ 4 h 10"/>
                <a:gd name="T50" fmla="*/ 11 w 32"/>
                <a:gd name="T51" fmla="*/ 4 h 10"/>
                <a:gd name="T52" fmla="*/ 13 w 32"/>
                <a:gd name="T53" fmla="*/ 4 h 10"/>
                <a:gd name="T54" fmla="*/ 14 w 32"/>
                <a:gd name="T55" fmla="*/ 5 h 10"/>
                <a:gd name="T56" fmla="*/ 15 w 32"/>
                <a:gd name="T57" fmla="*/ 6 h 10"/>
                <a:gd name="T58" fmla="*/ 16 w 32"/>
                <a:gd name="T59" fmla="*/ 8 h 10"/>
                <a:gd name="T60" fmla="*/ 16 w 32"/>
                <a:gd name="T61" fmla="*/ 8 h 10"/>
                <a:gd name="T62" fmla="*/ 17 w 32"/>
                <a:gd name="T63" fmla="*/ 6 h 10"/>
                <a:gd name="T64" fmla="*/ 18 w 32"/>
                <a:gd name="T65" fmla="*/ 5 h 10"/>
                <a:gd name="T66" fmla="*/ 20 w 32"/>
                <a:gd name="T67" fmla="*/ 4 h 10"/>
                <a:gd name="T68" fmla="*/ 21 w 32"/>
                <a:gd name="T69" fmla="*/ 4 h 10"/>
                <a:gd name="T70" fmla="*/ 23 w 32"/>
                <a:gd name="T71" fmla="*/ 5 h 10"/>
                <a:gd name="T72" fmla="*/ 25 w 32"/>
                <a:gd name="T73" fmla="*/ 5 h 10"/>
                <a:gd name="T74" fmla="*/ 27 w 32"/>
                <a:gd name="T75" fmla="*/ 5 h 10"/>
                <a:gd name="T76" fmla="*/ 29 w 32"/>
                <a:gd name="T77" fmla="*/ 5 h 10"/>
                <a:gd name="T78" fmla="*/ 30 w 32"/>
                <a:gd name="T79" fmla="*/ 4 h 10"/>
                <a:gd name="T80" fmla="*/ 31 w 32"/>
                <a:gd name="T81" fmla="*/ 2 h 10"/>
                <a:gd name="T82" fmla="*/ 32 w 32"/>
                <a:gd name="T83" fmla="*/ 0 h 10"/>
                <a:gd name="T84" fmla="*/ 32 w 32"/>
                <a:gd name="T85" fmla="*/ 0 h 10"/>
                <a:gd name="T86" fmla="*/ 32 w 32"/>
                <a:gd name="T87" fmla="*/ 0 h 10"/>
                <a:gd name="T88" fmla="*/ 32 w 32"/>
                <a:gd name="T89" fmla="*/ 0 h 10"/>
                <a:gd name="T90" fmla="*/ 31 w 32"/>
                <a:gd name="T91" fmla="*/ 4 h 10"/>
                <a:gd name="T92" fmla="*/ 29 w 32"/>
                <a:gd name="T93" fmla="*/ 6 h 10"/>
                <a:gd name="T94" fmla="*/ 25 w 32"/>
                <a:gd name="T95" fmla="*/ 7 h 10"/>
                <a:gd name="T96" fmla="*/ 25 w 32"/>
                <a:gd name="T97" fmla="*/ 7 h 10"/>
                <a:gd name="T98" fmla="*/ 24 w 32"/>
                <a:gd name="T99" fmla="*/ 7 h 10"/>
                <a:gd name="T100" fmla="*/ 23 w 32"/>
                <a:gd name="T101" fmla="*/ 7 h 10"/>
                <a:gd name="T102" fmla="*/ 22 w 32"/>
                <a:gd name="T103" fmla="*/ 7 h 10"/>
                <a:gd name="T104" fmla="*/ 20 w 32"/>
                <a:gd name="T105" fmla="*/ 6 h 10"/>
                <a:gd name="T106" fmla="*/ 18 w 32"/>
                <a:gd name="T107" fmla="*/ 7 h 10"/>
                <a:gd name="T108" fmla="*/ 17 w 32"/>
                <a:gd name="T109" fmla="*/ 8 h 10"/>
                <a:gd name="T110" fmla="*/ 17 w 32"/>
                <a:gd name="T11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10">
                  <a:moveTo>
                    <a:pt x="17" y="10"/>
                  </a:moveTo>
                  <a:cubicBezTo>
                    <a:pt x="17" y="10"/>
                    <a:pt x="16" y="10"/>
                    <a:pt x="16" y="10"/>
                  </a:cubicBezTo>
                  <a:cubicBezTo>
                    <a:pt x="16" y="10"/>
                    <a:pt x="16" y="10"/>
                    <a:pt x="16" y="10"/>
                  </a:cubicBezTo>
                  <a:cubicBezTo>
                    <a:pt x="16" y="10"/>
                    <a:pt x="16" y="10"/>
                    <a:pt x="16" y="10"/>
                  </a:cubicBezTo>
                  <a:cubicBezTo>
                    <a:pt x="16" y="9"/>
                    <a:pt x="16" y="9"/>
                    <a:pt x="15" y="8"/>
                  </a:cubicBezTo>
                  <a:cubicBezTo>
                    <a:pt x="15" y="7"/>
                    <a:pt x="15" y="7"/>
                    <a:pt x="14" y="7"/>
                  </a:cubicBezTo>
                  <a:cubicBezTo>
                    <a:pt x="14" y="6"/>
                    <a:pt x="13" y="6"/>
                    <a:pt x="13" y="6"/>
                  </a:cubicBezTo>
                  <a:cubicBezTo>
                    <a:pt x="12" y="6"/>
                    <a:pt x="11" y="6"/>
                    <a:pt x="11" y="6"/>
                  </a:cubicBezTo>
                  <a:cubicBezTo>
                    <a:pt x="10" y="6"/>
                    <a:pt x="9" y="6"/>
                    <a:pt x="9" y="6"/>
                  </a:cubicBezTo>
                  <a:cubicBezTo>
                    <a:pt x="8" y="6"/>
                    <a:pt x="8" y="6"/>
                    <a:pt x="7" y="6"/>
                  </a:cubicBezTo>
                  <a:cubicBezTo>
                    <a:pt x="7" y="6"/>
                    <a:pt x="6" y="6"/>
                    <a:pt x="6" y="6"/>
                  </a:cubicBezTo>
                  <a:cubicBezTo>
                    <a:pt x="6" y="6"/>
                    <a:pt x="5" y="6"/>
                    <a:pt x="5" y="6"/>
                  </a:cubicBezTo>
                  <a:cubicBezTo>
                    <a:pt x="4" y="6"/>
                    <a:pt x="3" y="6"/>
                    <a:pt x="3" y="6"/>
                  </a:cubicBezTo>
                  <a:cubicBezTo>
                    <a:pt x="2" y="6"/>
                    <a:pt x="1" y="5"/>
                    <a:pt x="1" y="4"/>
                  </a:cubicBezTo>
                  <a:cubicBezTo>
                    <a:pt x="1" y="4"/>
                    <a:pt x="0" y="3"/>
                    <a:pt x="0" y="2"/>
                  </a:cubicBezTo>
                  <a:cubicBezTo>
                    <a:pt x="0" y="2"/>
                    <a:pt x="0" y="1"/>
                    <a:pt x="0" y="0"/>
                  </a:cubicBezTo>
                  <a:cubicBezTo>
                    <a:pt x="0" y="0"/>
                    <a:pt x="0" y="0"/>
                    <a:pt x="0" y="0"/>
                  </a:cubicBezTo>
                  <a:cubicBezTo>
                    <a:pt x="0" y="0"/>
                    <a:pt x="0" y="0"/>
                    <a:pt x="0" y="0"/>
                  </a:cubicBezTo>
                  <a:cubicBezTo>
                    <a:pt x="0" y="0"/>
                    <a:pt x="0" y="0"/>
                    <a:pt x="0" y="0"/>
                  </a:cubicBezTo>
                  <a:cubicBezTo>
                    <a:pt x="0" y="1"/>
                    <a:pt x="0" y="1"/>
                    <a:pt x="1" y="2"/>
                  </a:cubicBezTo>
                  <a:cubicBezTo>
                    <a:pt x="1" y="3"/>
                    <a:pt x="2" y="3"/>
                    <a:pt x="2" y="4"/>
                  </a:cubicBezTo>
                  <a:cubicBezTo>
                    <a:pt x="3" y="4"/>
                    <a:pt x="4" y="5"/>
                    <a:pt x="5" y="5"/>
                  </a:cubicBezTo>
                  <a:cubicBezTo>
                    <a:pt x="5" y="5"/>
                    <a:pt x="6" y="5"/>
                    <a:pt x="6" y="4"/>
                  </a:cubicBezTo>
                  <a:cubicBezTo>
                    <a:pt x="7" y="4"/>
                    <a:pt x="7" y="4"/>
                    <a:pt x="8" y="4"/>
                  </a:cubicBezTo>
                  <a:cubicBezTo>
                    <a:pt x="9" y="4"/>
                    <a:pt x="9" y="4"/>
                    <a:pt x="10" y="4"/>
                  </a:cubicBezTo>
                  <a:cubicBezTo>
                    <a:pt x="10" y="4"/>
                    <a:pt x="11" y="4"/>
                    <a:pt x="11" y="4"/>
                  </a:cubicBezTo>
                  <a:cubicBezTo>
                    <a:pt x="12" y="4"/>
                    <a:pt x="12" y="4"/>
                    <a:pt x="13" y="4"/>
                  </a:cubicBezTo>
                  <a:cubicBezTo>
                    <a:pt x="13" y="4"/>
                    <a:pt x="14" y="4"/>
                    <a:pt x="14" y="5"/>
                  </a:cubicBezTo>
                  <a:cubicBezTo>
                    <a:pt x="15" y="5"/>
                    <a:pt x="15" y="5"/>
                    <a:pt x="15" y="6"/>
                  </a:cubicBezTo>
                  <a:cubicBezTo>
                    <a:pt x="16" y="7"/>
                    <a:pt x="16" y="7"/>
                    <a:pt x="16" y="8"/>
                  </a:cubicBezTo>
                  <a:lnTo>
                    <a:pt x="16" y="8"/>
                  </a:lnTo>
                  <a:cubicBezTo>
                    <a:pt x="16" y="7"/>
                    <a:pt x="17" y="7"/>
                    <a:pt x="17" y="6"/>
                  </a:cubicBezTo>
                  <a:cubicBezTo>
                    <a:pt x="18" y="6"/>
                    <a:pt x="18" y="5"/>
                    <a:pt x="18" y="5"/>
                  </a:cubicBezTo>
                  <a:cubicBezTo>
                    <a:pt x="19" y="5"/>
                    <a:pt x="19" y="5"/>
                    <a:pt x="20" y="4"/>
                  </a:cubicBezTo>
                  <a:cubicBezTo>
                    <a:pt x="20" y="4"/>
                    <a:pt x="21" y="4"/>
                    <a:pt x="21" y="4"/>
                  </a:cubicBezTo>
                  <a:cubicBezTo>
                    <a:pt x="22" y="4"/>
                    <a:pt x="22" y="4"/>
                    <a:pt x="23" y="5"/>
                  </a:cubicBezTo>
                  <a:cubicBezTo>
                    <a:pt x="24" y="5"/>
                    <a:pt x="24" y="5"/>
                    <a:pt x="25" y="5"/>
                  </a:cubicBezTo>
                  <a:cubicBezTo>
                    <a:pt x="25" y="5"/>
                    <a:pt x="26" y="5"/>
                    <a:pt x="27" y="5"/>
                  </a:cubicBezTo>
                  <a:cubicBezTo>
                    <a:pt x="27" y="5"/>
                    <a:pt x="28" y="5"/>
                    <a:pt x="29" y="5"/>
                  </a:cubicBezTo>
                  <a:cubicBezTo>
                    <a:pt x="29" y="4"/>
                    <a:pt x="30" y="4"/>
                    <a:pt x="30" y="4"/>
                  </a:cubicBezTo>
                  <a:cubicBezTo>
                    <a:pt x="30" y="3"/>
                    <a:pt x="31" y="3"/>
                    <a:pt x="31" y="2"/>
                  </a:cubicBezTo>
                  <a:cubicBezTo>
                    <a:pt x="31" y="2"/>
                    <a:pt x="32" y="1"/>
                    <a:pt x="32" y="0"/>
                  </a:cubicBezTo>
                  <a:cubicBezTo>
                    <a:pt x="32" y="0"/>
                    <a:pt x="32" y="0"/>
                    <a:pt x="32" y="0"/>
                  </a:cubicBezTo>
                  <a:cubicBezTo>
                    <a:pt x="32" y="0"/>
                    <a:pt x="32" y="0"/>
                    <a:pt x="32" y="0"/>
                  </a:cubicBezTo>
                  <a:cubicBezTo>
                    <a:pt x="32" y="0"/>
                    <a:pt x="32" y="0"/>
                    <a:pt x="32" y="0"/>
                  </a:cubicBezTo>
                  <a:cubicBezTo>
                    <a:pt x="32" y="2"/>
                    <a:pt x="32" y="3"/>
                    <a:pt x="31" y="4"/>
                  </a:cubicBezTo>
                  <a:cubicBezTo>
                    <a:pt x="31" y="5"/>
                    <a:pt x="30" y="5"/>
                    <a:pt x="29" y="6"/>
                  </a:cubicBezTo>
                  <a:cubicBezTo>
                    <a:pt x="28" y="6"/>
                    <a:pt x="27" y="7"/>
                    <a:pt x="25" y="7"/>
                  </a:cubicBezTo>
                  <a:cubicBezTo>
                    <a:pt x="25" y="7"/>
                    <a:pt x="25" y="7"/>
                    <a:pt x="25" y="7"/>
                  </a:cubicBezTo>
                  <a:cubicBezTo>
                    <a:pt x="24" y="7"/>
                    <a:pt x="24" y="7"/>
                    <a:pt x="24" y="7"/>
                  </a:cubicBezTo>
                  <a:cubicBezTo>
                    <a:pt x="23" y="7"/>
                    <a:pt x="23" y="7"/>
                    <a:pt x="23" y="7"/>
                  </a:cubicBezTo>
                  <a:cubicBezTo>
                    <a:pt x="23" y="7"/>
                    <a:pt x="22" y="7"/>
                    <a:pt x="22" y="7"/>
                  </a:cubicBezTo>
                  <a:cubicBezTo>
                    <a:pt x="21" y="6"/>
                    <a:pt x="21" y="6"/>
                    <a:pt x="20" y="6"/>
                  </a:cubicBezTo>
                  <a:cubicBezTo>
                    <a:pt x="19" y="6"/>
                    <a:pt x="19" y="6"/>
                    <a:pt x="18" y="7"/>
                  </a:cubicBezTo>
                  <a:cubicBezTo>
                    <a:pt x="18" y="7"/>
                    <a:pt x="17" y="7"/>
                    <a:pt x="17" y="8"/>
                  </a:cubicBezTo>
                  <a:cubicBezTo>
                    <a:pt x="17" y="8"/>
                    <a:pt x="17" y="9"/>
                    <a:pt x="17" y="10"/>
                  </a:cubicBez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28" name="Rectangle 1027"/>
          <p:cNvSpPr/>
          <p:nvPr/>
        </p:nvSpPr>
        <p:spPr>
          <a:xfrm>
            <a:off x="5715000" y="3051175"/>
            <a:ext cx="2152650" cy="553998"/>
          </a:xfrm>
          <a:prstGeom prst="rect">
            <a:avLst/>
          </a:prstGeom>
        </p:spPr>
        <p:txBody>
          <a:bodyPr wrap="square">
            <a:spAutoFit/>
          </a:bodyPr>
          <a:lstStyle/>
          <a:p>
            <a:pPr fontAlgn="base">
              <a:spcBef>
                <a:spcPct val="0"/>
              </a:spcBef>
              <a:spcAft>
                <a:spcPct val="0"/>
              </a:spcAft>
            </a:pPr>
            <a:r>
              <a:rPr lang="pt-BR" i="1" dirty="0">
                <a:solidFill>
                  <a:srgbClr val="1A1B1C"/>
                </a:solidFill>
                <a:latin typeface="Times New Roman" pitchFamily="18" charset="0"/>
              </a:rPr>
              <a:t>r</a:t>
            </a:r>
            <a:r>
              <a:rPr lang="pt-BR" dirty="0">
                <a:solidFill>
                  <a:srgbClr val="1A1B1C"/>
                </a:solidFill>
                <a:latin typeface="Times New Roman" pitchFamily="18" charset="0"/>
              </a:rPr>
              <a:t>1 </a:t>
            </a:r>
            <a:r>
              <a:rPr lang="pt-BR" i="1" dirty="0">
                <a:solidFill>
                  <a:srgbClr val="1A1B1C"/>
                </a:solidFill>
                <a:latin typeface="Times New Roman" pitchFamily="18" charset="0"/>
              </a:rPr>
              <a:t>r</a:t>
            </a:r>
            <a:r>
              <a:rPr lang="pt-BR" dirty="0">
                <a:solidFill>
                  <a:srgbClr val="1A1B1C"/>
                </a:solidFill>
                <a:latin typeface="Times New Roman" pitchFamily="18" charset="0"/>
              </a:rPr>
              <a:t>0← r2 </a:t>
            </a:r>
            <a:r>
              <a:rPr lang="pt-BR" dirty="0" smtClean="0">
                <a:solidFill>
                  <a:srgbClr val="1A1B1C"/>
                </a:solidFill>
                <a:latin typeface="Times New Roman" pitchFamily="18" charset="0"/>
              </a:rPr>
              <a:t>×</a:t>
            </a:r>
            <a:r>
              <a:rPr lang="pt-BR" i="1" baseline="-25000" dirty="0" smtClean="0">
                <a:solidFill>
                  <a:srgbClr val="1A1B1C"/>
                </a:solidFill>
                <a:latin typeface="Times New Roman" pitchFamily="18" charset="0"/>
              </a:rPr>
              <a:t>unsigned </a:t>
            </a:r>
            <a:r>
              <a:rPr lang="pt-BR" dirty="0">
                <a:solidFill>
                  <a:srgbClr val="1A1B1C"/>
                </a:solidFill>
                <a:latin typeface="Times New Roman" pitchFamily="18" charset="0"/>
              </a:rPr>
              <a:t>r3</a:t>
            </a:r>
          </a:p>
          <a:p>
            <a:pPr lvl="0" fontAlgn="base">
              <a:spcBef>
                <a:spcPct val="0"/>
              </a:spcBef>
              <a:spcAft>
                <a:spcPct val="0"/>
              </a:spcAft>
            </a:pPr>
            <a:r>
              <a:rPr lang="pt-BR" baseline="-25000" dirty="0">
                <a:solidFill>
                  <a:srgbClr val="1A1B1C"/>
                </a:solidFill>
                <a:latin typeface="Times New Roman" pitchFamily="18" charset="0"/>
              </a:rPr>
              <a:t>    64</a:t>
            </a:r>
          </a:p>
        </p:txBody>
      </p:sp>
      <p:grpSp>
        <p:nvGrpSpPr>
          <p:cNvPr id="37" name="Group 6"/>
          <p:cNvGrpSpPr>
            <a:grpSpLocks noChangeAspect="1"/>
          </p:cNvGrpSpPr>
          <p:nvPr/>
        </p:nvGrpSpPr>
        <p:grpSpPr bwMode="auto">
          <a:xfrm>
            <a:off x="5772150" y="3296374"/>
            <a:ext cx="487702" cy="158889"/>
            <a:chOff x="3945" y="1918"/>
            <a:chExt cx="221" cy="84"/>
          </a:xfrm>
        </p:grpSpPr>
        <p:sp>
          <p:nvSpPr>
            <p:cNvPr id="38" name="AutoShape 5"/>
            <p:cNvSpPr>
              <a:spLocks noChangeAspect="1" noChangeArrowheads="1" noTextEdit="1"/>
            </p:cNvSpPr>
            <p:nvPr/>
          </p:nvSpPr>
          <p:spPr bwMode="auto">
            <a:xfrm>
              <a:off x="3945" y="1918"/>
              <a:ext cx="221"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7"/>
            <p:cNvSpPr>
              <a:spLocks/>
            </p:cNvSpPr>
            <p:nvPr/>
          </p:nvSpPr>
          <p:spPr bwMode="auto">
            <a:xfrm>
              <a:off x="3957" y="1930"/>
              <a:ext cx="192" cy="60"/>
            </a:xfrm>
            <a:custGeom>
              <a:avLst/>
              <a:gdLst>
                <a:gd name="T0" fmla="*/ 17 w 32"/>
                <a:gd name="T1" fmla="*/ 10 h 10"/>
                <a:gd name="T2" fmla="*/ 16 w 32"/>
                <a:gd name="T3" fmla="*/ 10 h 10"/>
                <a:gd name="T4" fmla="*/ 16 w 32"/>
                <a:gd name="T5" fmla="*/ 10 h 10"/>
                <a:gd name="T6" fmla="*/ 16 w 32"/>
                <a:gd name="T7" fmla="*/ 10 h 10"/>
                <a:gd name="T8" fmla="*/ 15 w 32"/>
                <a:gd name="T9" fmla="*/ 8 h 10"/>
                <a:gd name="T10" fmla="*/ 14 w 32"/>
                <a:gd name="T11" fmla="*/ 7 h 10"/>
                <a:gd name="T12" fmla="*/ 13 w 32"/>
                <a:gd name="T13" fmla="*/ 6 h 10"/>
                <a:gd name="T14" fmla="*/ 11 w 32"/>
                <a:gd name="T15" fmla="*/ 6 h 10"/>
                <a:gd name="T16" fmla="*/ 9 w 32"/>
                <a:gd name="T17" fmla="*/ 6 h 10"/>
                <a:gd name="T18" fmla="*/ 7 w 32"/>
                <a:gd name="T19" fmla="*/ 6 h 10"/>
                <a:gd name="T20" fmla="*/ 6 w 32"/>
                <a:gd name="T21" fmla="*/ 6 h 10"/>
                <a:gd name="T22" fmla="*/ 5 w 32"/>
                <a:gd name="T23" fmla="*/ 6 h 10"/>
                <a:gd name="T24" fmla="*/ 3 w 32"/>
                <a:gd name="T25" fmla="*/ 6 h 10"/>
                <a:gd name="T26" fmla="*/ 1 w 32"/>
                <a:gd name="T27" fmla="*/ 4 h 10"/>
                <a:gd name="T28" fmla="*/ 0 w 32"/>
                <a:gd name="T29" fmla="*/ 2 h 10"/>
                <a:gd name="T30" fmla="*/ 0 w 32"/>
                <a:gd name="T31" fmla="*/ 0 h 10"/>
                <a:gd name="T32" fmla="*/ 0 w 32"/>
                <a:gd name="T33" fmla="*/ 0 h 10"/>
                <a:gd name="T34" fmla="*/ 0 w 32"/>
                <a:gd name="T35" fmla="*/ 0 h 10"/>
                <a:gd name="T36" fmla="*/ 0 w 32"/>
                <a:gd name="T37" fmla="*/ 0 h 10"/>
                <a:gd name="T38" fmla="*/ 1 w 32"/>
                <a:gd name="T39" fmla="*/ 2 h 10"/>
                <a:gd name="T40" fmla="*/ 2 w 32"/>
                <a:gd name="T41" fmla="*/ 4 h 10"/>
                <a:gd name="T42" fmla="*/ 5 w 32"/>
                <a:gd name="T43" fmla="*/ 5 h 10"/>
                <a:gd name="T44" fmla="*/ 6 w 32"/>
                <a:gd name="T45" fmla="*/ 4 h 10"/>
                <a:gd name="T46" fmla="*/ 8 w 32"/>
                <a:gd name="T47" fmla="*/ 4 h 10"/>
                <a:gd name="T48" fmla="*/ 10 w 32"/>
                <a:gd name="T49" fmla="*/ 4 h 10"/>
                <a:gd name="T50" fmla="*/ 11 w 32"/>
                <a:gd name="T51" fmla="*/ 4 h 10"/>
                <a:gd name="T52" fmla="*/ 13 w 32"/>
                <a:gd name="T53" fmla="*/ 4 h 10"/>
                <a:gd name="T54" fmla="*/ 14 w 32"/>
                <a:gd name="T55" fmla="*/ 5 h 10"/>
                <a:gd name="T56" fmla="*/ 15 w 32"/>
                <a:gd name="T57" fmla="*/ 6 h 10"/>
                <a:gd name="T58" fmla="*/ 16 w 32"/>
                <a:gd name="T59" fmla="*/ 8 h 10"/>
                <a:gd name="T60" fmla="*/ 16 w 32"/>
                <a:gd name="T61" fmla="*/ 8 h 10"/>
                <a:gd name="T62" fmla="*/ 17 w 32"/>
                <a:gd name="T63" fmla="*/ 6 h 10"/>
                <a:gd name="T64" fmla="*/ 18 w 32"/>
                <a:gd name="T65" fmla="*/ 5 h 10"/>
                <a:gd name="T66" fmla="*/ 20 w 32"/>
                <a:gd name="T67" fmla="*/ 4 h 10"/>
                <a:gd name="T68" fmla="*/ 21 w 32"/>
                <a:gd name="T69" fmla="*/ 4 h 10"/>
                <a:gd name="T70" fmla="*/ 23 w 32"/>
                <a:gd name="T71" fmla="*/ 5 h 10"/>
                <a:gd name="T72" fmla="*/ 25 w 32"/>
                <a:gd name="T73" fmla="*/ 5 h 10"/>
                <a:gd name="T74" fmla="*/ 27 w 32"/>
                <a:gd name="T75" fmla="*/ 5 h 10"/>
                <a:gd name="T76" fmla="*/ 29 w 32"/>
                <a:gd name="T77" fmla="*/ 5 h 10"/>
                <a:gd name="T78" fmla="*/ 30 w 32"/>
                <a:gd name="T79" fmla="*/ 4 h 10"/>
                <a:gd name="T80" fmla="*/ 31 w 32"/>
                <a:gd name="T81" fmla="*/ 2 h 10"/>
                <a:gd name="T82" fmla="*/ 32 w 32"/>
                <a:gd name="T83" fmla="*/ 0 h 10"/>
                <a:gd name="T84" fmla="*/ 32 w 32"/>
                <a:gd name="T85" fmla="*/ 0 h 10"/>
                <a:gd name="T86" fmla="*/ 32 w 32"/>
                <a:gd name="T87" fmla="*/ 0 h 10"/>
                <a:gd name="T88" fmla="*/ 32 w 32"/>
                <a:gd name="T89" fmla="*/ 0 h 10"/>
                <a:gd name="T90" fmla="*/ 31 w 32"/>
                <a:gd name="T91" fmla="*/ 4 h 10"/>
                <a:gd name="T92" fmla="*/ 29 w 32"/>
                <a:gd name="T93" fmla="*/ 6 h 10"/>
                <a:gd name="T94" fmla="*/ 25 w 32"/>
                <a:gd name="T95" fmla="*/ 7 h 10"/>
                <a:gd name="T96" fmla="*/ 25 w 32"/>
                <a:gd name="T97" fmla="*/ 7 h 10"/>
                <a:gd name="T98" fmla="*/ 24 w 32"/>
                <a:gd name="T99" fmla="*/ 7 h 10"/>
                <a:gd name="T100" fmla="*/ 23 w 32"/>
                <a:gd name="T101" fmla="*/ 7 h 10"/>
                <a:gd name="T102" fmla="*/ 22 w 32"/>
                <a:gd name="T103" fmla="*/ 7 h 10"/>
                <a:gd name="T104" fmla="*/ 20 w 32"/>
                <a:gd name="T105" fmla="*/ 6 h 10"/>
                <a:gd name="T106" fmla="*/ 18 w 32"/>
                <a:gd name="T107" fmla="*/ 7 h 10"/>
                <a:gd name="T108" fmla="*/ 17 w 32"/>
                <a:gd name="T109" fmla="*/ 8 h 10"/>
                <a:gd name="T110" fmla="*/ 17 w 32"/>
                <a:gd name="T11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 h="10">
                  <a:moveTo>
                    <a:pt x="17" y="10"/>
                  </a:moveTo>
                  <a:cubicBezTo>
                    <a:pt x="17" y="10"/>
                    <a:pt x="16" y="10"/>
                    <a:pt x="16" y="10"/>
                  </a:cubicBezTo>
                  <a:cubicBezTo>
                    <a:pt x="16" y="10"/>
                    <a:pt x="16" y="10"/>
                    <a:pt x="16" y="10"/>
                  </a:cubicBezTo>
                  <a:cubicBezTo>
                    <a:pt x="16" y="10"/>
                    <a:pt x="16" y="10"/>
                    <a:pt x="16" y="10"/>
                  </a:cubicBezTo>
                  <a:cubicBezTo>
                    <a:pt x="16" y="9"/>
                    <a:pt x="16" y="9"/>
                    <a:pt x="15" y="8"/>
                  </a:cubicBezTo>
                  <a:cubicBezTo>
                    <a:pt x="15" y="7"/>
                    <a:pt x="15" y="7"/>
                    <a:pt x="14" y="7"/>
                  </a:cubicBezTo>
                  <a:cubicBezTo>
                    <a:pt x="14" y="6"/>
                    <a:pt x="13" y="6"/>
                    <a:pt x="13" y="6"/>
                  </a:cubicBezTo>
                  <a:cubicBezTo>
                    <a:pt x="12" y="6"/>
                    <a:pt x="11" y="6"/>
                    <a:pt x="11" y="6"/>
                  </a:cubicBezTo>
                  <a:cubicBezTo>
                    <a:pt x="10" y="6"/>
                    <a:pt x="9" y="6"/>
                    <a:pt x="9" y="6"/>
                  </a:cubicBezTo>
                  <a:cubicBezTo>
                    <a:pt x="8" y="6"/>
                    <a:pt x="8" y="6"/>
                    <a:pt x="7" y="6"/>
                  </a:cubicBezTo>
                  <a:cubicBezTo>
                    <a:pt x="7" y="6"/>
                    <a:pt x="6" y="6"/>
                    <a:pt x="6" y="6"/>
                  </a:cubicBezTo>
                  <a:cubicBezTo>
                    <a:pt x="6" y="6"/>
                    <a:pt x="5" y="6"/>
                    <a:pt x="5" y="6"/>
                  </a:cubicBezTo>
                  <a:cubicBezTo>
                    <a:pt x="4" y="6"/>
                    <a:pt x="3" y="6"/>
                    <a:pt x="3" y="6"/>
                  </a:cubicBezTo>
                  <a:cubicBezTo>
                    <a:pt x="2" y="6"/>
                    <a:pt x="1" y="5"/>
                    <a:pt x="1" y="4"/>
                  </a:cubicBezTo>
                  <a:cubicBezTo>
                    <a:pt x="1" y="4"/>
                    <a:pt x="0" y="3"/>
                    <a:pt x="0" y="2"/>
                  </a:cubicBezTo>
                  <a:cubicBezTo>
                    <a:pt x="0" y="2"/>
                    <a:pt x="0" y="1"/>
                    <a:pt x="0" y="0"/>
                  </a:cubicBezTo>
                  <a:cubicBezTo>
                    <a:pt x="0" y="0"/>
                    <a:pt x="0" y="0"/>
                    <a:pt x="0" y="0"/>
                  </a:cubicBezTo>
                  <a:cubicBezTo>
                    <a:pt x="0" y="0"/>
                    <a:pt x="0" y="0"/>
                    <a:pt x="0" y="0"/>
                  </a:cubicBezTo>
                  <a:cubicBezTo>
                    <a:pt x="0" y="0"/>
                    <a:pt x="0" y="0"/>
                    <a:pt x="0" y="0"/>
                  </a:cubicBezTo>
                  <a:cubicBezTo>
                    <a:pt x="0" y="1"/>
                    <a:pt x="0" y="1"/>
                    <a:pt x="1" y="2"/>
                  </a:cubicBezTo>
                  <a:cubicBezTo>
                    <a:pt x="1" y="3"/>
                    <a:pt x="2" y="3"/>
                    <a:pt x="2" y="4"/>
                  </a:cubicBezTo>
                  <a:cubicBezTo>
                    <a:pt x="3" y="4"/>
                    <a:pt x="4" y="5"/>
                    <a:pt x="5" y="5"/>
                  </a:cubicBezTo>
                  <a:cubicBezTo>
                    <a:pt x="5" y="5"/>
                    <a:pt x="6" y="5"/>
                    <a:pt x="6" y="4"/>
                  </a:cubicBezTo>
                  <a:cubicBezTo>
                    <a:pt x="7" y="4"/>
                    <a:pt x="7" y="4"/>
                    <a:pt x="8" y="4"/>
                  </a:cubicBezTo>
                  <a:cubicBezTo>
                    <a:pt x="9" y="4"/>
                    <a:pt x="9" y="4"/>
                    <a:pt x="10" y="4"/>
                  </a:cubicBezTo>
                  <a:cubicBezTo>
                    <a:pt x="10" y="4"/>
                    <a:pt x="11" y="4"/>
                    <a:pt x="11" y="4"/>
                  </a:cubicBezTo>
                  <a:cubicBezTo>
                    <a:pt x="12" y="4"/>
                    <a:pt x="12" y="4"/>
                    <a:pt x="13" y="4"/>
                  </a:cubicBezTo>
                  <a:cubicBezTo>
                    <a:pt x="13" y="4"/>
                    <a:pt x="14" y="4"/>
                    <a:pt x="14" y="5"/>
                  </a:cubicBezTo>
                  <a:cubicBezTo>
                    <a:pt x="15" y="5"/>
                    <a:pt x="15" y="5"/>
                    <a:pt x="15" y="6"/>
                  </a:cubicBezTo>
                  <a:cubicBezTo>
                    <a:pt x="16" y="7"/>
                    <a:pt x="16" y="7"/>
                    <a:pt x="16" y="8"/>
                  </a:cubicBezTo>
                  <a:lnTo>
                    <a:pt x="16" y="8"/>
                  </a:lnTo>
                  <a:cubicBezTo>
                    <a:pt x="16" y="7"/>
                    <a:pt x="17" y="7"/>
                    <a:pt x="17" y="6"/>
                  </a:cubicBezTo>
                  <a:cubicBezTo>
                    <a:pt x="18" y="6"/>
                    <a:pt x="18" y="5"/>
                    <a:pt x="18" y="5"/>
                  </a:cubicBezTo>
                  <a:cubicBezTo>
                    <a:pt x="19" y="5"/>
                    <a:pt x="19" y="5"/>
                    <a:pt x="20" y="4"/>
                  </a:cubicBezTo>
                  <a:cubicBezTo>
                    <a:pt x="20" y="4"/>
                    <a:pt x="21" y="4"/>
                    <a:pt x="21" y="4"/>
                  </a:cubicBezTo>
                  <a:cubicBezTo>
                    <a:pt x="22" y="4"/>
                    <a:pt x="22" y="4"/>
                    <a:pt x="23" y="5"/>
                  </a:cubicBezTo>
                  <a:cubicBezTo>
                    <a:pt x="24" y="5"/>
                    <a:pt x="24" y="5"/>
                    <a:pt x="25" y="5"/>
                  </a:cubicBezTo>
                  <a:cubicBezTo>
                    <a:pt x="25" y="5"/>
                    <a:pt x="26" y="5"/>
                    <a:pt x="27" y="5"/>
                  </a:cubicBezTo>
                  <a:cubicBezTo>
                    <a:pt x="27" y="5"/>
                    <a:pt x="28" y="5"/>
                    <a:pt x="29" y="5"/>
                  </a:cubicBezTo>
                  <a:cubicBezTo>
                    <a:pt x="29" y="4"/>
                    <a:pt x="30" y="4"/>
                    <a:pt x="30" y="4"/>
                  </a:cubicBezTo>
                  <a:cubicBezTo>
                    <a:pt x="30" y="3"/>
                    <a:pt x="31" y="3"/>
                    <a:pt x="31" y="2"/>
                  </a:cubicBezTo>
                  <a:cubicBezTo>
                    <a:pt x="31" y="2"/>
                    <a:pt x="32" y="1"/>
                    <a:pt x="32" y="0"/>
                  </a:cubicBezTo>
                  <a:cubicBezTo>
                    <a:pt x="32" y="0"/>
                    <a:pt x="32" y="0"/>
                    <a:pt x="32" y="0"/>
                  </a:cubicBezTo>
                  <a:cubicBezTo>
                    <a:pt x="32" y="0"/>
                    <a:pt x="32" y="0"/>
                    <a:pt x="32" y="0"/>
                  </a:cubicBezTo>
                  <a:cubicBezTo>
                    <a:pt x="32" y="0"/>
                    <a:pt x="32" y="0"/>
                    <a:pt x="32" y="0"/>
                  </a:cubicBezTo>
                  <a:cubicBezTo>
                    <a:pt x="32" y="2"/>
                    <a:pt x="32" y="3"/>
                    <a:pt x="31" y="4"/>
                  </a:cubicBezTo>
                  <a:cubicBezTo>
                    <a:pt x="31" y="5"/>
                    <a:pt x="30" y="5"/>
                    <a:pt x="29" y="6"/>
                  </a:cubicBezTo>
                  <a:cubicBezTo>
                    <a:pt x="28" y="6"/>
                    <a:pt x="27" y="7"/>
                    <a:pt x="25" y="7"/>
                  </a:cubicBezTo>
                  <a:cubicBezTo>
                    <a:pt x="25" y="7"/>
                    <a:pt x="25" y="7"/>
                    <a:pt x="25" y="7"/>
                  </a:cubicBezTo>
                  <a:cubicBezTo>
                    <a:pt x="24" y="7"/>
                    <a:pt x="24" y="7"/>
                    <a:pt x="24" y="7"/>
                  </a:cubicBezTo>
                  <a:cubicBezTo>
                    <a:pt x="23" y="7"/>
                    <a:pt x="23" y="7"/>
                    <a:pt x="23" y="7"/>
                  </a:cubicBezTo>
                  <a:cubicBezTo>
                    <a:pt x="23" y="7"/>
                    <a:pt x="22" y="7"/>
                    <a:pt x="22" y="7"/>
                  </a:cubicBezTo>
                  <a:cubicBezTo>
                    <a:pt x="21" y="6"/>
                    <a:pt x="21" y="6"/>
                    <a:pt x="20" y="6"/>
                  </a:cubicBezTo>
                  <a:cubicBezTo>
                    <a:pt x="19" y="6"/>
                    <a:pt x="19" y="6"/>
                    <a:pt x="18" y="7"/>
                  </a:cubicBezTo>
                  <a:cubicBezTo>
                    <a:pt x="18" y="7"/>
                    <a:pt x="17" y="7"/>
                    <a:pt x="17" y="8"/>
                  </a:cubicBezTo>
                  <a:cubicBezTo>
                    <a:pt x="17" y="8"/>
                    <a:pt x="17" y="9"/>
                    <a:pt x="17" y="10"/>
                  </a:cubicBez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6" name="Rectangle 5"/>
          <p:cNvSpPr/>
          <p:nvPr/>
        </p:nvSpPr>
        <p:spPr>
          <a:xfrm>
            <a:off x="1676400" y="1859339"/>
            <a:ext cx="6705600" cy="3170099"/>
          </a:xfrm>
          <a:prstGeom prst="rect">
            <a:avLst/>
          </a:prstGeom>
        </p:spPr>
        <p:txBody>
          <a:bodyPr wrap="square">
            <a:spAutoFit/>
          </a:bodyPr>
          <a:lstStyle/>
          <a:p>
            <a:r>
              <a:rPr lang="en-US" sz="2000" i="1" dirty="0" smtClean="0">
                <a:latin typeface="Times New Roman" pitchFamily="18" charset="0"/>
                <a:cs typeface="Times New Roman" pitchFamily="18" charset="0"/>
              </a:rPr>
              <a:t>Compute </a:t>
            </a:r>
            <a:r>
              <a:rPr lang="en-US" sz="2000" dirty="0">
                <a:latin typeface="Times New Roman" pitchFamily="18" charset="0"/>
                <a:cs typeface="Times New Roman" pitchFamily="18" charset="0"/>
              </a:rPr>
              <a:t>12</a:t>
            </a:r>
            <a:r>
              <a:rPr lang="en-US" sz="2000" baseline="30000" dirty="0">
                <a:latin typeface="Times New Roman" pitchFamily="18" charset="0"/>
                <a:cs typeface="Times New Roman" pitchFamily="18" charset="0"/>
              </a:rPr>
              <a:t>3</a:t>
            </a:r>
            <a:r>
              <a:rPr lang="en-US" sz="2000" dirty="0">
                <a:latin typeface="Times New Roman" pitchFamily="18" charset="0"/>
                <a:cs typeface="Times New Roman" pitchFamily="18" charset="0"/>
              </a:rPr>
              <a:t> </a:t>
            </a:r>
            <a:r>
              <a:rPr lang="en-US" sz="2000">
                <a:latin typeface="Times New Roman" pitchFamily="18" charset="0"/>
                <a:cs typeface="Times New Roman" pitchFamily="18" charset="0"/>
              </a:rPr>
              <a:t>+ </a:t>
            </a:r>
            <a:r>
              <a:rPr lang="en-US" sz="2000" smtClean="0">
                <a:latin typeface="Times New Roman" pitchFamily="18" charset="0"/>
                <a:cs typeface="Times New Roman" pitchFamily="18" charset="0"/>
              </a:rPr>
              <a:t>1</a:t>
            </a:r>
            <a:r>
              <a:rPr lang="en-US" sz="2000" i="1" smtClean="0">
                <a:latin typeface="Times New Roman" pitchFamily="18" charset="0"/>
                <a:cs typeface="Times New Roman" pitchFamily="18" charset="0"/>
              </a:rPr>
              <a:t>, </a:t>
            </a:r>
            <a:r>
              <a:rPr lang="en-US" sz="2000" i="1" dirty="0">
                <a:latin typeface="Times New Roman" pitchFamily="18" charset="0"/>
                <a:cs typeface="Times New Roman" pitchFamily="18" charset="0"/>
              </a:rPr>
              <a:t>and save the result in r3.</a:t>
            </a:r>
          </a:p>
          <a:p>
            <a:endParaRPr lang="en-US" sz="2000" b="1" i="1" dirty="0" smtClean="0">
              <a:latin typeface="Times New Roman" pitchFamily="18" charset="0"/>
              <a:cs typeface="Times New Roman" pitchFamily="18" charset="0"/>
            </a:endParaRPr>
          </a:p>
          <a:p>
            <a:r>
              <a:rPr lang="en-US" sz="2000" b="1" i="1" dirty="0" smtClean="0">
                <a:latin typeface="Times New Roman" pitchFamily="18" charset="0"/>
                <a:cs typeface="Times New Roman" pitchFamily="18" charset="0"/>
              </a:rPr>
              <a:t>Answer</a:t>
            </a:r>
            <a:r>
              <a:rPr lang="en-US" sz="2000" b="1" i="1" dirty="0">
                <a:latin typeface="Times New Roman" pitchFamily="18" charset="0"/>
                <a:cs typeface="Times New Roman" pitchFamily="18" charset="0"/>
              </a:rPr>
              <a:t>:</a:t>
            </a:r>
          </a:p>
          <a:p>
            <a:r>
              <a:rPr lang="en-US" sz="2000" i="1" dirty="0">
                <a:latin typeface="Courier New" pitchFamily="49" charset="0"/>
                <a:cs typeface="Courier New" pitchFamily="49" charset="0"/>
              </a:rPr>
              <a:t>/* load test values */</a:t>
            </a:r>
          </a:p>
          <a:p>
            <a:r>
              <a:rPr lang="en-US" sz="2000" i="1" dirty="0" err="1">
                <a:latin typeface="Courier New" pitchFamily="49" charset="0"/>
                <a:cs typeface="Courier New" pitchFamily="49" charset="0"/>
              </a:rPr>
              <a:t>mov</a:t>
            </a:r>
            <a:r>
              <a:rPr lang="en-US" sz="2000" i="1" dirty="0">
                <a:latin typeface="Courier New" pitchFamily="49" charset="0"/>
                <a:cs typeface="Courier New" pitchFamily="49" charset="0"/>
              </a:rPr>
              <a:t> r0, #12</a:t>
            </a:r>
          </a:p>
          <a:p>
            <a:r>
              <a:rPr lang="en-US" sz="2000" i="1" dirty="0" err="1">
                <a:latin typeface="Courier New" pitchFamily="49" charset="0"/>
                <a:cs typeface="Courier New" pitchFamily="49" charset="0"/>
              </a:rPr>
              <a:t>mov</a:t>
            </a:r>
            <a:r>
              <a:rPr lang="en-US" sz="2000" i="1" dirty="0">
                <a:latin typeface="Courier New" pitchFamily="49" charset="0"/>
                <a:cs typeface="Courier New" pitchFamily="49" charset="0"/>
              </a:rPr>
              <a:t> r1, #1</a:t>
            </a:r>
          </a:p>
          <a:p>
            <a:endParaRPr lang="en-US" sz="2000" i="1" dirty="0" smtClean="0">
              <a:latin typeface="Courier New" pitchFamily="49" charset="0"/>
              <a:cs typeface="Courier New" pitchFamily="49" charset="0"/>
            </a:endParaRPr>
          </a:p>
          <a:p>
            <a:r>
              <a:rPr lang="en-US" sz="2000" i="1" dirty="0" smtClean="0">
                <a:latin typeface="Courier New" pitchFamily="49" charset="0"/>
                <a:cs typeface="Courier New" pitchFamily="49" charset="0"/>
              </a:rPr>
              <a:t>/* </a:t>
            </a:r>
            <a:r>
              <a:rPr lang="en-US" sz="2000" i="1" dirty="0">
                <a:latin typeface="Courier New" pitchFamily="49" charset="0"/>
                <a:cs typeface="Courier New" pitchFamily="49" charset="0"/>
              </a:rPr>
              <a:t>perform the logical computation */</a:t>
            </a:r>
          </a:p>
          <a:p>
            <a:r>
              <a:rPr lang="pt-BR" sz="2000" i="1" dirty="0">
                <a:latin typeface="Courier New" pitchFamily="49" charset="0"/>
                <a:cs typeface="Courier New" pitchFamily="49" charset="0"/>
              </a:rPr>
              <a:t>mul r4, r0, r0 @ 12*12</a:t>
            </a:r>
          </a:p>
          <a:p>
            <a:r>
              <a:rPr lang="pt-BR" sz="2000" i="1" dirty="0">
                <a:latin typeface="Courier New" pitchFamily="49" charset="0"/>
                <a:cs typeface="Courier New" pitchFamily="49" charset="0"/>
              </a:rPr>
              <a:t>mla r3, r4, r0, r1 @ 12*12*12 + 1</a:t>
            </a:r>
            <a:endParaRPr lang="pt-BR"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4345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143000" y="1752600"/>
            <a:ext cx="7345362" cy="3886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73088" lvl="0" indent="-457200">
              <a:spcBef>
                <a:spcPts val="1400"/>
              </a:spcBef>
              <a:spcAft>
                <a:spcPts val="1400"/>
              </a:spcAft>
              <a:buSzPct val="100000"/>
              <a:buFont typeface="Symbol" panose="05050102010706020507" pitchFamily="18" charset="2"/>
              <a:buChar char="*"/>
            </a:pPr>
            <a:r>
              <a:rPr lang="en-US" dirty="0">
                <a:latin typeface="Calibri" panose="020F0502020204030204" pitchFamily="34" charset="0"/>
                <a:cs typeface="Calibri" pitchFamily="32"/>
              </a:rPr>
              <a:t>Basic Instructions</a:t>
            </a:r>
          </a:p>
          <a:p>
            <a:pPr marL="573088" lvl="0" indent="-457200">
              <a:spcBef>
                <a:spcPts val="1400"/>
              </a:spcBef>
              <a:spcAft>
                <a:spcPts val="1400"/>
              </a:spcAft>
              <a:buSzPct val="100000"/>
              <a:buFont typeface="Symbol" panose="05050102010706020507" pitchFamily="18" charset="2"/>
              <a:buChar char="*"/>
            </a:pPr>
            <a:r>
              <a:rPr lang="en-US" dirty="0">
                <a:latin typeface="Calibri" panose="020F0502020204030204" pitchFamily="34" charset="0"/>
                <a:cs typeface="Calibri" pitchFamily="32"/>
              </a:rPr>
              <a:t>Advanced Instructions</a:t>
            </a:r>
          </a:p>
          <a:p>
            <a:pPr marL="573088" lvl="0" indent="-457200">
              <a:spcBef>
                <a:spcPts val="1400"/>
              </a:spcBef>
              <a:spcAft>
                <a:spcPts val="1400"/>
              </a:spcAft>
              <a:buSzPct val="100000"/>
              <a:buFont typeface="Symbol" panose="05050102010706020507" pitchFamily="18" charset="2"/>
              <a:buChar char="*"/>
            </a:pPr>
            <a:r>
              <a:rPr lang="en-US" dirty="0">
                <a:latin typeface="Calibri" panose="020F0502020204030204" pitchFamily="34" charset="0"/>
                <a:cs typeface="Calibri" pitchFamily="32"/>
              </a:rPr>
              <a:t>Branch Instructions</a:t>
            </a:r>
          </a:p>
          <a:p>
            <a:pPr marL="573088" lvl="0" indent="-457200">
              <a:spcBef>
                <a:spcPts val="1400"/>
              </a:spcBef>
              <a:spcAft>
                <a:spcPts val="1400"/>
              </a:spcAft>
              <a:buSzPct val="100000"/>
              <a:buFont typeface="Symbol" panose="05050102010706020507" pitchFamily="18" charset="2"/>
              <a:buChar char="*"/>
            </a:pPr>
            <a:r>
              <a:rPr lang="en-US" dirty="0">
                <a:latin typeface="Calibri" panose="020F0502020204030204" pitchFamily="34" charset="0"/>
                <a:cs typeface="Calibri" pitchFamily="32"/>
              </a:rPr>
              <a:t>Memory Instructions</a:t>
            </a:r>
          </a:p>
          <a:p>
            <a:pPr marL="573088" lvl="0" indent="-457200">
              <a:spcBef>
                <a:spcPts val="1400"/>
              </a:spcBef>
              <a:spcAft>
                <a:spcPts val="1400"/>
              </a:spcAft>
              <a:buSzPct val="100000"/>
              <a:buFont typeface="Symbol" panose="05050102010706020507" pitchFamily="18" charset="2"/>
              <a:buChar char="*"/>
            </a:pPr>
            <a:r>
              <a:rPr lang="en-US" dirty="0">
                <a:latin typeface="Calibri" panose="020F0502020204030204" pitchFamily="34" charset="0"/>
                <a:cs typeface="Calibri" pitchFamily="32"/>
              </a:rPr>
              <a:t>Instruction Encoding</a:t>
            </a:r>
          </a:p>
        </p:txBody>
      </p:sp>
      <p:pic>
        <p:nvPicPr>
          <p:cNvPr id="4" name="Picture 3"/>
          <p:cNvPicPr>
            <a:picLocks noChangeAspect="1"/>
          </p:cNvPicPr>
          <p:nvPr/>
        </p:nvPicPr>
        <p:blipFill>
          <a:blip r:embed="rId3">
            <a:lum/>
            <a:alphaModFix/>
          </a:blip>
          <a:srcRect/>
          <a:stretch>
            <a:fillRect/>
          </a:stretch>
        </p:blipFill>
        <p:spPr>
          <a:xfrm rot="10800000">
            <a:off x="6057840" y="2438401"/>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Shifter</a:t>
            </a:r>
            <a:r>
              <a:rPr lang="fr-FR" dirty="0">
                <a:solidFill>
                  <a:schemeClr val="tx1"/>
                </a:solidFill>
              </a:rPr>
              <a:t> </a:t>
            </a:r>
            <a:r>
              <a:rPr lang="fr-FR" dirty="0" err="1">
                <a:solidFill>
                  <a:schemeClr val="tx1"/>
                </a:solidFill>
              </a:rPr>
              <a:t>Operands</a:t>
            </a:r>
            <a:endParaRPr lang="fr-FR" dirty="0">
              <a:solidFill>
                <a:schemeClr val="tx1"/>
              </a:solidFill>
            </a:endParaRPr>
          </a:p>
        </p:txBody>
      </p:sp>
      <p:grpSp>
        <p:nvGrpSpPr>
          <p:cNvPr id="7" name="Group 4"/>
          <p:cNvGrpSpPr>
            <a:grpSpLocks noChangeAspect="1"/>
          </p:cNvGrpSpPr>
          <p:nvPr/>
        </p:nvGrpSpPr>
        <p:grpSpPr bwMode="auto">
          <a:xfrm>
            <a:off x="2133600" y="1590675"/>
            <a:ext cx="5046663" cy="4581525"/>
            <a:chOff x="1536" y="912"/>
            <a:chExt cx="3179" cy="2886"/>
          </a:xfrm>
        </p:grpSpPr>
        <p:sp>
          <p:nvSpPr>
            <p:cNvPr id="8" name="AutoShape 3"/>
            <p:cNvSpPr>
              <a:spLocks noChangeAspect="1" noChangeArrowheads="1" noTextEdit="1"/>
            </p:cNvSpPr>
            <p:nvPr/>
          </p:nvSpPr>
          <p:spPr bwMode="auto">
            <a:xfrm>
              <a:off x="1536" y="912"/>
              <a:ext cx="3179" cy="2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2419" y="1309"/>
              <a:ext cx="391" cy="199"/>
            </a:xfrm>
            <a:prstGeom prst="rect">
              <a:avLst/>
            </a:prstGeom>
            <a:solidFill>
              <a:srgbClr val="DBEDF1"/>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2448" y="1329"/>
              <a:ext cx="37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Bitstream Vera Sans"/>
                </a:rPr>
                <a:t>reg1</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Rectangle 7"/>
            <p:cNvSpPr>
              <a:spLocks noChangeArrowheads="1"/>
            </p:cNvSpPr>
            <p:nvPr/>
          </p:nvSpPr>
          <p:spPr bwMode="auto">
            <a:xfrm>
              <a:off x="2828" y="1333"/>
              <a:ext cx="18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Bitstream Vera Sans"/>
                </a:rPr>
                <a:t>,</a:t>
              </a:r>
              <a:endParaRPr kumimoji="0" lang="en-US" sz="1800" b="0" i="0" u="none" strike="noStrike" cap="none" normalizeH="0" baseline="0" smtClean="0">
                <a:ln>
                  <a:noFill/>
                </a:ln>
                <a:solidFill>
                  <a:schemeClr val="tx1"/>
                </a:solidFill>
                <a:effectLst/>
                <a:latin typeface="Arial" pitchFamily="34" charset="0"/>
              </a:endParaRPr>
            </a:p>
          </p:txBody>
        </p:sp>
        <p:sp>
          <p:nvSpPr>
            <p:cNvPr id="12" name="Rectangle 8"/>
            <p:cNvSpPr>
              <a:spLocks noChangeArrowheads="1"/>
            </p:cNvSpPr>
            <p:nvPr/>
          </p:nvSpPr>
          <p:spPr bwMode="auto">
            <a:xfrm>
              <a:off x="2978" y="1305"/>
              <a:ext cx="382" cy="734"/>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3013" y="1339"/>
              <a:ext cx="21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Bitstream Vera Sans"/>
                </a:rPr>
                <a:t>lsl</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0"/>
            <p:cNvSpPr>
              <a:spLocks noChangeArrowheads="1"/>
            </p:cNvSpPr>
            <p:nvPr/>
          </p:nvSpPr>
          <p:spPr bwMode="auto">
            <a:xfrm>
              <a:off x="3013" y="1525"/>
              <a:ext cx="2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err="1" smtClean="0">
                  <a:ln>
                    <a:noFill/>
                  </a:ln>
                  <a:solidFill>
                    <a:srgbClr val="000000"/>
                  </a:solidFill>
                  <a:effectLst/>
                  <a:latin typeface="Bitstream Vera Sans"/>
                </a:rPr>
                <a:t>lsr</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Rectangle 11"/>
            <p:cNvSpPr>
              <a:spLocks noChangeArrowheads="1"/>
            </p:cNvSpPr>
            <p:nvPr/>
          </p:nvSpPr>
          <p:spPr bwMode="auto">
            <a:xfrm>
              <a:off x="3013" y="1693"/>
              <a:ext cx="27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Bitstream Vera Sans"/>
                </a:rPr>
                <a:t>asr</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2"/>
            <p:cNvSpPr>
              <a:spLocks noChangeArrowheads="1"/>
            </p:cNvSpPr>
            <p:nvPr/>
          </p:nvSpPr>
          <p:spPr bwMode="auto">
            <a:xfrm>
              <a:off x="3013" y="1879"/>
              <a:ext cx="25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err="1" smtClean="0">
                  <a:ln>
                    <a:noFill/>
                  </a:ln>
                  <a:solidFill>
                    <a:srgbClr val="000000"/>
                  </a:solidFill>
                  <a:effectLst/>
                  <a:latin typeface="Bitstream Vera Sans"/>
                </a:rPr>
                <a:t>ror</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Rectangle 13"/>
            <p:cNvSpPr>
              <a:spLocks noChangeArrowheads="1"/>
            </p:cNvSpPr>
            <p:nvPr/>
          </p:nvSpPr>
          <p:spPr bwMode="auto">
            <a:xfrm>
              <a:off x="3477" y="1306"/>
              <a:ext cx="880" cy="40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3516" y="1337"/>
              <a:ext cx="77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Bitstream Vera Sans"/>
                </a:rPr>
                <a:t>#shift_amt</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5"/>
            <p:cNvSpPr>
              <a:spLocks noChangeArrowheads="1"/>
            </p:cNvSpPr>
            <p:nvPr/>
          </p:nvSpPr>
          <p:spPr bwMode="auto">
            <a:xfrm>
              <a:off x="3510" y="1522"/>
              <a:ext cx="37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Bitstream Vera Sans"/>
                </a:rPr>
                <a:t>reg2</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6"/>
            <p:cNvSpPr>
              <a:spLocks noChangeArrowheads="1"/>
            </p:cNvSpPr>
            <p:nvPr/>
          </p:nvSpPr>
          <p:spPr bwMode="auto">
            <a:xfrm>
              <a:off x="1770" y="2486"/>
              <a:ext cx="1127" cy="198"/>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17"/>
            <p:cNvSpPr>
              <a:spLocks noChangeShapeType="1"/>
            </p:cNvSpPr>
            <p:nvPr/>
          </p:nvSpPr>
          <p:spPr bwMode="auto">
            <a:xfrm>
              <a:off x="1985" y="2482"/>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8"/>
            <p:cNvSpPr>
              <a:spLocks noChangeShapeType="1"/>
            </p:cNvSpPr>
            <p:nvPr/>
          </p:nvSpPr>
          <p:spPr bwMode="auto">
            <a:xfrm>
              <a:off x="2241" y="2481"/>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9"/>
            <p:cNvSpPr>
              <a:spLocks noChangeShapeType="1"/>
            </p:cNvSpPr>
            <p:nvPr/>
          </p:nvSpPr>
          <p:spPr bwMode="auto">
            <a:xfrm>
              <a:off x="2457" y="2484"/>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0"/>
            <p:cNvSpPr>
              <a:spLocks noChangeShapeType="1"/>
            </p:cNvSpPr>
            <p:nvPr/>
          </p:nvSpPr>
          <p:spPr bwMode="auto">
            <a:xfrm>
              <a:off x="2672" y="2489"/>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
            <p:cNvSpPr>
              <a:spLocks noChangeArrowheads="1"/>
            </p:cNvSpPr>
            <p:nvPr/>
          </p:nvSpPr>
          <p:spPr bwMode="auto">
            <a:xfrm>
              <a:off x="1797" y="2455"/>
              <a:ext cx="10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Bitstream Vera Sans"/>
                </a:rPr>
                <a:t>1  0  1  1 0</a:t>
              </a:r>
              <a:endParaRPr kumimoji="0" lang="en-US" sz="1800" b="0" i="0" u="none" strike="noStrike" cap="none" normalizeH="0" baseline="0" dirty="0" smtClean="0">
                <a:ln>
                  <a:noFill/>
                </a:ln>
                <a:solidFill>
                  <a:schemeClr val="tx1"/>
                </a:solidFill>
                <a:effectLst/>
                <a:latin typeface="Arial" pitchFamily="34" charset="0"/>
              </a:endParaRPr>
            </a:p>
          </p:txBody>
        </p:sp>
        <p:sp>
          <p:nvSpPr>
            <p:cNvPr id="26" name="Line 22"/>
            <p:cNvSpPr>
              <a:spLocks noChangeShapeType="1"/>
            </p:cNvSpPr>
            <p:nvPr/>
          </p:nvSpPr>
          <p:spPr bwMode="auto">
            <a:xfrm>
              <a:off x="3002" y="2578"/>
              <a:ext cx="45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3370" y="2553"/>
              <a:ext cx="90" cy="51"/>
            </a:xfrm>
            <a:custGeom>
              <a:avLst/>
              <a:gdLst>
                <a:gd name="T0" fmla="*/ 25 w 90"/>
                <a:gd name="T1" fmla="*/ 25 h 51"/>
                <a:gd name="T2" fmla="*/ 0 w 90"/>
                <a:gd name="T3" fmla="*/ 51 h 51"/>
                <a:gd name="T4" fmla="*/ 90 w 90"/>
                <a:gd name="T5" fmla="*/ 25 h 51"/>
                <a:gd name="T6" fmla="*/ 0 w 90"/>
                <a:gd name="T7" fmla="*/ 0 h 51"/>
                <a:gd name="T8" fmla="*/ 25 w 90"/>
                <a:gd name="T9" fmla="*/ 25 h 51"/>
              </a:gdLst>
              <a:ahLst/>
              <a:cxnLst>
                <a:cxn ang="0">
                  <a:pos x="T0" y="T1"/>
                </a:cxn>
                <a:cxn ang="0">
                  <a:pos x="T2" y="T3"/>
                </a:cxn>
                <a:cxn ang="0">
                  <a:pos x="T4" y="T5"/>
                </a:cxn>
                <a:cxn ang="0">
                  <a:pos x="T6" y="T7"/>
                </a:cxn>
                <a:cxn ang="0">
                  <a:pos x="T8" y="T9"/>
                </a:cxn>
              </a:cxnLst>
              <a:rect l="0" t="0" r="r" b="b"/>
              <a:pathLst>
                <a:path w="90" h="51">
                  <a:moveTo>
                    <a:pt x="25" y="25"/>
                  </a:moveTo>
                  <a:lnTo>
                    <a:pt x="0" y="51"/>
                  </a:lnTo>
                  <a:lnTo>
                    <a:pt x="90"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4"/>
            <p:cNvSpPr>
              <a:spLocks noChangeArrowheads="1"/>
            </p:cNvSpPr>
            <p:nvPr/>
          </p:nvSpPr>
          <p:spPr bwMode="auto">
            <a:xfrm>
              <a:off x="2999" y="2459"/>
              <a:ext cx="28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Bitstream Vera Sans"/>
                </a:rPr>
                <a:t>lsl #1</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5"/>
            <p:cNvSpPr>
              <a:spLocks noChangeArrowheads="1"/>
            </p:cNvSpPr>
            <p:nvPr/>
          </p:nvSpPr>
          <p:spPr bwMode="auto">
            <a:xfrm>
              <a:off x="3533" y="2479"/>
              <a:ext cx="1127"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a:off x="3748" y="2475"/>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a:off x="4005" y="2473"/>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8"/>
            <p:cNvSpPr>
              <a:spLocks noChangeShapeType="1"/>
            </p:cNvSpPr>
            <p:nvPr/>
          </p:nvSpPr>
          <p:spPr bwMode="auto">
            <a:xfrm>
              <a:off x="4220" y="2477"/>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9"/>
            <p:cNvSpPr>
              <a:spLocks noChangeShapeType="1"/>
            </p:cNvSpPr>
            <p:nvPr/>
          </p:nvSpPr>
          <p:spPr bwMode="auto">
            <a:xfrm>
              <a:off x="4435" y="2481"/>
              <a:ext cx="0" cy="198"/>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30"/>
            <p:cNvSpPr>
              <a:spLocks noChangeArrowheads="1"/>
            </p:cNvSpPr>
            <p:nvPr/>
          </p:nvSpPr>
          <p:spPr bwMode="auto">
            <a:xfrm>
              <a:off x="3560" y="2448"/>
              <a:ext cx="10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Bitstream Vera Sans"/>
                </a:rPr>
                <a:t>0  1  1  0 0</a:t>
              </a:r>
              <a:endParaRPr kumimoji="0" lang="en-US" sz="1800" b="0" i="0" u="none" strike="noStrike" cap="none" normalizeH="0" baseline="0" dirty="0" smtClean="0">
                <a:ln>
                  <a:noFill/>
                </a:ln>
                <a:solidFill>
                  <a:schemeClr val="tx1"/>
                </a:solidFill>
                <a:effectLst/>
                <a:latin typeface="Arial" pitchFamily="34" charset="0"/>
              </a:endParaRPr>
            </a:p>
          </p:txBody>
        </p:sp>
        <p:sp>
          <p:nvSpPr>
            <p:cNvPr id="35" name="Rectangle 31"/>
            <p:cNvSpPr>
              <a:spLocks noChangeArrowheads="1"/>
            </p:cNvSpPr>
            <p:nvPr/>
          </p:nvSpPr>
          <p:spPr bwMode="auto">
            <a:xfrm>
              <a:off x="1763" y="2810"/>
              <a:ext cx="1126"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Line 32"/>
            <p:cNvSpPr>
              <a:spLocks noChangeShapeType="1"/>
            </p:cNvSpPr>
            <p:nvPr/>
          </p:nvSpPr>
          <p:spPr bwMode="auto">
            <a:xfrm>
              <a:off x="1978" y="2805"/>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3"/>
            <p:cNvSpPr>
              <a:spLocks noChangeShapeType="1"/>
            </p:cNvSpPr>
            <p:nvPr/>
          </p:nvSpPr>
          <p:spPr bwMode="auto">
            <a:xfrm>
              <a:off x="2234" y="2804"/>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4"/>
            <p:cNvSpPr>
              <a:spLocks noChangeShapeType="1"/>
            </p:cNvSpPr>
            <p:nvPr/>
          </p:nvSpPr>
          <p:spPr bwMode="auto">
            <a:xfrm>
              <a:off x="2450" y="2808"/>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5"/>
            <p:cNvSpPr>
              <a:spLocks noChangeShapeType="1"/>
            </p:cNvSpPr>
            <p:nvPr/>
          </p:nvSpPr>
          <p:spPr bwMode="auto">
            <a:xfrm>
              <a:off x="2665" y="2812"/>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6"/>
            <p:cNvSpPr>
              <a:spLocks noChangeArrowheads="1"/>
            </p:cNvSpPr>
            <p:nvPr/>
          </p:nvSpPr>
          <p:spPr bwMode="auto">
            <a:xfrm>
              <a:off x="1790" y="2779"/>
              <a:ext cx="10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Bitstream Vera Sans"/>
                </a:rPr>
                <a:t>1  0  1  1 0</a:t>
              </a:r>
              <a:endParaRPr kumimoji="0" lang="en-US" sz="1800" b="0" i="0" u="none" strike="noStrike" cap="none" normalizeH="0" baseline="0" dirty="0" smtClean="0">
                <a:ln>
                  <a:noFill/>
                </a:ln>
                <a:solidFill>
                  <a:schemeClr val="tx1"/>
                </a:solidFill>
                <a:effectLst/>
                <a:latin typeface="Arial" pitchFamily="34" charset="0"/>
              </a:endParaRPr>
            </a:p>
          </p:txBody>
        </p:sp>
        <p:sp>
          <p:nvSpPr>
            <p:cNvPr id="41" name="Line 37"/>
            <p:cNvSpPr>
              <a:spLocks noChangeShapeType="1"/>
            </p:cNvSpPr>
            <p:nvPr/>
          </p:nvSpPr>
          <p:spPr bwMode="auto">
            <a:xfrm>
              <a:off x="2995" y="2902"/>
              <a:ext cx="45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3363" y="2876"/>
              <a:ext cx="90" cy="51"/>
            </a:xfrm>
            <a:custGeom>
              <a:avLst/>
              <a:gdLst>
                <a:gd name="T0" fmla="*/ 26 w 90"/>
                <a:gd name="T1" fmla="*/ 26 h 51"/>
                <a:gd name="T2" fmla="*/ 0 w 90"/>
                <a:gd name="T3" fmla="*/ 51 h 51"/>
                <a:gd name="T4" fmla="*/ 90 w 90"/>
                <a:gd name="T5" fmla="*/ 26 h 51"/>
                <a:gd name="T6" fmla="*/ 0 w 90"/>
                <a:gd name="T7" fmla="*/ 0 h 51"/>
                <a:gd name="T8" fmla="*/ 26 w 90"/>
                <a:gd name="T9" fmla="*/ 26 h 51"/>
              </a:gdLst>
              <a:ahLst/>
              <a:cxnLst>
                <a:cxn ang="0">
                  <a:pos x="T0" y="T1"/>
                </a:cxn>
                <a:cxn ang="0">
                  <a:pos x="T2" y="T3"/>
                </a:cxn>
                <a:cxn ang="0">
                  <a:pos x="T4" y="T5"/>
                </a:cxn>
                <a:cxn ang="0">
                  <a:pos x="T6" y="T7"/>
                </a:cxn>
                <a:cxn ang="0">
                  <a:pos x="T8" y="T9"/>
                </a:cxn>
              </a:cxnLst>
              <a:rect l="0" t="0" r="r" b="b"/>
              <a:pathLst>
                <a:path w="90" h="51">
                  <a:moveTo>
                    <a:pt x="26" y="26"/>
                  </a:moveTo>
                  <a:lnTo>
                    <a:pt x="0" y="51"/>
                  </a:lnTo>
                  <a:lnTo>
                    <a:pt x="90" y="26"/>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9"/>
            <p:cNvSpPr>
              <a:spLocks noChangeArrowheads="1"/>
            </p:cNvSpPr>
            <p:nvPr/>
          </p:nvSpPr>
          <p:spPr bwMode="auto">
            <a:xfrm>
              <a:off x="2992" y="2783"/>
              <a:ext cx="30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Bitstream Vera Sans"/>
                </a:rPr>
                <a:t>lsr #1</a:t>
              </a:r>
              <a:endParaRPr kumimoji="0" lang="en-US" sz="1800" b="0" i="0" u="none" strike="noStrike" cap="none" normalizeH="0" baseline="0" smtClean="0">
                <a:ln>
                  <a:noFill/>
                </a:ln>
                <a:solidFill>
                  <a:schemeClr val="tx1"/>
                </a:solidFill>
                <a:effectLst/>
                <a:latin typeface="Arial" pitchFamily="34" charset="0"/>
              </a:endParaRPr>
            </a:p>
          </p:txBody>
        </p:sp>
        <p:sp>
          <p:nvSpPr>
            <p:cNvPr id="44" name="Rectangle 40"/>
            <p:cNvSpPr>
              <a:spLocks noChangeArrowheads="1"/>
            </p:cNvSpPr>
            <p:nvPr/>
          </p:nvSpPr>
          <p:spPr bwMode="auto">
            <a:xfrm>
              <a:off x="3526" y="2803"/>
              <a:ext cx="1127"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Line 41"/>
            <p:cNvSpPr>
              <a:spLocks noChangeShapeType="1"/>
            </p:cNvSpPr>
            <p:nvPr/>
          </p:nvSpPr>
          <p:spPr bwMode="auto">
            <a:xfrm>
              <a:off x="3741" y="2798"/>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2"/>
            <p:cNvSpPr>
              <a:spLocks noChangeShapeType="1"/>
            </p:cNvSpPr>
            <p:nvPr/>
          </p:nvSpPr>
          <p:spPr bwMode="auto">
            <a:xfrm>
              <a:off x="3998" y="2797"/>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3"/>
            <p:cNvSpPr>
              <a:spLocks noChangeShapeType="1"/>
            </p:cNvSpPr>
            <p:nvPr/>
          </p:nvSpPr>
          <p:spPr bwMode="auto">
            <a:xfrm>
              <a:off x="4213" y="2801"/>
              <a:ext cx="0" cy="20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4"/>
            <p:cNvSpPr>
              <a:spLocks noChangeShapeType="1"/>
            </p:cNvSpPr>
            <p:nvPr/>
          </p:nvSpPr>
          <p:spPr bwMode="auto">
            <a:xfrm>
              <a:off x="4428" y="2805"/>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Rectangle 45"/>
            <p:cNvSpPr>
              <a:spLocks noChangeArrowheads="1"/>
            </p:cNvSpPr>
            <p:nvPr/>
          </p:nvSpPr>
          <p:spPr bwMode="auto">
            <a:xfrm>
              <a:off x="3554" y="2771"/>
              <a:ext cx="10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Bitstream Vera Sans"/>
                </a:rPr>
                <a:t>0  1  0  1 1</a:t>
              </a:r>
              <a:endParaRPr kumimoji="0" lang="en-US" sz="1800" b="0" i="0" u="none" strike="noStrike" cap="none" normalizeH="0" baseline="0" dirty="0" smtClean="0">
                <a:ln>
                  <a:noFill/>
                </a:ln>
                <a:solidFill>
                  <a:schemeClr val="tx1"/>
                </a:solidFill>
                <a:effectLst/>
                <a:latin typeface="Arial" pitchFamily="34" charset="0"/>
              </a:endParaRPr>
            </a:p>
          </p:txBody>
        </p:sp>
        <p:sp>
          <p:nvSpPr>
            <p:cNvPr id="50" name="Rectangle 46"/>
            <p:cNvSpPr>
              <a:spLocks noChangeArrowheads="1"/>
            </p:cNvSpPr>
            <p:nvPr/>
          </p:nvSpPr>
          <p:spPr bwMode="auto">
            <a:xfrm>
              <a:off x="2493" y="1022"/>
              <a:ext cx="1695" cy="210"/>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47"/>
            <p:cNvSpPr>
              <a:spLocks noChangeArrowheads="1"/>
            </p:cNvSpPr>
            <p:nvPr/>
          </p:nvSpPr>
          <p:spPr bwMode="auto">
            <a:xfrm>
              <a:off x="2523" y="1031"/>
              <a:ext cx="129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Bitstream Vera Sans"/>
                </a:rPr>
                <a:t>Generic format</a:t>
              </a:r>
              <a:endParaRPr kumimoji="0" lang="en-US" sz="1800" b="0" i="0" u="none" strike="noStrike" cap="none" normalizeH="0" baseline="0" smtClean="0">
                <a:ln>
                  <a:noFill/>
                </a:ln>
                <a:solidFill>
                  <a:schemeClr val="tx1"/>
                </a:solidFill>
                <a:effectLst/>
                <a:latin typeface="Arial" pitchFamily="34" charset="0"/>
              </a:endParaRPr>
            </a:p>
          </p:txBody>
        </p:sp>
        <p:sp>
          <p:nvSpPr>
            <p:cNvPr id="52" name="Rectangle 48"/>
            <p:cNvSpPr>
              <a:spLocks noChangeArrowheads="1"/>
            </p:cNvSpPr>
            <p:nvPr/>
          </p:nvSpPr>
          <p:spPr bwMode="auto">
            <a:xfrm>
              <a:off x="1766" y="3120"/>
              <a:ext cx="1127"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Line 49"/>
            <p:cNvSpPr>
              <a:spLocks noChangeShapeType="1"/>
            </p:cNvSpPr>
            <p:nvPr/>
          </p:nvSpPr>
          <p:spPr bwMode="auto">
            <a:xfrm>
              <a:off x="1981" y="3115"/>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0"/>
            <p:cNvSpPr>
              <a:spLocks noChangeShapeType="1"/>
            </p:cNvSpPr>
            <p:nvPr/>
          </p:nvSpPr>
          <p:spPr bwMode="auto">
            <a:xfrm>
              <a:off x="2238" y="3114"/>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1"/>
            <p:cNvSpPr>
              <a:spLocks noChangeShapeType="1"/>
            </p:cNvSpPr>
            <p:nvPr/>
          </p:nvSpPr>
          <p:spPr bwMode="auto">
            <a:xfrm>
              <a:off x="2453" y="3117"/>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2"/>
            <p:cNvSpPr>
              <a:spLocks noChangeShapeType="1"/>
            </p:cNvSpPr>
            <p:nvPr/>
          </p:nvSpPr>
          <p:spPr bwMode="auto">
            <a:xfrm>
              <a:off x="2668" y="3122"/>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ectangle 53"/>
            <p:cNvSpPr>
              <a:spLocks noChangeArrowheads="1"/>
            </p:cNvSpPr>
            <p:nvPr/>
          </p:nvSpPr>
          <p:spPr bwMode="auto">
            <a:xfrm>
              <a:off x="1794" y="3088"/>
              <a:ext cx="10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Bitstream Vera Sans"/>
                </a:rPr>
                <a:t>1  0  1  1 0</a:t>
              </a:r>
              <a:endParaRPr kumimoji="0" lang="en-US" sz="1800" b="0" i="0" u="none" strike="noStrike" cap="none" normalizeH="0" baseline="0" dirty="0" smtClean="0">
                <a:ln>
                  <a:noFill/>
                </a:ln>
                <a:solidFill>
                  <a:schemeClr val="tx1"/>
                </a:solidFill>
                <a:effectLst/>
                <a:latin typeface="Arial" pitchFamily="34" charset="0"/>
              </a:endParaRPr>
            </a:p>
          </p:txBody>
        </p:sp>
        <p:sp>
          <p:nvSpPr>
            <p:cNvPr id="58" name="Line 54"/>
            <p:cNvSpPr>
              <a:spLocks noChangeShapeType="1"/>
            </p:cNvSpPr>
            <p:nvPr/>
          </p:nvSpPr>
          <p:spPr bwMode="auto">
            <a:xfrm>
              <a:off x="2998" y="3211"/>
              <a:ext cx="45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auto">
            <a:xfrm>
              <a:off x="3366" y="3186"/>
              <a:ext cx="90" cy="51"/>
            </a:xfrm>
            <a:custGeom>
              <a:avLst/>
              <a:gdLst>
                <a:gd name="T0" fmla="*/ 26 w 90"/>
                <a:gd name="T1" fmla="*/ 25 h 51"/>
                <a:gd name="T2" fmla="*/ 0 w 90"/>
                <a:gd name="T3" fmla="*/ 51 h 51"/>
                <a:gd name="T4" fmla="*/ 90 w 90"/>
                <a:gd name="T5" fmla="*/ 25 h 51"/>
                <a:gd name="T6" fmla="*/ 0 w 90"/>
                <a:gd name="T7" fmla="*/ 0 h 51"/>
                <a:gd name="T8" fmla="*/ 26 w 90"/>
                <a:gd name="T9" fmla="*/ 25 h 51"/>
              </a:gdLst>
              <a:ahLst/>
              <a:cxnLst>
                <a:cxn ang="0">
                  <a:pos x="T0" y="T1"/>
                </a:cxn>
                <a:cxn ang="0">
                  <a:pos x="T2" y="T3"/>
                </a:cxn>
                <a:cxn ang="0">
                  <a:pos x="T4" y="T5"/>
                </a:cxn>
                <a:cxn ang="0">
                  <a:pos x="T6" y="T7"/>
                </a:cxn>
                <a:cxn ang="0">
                  <a:pos x="T8" y="T9"/>
                </a:cxn>
              </a:cxnLst>
              <a:rect l="0" t="0" r="r" b="b"/>
              <a:pathLst>
                <a:path w="90" h="51">
                  <a:moveTo>
                    <a:pt x="26" y="25"/>
                  </a:moveTo>
                  <a:lnTo>
                    <a:pt x="0" y="51"/>
                  </a:lnTo>
                  <a:lnTo>
                    <a:pt x="90" y="25"/>
                  </a:lnTo>
                  <a:lnTo>
                    <a:pt x="0" y="0"/>
                  </a:lnTo>
                  <a:lnTo>
                    <a:pt x="26"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6"/>
            <p:cNvSpPr>
              <a:spLocks noChangeArrowheads="1"/>
            </p:cNvSpPr>
            <p:nvPr/>
          </p:nvSpPr>
          <p:spPr bwMode="auto">
            <a:xfrm>
              <a:off x="2995" y="3092"/>
              <a:ext cx="33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Bitstream Vera Sans"/>
                </a:rPr>
                <a:t>asr #1</a:t>
              </a:r>
              <a:endParaRPr kumimoji="0" lang="en-US" sz="1800" b="0" i="0" u="none" strike="noStrike" cap="none" normalizeH="0" baseline="0" smtClean="0">
                <a:ln>
                  <a:noFill/>
                </a:ln>
                <a:solidFill>
                  <a:schemeClr val="tx1"/>
                </a:solidFill>
                <a:effectLst/>
                <a:latin typeface="Arial" pitchFamily="34" charset="0"/>
              </a:endParaRPr>
            </a:p>
          </p:txBody>
        </p:sp>
        <p:sp>
          <p:nvSpPr>
            <p:cNvPr id="61" name="Rectangle 57"/>
            <p:cNvSpPr>
              <a:spLocks noChangeArrowheads="1"/>
            </p:cNvSpPr>
            <p:nvPr/>
          </p:nvSpPr>
          <p:spPr bwMode="auto">
            <a:xfrm>
              <a:off x="3530" y="3112"/>
              <a:ext cx="1126"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Line 58"/>
            <p:cNvSpPr>
              <a:spLocks noChangeShapeType="1"/>
            </p:cNvSpPr>
            <p:nvPr/>
          </p:nvSpPr>
          <p:spPr bwMode="auto">
            <a:xfrm>
              <a:off x="3745" y="3108"/>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9"/>
            <p:cNvSpPr>
              <a:spLocks noChangeShapeType="1"/>
            </p:cNvSpPr>
            <p:nvPr/>
          </p:nvSpPr>
          <p:spPr bwMode="auto">
            <a:xfrm>
              <a:off x="4001" y="3107"/>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60"/>
            <p:cNvSpPr>
              <a:spLocks noChangeShapeType="1"/>
            </p:cNvSpPr>
            <p:nvPr/>
          </p:nvSpPr>
          <p:spPr bwMode="auto">
            <a:xfrm>
              <a:off x="4217" y="3110"/>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1"/>
            <p:cNvSpPr>
              <a:spLocks noChangeShapeType="1"/>
            </p:cNvSpPr>
            <p:nvPr/>
          </p:nvSpPr>
          <p:spPr bwMode="auto">
            <a:xfrm>
              <a:off x="4432" y="3115"/>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62"/>
            <p:cNvSpPr>
              <a:spLocks noChangeArrowheads="1"/>
            </p:cNvSpPr>
            <p:nvPr/>
          </p:nvSpPr>
          <p:spPr bwMode="auto">
            <a:xfrm>
              <a:off x="3557" y="3081"/>
              <a:ext cx="10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Bitstream Vera Sans"/>
                </a:rPr>
                <a:t>1  1  0  1 1</a:t>
              </a:r>
              <a:endParaRPr kumimoji="0" lang="en-US" sz="1800" b="0" i="0" u="none" strike="noStrike" cap="none" normalizeH="0" baseline="0" dirty="0" smtClean="0">
                <a:ln>
                  <a:noFill/>
                </a:ln>
                <a:solidFill>
                  <a:schemeClr val="tx1"/>
                </a:solidFill>
                <a:effectLst/>
                <a:latin typeface="Arial" pitchFamily="34" charset="0"/>
              </a:endParaRPr>
            </a:p>
          </p:txBody>
        </p:sp>
        <p:sp>
          <p:nvSpPr>
            <p:cNvPr id="67" name="Rectangle 63"/>
            <p:cNvSpPr>
              <a:spLocks noChangeArrowheads="1"/>
            </p:cNvSpPr>
            <p:nvPr/>
          </p:nvSpPr>
          <p:spPr bwMode="auto">
            <a:xfrm>
              <a:off x="1759" y="3443"/>
              <a:ext cx="1127"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Line 64"/>
            <p:cNvSpPr>
              <a:spLocks noChangeShapeType="1"/>
            </p:cNvSpPr>
            <p:nvPr/>
          </p:nvSpPr>
          <p:spPr bwMode="auto">
            <a:xfrm>
              <a:off x="1975" y="3439"/>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65"/>
            <p:cNvSpPr>
              <a:spLocks noChangeShapeType="1"/>
            </p:cNvSpPr>
            <p:nvPr/>
          </p:nvSpPr>
          <p:spPr bwMode="auto">
            <a:xfrm>
              <a:off x="2231" y="3437"/>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6"/>
            <p:cNvSpPr>
              <a:spLocks noChangeShapeType="1"/>
            </p:cNvSpPr>
            <p:nvPr/>
          </p:nvSpPr>
          <p:spPr bwMode="auto">
            <a:xfrm>
              <a:off x="2446" y="3441"/>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7"/>
            <p:cNvSpPr>
              <a:spLocks noChangeShapeType="1"/>
            </p:cNvSpPr>
            <p:nvPr/>
          </p:nvSpPr>
          <p:spPr bwMode="auto">
            <a:xfrm>
              <a:off x="2662" y="3446"/>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68"/>
            <p:cNvSpPr>
              <a:spLocks noChangeArrowheads="1"/>
            </p:cNvSpPr>
            <p:nvPr/>
          </p:nvSpPr>
          <p:spPr bwMode="auto">
            <a:xfrm>
              <a:off x="1787" y="3412"/>
              <a:ext cx="10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Bitstream Vera Sans"/>
                </a:rPr>
                <a:t>1  0  1  1 0</a:t>
              </a:r>
              <a:endParaRPr kumimoji="0" lang="en-US" sz="1800" b="0" i="0" u="none" strike="noStrike" cap="none" normalizeH="0" baseline="0" dirty="0" smtClean="0">
                <a:ln>
                  <a:noFill/>
                </a:ln>
                <a:solidFill>
                  <a:schemeClr val="tx1"/>
                </a:solidFill>
                <a:effectLst/>
                <a:latin typeface="Arial" pitchFamily="34" charset="0"/>
              </a:endParaRPr>
            </a:p>
          </p:txBody>
        </p:sp>
        <p:sp>
          <p:nvSpPr>
            <p:cNvPr id="73" name="Line 69"/>
            <p:cNvSpPr>
              <a:spLocks noChangeShapeType="1"/>
            </p:cNvSpPr>
            <p:nvPr/>
          </p:nvSpPr>
          <p:spPr bwMode="auto">
            <a:xfrm>
              <a:off x="2991" y="3535"/>
              <a:ext cx="45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3360" y="3509"/>
              <a:ext cx="89" cy="51"/>
            </a:xfrm>
            <a:custGeom>
              <a:avLst/>
              <a:gdLst>
                <a:gd name="T0" fmla="*/ 25 w 89"/>
                <a:gd name="T1" fmla="*/ 26 h 51"/>
                <a:gd name="T2" fmla="*/ 0 w 89"/>
                <a:gd name="T3" fmla="*/ 51 h 51"/>
                <a:gd name="T4" fmla="*/ 89 w 89"/>
                <a:gd name="T5" fmla="*/ 26 h 51"/>
                <a:gd name="T6" fmla="*/ 0 w 89"/>
                <a:gd name="T7" fmla="*/ 0 h 51"/>
                <a:gd name="T8" fmla="*/ 25 w 89"/>
                <a:gd name="T9" fmla="*/ 26 h 51"/>
              </a:gdLst>
              <a:ahLst/>
              <a:cxnLst>
                <a:cxn ang="0">
                  <a:pos x="T0" y="T1"/>
                </a:cxn>
                <a:cxn ang="0">
                  <a:pos x="T2" y="T3"/>
                </a:cxn>
                <a:cxn ang="0">
                  <a:pos x="T4" y="T5"/>
                </a:cxn>
                <a:cxn ang="0">
                  <a:pos x="T6" y="T7"/>
                </a:cxn>
                <a:cxn ang="0">
                  <a:pos x="T8" y="T9"/>
                </a:cxn>
              </a:cxnLst>
              <a:rect l="0" t="0" r="r" b="b"/>
              <a:pathLst>
                <a:path w="89" h="51">
                  <a:moveTo>
                    <a:pt x="25" y="26"/>
                  </a:moveTo>
                  <a:lnTo>
                    <a:pt x="0" y="51"/>
                  </a:lnTo>
                  <a:lnTo>
                    <a:pt x="89"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71"/>
            <p:cNvSpPr>
              <a:spLocks noChangeArrowheads="1"/>
            </p:cNvSpPr>
            <p:nvPr/>
          </p:nvSpPr>
          <p:spPr bwMode="auto">
            <a:xfrm>
              <a:off x="2988" y="3416"/>
              <a:ext cx="31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Bitstream Vera Sans"/>
                </a:rPr>
                <a:t>ror #1</a:t>
              </a:r>
              <a:endParaRPr kumimoji="0" lang="en-US" sz="1800" b="0" i="0" u="none" strike="noStrike" cap="none" normalizeH="0" baseline="0" smtClean="0">
                <a:ln>
                  <a:noFill/>
                </a:ln>
                <a:solidFill>
                  <a:schemeClr val="tx1"/>
                </a:solidFill>
                <a:effectLst/>
                <a:latin typeface="Arial" pitchFamily="34" charset="0"/>
              </a:endParaRPr>
            </a:p>
          </p:txBody>
        </p:sp>
        <p:sp>
          <p:nvSpPr>
            <p:cNvPr id="76" name="Rectangle 72"/>
            <p:cNvSpPr>
              <a:spLocks noChangeArrowheads="1"/>
            </p:cNvSpPr>
            <p:nvPr/>
          </p:nvSpPr>
          <p:spPr bwMode="auto">
            <a:xfrm>
              <a:off x="3522" y="3436"/>
              <a:ext cx="1127" cy="197"/>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Line 73"/>
            <p:cNvSpPr>
              <a:spLocks noChangeShapeType="1"/>
            </p:cNvSpPr>
            <p:nvPr/>
          </p:nvSpPr>
          <p:spPr bwMode="auto">
            <a:xfrm>
              <a:off x="3738" y="3432"/>
              <a:ext cx="0" cy="205"/>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4"/>
            <p:cNvSpPr>
              <a:spLocks noChangeShapeType="1"/>
            </p:cNvSpPr>
            <p:nvPr/>
          </p:nvSpPr>
          <p:spPr bwMode="auto">
            <a:xfrm>
              <a:off x="3994" y="3430"/>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5"/>
            <p:cNvSpPr>
              <a:spLocks noChangeShapeType="1"/>
            </p:cNvSpPr>
            <p:nvPr/>
          </p:nvSpPr>
          <p:spPr bwMode="auto">
            <a:xfrm>
              <a:off x="4210" y="3434"/>
              <a:ext cx="0" cy="206"/>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6"/>
            <p:cNvSpPr>
              <a:spLocks noChangeShapeType="1"/>
            </p:cNvSpPr>
            <p:nvPr/>
          </p:nvSpPr>
          <p:spPr bwMode="auto">
            <a:xfrm>
              <a:off x="4425" y="3438"/>
              <a:ext cx="0" cy="197"/>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Rectangle 77"/>
            <p:cNvSpPr>
              <a:spLocks noChangeArrowheads="1"/>
            </p:cNvSpPr>
            <p:nvPr/>
          </p:nvSpPr>
          <p:spPr bwMode="auto">
            <a:xfrm>
              <a:off x="3550" y="3405"/>
              <a:ext cx="10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Bitstream Vera Sans"/>
                </a:rPr>
                <a:t>0  1  0  1 1</a:t>
              </a:r>
              <a:endParaRPr kumimoji="0" lang="en-US" sz="1800" b="0" i="0" u="none" strike="noStrike" cap="none" normalizeH="0" baseline="0" dirty="0" smtClean="0">
                <a:ln>
                  <a:noFill/>
                </a:ln>
                <a:solidFill>
                  <a:schemeClr val="tx1"/>
                </a:solidFill>
                <a:effectLst/>
                <a:latin typeface="Arial" pitchFamily="34" charset="0"/>
              </a:endParaRPr>
            </a:p>
          </p:txBody>
        </p:sp>
        <p:sp>
          <p:nvSpPr>
            <p:cNvPr id="82" name="Rectangle 78"/>
            <p:cNvSpPr>
              <a:spLocks noChangeArrowheads="1"/>
            </p:cNvSpPr>
            <p:nvPr/>
          </p:nvSpPr>
          <p:spPr bwMode="auto">
            <a:xfrm>
              <a:off x="2525" y="2120"/>
              <a:ext cx="1292" cy="206"/>
            </a:xfrm>
            <a:prstGeom prst="rect">
              <a:avLst/>
            </a:prstGeom>
            <a:solidFill>
              <a:srgbClr val="DBEDF1"/>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79"/>
            <p:cNvSpPr>
              <a:spLocks noChangeArrowheads="1"/>
            </p:cNvSpPr>
            <p:nvPr/>
          </p:nvSpPr>
          <p:spPr bwMode="auto">
            <a:xfrm>
              <a:off x="2678" y="2122"/>
              <a:ext cx="7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Bitstream Vera Sans"/>
                </a:rPr>
                <a:t>Examples</a:t>
              </a:r>
              <a:endParaRPr kumimoji="0" lang="en-US" sz="1800" b="0" i="0" u="none" strike="noStrike" cap="none" normalizeH="0" baseline="0" smtClean="0">
                <a:ln>
                  <a:noFill/>
                </a:ln>
                <a:solidFill>
                  <a:schemeClr val="tx1"/>
                </a:solidFill>
                <a:effectLst/>
                <a:latin typeface="Arial" pitchFamily="34" charset="0"/>
              </a:endParaRPr>
            </a:p>
          </p:txBody>
        </p:sp>
        <p:sp>
          <p:nvSpPr>
            <p:cNvPr id="84" name="Line 80"/>
            <p:cNvSpPr>
              <a:spLocks noChangeShapeType="1"/>
            </p:cNvSpPr>
            <p:nvPr/>
          </p:nvSpPr>
          <p:spPr bwMode="auto">
            <a:xfrm flipH="1">
              <a:off x="2054" y="2413"/>
              <a:ext cx="50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81"/>
            <p:cNvSpPr>
              <a:spLocks/>
            </p:cNvSpPr>
            <p:nvPr/>
          </p:nvSpPr>
          <p:spPr bwMode="auto">
            <a:xfrm>
              <a:off x="2054" y="2388"/>
              <a:ext cx="89" cy="51"/>
            </a:xfrm>
            <a:custGeom>
              <a:avLst/>
              <a:gdLst>
                <a:gd name="T0" fmla="*/ 64 w 89"/>
                <a:gd name="T1" fmla="*/ 25 h 51"/>
                <a:gd name="T2" fmla="*/ 89 w 89"/>
                <a:gd name="T3" fmla="*/ 0 h 51"/>
                <a:gd name="T4" fmla="*/ 0 w 89"/>
                <a:gd name="T5" fmla="*/ 25 h 51"/>
                <a:gd name="T6" fmla="*/ 89 w 89"/>
                <a:gd name="T7" fmla="*/ 51 h 51"/>
                <a:gd name="T8" fmla="*/ 64 w 89"/>
                <a:gd name="T9" fmla="*/ 25 h 51"/>
              </a:gdLst>
              <a:ahLst/>
              <a:cxnLst>
                <a:cxn ang="0">
                  <a:pos x="T0" y="T1"/>
                </a:cxn>
                <a:cxn ang="0">
                  <a:pos x="T2" y="T3"/>
                </a:cxn>
                <a:cxn ang="0">
                  <a:pos x="T4" y="T5"/>
                </a:cxn>
                <a:cxn ang="0">
                  <a:pos x="T6" y="T7"/>
                </a:cxn>
                <a:cxn ang="0">
                  <a:pos x="T8" y="T9"/>
                </a:cxn>
              </a:cxnLst>
              <a:rect l="0" t="0" r="r" b="b"/>
              <a:pathLst>
                <a:path w="89" h="51">
                  <a:moveTo>
                    <a:pt x="64" y="25"/>
                  </a:moveTo>
                  <a:lnTo>
                    <a:pt x="89" y="0"/>
                  </a:lnTo>
                  <a:lnTo>
                    <a:pt x="0" y="25"/>
                  </a:lnTo>
                  <a:lnTo>
                    <a:pt x="89" y="51"/>
                  </a:lnTo>
                  <a:lnTo>
                    <a:pt x="64"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Line 82"/>
            <p:cNvSpPr>
              <a:spLocks noChangeShapeType="1"/>
            </p:cNvSpPr>
            <p:nvPr/>
          </p:nvSpPr>
          <p:spPr bwMode="auto">
            <a:xfrm>
              <a:off x="2054" y="2766"/>
              <a:ext cx="522"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p:cNvSpPr>
            <p:nvPr/>
          </p:nvSpPr>
          <p:spPr bwMode="auto">
            <a:xfrm>
              <a:off x="2486" y="2740"/>
              <a:ext cx="90" cy="51"/>
            </a:xfrm>
            <a:custGeom>
              <a:avLst/>
              <a:gdLst>
                <a:gd name="T0" fmla="*/ 26 w 90"/>
                <a:gd name="T1" fmla="*/ 26 h 51"/>
                <a:gd name="T2" fmla="*/ 0 w 90"/>
                <a:gd name="T3" fmla="*/ 51 h 51"/>
                <a:gd name="T4" fmla="*/ 90 w 90"/>
                <a:gd name="T5" fmla="*/ 26 h 51"/>
                <a:gd name="T6" fmla="*/ 0 w 90"/>
                <a:gd name="T7" fmla="*/ 0 h 51"/>
                <a:gd name="T8" fmla="*/ 26 w 90"/>
                <a:gd name="T9" fmla="*/ 26 h 51"/>
              </a:gdLst>
              <a:ahLst/>
              <a:cxnLst>
                <a:cxn ang="0">
                  <a:pos x="T0" y="T1"/>
                </a:cxn>
                <a:cxn ang="0">
                  <a:pos x="T2" y="T3"/>
                </a:cxn>
                <a:cxn ang="0">
                  <a:pos x="T4" y="T5"/>
                </a:cxn>
                <a:cxn ang="0">
                  <a:pos x="T6" y="T7"/>
                </a:cxn>
                <a:cxn ang="0">
                  <a:pos x="T8" y="T9"/>
                </a:cxn>
              </a:cxnLst>
              <a:rect l="0" t="0" r="r" b="b"/>
              <a:pathLst>
                <a:path w="90" h="51">
                  <a:moveTo>
                    <a:pt x="26" y="26"/>
                  </a:moveTo>
                  <a:lnTo>
                    <a:pt x="0" y="51"/>
                  </a:lnTo>
                  <a:lnTo>
                    <a:pt x="90" y="26"/>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Line 84"/>
            <p:cNvSpPr>
              <a:spLocks noChangeShapeType="1"/>
            </p:cNvSpPr>
            <p:nvPr/>
          </p:nvSpPr>
          <p:spPr bwMode="auto">
            <a:xfrm>
              <a:off x="2049" y="3082"/>
              <a:ext cx="486"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85"/>
            <p:cNvSpPr>
              <a:spLocks/>
            </p:cNvSpPr>
            <p:nvPr/>
          </p:nvSpPr>
          <p:spPr bwMode="auto">
            <a:xfrm>
              <a:off x="2445" y="3056"/>
              <a:ext cx="90" cy="51"/>
            </a:xfrm>
            <a:custGeom>
              <a:avLst/>
              <a:gdLst>
                <a:gd name="T0" fmla="*/ 25 w 90"/>
                <a:gd name="T1" fmla="*/ 26 h 51"/>
                <a:gd name="T2" fmla="*/ 0 w 90"/>
                <a:gd name="T3" fmla="*/ 51 h 51"/>
                <a:gd name="T4" fmla="*/ 90 w 90"/>
                <a:gd name="T5" fmla="*/ 26 h 51"/>
                <a:gd name="T6" fmla="*/ 0 w 90"/>
                <a:gd name="T7" fmla="*/ 0 h 51"/>
                <a:gd name="T8" fmla="*/ 25 w 90"/>
                <a:gd name="T9" fmla="*/ 26 h 51"/>
              </a:gdLst>
              <a:ahLst/>
              <a:cxnLst>
                <a:cxn ang="0">
                  <a:pos x="T0" y="T1"/>
                </a:cxn>
                <a:cxn ang="0">
                  <a:pos x="T2" y="T3"/>
                </a:cxn>
                <a:cxn ang="0">
                  <a:pos x="T4" y="T5"/>
                </a:cxn>
                <a:cxn ang="0">
                  <a:pos x="T6" y="T7"/>
                </a:cxn>
                <a:cxn ang="0">
                  <a:pos x="T8" y="T9"/>
                </a:cxn>
              </a:cxnLst>
              <a:rect l="0" t="0" r="r" b="b"/>
              <a:pathLst>
                <a:path w="90" h="51">
                  <a:moveTo>
                    <a:pt x="25" y="26"/>
                  </a:moveTo>
                  <a:lnTo>
                    <a:pt x="0" y="51"/>
                  </a:lnTo>
                  <a:lnTo>
                    <a:pt x="90"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86"/>
            <p:cNvSpPr>
              <a:spLocks/>
            </p:cNvSpPr>
            <p:nvPr/>
          </p:nvSpPr>
          <p:spPr bwMode="auto">
            <a:xfrm>
              <a:off x="1573" y="3530"/>
              <a:ext cx="1383" cy="229"/>
            </a:xfrm>
            <a:custGeom>
              <a:avLst/>
              <a:gdLst>
                <a:gd name="T0" fmla="*/ 5766 w 6088"/>
                <a:gd name="T1" fmla="*/ 40 h 1008"/>
                <a:gd name="T2" fmla="*/ 6088 w 6088"/>
                <a:gd name="T3" fmla="*/ 40 h 1008"/>
                <a:gd name="T4" fmla="*/ 6088 w 6088"/>
                <a:gd name="T5" fmla="*/ 1008 h 1008"/>
                <a:gd name="T6" fmla="*/ 0 w 6088"/>
                <a:gd name="T7" fmla="*/ 1008 h 1008"/>
                <a:gd name="T8" fmla="*/ 0 w 6088"/>
                <a:gd name="T9" fmla="*/ 0 h 1008"/>
                <a:gd name="T10" fmla="*/ 786 w 6088"/>
                <a:gd name="T11" fmla="*/ 0 h 1008"/>
              </a:gdLst>
              <a:ahLst/>
              <a:cxnLst>
                <a:cxn ang="0">
                  <a:pos x="T0" y="T1"/>
                </a:cxn>
                <a:cxn ang="0">
                  <a:pos x="T2" y="T3"/>
                </a:cxn>
                <a:cxn ang="0">
                  <a:pos x="T4" y="T5"/>
                </a:cxn>
                <a:cxn ang="0">
                  <a:pos x="T6" y="T7"/>
                </a:cxn>
                <a:cxn ang="0">
                  <a:pos x="T8" y="T9"/>
                </a:cxn>
                <a:cxn ang="0">
                  <a:pos x="T10" y="T11"/>
                </a:cxn>
              </a:cxnLst>
              <a:rect l="0" t="0" r="r" b="b"/>
              <a:pathLst>
                <a:path w="6088" h="1008">
                  <a:moveTo>
                    <a:pt x="5766" y="40"/>
                  </a:moveTo>
                  <a:lnTo>
                    <a:pt x="6088" y="40"/>
                  </a:lnTo>
                  <a:lnTo>
                    <a:pt x="6088" y="1008"/>
                  </a:lnTo>
                  <a:lnTo>
                    <a:pt x="0" y="1008"/>
                  </a:lnTo>
                  <a:lnTo>
                    <a:pt x="0" y="0"/>
                  </a:lnTo>
                  <a:lnTo>
                    <a:pt x="786" y="0"/>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87"/>
            <p:cNvSpPr>
              <a:spLocks/>
            </p:cNvSpPr>
            <p:nvPr/>
          </p:nvSpPr>
          <p:spPr bwMode="auto">
            <a:xfrm>
              <a:off x="1661" y="3505"/>
              <a:ext cx="90" cy="51"/>
            </a:xfrm>
            <a:custGeom>
              <a:avLst/>
              <a:gdLst>
                <a:gd name="T0" fmla="*/ 26 w 90"/>
                <a:gd name="T1" fmla="*/ 25 h 51"/>
                <a:gd name="T2" fmla="*/ 0 w 90"/>
                <a:gd name="T3" fmla="*/ 51 h 51"/>
                <a:gd name="T4" fmla="*/ 90 w 90"/>
                <a:gd name="T5" fmla="*/ 25 h 51"/>
                <a:gd name="T6" fmla="*/ 0 w 90"/>
                <a:gd name="T7" fmla="*/ 0 h 51"/>
                <a:gd name="T8" fmla="*/ 26 w 90"/>
                <a:gd name="T9" fmla="*/ 25 h 51"/>
              </a:gdLst>
              <a:ahLst/>
              <a:cxnLst>
                <a:cxn ang="0">
                  <a:pos x="T0" y="T1"/>
                </a:cxn>
                <a:cxn ang="0">
                  <a:pos x="T2" y="T3"/>
                </a:cxn>
                <a:cxn ang="0">
                  <a:pos x="T4" y="T5"/>
                </a:cxn>
                <a:cxn ang="0">
                  <a:pos x="T6" y="T7"/>
                </a:cxn>
                <a:cxn ang="0">
                  <a:pos x="T8" y="T9"/>
                </a:cxn>
              </a:cxnLst>
              <a:rect l="0" t="0" r="r" b="b"/>
              <a:pathLst>
                <a:path w="90" h="51">
                  <a:moveTo>
                    <a:pt x="26" y="25"/>
                  </a:moveTo>
                  <a:lnTo>
                    <a:pt x="0" y="51"/>
                  </a:lnTo>
                  <a:lnTo>
                    <a:pt x="90" y="25"/>
                  </a:lnTo>
                  <a:lnTo>
                    <a:pt x="0" y="0"/>
                  </a:lnTo>
                  <a:lnTo>
                    <a:pt x="26"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Examples</a:t>
            </a:r>
            <a:r>
              <a:rPr lang="fr-FR" dirty="0">
                <a:solidFill>
                  <a:schemeClr val="tx1"/>
                </a:solidFill>
              </a:rPr>
              <a:t> of </a:t>
            </a:r>
            <a:r>
              <a:rPr lang="fr-FR" dirty="0" err="1">
                <a:solidFill>
                  <a:schemeClr val="tx1"/>
                </a:solidFill>
              </a:rPr>
              <a:t>Shifter</a:t>
            </a:r>
            <a:r>
              <a:rPr lang="fr-FR" dirty="0">
                <a:solidFill>
                  <a:schemeClr val="tx1"/>
                </a:solidFill>
              </a:rPr>
              <a:t> </a:t>
            </a:r>
            <a:r>
              <a:rPr lang="fr-FR" dirty="0" err="1">
                <a:solidFill>
                  <a:schemeClr val="tx1"/>
                </a:solidFill>
              </a:rPr>
              <a:t>Operands</a:t>
            </a:r>
            <a:endParaRPr lang="fr-FR" dirty="0">
              <a:solidFill>
                <a:schemeClr val="tx1"/>
              </a:solidFill>
            </a:endParaRPr>
          </a:p>
        </p:txBody>
      </p:sp>
      <p:sp>
        <p:nvSpPr>
          <p:cNvPr id="6" name="Rectangle 5"/>
          <p:cNvSpPr/>
          <p:nvPr/>
        </p:nvSpPr>
        <p:spPr>
          <a:xfrm>
            <a:off x="1219200" y="1600200"/>
            <a:ext cx="6019800" cy="1938992"/>
          </a:xfrm>
          <a:prstGeom prst="rect">
            <a:avLst/>
          </a:prstGeom>
        </p:spPr>
        <p:txBody>
          <a:bodyPr wrap="square">
            <a:spAutoFit/>
          </a:bodyPr>
          <a:lstStyle/>
          <a:p>
            <a:r>
              <a:rPr lang="en-US" sz="2000" i="1" dirty="0" smtClean="0">
                <a:latin typeface="Times New Roman" pitchFamily="18" charset="0"/>
                <a:cs typeface="Times New Roman" pitchFamily="18" charset="0"/>
              </a:rPr>
              <a:t>Write </a:t>
            </a:r>
            <a:r>
              <a:rPr lang="en-US" sz="2000" i="1" dirty="0">
                <a:latin typeface="Times New Roman" pitchFamily="18" charset="0"/>
                <a:cs typeface="Times New Roman" pitchFamily="18" charset="0"/>
              </a:rPr>
              <a:t>ARM assembly code to compute: r1 = r2 / 4</a:t>
            </a:r>
            <a:r>
              <a:rPr lang="en-US" sz="2000" i="1" dirty="0" smtClean="0">
                <a:latin typeface="Times New Roman" pitchFamily="18" charset="0"/>
                <a:cs typeface="Times New Roman" pitchFamily="18" charset="0"/>
              </a:rPr>
              <a:t>.</a:t>
            </a:r>
          </a:p>
          <a:p>
            <a:endParaRPr lang="en-US" sz="2000" i="1" dirty="0">
              <a:latin typeface="Times New Roman" pitchFamily="18" charset="0"/>
              <a:cs typeface="Times New Roman" pitchFamily="18" charset="0"/>
            </a:endParaRPr>
          </a:p>
          <a:p>
            <a:endParaRPr lang="en-US" sz="2000" b="1" i="1" dirty="0" smtClean="0">
              <a:latin typeface="Times New Roman" pitchFamily="18" charset="0"/>
              <a:cs typeface="Times New Roman" pitchFamily="18" charset="0"/>
            </a:endParaRPr>
          </a:p>
          <a:p>
            <a:r>
              <a:rPr lang="en-US" sz="2000" b="1" i="1" dirty="0" smtClean="0">
                <a:latin typeface="Times New Roman" pitchFamily="18" charset="0"/>
                <a:cs typeface="Times New Roman" pitchFamily="18" charset="0"/>
              </a:rPr>
              <a:t>Answer</a:t>
            </a:r>
            <a:r>
              <a:rPr lang="en-US" sz="2000" b="1" i="1" dirty="0">
                <a:latin typeface="Times New Roman" pitchFamily="18" charset="0"/>
                <a:cs typeface="Times New Roman" pitchFamily="18" charset="0"/>
              </a:rPr>
              <a:t>:</a:t>
            </a:r>
          </a:p>
          <a:p>
            <a:r>
              <a:rPr lang="pt-BR" sz="2000" dirty="0">
                <a:latin typeface="Courier New" pitchFamily="49" charset="0"/>
                <a:cs typeface="Courier New" pitchFamily="49" charset="0"/>
              </a:rPr>
              <a:t>mov r1, r2, asr #2</a:t>
            </a:r>
          </a:p>
          <a:p>
            <a:endParaRPr lang="en-US" sz="2000" dirty="0">
              <a:latin typeface="Times New Roman" pitchFamily="18" charset="0"/>
              <a:cs typeface="Times New Roman" pitchFamily="18" charset="0"/>
            </a:endParaRPr>
          </a:p>
        </p:txBody>
      </p:sp>
      <p:sp>
        <p:nvSpPr>
          <p:cNvPr id="7" name="Rectangle 6"/>
          <p:cNvSpPr/>
          <p:nvPr/>
        </p:nvSpPr>
        <p:spPr>
          <a:xfrm>
            <a:off x="1219200" y="3933371"/>
            <a:ext cx="6019800" cy="1631216"/>
          </a:xfrm>
          <a:prstGeom prst="rect">
            <a:avLst/>
          </a:prstGeom>
        </p:spPr>
        <p:txBody>
          <a:bodyPr wrap="square">
            <a:spAutoFit/>
          </a:bodyPr>
          <a:lstStyle/>
          <a:p>
            <a:r>
              <a:rPr lang="en-US" sz="2000" i="1" dirty="0" smtClean="0">
                <a:latin typeface="Times New Roman" pitchFamily="18" charset="0"/>
                <a:cs typeface="Times New Roman" pitchFamily="18" charset="0"/>
              </a:rPr>
              <a:t>Write </a:t>
            </a:r>
            <a:r>
              <a:rPr lang="en-US" sz="2000" i="1" dirty="0">
                <a:latin typeface="Times New Roman" pitchFamily="18" charset="0"/>
                <a:cs typeface="Times New Roman" pitchFamily="18" charset="0"/>
              </a:rPr>
              <a:t>ARM assembly code to compute: r1 = r2 + r3 × 4.</a:t>
            </a:r>
            <a:endParaRPr lang="en-US" sz="2000" dirty="0">
              <a:latin typeface="Times New Roman" pitchFamily="18" charset="0"/>
              <a:cs typeface="Times New Roman" pitchFamily="18" charset="0"/>
            </a:endParaRPr>
          </a:p>
          <a:p>
            <a:endParaRPr lang="en-US" sz="2000" i="1" dirty="0">
              <a:latin typeface="Times New Roman" pitchFamily="18" charset="0"/>
              <a:cs typeface="Times New Roman" pitchFamily="18" charset="0"/>
            </a:endParaRPr>
          </a:p>
          <a:p>
            <a:endParaRPr lang="en-US" sz="2000" b="1" i="1" dirty="0" smtClean="0">
              <a:latin typeface="Times New Roman" pitchFamily="18" charset="0"/>
              <a:cs typeface="Times New Roman" pitchFamily="18" charset="0"/>
            </a:endParaRPr>
          </a:p>
          <a:p>
            <a:r>
              <a:rPr lang="en-US" sz="2000" b="1" i="1" dirty="0" smtClean="0">
                <a:latin typeface="Times New Roman" pitchFamily="18" charset="0"/>
                <a:cs typeface="Times New Roman" pitchFamily="18" charset="0"/>
              </a:rPr>
              <a:t>Answer</a:t>
            </a:r>
            <a:r>
              <a:rPr lang="en-US" sz="2000" b="1" i="1" dirty="0">
                <a:latin typeface="Times New Roman" pitchFamily="18" charset="0"/>
                <a:cs typeface="Times New Roman" pitchFamily="18" charset="0"/>
              </a:rPr>
              <a:t>:</a:t>
            </a:r>
          </a:p>
          <a:p>
            <a:r>
              <a:rPr lang="pt-BR" sz="2000" dirty="0">
                <a:latin typeface="Courier New" pitchFamily="49" charset="0"/>
                <a:cs typeface="Courier New" pitchFamily="49" charset="0"/>
              </a:rPr>
              <a:t>add r1, r2, r3, lsl #</a:t>
            </a:r>
            <a:r>
              <a:rPr lang="pt-BR" sz="2000" dirty="0" smtClean="0">
                <a:latin typeface="Courier New" pitchFamily="49" charset="0"/>
                <a:cs typeface="Courier New" pitchFamily="49" charset="0"/>
              </a:rPr>
              <a:t>2</a:t>
            </a:r>
            <a:endParaRPr lang="en-US" sz="2000" dirty="0">
              <a:latin typeface="Courier New" pitchFamily="49" charset="0"/>
              <a:cs typeface="Courier New" pitchFamily="49" charset="0"/>
            </a:endParaRPr>
          </a:p>
        </p:txBody>
      </p:sp>
      <p:sp>
        <p:nvSpPr>
          <p:cNvPr id="8" name="Rectangle 7"/>
          <p:cNvSpPr/>
          <p:nvPr/>
        </p:nvSpPr>
        <p:spPr>
          <a:xfrm>
            <a:off x="1219200" y="1600200"/>
            <a:ext cx="7086600" cy="2104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3955143"/>
            <a:ext cx="7086600" cy="210457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Compare Instructions</a:t>
            </a:r>
          </a:p>
        </p:txBody>
      </p:sp>
      <p:sp>
        <p:nvSpPr>
          <p:cNvPr id="3" name="Text Placeholder 2"/>
          <p:cNvSpPr txBox="1">
            <a:spLocks noGrp="1"/>
          </p:cNvSpPr>
          <p:nvPr>
            <p:ph type="body" idx="4294967295"/>
          </p:nvPr>
        </p:nvSpPr>
        <p:spPr>
          <a:xfrm>
            <a:off x="990600" y="3711575"/>
            <a:ext cx="7416800" cy="24606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Sets the flags of the </a:t>
            </a:r>
            <a:r>
              <a:rPr lang="en-US" dirty="0">
                <a:solidFill>
                  <a:srgbClr val="2323DC"/>
                </a:solidFill>
                <a:latin typeface="Calibri" panose="020F0502020204030204" pitchFamily="34" charset="0"/>
              </a:rPr>
              <a:t>CPSR</a:t>
            </a:r>
            <a:r>
              <a:rPr lang="en-US" dirty="0">
                <a:latin typeface="Calibri" panose="020F0502020204030204" pitchFamily="34" charset="0"/>
              </a:rPr>
              <a:t> </a:t>
            </a:r>
            <a:r>
              <a:rPr lang="en-US" dirty="0">
                <a:solidFill>
                  <a:srgbClr val="33CC66"/>
                </a:solidFill>
                <a:latin typeface="Calibri" panose="020F0502020204030204" pitchFamily="34" charset="0"/>
              </a:rPr>
              <a:t>register</a:t>
            </a:r>
          </a:p>
          <a:p>
            <a:pPr lvl="1">
              <a:buSzPct val="100000"/>
              <a:buFont typeface="Symbol" panose="05050102010706020507" pitchFamily="18" charset="2"/>
              <a:buChar char="*"/>
            </a:pPr>
            <a:r>
              <a:rPr lang="en-US" dirty="0">
                <a:solidFill>
                  <a:srgbClr val="2323DC"/>
                </a:solidFill>
                <a:latin typeface="Calibri" panose="020F0502020204030204" pitchFamily="34" charset="0"/>
              </a:rPr>
              <a:t>CPSR</a:t>
            </a:r>
            <a:r>
              <a:rPr lang="en-US" dirty="0">
                <a:latin typeface="Calibri" panose="020F0502020204030204" pitchFamily="34" charset="0"/>
              </a:rPr>
              <a:t> (Current Program Status Register)</a:t>
            </a:r>
          </a:p>
          <a:p>
            <a:pPr lvl="1">
              <a:buSzPct val="100000"/>
              <a:buFont typeface="Symbol" panose="05050102010706020507" pitchFamily="18" charset="2"/>
              <a:buChar char="*"/>
            </a:pPr>
            <a:r>
              <a:rPr lang="en-US" dirty="0">
                <a:solidFill>
                  <a:srgbClr val="00AE00"/>
                </a:solidFill>
                <a:latin typeface="Calibri" panose="020F0502020204030204" pitchFamily="34" charset="0"/>
              </a:rPr>
              <a:t>N</a:t>
            </a:r>
            <a:r>
              <a:rPr lang="en-US" dirty="0">
                <a:latin typeface="Calibri" panose="020F0502020204030204" pitchFamily="34" charset="0"/>
              </a:rPr>
              <a:t> (negative) , </a:t>
            </a:r>
            <a:r>
              <a:rPr lang="en-US" dirty="0">
                <a:solidFill>
                  <a:srgbClr val="FF0000"/>
                </a:solidFill>
                <a:latin typeface="Calibri" panose="020F0502020204030204" pitchFamily="34" charset="0"/>
              </a:rPr>
              <a:t>Z</a:t>
            </a:r>
            <a:r>
              <a:rPr lang="en-US" dirty="0">
                <a:latin typeface="Calibri" panose="020F0502020204030204" pitchFamily="34" charset="0"/>
              </a:rPr>
              <a:t> (zero), </a:t>
            </a:r>
            <a:r>
              <a:rPr lang="en-US" dirty="0">
                <a:solidFill>
                  <a:srgbClr val="2323DC"/>
                </a:solidFill>
                <a:latin typeface="Calibri" panose="020F0502020204030204" pitchFamily="34" charset="0"/>
              </a:rPr>
              <a:t>C</a:t>
            </a:r>
            <a:r>
              <a:rPr lang="en-US" dirty="0">
                <a:latin typeface="Calibri" panose="020F0502020204030204" pitchFamily="34" charset="0"/>
              </a:rPr>
              <a:t> (carry), </a:t>
            </a:r>
            <a:r>
              <a:rPr lang="en-US" dirty="0">
                <a:solidFill>
                  <a:srgbClr val="0066CC"/>
                </a:solidFill>
                <a:latin typeface="Calibri" panose="020F0502020204030204" pitchFamily="34" charset="0"/>
              </a:rPr>
              <a:t>F</a:t>
            </a:r>
            <a:r>
              <a:rPr lang="en-US" dirty="0">
                <a:latin typeface="Calibri" panose="020F0502020204030204" pitchFamily="34" charset="0"/>
              </a:rPr>
              <a:t> (overflow)</a:t>
            </a:r>
          </a:p>
          <a:p>
            <a:pPr lvl="1">
              <a:buSzPct val="100000"/>
              <a:buFont typeface="Symbol" panose="05050102010706020507" pitchFamily="18" charset="2"/>
              <a:buChar char="*"/>
            </a:pPr>
            <a:r>
              <a:rPr lang="en-US" dirty="0">
                <a:latin typeface="Calibri" panose="020F0502020204030204" pitchFamily="34" charset="0"/>
              </a:rPr>
              <a:t>If we need to </a:t>
            </a:r>
            <a:r>
              <a:rPr lang="en-US" dirty="0">
                <a:solidFill>
                  <a:srgbClr val="2300DC"/>
                </a:solidFill>
                <a:latin typeface="Calibri" panose="020F0502020204030204" pitchFamily="34" charset="0"/>
              </a:rPr>
              <a:t>borrow</a:t>
            </a:r>
            <a:r>
              <a:rPr lang="en-US" dirty="0">
                <a:latin typeface="Calibri" panose="020F0502020204030204" pitchFamily="34" charset="0"/>
              </a:rPr>
              <a:t> a bit in a </a:t>
            </a:r>
            <a:r>
              <a:rPr lang="en-US" dirty="0">
                <a:solidFill>
                  <a:srgbClr val="008080"/>
                </a:solidFill>
                <a:latin typeface="Calibri" panose="020F0502020204030204" pitchFamily="34" charset="0"/>
              </a:rPr>
              <a:t>subtraction</a:t>
            </a:r>
            <a:r>
              <a:rPr lang="en-US" dirty="0">
                <a:latin typeface="Calibri" panose="020F0502020204030204" pitchFamily="34" charset="0"/>
              </a:rPr>
              <a:t>, we set C to 0, otherwise we set it to 1.</a:t>
            </a:r>
          </a:p>
        </p:txBody>
      </p:sp>
      <p:grpSp>
        <p:nvGrpSpPr>
          <p:cNvPr id="7" name="Group 5"/>
          <p:cNvGrpSpPr>
            <a:grpSpLocks noChangeAspect="1"/>
          </p:cNvGrpSpPr>
          <p:nvPr/>
        </p:nvGrpSpPr>
        <p:grpSpPr bwMode="auto">
          <a:xfrm>
            <a:off x="1066800" y="1828800"/>
            <a:ext cx="7315200" cy="1476375"/>
            <a:chOff x="864" y="1378"/>
            <a:chExt cx="4608" cy="930"/>
          </a:xfrm>
        </p:grpSpPr>
        <p:sp>
          <p:nvSpPr>
            <p:cNvPr id="8" name="AutoShape 4"/>
            <p:cNvSpPr>
              <a:spLocks noChangeAspect="1" noChangeArrowheads="1" noTextEdit="1"/>
            </p:cNvSpPr>
            <p:nvPr/>
          </p:nvSpPr>
          <p:spPr bwMode="auto">
            <a:xfrm>
              <a:off x="864" y="1378"/>
              <a:ext cx="4608" cy="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882" y="1396"/>
              <a:ext cx="4565" cy="195"/>
            </a:xfrm>
            <a:custGeom>
              <a:avLst/>
              <a:gdLst>
                <a:gd name="T0" fmla="*/ 0 w 514"/>
                <a:gd name="T1" fmla="*/ 0 h 22"/>
                <a:gd name="T2" fmla="*/ 514 w 514"/>
                <a:gd name="T3" fmla="*/ 0 h 22"/>
                <a:gd name="T4" fmla="*/ 0 w 514"/>
                <a:gd name="T5" fmla="*/ 4 h 22"/>
                <a:gd name="T6" fmla="*/ 514 w 514"/>
                <a:gd name="T7" fmla="*/ 4 h 22"/>
                <a:gd name="T8" fmla="*/ 0 w 514"/>
                <a:gd name="T9" fmla="*/ 22 h 22"/>
                <a:gd name="T10" fmla="*/ 0 w 514"/>
                <a:gd name="T11" fmla="*/ 4 h 22"/>
                <a:gd name="T12" fmla="*/ 4 w 514"/>
                <a:gd name="T13" fmla="*/ 22 h 22"/>
                <a:gd name="T14" fmla="*/ 4 w 514"/>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4" h="22">
                  <a:moveTo>
                    <a:pt x="0" y="0"/>
                  </a:moveTo>
                  <a:lnTo>
                    <a:pt x="514" y="0"/>
                  </a:lnTo>
                  <a:moveTo>
                    <a:pt x="0" y="4"/>
                  </a:moveTo>
                  <a:lnTo>
                    <a:pt x="514" y="4"/>
                  </a:lnTo>
                  <a:moveTo>
                    <a:pt x="0" y="22"/>
                  </a:moveTo>
                  <a:lnTo>
                    <a:pt x="0" y="4"/>
                  </a:lnTo>
                  <a:moveTo>
                    <a:pt x="4" y="22"/>
                  </a:moveTo>
                  <a:lnTo>
                    <a:pt x="4" y="4"/>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997" y="1422"/>
              <a:ext cx="107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Semantics</a:t>
              </a:r>
            </a:p>
            <a:p>
              <a:pPr lvl="0" fontAlgn="base">
                <a:spcBef>
                  <a:spcPct val="0"/>
                </a:spcBef>
                <a:spcAft>
                  <a:spcPct val="0"/>
                </a:spcAft>
              </a:pPr>
              <a:r>
                <a:rPr lang="en-US" sz="1700" dirty="0" err="1">
                  <a:solidFill>
                    <a:srgbClr val="1A1B1C"/>
                  </a:solidFill>
                  <a:latin typeface="Times New Roman" pitchFamily="18" charset="0"/>
                </a:rPr>
                <a:t>cmp</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i="1" dirty="0">
                  <a:solidFill>
                    <a:srgbClr val="1A1B1C"/>
                  </a:solidFill>
                  <a:latin typeface="Times New Roman" pitchFamily="18" charset="0"/>
                </a:rPr>
                <a:t>/</a:t>
              </a:r>
              <a:r>
                <a:rPr lang="en-US" sz="1700" i="1" dirty="0" err="1">
                  <a:solidFill>
                    <a:srgbClr val="1A1B1C"/>
                  </a:solidFill>
                  <a:latin typeface="Times New Roman" pitchFamily="18" charset="0"/>
                </a:rPr>
                <a:t>imm</a:t>
              </a:r>
              <a:r>
                <a:rPr lang="en-US" sz="1700" dirty="0">
                  <a:solidFill>
                    <a:srgbClr val="1A1B1C"/>
                  </a:solidFill>
                  <a:latin typeface="Times New Roman" pitchFamily="18" charset="0"/>
                </a:rPr>
                <a:t>)</a:t>
              </a:r>
            </a:p>
            <a:p>
              <a:pPr lvl="0" fontAlgn="base">
                <a:spcBef>
                  <a:spcPct val="0"/>
                </a:spcBef>
                <a:spcAft>
                  <a:spcPct val="0"/>
                </a:spcAft>
              </a:pPr>
              <a:r>
                <a:rPr lang="en-US" sz="1700" dirty="0" err="1">
                  <a:solidFill>
                    <a:srgbClr val="1A1B1C"/>
                  </a:solidFill>
                  <a:latin typeface="Times New Roman" pitchFamily="18" charset="0"/>
                </a:rPr>
                <a:t>cmn</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i="1" dirty="0">
                  <a:solidFill>
                    <a:srgbClr val="1A1B1C"/>
                  </a:solidFill>
                  <a:latin typeface="Times New Roman" pitchFamily="18" charset="0"/>
                </a:rPr>
                <a:t>/</a:t>
              </a:r>
              <a:r>
                <a:rPr lang="en-US" sz="1700" i="1" dirty="0" err="1">
                  <a:solidFill>
                    <a:srgbClr val="1A1B1C"/>
                  </a:solidFill>
                  <a:latin typeface="Times New Roman" pitchFamily="18" charset="0"/>
                </a:rPr>
                <a:t>imm</a:t>
              </a:r>
              <a:r>
                <a:rPr lang="en-US" sz="1700" dirty="0">
                  <a:solidFill>
                    <a:srgbClr val="1A1B1C"/>
                  </a:solidFill>
                  <a:latin typeface="Times New Roman" pitchFamily="18" charset="0"/>
                </a:rPr>
                <a:t>)</a:t>
              </a:r>
            </a:p>
            <a:p>
              <a:pPr lvl="0" fontAlgn="base">
                <a:spcBef>
                  <a:spcPct val="0"/>
                </a:spcBef>
                <a:spcAft>
                  <a:spcPct val="0"/>
                </a:spcAft>
              </a:pPr>
              <a:r>
                <a:rPr lang="en-US" sz="1700" dirty="0" err="1" smtClean="0">
                  <a:solidFill>
                    <a:srgbClr val="1A1B1C"/>
                  </a:solidFill>
                  <a:latin typeface="Times New Roman" pitchFamily="18" charset="0"/>
                </a:rPr>
                <a:t>tst</a:t>
              </a:r>
              <a:r>
                <a:rPr lang="en-US" sz="1700" dirty="0" smtClean="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i="1" dirty="0">
                  <a:solidFill>
                    <a:srgbClr val="1A1B1C"/>
                  </a:solidFill>
                  <a:latin typeface="Times New Roman" pitchFamily="18" charset="0"/>
                </a:rPr>
                <a:t>/</a:t>
              </a:r>
              <a:r>
                <a:rPr lang="en-US" sz="1700" i="1" dirty="0" err="1">
                  <a:solidFill>
                    <a:srgbClr val="1A1B1C"/>
                  </a:solidFill>
                  <a:latin typeface="Times New Roman" pitchFamily="18" charset="0"/>
                </a:rPr>
                <a:t>imm</a:t>
              </a:r>
              <a:r>
                <a:rPr lang="en-US" sz="1700" dirty="0">
                  <a:solidFill>
                    <a:srgbClr val="1A1B1C"/>
                  </a:solidFill>
                  <a:latin typeface="Times New Roman" pitchFamily="18" charset="0"/>
                </a:rPr>
                <a:t>)</a:t>
              </a:r>
            </a:p>
            <a:p>
              <a:pPr lvl="0" fontAlgn="base">
                <a:spcBef>
                  <a:spcPct val="0"/>
                </a:spcBef>
                <a:spcAft>
                  <a:spcPct val="0"/>
                </a:spcAft>
              </a:pPr>
              <a:r>
                <a:rPr lang="en-US" sz="1700" dirty="0" err="1" smtClean="0">
                  <a:solidFill>
                    <a:srgbClr val="1A1B1C"/>
                  </a:solidFill>
                  <a:latin typeface="Times New Roman" pitchFamily="18" charset="0"/>
                </a:rPr>
                <a:t>teq</a:t>
              </a:r>
              <a:r>
                <a:rPr lang="en-US" sz="1700" dirty="0" smtClean="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dirty="0">
                  <a:solidFill>
                    <a:srgbClr val="1A1B1C"/>
                  </a:solidFill>
                  <a:latin typeface="Times New Roman" pitchFamily="18" charset="0"/>
                </a:rPr>
                <a:t>, (</a:t>
              </a:r>
              <a:r>
                <a:rPr lang="en-US" sz="1700" i="1" dirty="0" err="1">
                  <a:solidFill>
                    <a:srgbClr val="1A1B1C"/>
                  </a:solidFill>
                  <a:latin typeface="Times New Roman" pitchFamily="18" charset="0"/>
                </a:rPr>
                <a:t>reg</a:t>
              </a:r>
              <a:r>
                <a:rPr lang="en-US" sz="1700" i="1" dirty="0">
                  <a:solidFill>
                    <a:srgbClr val="1A1B1C"/>
                  </a:solidFill>
                  <a:latin typeface="Times New Roman" pitchFamily="18" charset="0"/>
                </a:rPr>
                <a:t>/</a:t>
              </a:r>
              <a:r>
                <a:rPr lang="en-US" sz="1700" i="1" dirty="0" err="1">
                  <a:solidFill>
                    <a:srgbClr val="1A1B1C"/>
                  </a:solidFill>
                  <a:latin typeface="Times New Roman" pitchFamily="18" charset="0"/>
                </a:rPr>
                <a:t>imm</a:t>
              </a:r>
              <a:r>
                <a:rPr lang="en-US" sz="1700" dirty="0">
                  <a:solidFill>
                    <a:srgbClr val="1A1B1C"/>
                  </a:solidFill>
                  <a:latin typeface="Times New Roman" pitchFamily="18" charset="0"/>
                </a:rPr>
                <a:t>)</a:t>
              </a:r>
            </a:p>
          </p:txBody>
        </p:sp>
        <p:sp>
          <p:nvSpPr>
            <p:cNvPr id="11" name="Line 8"/>
            <p:cNvSpPr>
              <a:spLocks noChangeShapeType="1"/>
            </p:cNvSpPr>
            <p:nvPr/>
          </p:nvSpPr>
          <p:spPr bwMode="auto">
            <a:xfrm flipV="1">
              <a:off x="2241" y="1431"/>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329" y="1422"/>
              <a:ext cx="567"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pt-BR" sz="1700" dirty="0">
                  <a:solidFill>
                    <a:srgbClr val="1A1B1C"/>
                  </a:solidFill>
                  <a:latin typeface="Times New Roman" pitchFamily="18" charset="0"/>
                </a:rPr>
                <a:t>Example</a:t>
              </a:r>
            </a:p>
            <a:p>
              <a:pPr lvl="0" fontAlgn="base">
                <a:spcBef>
                  <a:spcPct val="0"/>
                </a:spcBef>
                <a:spcAft>
                  <a:spcPct val="0"/>
                </a:spcAft>
              </a:pPr>
              <a:r>
                <a:rPr lang="pt-BR" sz="1700" dirty="0">
                  <a:solidFill>
                    <a:srgbClr val="1A1B1C"/>
                  </a:solidFill>
                  <a:latin typeface="Times New Roman" pitchFamily="18" charset="0"/>
                </a:rPr>
                <a:t>cmp r1, r2</a:t>
              </a:r>
            </a:p>
            <a:p>
              <a:pPr lvl="0" fontAlgn="base">
                <a:spcBef>
                  <a:spcPct val="0"/>
                </a:spcBef>
                <a:spcAft>
                  <a:spcPct val="0"/>
                </a:spcAft>
              </a:pPr>
              <a:r>
                <a:rPr lang="pt-BR" sz="1700" dirty="0">
                  <a:solidFill>
                    <a:srgbClr val="1A1B1C"/>
                  </a:solidFill>
                  <a:latin typeface="Times New Roman" pitchFamily="18" charset="0"/>
                </a:rPr>
                <a:t>cmn r1, r2</a:t>
              </a:r>
            </a:p>
            <a:p>
              <a:pPr lvl="0" fontAlgn="base">
                <a:spcBef>
                  <a:spcPct val="0"/>
                </a:spcBef>
                <a:spcAft>
                  <a:spcPct val="0"/>
                </a:spcAft>
              </a:pPr>
              <a:r>
                <a:rPr lang="pt-BR" sz="1700" dirty="0">
                  <a:solidFill>
                    <a:srgbClr val="1A1B1C"/>
                  </a:solidFill>
                  <a:latin typeface="Times New Roman" pitchFamily="18" charset="0"/>
                </a:rPr>
                <a:t>tst r1, r2</a:t>
              </a:r>
            </a:p>
            <a:p>
              <a:pPr lvl="0" fontAlgn="base">
                <a:spcBef>
                  <a:spcPct val="0"/>
                </a:spcBef>
                <a:spcAft>
                  <a:spcPct val="0"/>
                </a:spcAft>
              </a:pPr>
              <a:r>
                <a:rPr lang="pt-BR" sz="1700" dirty="0">
                  <a:solidFill>
                    <a:srgbClr val="1A1B1C"/>
                  </a:solidFill>
                  <a:latin typeface="Times New Roman" pitchFamily="18" charset="0"/>
                </a:rPr>
                <a:t>teq r1, r2</a:t>
              </a: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Line 10"/>
            <p:cNvSpPr>
              <a:spLocks noChangeShapeType="1"/>
            </p:cNvSpPr>
            <p:nvPr/>
          </p:nvSpPr>
          <p:spPr bwMode="auto">
            <a:xfrm flipV="1">
              <a:off x="3013" y="1431"/>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3093" y="1422"/>
              <a:ext cx="2095"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Explanation</a:t>
              </a:r>
            </a:p>
            <a:p>
              <a:pPr lvl="0" fontAlgn="base">
                <a:spcBef>
                  <a:spcPct val="0"/>
                </a:spcBef>
                <a:spcAft>
                  <a:spcPct val="0"/>
                </a:spcAft>
              </a:pPr>
              <a:r>
                <a:rPr lang="en-US" sz="1700" dirty="0">
                  <a:solidFill>
                    <a:srgbClr val="1A1B1C"/>
                  </a:solidFill>
                  <a:latin typeface="Times New Roman" pitchFamily="18" charset="0"/>
                </a:rPr>
                <a:t>Set flags after computing (r1 - r2)</a:t>
              </a:r>
            </a:p>
            <a:p>
              <a:pPr lvl="0" fontAlgn="base">
                <a:spcBef>
                  <a:spcPct val="0"/>
                </a:spcBef>
                <a:spcAft>
                  <a:spcPct val="0"/>
                </a:spcAft>
              </a:pPr>
              <a:r>
                <a:rPr lang="en-US" sz="1700" dirty="0">
                  <a:solidFill>
                    <a:srgbClr val="1A1B1C"/>
                  </a:solidFill>
                  <a:latin typeface="Times New Roman" pitchFamily="18" charset="0"/>
                </a:rPr>
                <a:t>Set flags after computing (r1 + r2)</a:t>
              </a:r>
            </a:p>
            <a:p>
              <a:pPr lvl="0" fontAlgn="base">
                <a:spcBef>
                  <a:spcPct val="0"/>
                </a:spcBef>
                <a:spcAft>
                  <a:spcPct val="0"/>
                </a:spcAft>
              </a:pPr>
              <a:r>
                <a:rPr lang="en-US" sz="1700" dirty="0">
                  <a:solidFill>
                    <a:srgbClr val="1A1B1C"/>
                  </a:solidFill>
                  <a:latin typeface="Times New Roman" pitchFamily="18" charset="0"/>
                </a:rPr>
                <a:t>Set flags after computing (r1 AND r2)</a:t>
              </a:r>
            </a:p>
            <a:p>
              <a:pPr lvl="0" fontAlgn="base">
                <a:spcBef>
                  <a:spcPct val="0"/>
                </a:spcBef>
                <a:spcAft>
                  <a:spcPct val="0"/>
                </a:spcAft>
              </a:pPr>
              <a:r>
                <a:rPr lang="en-US" sz="1700" dirty="0">
                  <a:solidFill>
                    <a:srgbClr val="1A1B1C"/>
                  </a:solidFill>
                  <a:latin typeface="Times New Roman" pitchFamily="18" charset="0"/>
                </a:rPr>
                <a:t>Set flags after computing (r1 XOR r2)</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Freeform 12"/>
            <p:cNvSpPr>
              <a:spLocks noEditPoints="1"/>
            </p:cNvSpPr>
            <p:nvPr/>
          </p:nvSpPr>
          <p:spPr bwMode="auto">
            <a:xfrm>
              <a:off x="882" y="1431"/>
              <a:ext cx="4565" cy="320"/>
            </a:xfrm>
            <a:custGeom>
              <a:avLst/>
              <a:gdLst>
                <a:gd name="T0" fmla="*/ 510 w 514"/>
                <a:gd name="T1" fmla="*/ 18 h 36"/>
                <a:gd name="T2" fmla="*/ 510 w 514"/>
                <a:gd name="T3" fmla="*/ 0 h 36"/>
                <a:gd name="T4" fmla="*/ 514 w 514"/>
                <a:gd name="T5" fmla="*/ 18 h 36"/>
                <a:gd name="T6" fmla="*/ 514 w 514"/>
                <a:gd name="T7" fmla="*/ 0 h 36"/>
                <a:gd name="T8" fmla="*/ 0 w 514"/>
                <a:gd name="T9" fmla="*/ 18 h 36"/>
                <a:gd name="T10" fmla="*/ 514 w 514"/>
                <a:gd name="T11" fmla="*/ 18 h 36"/>
                <a:gd name="T12" fmla="*/ 0 w 514"/>
                <a:gd name="T13" fmla="*/ 36 h 36"/>
                <a:gd name="T14" fmla="*/ 0 w 514"/>
                <a:gd name="T15" fmla="*/ 18 h 36"/>
                <a:gd name="T16" fmla="*/ 4 w 514"/>
                <a:gd name="T17" fmla="*/ 36 h 36"/>
                <a:gd name="T18" fmla="*/ 4 w 51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4" h="36">
                  <a:moveTo>
                    <a:pt x="510" y="18"/>
                  </a:moveTo>
                  <a:lnTo>
                    <a:pt x="510" y="0"/>
                  </a:lnTo>
                  <a:moveTo>
                    <a:pt x="514" y="18"/>
                  </a:moveTo>
                  <a:lnTo>
                    <a:pt x="514" y="0"/>
                  </a:lnTo>
                  <a:moveTo>
                    <a:pt x="0" y="18"/>
                  </a:moveTo>
                  <a:lnTo>
                    <a:pt x="514"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3"/>
            <p:cNvSpPr>
              <a:spLocks noChangeShapeType="1"/>
            </p:cNvSpPr>
            <p:nvPr/>
          </p:nvSpPr>
          <p:spPr bwMode="auto">
            <a:xfrm flipV="1">
              <a:off x="2241" y="1591"/>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flipV="1">
              <a:off x="3013" y="1591"/>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882" y="1591"/>
              <a:ext cx="4565" cy="329"/>
            </a:xfrm>
            <a:custGeom>
              <a:avLst/>
              <a:gdLst>
                <a:gd name="T0" fmla="*/ 510 w 514"/>
                <a:gd name="T1" fmla="*/ 18 h 37"/>
                <a:gd name="T2" fmla="*/ 510 w 514"/>
                <a:gd name="T3" fmla="*/ 0 h 37"/>
                <a:gd name="T4" fmla="*/ 514 w 514"/>
                <a:gd name="T5" fmla="*/ 18 h 37"/>
                <a:gd name="T6" fmla="*/ 514 w 514"/>
                <a:gd name="T7" fmla="*/ 0 h 37"/>
                <a:gd name="T8" fmla="*/ 0 w 514"/>
                <a:gd name="T9" fmla="*/ 19 h 37"/>
                <a:gd name="T10" fmla="*/ 514 w 514"/>
                <a:gd name="T11" fmla="*/ 19 h 37"/>
                <a:gd name="T12" fmla="*/ 0 w 514"/>
                <a:gd name="T13" fmla="*/ 37 h 37"/>
                <a:gd name="T14" fmla="*/ 0 w 514"/>
                <a:gd name="T15" fmla="*/ 19 h 37"/>
                <a:gd name="T16" fmla="*/ 4 w 514"/>
                <a:gd name="T17" fmla="*/ 37 h 37"/>
                <a:gd name="T18" fmla="*/ 4 w 51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4" h="37">
                  <a:moveTo>
                    <a:pt x="510" y="18"/>
                  </a:moveTo>
                  <a:lnTo>
                    <a:pt x="510" y="0"/>
                  </a:lnTo>
                  <a:moveTo>
                    <a:pt x="514" y="18"/>
                  </a:moveTo>
                  <a:lnTo>
                    <a:pt x="514" y="0"/>
                  </a:lnTo>
                  <a:moveTo>
                    <a:pt x="0" y="19"/>
                  </a:moveTo>
                  <a:lnTo>
                    <a:pt x="514"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V="1">
              <a:off x="2241" y="1760"/>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flipV="1">
              <a:off x="3013" y="1760"/>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882" y="1760"/>
              <a:ext cx="4565" cy="329"/>
            </a:xfrm>
            <a:custGeom>
              <a:avLst/>
              <a:gdLst>
                <a:gd name="T0" fmla="*/ 510 w 514"/>
                <a:gd name="T1" fmla="*/ 18 h 37"/>
                <a:gd name="T2" fmla="*/ 510 w 514"/>
                <a:gd name="T3" fmla="*/ 0 h 37"/>
                <a:gd name="T4" fmla="*/ 514 w 514"/>
                <a:gd name="T5" fmla="*/ 18 h 37"/>
                <a:gd name="T6" fmla="*/ 514 w 514"/>
                <a:gd name="T7" fmla="*/ 0 h 37"/>
                <a:gd name="T8" fmla="*/ 0 w 514"/>
                <a:gd name="T9" fmla="*/ 18 h 37"/>
                <a:gd name="T10" fmla="*/ 514 w 514"/>
                <a:gd name="T11" fmla="*/ 18 h 37"/>
                <a:gd name="T12" fmla="*/ 0 w 514"/>
                <a:gd name="T13" fmla="*/ 37 h 37"/>
                <a:gd name="T14" fmla="*/ 0 w 514"/>
                <a:gd name="T15" fmla="*/ 19 h 37"/>
                <a:gd name="T16" fmla="*/ 4 w 514"/>
                <a:gd name="T17" fmla="*/ 37 h 37"/>
                <a:gd name="T18" fmla="*/ 4 w 51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4" h="37">
                  <a:moveTo>
                    <a:pt x="510" y="18"/>
                  </a:moveTo>
                  <a:lnTo>
                    <a:pt x="510" y="0"/>
                  </a:lnTo>
                  <a:moveTo>
                    <a:pt x="514" y="18"/>
                  </a:moveTo>
                  <a:lnTo>
                    <a:pt x="514" y="0"/>
                  </a:lnTo>
                  <a:moveTo>
                    <a:pt x="0" y="18"/>
                  </a:moveTo>
                  <a:lnTo>
                    <a:pt x="514"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2241" y="1929"/>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3013" y="1929"/>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882" y="1929"/>
              <a:ext cx="4565" cy="320"/>
            </a:xfrm>
            <a:custGeom>
              <a:avLst/>
              <a:gdLst>
                <a:gd name="T0" fmla="*/ 510 w 514"/>
                <a:gd name="T1" fmla="*/ 18 h 36"/>
                <a:gd name="T2" fmla="*/ 510 w 514"/>
                <a:gd name="T3" fmla="*/ 0 h 36"/>
                <a:gd name="T4" fmla="*/ 514 w 514"/>
                <a:gd name="T5" fmla="*/ 18 h 36"/>
                <a:gd name="T6" fmla="*/ 514 w 514"/>
                <a:gd name="T7" fmla="*/ 0 h 36"/>
                <a:gd name="T8" fmla="*/ 0 w 514"/>
                <a:gd name="T9" fmla="*/ 18 h 36"/>
                <a:gd name="T10" fmla="*/ 514 w 514"/>
                <a:gd name="T11" fmla="*/ 18 h 36"/>
                <a:gd name="T12" fmla="*/ 0 w 514"/>
                <a:gd name="T13" fmla="*/ 36 h 36"/>
                <a:gd name="T14" fmla="*/ 0 w 514"/>
                <a:gd name="T15" fmla="*/ 18 h 36"/>
                <a:gd name="T16" fmla="*/ 4 w 514"/>
                <a:gd name="T17" fmla="*/ 36 h 36"/>
                <a:gd name="T18" fmla="*/ 4 w 51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4" h="36">
                  <a:moveTo>
                    <a:pt x="510" y="18"/>
                  </a:moveTo>
                  <a:lnTo>
                    <a:pt x="510" y="0"/>
                  </a:lnTo>
                  <a:moveTo>
                    <a:pt x="514" y="18"/>
                  </a:moveTo>
                  <a:lnTo>
                    <a:pt x="514" y="0"/>
                  </a:lnTo>
                  <a:moveTo>
                    <a:pt x="0" y="18"/>
                  </a:moveTo>
                  <a:lnTo>
                    <a:pt x="514"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flipV="1">
              <a:off x="2241" y="2089"/>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flipV="1">
              <a:off x="3013" y="2089"/>
              <a:ext cx="0" cy="160"/>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noEditPoints="1"/>
            </p:cNvSpPr>
            <p:nvPr/>
          </p:nvSpPr>
          <p:spPr bwMode="auto">
            <a:xfrm>
              <a:off x="882" y="2089"/>
              <a:ext cx="4565" cy="196"/>
            </a:xfrm>
            <a:custGeom>
              <a:avLst/>
              <a:gdLst>
                <a:gd name="T0" fmla="*/ 510 w 514"/>
                <a:gd name="T1" fmla="*/ 18 h 22"/>
                <a:gd name="T2" fmla="*/ 510 w 514"/>
                <a:gd name="T3" fmla="*/ 0 h 22"/>
                <a:gd name="T4" fmla="*/ 514 w 514"/>
                <a:gd name="T5" fmla="*/ 18 h 22"/>
                <a:gd name="T6" fmla="*/ 514 w 514"/>
                <a:gd name="T7" fmla="*/ 0 h 22"/>
                <a:gd name="T8" fmla="*/ 0 w 514"/>
                <a:gd name="T9" fmla="*/ 18 h 22"/>
                <a:gd name="T10" fmla="*/ 514 w 514"/>
                <a:gd name="T11" fmla="*/ 18 h 22"/>
                <a:gd name="T12" fmla="*/ 0 w 514"/>
                <a:gd name="T13" fmla="*/ 22 h 22"/>
                <a:gd name="T14" fmla="*/ 514 w 514"/>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4" h="22">
                  <a:moveTo>
                    <a:pt x="510" y="18"/>
                  </a:moveTo>
                  <a:lnTo>
                    <a:pt x="510" y="0"/>
                  </a:lnTo>
                  <a:moveTo>
                    <a:pt x="514" y="18"/>
                  </a:moveTo>
                  <a:lnTo>
                    <a:pt x="514" y="0"/>
                  </a:lnTo>
                  <a:moveTo>
                    <a:pt x="0" y="18"/>
                  </a:moveTo>
                  <a:lnTo>
                    <a:pt x="514" y="18"/>
                  </a:lnTo>
                  <a:moveTo>
                    <a:pt x="0" y="22"/>
                  </a:moveTo>
                  <a:lnTo>
                    <a:pt x="514" y="2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Instructions </a:t>
            </a:r>
            <a:r>
              <a:rPr lang="fr-FR" dirty="0" err="1">
                <a:solidFill>
                  <a:schemeClr val="tx1"/>
                </a:solidFill>
              </a:rPr>
              <a:t>with</a:t>
            </a:r>
            <a:r>
              <a:rPr lang="fr-FR" dirty="0">
                <a:solidFill>
                  <a:schemeClr val="tx1"/>
                </a:solidFill>
              </a:rPr>
              <a:t> the 's' </a:t>
            </a:r>
            <a:r>
              <a:rPr lang="fr-FR" dirty="0" err="1">
                <a:solidFill>
                  <a:schemeClr val="tx1"/>
                </a:solidFill>
              </a:rPr>
              <a:t>suffix</a:t>
            </a:r>
            <a:endParaRPr lang="fr-FR" dirty="0">
              <a:solidFill>
                <a:schemeClr val="tx1"/>
              </a:solidFill>
            </a:endParaRPr>
          </a:p>
        </p:txBody>
      </p:sp>
      <p:sp>
        <p:nvSpPr>
          <p:cNvPr id="3" name="Text Placeholder 2"/>
          <p:cNvSpPr txBox="1">
            <a:spLocks noGrp="1"/>
          </p:cNvSpPr>
          <p:nvPr>
            <p:ph type="body" idx="4294967295"/>
          </p:nvPr>
        </p:nvSpPr>
        <p:spPr>
          <a:xfrm>
            <a:off x="838200" y="1676400"/>
            <a:ext cx="7772400" cy="4191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FF0000"/>
                </a:solidFill>
                <a:latin typeface="" pitchFamily="18"/>
              </a:rPr>
              <a:t>Compare</a:t>
            </a:r>
            <a:r>
              <a:rPr lang="en-US" dirty="0">
                <a:latin typeface="" pitchFamily="18"/>
              </a:rPr>
              <a:t> instructions are not the only instructions that set the </a:t>
            </a:r>
            <a:r>
              <a:rPr lang="en-US" dirty="0">
                <a:solidFill>
                  <a:srgbClr val="2323DC"/>
                </a:solidFill>
                <a:latin typeface="" pitchFamily="18"/>
              </a:rPr>
              <a:t>flags</a:t>
            </a:r>
            <a:r>
              <a:rPr lang="en-US" dirty="0">
                <a:latin typeface="" pitchFamily="18"/>
              </a:rPr>
              <a:t>.</a:t>
            </a:r>
          </a:p>
          <a:p>
            <a:pPr lvl="0">
              <a:buSzPct val="100000"/>
              <a:buFont typeface="Symbol" panose="05050102010706020507" pitchFamily="18" charset="2"/>
              <a:buChar char="*"/>
            </a:pPr>
            <a:r>
              <a:rPr lang="en-US" dirty="0">
                <a:latin typeface="" pitchFamily="18"/>
              </a:rPr>
              <a:t>We can add an </a:t>
            </a:r>
            <a:r>
              <a:rPr lang="en-US" dirty="0">
                <a:solidFill>
                  <a:srgbClr val="0099FF"/>
                </a:solidFill>
                <a:latin typeface="" pitchFamily="18"/>
              </a:rPr>
              <a:t>s </a:t>
            </a:r>
            <a:r>
              <a:rPr lang="en-US" dirty="0">
                <a:latin typeface="" pitchFamily="18"/>
              </a:rPr>
              <a:t>suffix to regular </a:t>
            </a:r>
            <a:r>
              <a:rPr lang="en-US" dirty="0">
                <a:solidFill>
                  <a:srgbClr val="2323DC"/>
                </a:solidFill>
                <a:latin typeface="" pitchFamily="18"/>
              </a:rPr>
              <a:t>ALU instructions </a:t>
            </a:r>
            <a:r>
              <a:rPr lang="en-US" dirty="0">
                <a:latin typeface="" pitchFamily="18"/>
              </a:rPr>
              <a:t>to set the flags.</a:t>
            </a:r>
          </a:p>
          <a:p>
            <a:pPr lvl="1">
              <a:buSzPct val="100000"/>
              <a:buFont typeface="Symbol" panose="05050102010706020507" pitchFamily="18" charset="2"/>
              <a:buChar char="*"/>
            </a:pPr>
            <a:r>
              <a:rPr lang="en-US" dirty="0">
                <a:latin typeface="" pitchFamily="18"/>
              </a:rPr>
              <a:t>An instruction with the '</a:t>
            </a:r>
            <a:r>
              <a:rPr lang="en-US" dirty="0">
                <a:solidFill>
                  <a:srgbClr val="0099FF"/>
                </a:solidFill>
                <a:latin typeface="" pitchFamily="18"/>
              </a:rPr>
              <a:t>s</a:t>
            </a:r>
            <a:r>
              <a:rPr lang="en-US" dirty="0">
                <a:latin typeface="" pitchFamily="18"/>
              </a:rPr>
              <a:t>' suffix sets the flags in the </a:t>
            </a:r>
            <a:r>
              <a:rPr lang="en-US" dirty="0">
                <a:solidFill>
                  <a:srgbClr val="FF3333"/>
                </a:solidFill>
                <a:latin typeface="" pitchFamily="18"/>
              </a:rPr>
              <a:t>CPSR</a:t>
            </a:r>
            <a:r>
              <a:rPr lang="en-US" dirty="0">
                <a:latin typeface="" pitchFamily="18"/>
              </a:rPr>
              <a:t> register.</a:t>
            </a:r>
          </a:p>
          <a:p>
            <a:pPr lvl="1">
              <a:buSzPct val="100000"/>
              <a:buFont typeface="Symbol" panose="05050102010706020507" pitchFamily="18" charset="2"/>
              <a:buChar char="*"/>
            </a:pPr>
            <a:r>
              <a:rPr lang="en-US" dirty="0">
                <a:solidFill>
                  <a:srgbClr val="00AE00"/>
                </a:solidFill>
                <a:latin typeface="" pitchFamily="18"/>
              </a:rPr>
              <a:t>adds</a:t>
            </a:r>
            <a:r>
              <a:rPr lang="en-US" dirty="0">
                <a:latin typeface="" pitchFamily="18"/>
              </a:rPr>
              <a:t> (add and set the flags)</a:t>
            </a:r>
          </a:p>
          <a:p>
            <a:pPr lvl="1">
              <a:buSzPct val="100000"/>
              <a:buFont typeface="Symbol" panose="05050102010706020507" pitchFamily="18" charset="2"/>
              <a:buChar char="*"/>
            </a:pPr>
            <a:r>
              <a:rPr lang="en-US" dirty="0">
                <a:solidFill>
                  <a:srgbClr val="660066"/>
                </a:solidFill>
                <a:latin typeface="" pitchFamily="18"/>
              </a:rPr>
              <a:t>subs</a:t>
            </a:r>
            <a:r>
              <a:rPr lang="en-US" dirty="0">
                <a:latin typeface="" pitchFamily="18"/>
              </a:rPr>
              <a:t> (subtract and set the flags)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Instructions </a:t>
            </a:r>
            <a:r>
              <a:rPr lang="fr-FR" dirty="0" err="1">
                <a:solidFill>
                  <a:schemeClr val="tx1"/>
                </a:solidFill>
              </a:rPr>
              <a:t>that</a:t>
            </a:r>
            <a:r>
              <a:rPr lang="fr-FR" dirty="0">
                <a:solidFill>
                  <a:schemeClr val="tx1"/>
                </a:solidFill>
              </a:rPr>
              <a:t> use the Flags</a:t>
            </a:r>
          </a:p>
        </p:txBody>
      </p:sp>
      <p:sp>
        <p:nvSpPr>
          <p:cNvPr id="3" name="Text Placeholder 2"/>
          <p:cNvSpPr txBox="1">
            <a:spLocks noGrp="1"/>
          </p:cNvSpPr>
          <p:nvPr>
            <p:ph type="body" idx="4294967295"/>
          </p:nvPr>
        </p:nvSpPr>
        <p:spPr>
          <a:xfrm>
            <a:off x="990600" y="3810000"/>
            <a:ext cx="7416800" cy="12954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FF3333"/>
                </a:solidFill>
                <a:latin typeface="Calibri" panose="020F0502020204030204" pitchFamily="34" charset="0"/>
              </a:rPr>
              <a:t>add</a:t>
            </a:r>
            <a:r>
              <a:rPr lang="en-US" dirty="0">
                <a:latin typeface="Calibri" panose="020F0502020204030204" pitchFamily="34" charset="0"/>
              </a:rPr>
              <a:t> and </a:t>
            </a:r>
            <a:r>
              <a:rPr lang="en-US" dirty="0">
                <a:solidFill>
                  <a:srgbClr val="2300DC"/>
                </a:solidFill>
                <a:latin typeface="Calibri" panose="020F0502020204030204" pitchFamily="34" charset="0"/>
              </a:rPr>
              <a:t>subtract</a:t>
            </a:r>
            <a:r>
              <a:rPr lang="en-US" dirty="0">
                <a:latin typeface="Calibri" panose="020F0502020204030204" pitchFamily="34" charset="0"/>
              </a:rPr>
              <a:t> </a:t>
            </a:r>
            <a:r>
              <a:rPr lang="en-US" dirty="0">
                <a:solidFill>
                  <a:srgbClr val="33CC66"/>
                </a:solidFill>
                <a:latin typeface="Calibri" panose="020F0502020204030204" pitchFamily="34" charset="0"/>
              </a:rPr>
              <a:t>instructions</a:t>
            </a:r>
            <a:r>
              <a:rPr lang="en-US" dirty="0">
                <a:latin typeface="Calibri" panose="020F0502020204030204" pitchFamily="34" charset="0"/>
              </a:rPr>
              <a:t> that use the value of the</a:t>
            </a:r>
            <a:r>
              <a:rPr lang="en-US" dirty="0">
                <a:solidFill>
                  <a:srgbClr val="FF3333"/>
                </a:solidFill>
                <a:latin typeface="Calibri" panose="020F0502020204030204" pitchFamily="34" charset="0"/>
              </a:rPr>
              <a:t> carry flag</a:t>
            </a:r>
          </a:p>
        </p:txBody>
      </p:sp>
      <p:grpSp>
        <p:nvGrpSpPr>
          <p:cNvPr id="28" name="Group 5"/>
          <p:cNvGrpSpPr>
            <a:grpSpLocks noChangeAspect="1"/>
          </p:cNvGrpSpPr>
          <p:nvPr/>
        </p:nvGrpSpPr>
        <p:grpSpPr bwMode="auto">
          <a:xfrm>
            <a:off x="1219200" y="1998487"/>
            <a:ext cx="7086600" cy="1201913"/>
            <a:chOff x="1008" y="1134"/>
            <a:chExt cx="4464" cy="816"/>
          </a:xfrm>
        </p:grpSpPr>
        <p:sp>
          <p:nvSpPr>
            <p:cNvPr id="29" name="AutoShape 4"/>
            <p:cNvSpPr>
              <a:spLocks noChangeAspect="1" noChangeArrowheads="1" noTextEdit="1"/>
            </p:cNvSpPr>
            <p:nvPr/>
          </p:nvSpPr>
          <p:spPr bwMode="auto">
            <a:xfrm>
              <a:off x="1008" y="1134"/>
              <a:ext cx="4464"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6"/>
            <p:cNvSpPr>
              <a:spLocks noEditPoints="1"/>
            </p:cNvSpPr>
            <p:nvPr/>
          </p:nvSpPr>
          <p:spPr bwMode="auto">
            <a:xfrm>
              <a:off x="1027" y="1153"/>
              <a:ext cx="4419" cy="209"/>
            </a:xfrm>
            <a:custGeom>
              <a:avLst/>
              <a:gdLst>
                <a:gd name="T0" fmla="*/ 0 w 465"/>
                <a:gd name="T1" fmla="*/ 0 h 22"/>
                <a:gd name="T2" fmla="*/ 465 w 465"/>
                <a:gd name="T3" fmla="*/ 0 h 22"/>
                <a:gd name="T4" fmla="*/ 0 w 465"/>
                <a:gd name="T5" fmla="*/ 3 h 22"/>
                <a:gd name="T6" fmla="*/ 465 w 465"/>
                <a:gd name="T7" fmla="*/ 3 h 22"/>
                <a:gd name="T8" fmla="*/ 0 w 465"/>
                <a:gd name="T9" fmla="*/ 22 h 22"/>
                <a:gd name="T10" fmla="*/ 0 w 465"/>
                <a:gd name="T11" fmla="*/ 4 h 22"/>
                <a:gd name="T12" fmla="*/ 4 w 465"/>
                <a:gd name="T13" fmla="*/ 22 h 22"/>
                <a:gd name="T14" fmla="*/ 4 w 465"/>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5" h="22">
                  <a:moveTo>
                    <a:pt x="0" y="0"/>
                  </a:moveTo>
                  <a:lnTo>
                    <a:pt x="465" y="0"/>
                  </a:lnTo>
                  <a:moveTo>
                    <a:pt x="0" y="3"/>
                  </a:moveTo>
                  <a:lnTo>
                    <a:pt x="465" y="3"/>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7"/>
            <p:cNvSpPr>
              <a:spLocks noChangeShapeType="1"/>
            </p:cNvSpPr>
            <p:nvPr/>
          </p:nvSpPr>
          <p:spPr bwMode="auto">
            <a:xfrm flipV="1">
              <a:off x="2253" y="1191"/>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6" name="Line 8"/>
            <p:cNvSpPr>
              <a:spLocks noChangeShapeType="1"/>
            </p:cNvSpPr>
            <p:nvPr/>
          </p:nvSpPr>
          <p:spPr bwMode="auto">
            <a:xfrm flipV="1">
              <a:off x="3251" y="1191"/>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7" name="Freeform 9"/>
            <p:cNvSpPr>
              <a:spLocks noEditPoints="1"/>
            </p:cNvSpPr>
            <p:nvPr/>
          </p:nvSpPr>
          <p:spPr bwMode="auto">
            <a:xfrm>
              <a:off x="1027" y="1191"/>
              <a:ext cx="4419" cy="342"/>
            </a:xfrm>
            <a:custGeom>
              <a:avLst/>
              <a:gdLst>
                <a:gd name="T0" fmla="*/ 461 w 465"/>
                <a:gd name="T1" fmla="*/ 18 h 36"/>
                <a:gd name="T2" fmla="*/ 461 w 465"/>
                <a:gd name="T3" fmla="*/ 0 h 36"/>
                <a:gd name="T4" fmla="*/ 465 w 465"/>
                <a:gd name="T5" fmla="*/ 18 h 36"/>
                <a:gd name="T6" fmla="*/ 465 w 465"/>
                <a:gd name="T7" fmla="*/ 0 h 36"/>
                <a:gd name="T8" fmla="*/ 0 w 465"/>
                <a:gd name="T9" fmla="*/ 18 h 36"/>
                <a:gd name="T10" fmla="*/ 465 w 465"/>
                <a:gd name="T11" fmla="*/ 18 h 36"/>
                <a:gd name="T12" fmla="*/ 0 w 465"/>
                <a:gd name="T13" fmla="*/ 36 h 36"/>
                <a:gd name="T14" fmla="*/ 0 w 465"/>
                <a:gd name="T15" fmla="*/ 18 h 36"/>
                <a:gd name="T16" fmla="*/ 4 w 465"/>
                <a:gd name="T17" fmla="*/ 36 h 36"/>
                <a:gd name="T18" fmla="*/ 4 w 465"/>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5" h="36">
                  <a:moveTo>
                    <a:pt x="461" y="18"/>
                  </a:moveTo>
                  <a:lnTo>
                    <a:pt x="461" y="0"/>
                  </a:lnTo>
                  <a:moveTo>
                    <a:pt x="465" y="18"/>
                  </a:moveTo>
                  <a:lnTo>
                    <a:pt x="465" y="0"/>
                  </a:lnTo>
                  <a:moveTo>
                    <a:pt x="0" y="18"/>
                  </a:moveTo>
                  <a:lnTo>
                    <a:pt x="465"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9" name="Line 10"/>
            <p:cNvSpPr>
              <a:spLocks noChangeShapeType="1"/>
            </p:cNvSpPr>
            <p:nvPr/>
          </p:nvSpPr>
          <p:spPr bwMode="auto">
            <a:xfrm flipV="1">
              <a:off x="2253" y="1362"/>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0" name="Line 11"/>
            <p:cNvSpPr>
              <a:spLocks noChangeShapeType="1"/>
            </p:cNvSpPr>
            <p:nvPr/>
          </p:nvSpPr>
          <p:spPr bwMode="auto">
            <a:xfrm flipV="1">
              <a:off x="3251" y="1362"/>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2"/>
            <p:cNvSpPr>
              <a:spLocks noEditPoints="1"/>
            </p:cNvSpPr>
            <p:nvPr/>
          </p:nvSpPr>
          <p:spPr bwMode="auto">
            <a:xfrm>
              <a:off x="1027" y="1362"/>
              <a:ext cx="4419" cy="351"/>
            </a:xfrm>
            <a:custGeom>
              <a:avLst/>
              <a:gdLst>
                <a:gd name="T0" fmla="*/ 461 w 465"/>
                <a:gd name="T1" fmla="*/ 18 h 37"/>
                <a:gd name="T2" fmla="*/ 461 w 465"/>
                <a:gd name="T3" fmla="*/ 0 h 37"/>
                <a:gd name="T4" fmla="*/ 465 w 465"/>
                <a:gd name="T5" fmla="*/ 18 h 37"/>
                <a:gd name="T6" fmla="*/ 465 w 465"/>
                <a:gd name="T7" fmla="*/ 0 h 37"/>
                <a:gd name="T8" fmla="*/ 0 w 465"/>
                <a:gd name="T9" fmla="*/ 18 h 37"/>
                <a:gd name="T10" fmla="*/ 465 w 465"/>
                <a:gd name="T11" fmla="*/ 18 h 37"/>
                <a:gd name="T12" fmla="*/ 0 w 465"/>
                <a:gd name="T13" fmla="*/ 37 h 37"/>
                <a:gd name="T14" fmla="*/ 0 w 465"/>
                <a:gd name="T15" fmla="*/ 19 h 37"/>
                <a:gd name="T16" fmla="*/ 4 w 465"/>
                <a:gd name="T17" fmla="*/ 37 h 37"/>
                <a:gd name="T18" fmla="*/ 4 w 46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5" h="37">
                  <a:moveTo>
                    <a:pt x="461" y="18"/>
                  </a:moveTo>
                  <a:lnTo>
                    <a:pt x="461" y="0"/>
                  </a:lnTo>
                  <a:moveTo>
                    <a:pt x="465" y="18"/>
                  </a:moveTo>
                  <a:lnTo>
                    <a:pt x="465" y="0"/>
                  </a:lnTo>
                  <a:moveTo>
                    <a:pt x="0" y="18"/>
                  </a:moveTo>
                  <a:lnTo>
                    <a:pt x="465"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2" name="Line 13"/>
            <p:cNvSpPr>
              <a:spLocks noChangeShapeType="1"/>
            </p:cNvSpPr>
            <p:nvPr/>
          </p:nvSpPr>
          <p:spPr bwMode="auto">
            <a:xfrm flipV="1">
              <a:off x="2253" y="1542"/>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3" name="Line 14"/>
            <p:cNvSpPr>
              <a:spLocks noChangeShapeType="1"/>
            </p:cNvSpPr>
            <p:nvPr/>
          </p:nvSpPr>
          <p:spPr bwMode="auto">
            <a:xfrm flipV="1">
              <a:off x="3251" y="1542"/>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4" name="Freeform 15"/>
            <p:cNvSpPr>
              <a:spLocks noEditPoints="1"/>
            </p:cNvSpPr>
            <p:nvPr/>
          </p:nvSpPr>
          <p:spPr bwMode="auto">
            <a:xfrm>
              <a:off x="1027" y="1542"/>
              <a:ext cx="4419" cy="342"/>
            </a:xfrm>
            <a:custGeom>
              <a:avLst/>
              <a:gdLst>
                <a:gd name="T0" fmla="*/ 461 w 465"/>
                <a:gd name="T1" fmla="*/ 18 h 36"/>
                <a:gd name="T2" fmla="*/ 461 w 465"/>
                <a:gd name="T3" fmla="*/ 0 h 36"/>
                <a:gd name="T4" fmla="*/ 465 w 465"/>
                <a:gd name="T5" fmla="*/ 18 h 36"/>
                <a:gd name="T6" fmla="*/ 465 w 465"/>
                <a:gd name="T7" fmla="*/ 0 h 36"/>
                <a:gd name="T8" fmla="*/ 0 w 465"/>
                <a:gd name="T9" fmla="*/ 18 h 36"/>
                <a:gd name="T10" fmla="*/ 465 w 465"/>
                <a:gd name="T11" fmla="*/ 18 h 36"/>
                <a:gd name="T12" fmla="*/ 0 w 465"/>
                <a:gd name="T13" fmla="*/ 36 h 36"/>
                <a:gd name="T14" fmla="*/ 0 w 465"/>
                <a:gd name="T15" fmla="*/ 18 h 36"/>
                <a:gd name="T16" fmla="*/ 4 w 465"/>
                <a:gd name="T17" fmla="*/ 36 h 36"/>
                <a:gd name="T18" fmla="*/ 4 w 465"/>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5" h="36">
                  <a:moveTo>
                    <a:pt x="461" y="18"/>
                  </a:moveTo>
                  <a:lnTo>
                    <a:pt x="461" y="0"/>
                  </a:lnTo>
                  <a:moveTo>
                    <a:pt x="465" y="18"/>
                  </a:moveTo>
                  <a:lnTo>
                    <a:pt x="465" y="0"/>
                  </a:lnTo>
                  <a:moveTo>
                    <a:pt x="0" y="18"/>
                  </a:moveTo>
                  <a:lnTo>
                    <a:pt x="465"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5" name="Line 16"/>
            <p:cNvSpPr>
              <a:spLocks noChangeShapeType="1"/>
            </p:cNvSpPr>
            <p:nvPr/>
          </p:nvSpPr>
          <p:spPr bwMode="auto">
            <a:xfrm flipV="1">
              <a:off x="2253" y="1713"/>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6" name="Line 17"/>
            <p:cNvSpPr>
              <a:spLocks noChangeShapeType="1"/>
            </p:cNvSpPr>
            <p:nvPr/>
          </p:nvSpPr>
          <p:spPr bwMode="auto">
            <a:xfrm flipV="1">
              <a:off x="3251" y="1713"/>
              <a:ext cx="0" cy="171"/>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8"/>
            <p:cNvSpPr>
              <a:spLocks noEditPoints="1"/>
            </p:cNvSpPr>
            <p:nvPr/>
          </p:nvSpPr>
          <p:spPr bwMode="auto">
            <a:xfrm>
              <a:off x="1027" y="1713"/>
              <a:ext cx="4419" cy="209"/>
            </a:xfrm>
            <a:custGeom>
              <a:avLst/>
              <a:gdLst>
                <a:gd name="T0" fmla="*/ 461 w 465"/>
                <a:gd name="T1" fmla="*/ 18 h 22"/>
                <a:gd name="T2" fmla="*/ 461 w 465"/>
                <a:gd name="T3" fmla="*/ 0 h 22"/>
                <a:gd name="T4" fmla="*/ 465 w 465"/>
                <a:gd name="T5" fmla="*/ 18 h 22"/>
                <a:gd name="T6" fmla="*/ 465 w 465"/>
                <a:gd name="T7" fmla="*/ 0 h 22"/>
                <a:gd name="T8" fmla="*/ 0 w 465"/>
                <a:gd name="T9" fmla="*/ 19 h 22"/>
                <a:gd name="T10" fmla="*/ 465 w 465"/>
                <a:gd name="T11" fmla="*/ 19 h 22"/>
                <a:gd name="T12" fmla="*/ 0 w 465"/>
                <a:gd name="T13" fmla="*/ 22 h 22"/>
                <a:gd name="T14" fmla="*/ 465 w 46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5" h="22">
                  <a:moveTo>
                    <a:pt x="461" y="18"/>
                  </a:moveTo>
                  <a:lnTo>
                    <a:pt x="461" y="0"/>
                  </a:lnTo>
                  <a:moveTo>
                    <a:pt x="465" y="18"/>
                  </a:moveTo>
                  <a:lnTo>
                    <a:pt x="465" y="0"/>
                  </a:lnTo>
                  <a:moveTo>
                    <a:pt x="0" y="19"/>
                  </a:moveTo>
                  <a:lnTo>
                    <a:pt x="465" y="19"/>
                  </a:lnTo>
                  <a:moveTo>
                    <a:pt x="0" y="22"/>
                  </a:moveTo>
                  <a:lnTo>
                    <a:pt x="465"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4" name="Rectangle 7"/>
          <p:cNvSpPr>
            <a:spLocks noChangeArrowheads="1"/>
          </p:cNvSpPr>
          <p:nvPr/>
        </p:nvSpPr>
        <p:spPr bwMode="auto">
          <a:xfrm>
            <a:off x="1447800" y="2072682"/>
            <a:ext cx="1420069"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Semantics</a:t>
            </a:r>
          </a:p>
          <a:p>
            <a:pPr lvl="0" fontAlgn="base">
              <a:spcBef>
                <a:spcPct val="0"/>
              </a:spcBef>
              <a:spcAft>
                <a:spcPct val="0"/>
              </a:spcAft>
            </a:pPr>
            <a:r>
              <a:rPr lang="nn-NO" sz="1700" dirty="0">
                <a:solidFill>
                  <a:srgbClr val="1A1B1C"/>
                </a:solidFill>
                <a:latin typeface="Times New Roman" pitchFamily="18" charset="0"/>
              </a:rPr>
              <a:t>adc </a:t>
            </a:r>
            <a:r>
              <a:rPr lang="nn-NO" sz="1700" i="1" dirty="0">
                <a:solidFill>
                  <a:srgbClr val="1A1B1C"/>
                </a:solidFill>
                <a:latin typeface="Times New Roman" pitchFamily="18" charset="0"/>
              </a:rPr>
              <a:t>reg, reg, reg</a:t>
            </a:r>
          </a:p>
          <a:p>
            <a:pPr lvl="0" fontAlgn="base">
              <a:spcBef>
                <a:spcPct val="0"/>
              </a:spcBef>
              <a:spcAft>
                <a:spcPct val="0"/>
              </a:spcAft>
            </a:pPr>
            <a:r>
              <a:rPr lang="nn-NO" sz="1700" dirty="0">
                <a:solidFill>
                  <a:srgbClr val="1A1B1C"/>
                </a:solidFill>
                <a:latin typeface="Times New Roman" pitchFamily="18" charset="0"/>
              </a:rPr>
              <a:t>sbc </a:t>
            </a:r>
            <a:r>
              <a:rPr lang="nn-NO" sz="1700" i="1" dirty="0">
                <a:solidFill>
                  <a:srgbClr val="1A1B1C"/>
                </a:solidFill>
                <a:latin typeface="Times New Roman" pitchFamily="18" charset="0"/>
              </a:rPr>
              <a:t>reg, reg, reg</a:t>
            </a:r>
          </a:p>
          <a:p>
            <a:pPr lvl="0" fontAlgn="base">
              <a:spcBef>
                <a:spcPct val="0"/>
              </a:spcBef>
              <a:spcAft>
                <a:spcPct val="0"/>
              </a:spcAft>
            </a:pPr>
            <a:r>
              <a:rPr lang="nn-NO" sz="1700" dirty="0">
                <a:solidFill>
                  <a:srgbClr val="1A1B1C"/>
                </a:solidFill>
                <a:latin typeface="Times New Roman" pitchFamily="18" charset="0"/>
              </a:rPr>
              <a:t>rsc </a:t>
            </a:r>
            <a:r>
              <a:rPr lang="nn-NO" sz="1700" i="1" dirty="0">
                <a:solidFill>
                  <a:srgbClr val="1A1B1C"/>
                </a:solidFill>
                <a:latin typeface="Times New Roman" pitchFamily="18" charset="0"/>
              </a:rPr>
              <a:t>reg, reg, reg</a:t>
            </a:r>
            <a:endParaRPr lang="en-US" sz="1700" i="1" dirty="0">
              <a:solidFill>
                <a:srgbClr val="1A1B1C"/>
              </a:solidFill>
              <a:latin typeface="Times New Roman" pitchFamily="18" charset="0"/>
            </a:endParaRPr>
          </a:p>
        </p:txBody>
      </p:sp>
      <p:sp>
        <p:nvSpPr>
          <p:cNvPr id="45" name="Rectangle 9"/>
          <p:cNvSpPr>
            <a:spLocks noChangeArrowheads="1"/>
          </p:cNvSpPr>
          <p:nvPr/>
        </p:nvSpPr>
        <p:spPr bwMode="auto">
          <a:xfrm>
            <a:off x="3352800" y="2072682"/>
            <a:ext cx="1117294"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pt-BR" sz="1700" dirty="0">
                <a:solidFill>
                  <a:srgbClr val="1A1B1C"/>
                </a:solidFill>
                <a:latin typeface="Times New Roman" pitchFamily="18" charset="0"/>
              </a:rPr>
              <a:t>Example</a:t>
            </a:r>
          </a:p>
          <a:p>
            <a:pPr lvl="0" fontAlgn="base">
              <a:spcBef>
                <a:spcPct val="0"/>
              </a:spcBef>
              <a:spcAft>
                <a:spcPct val="0"/>
              </a:spcAft>
            </a:pPr>
            <a:r>
              <a:rPr lang="pt-BR" sz="1700" dirty="0">
                <a:solidFill>
                  <a:srgbClr val="1A1B1C"/>
                </a:solidFill>
                <a:latin typeface="Times New Roman" pitchFamily="18" charset="0"/>
              </a:rPr>
              <a:t>adc r1, r2, r3</a:t>
            </a:r>
          </a:p>
          <a:p>
            <a:pPr lvl="0" fontAlgn="base">
              <a:spcBef>
                <a:spcPct val="0"/>
              </a:spcBef>
              <a:spcAft>
                <a:spcPct val="0"/>
              </a:spcAft>
            </a:pPr>
            <a:r>
              <a:rPr lang="pt-BR" sz="1700" dirty="0">
                <a:solidFill>
                  <a:srgbClr val="1A1B1C"/>
                </a:solidFill>
                <a:latin typeface="Times New Roman" pitchFamily="18" charset="0"/>
              </a:rPr>
              <a:t>sbc r1, r2, r3</a:t>
            </a:r>
          </a:p>
          <a:p>
            <a:pPr lvl="0" fontAlgn="base">
              <a:spcBef>
                <a:spcPct val="0"/>
              </a:spcBef>
              <a:spcAft>
                <a:spcPct val="0"/>
              </a:spcAft>
            </a:pPr>
            <a:r>
              <a:rPr lang="pt-BR" sz="1700" dirty="0">
                <a:solidFill>
                  <a:srgbClr val="1A1B1C"/>
                </a:solidFill>
                <a:latin typeface="Times New Roman" pitchFamily="18" charset="0"/>
              </a:rPr>
              <a:t>rsc r1, r2, r3</a:t>
            </a:r>
            <a:endParaRPr kumimoji="0" lang="en-US" sz="1800" b="0" i="0" u="none" strike="noStrike" cap="none" normalizeH="0" baseline="0" dirty="0" smtClean="0">
              <a:ln>
                <a:noFill/>
              </a:ln>
              <a:solidFill>
                <a:schemeClr val="tx1"/>
              </a:solidFill>
              <a:effectLst/>
              <a:latin typeface="Arial" pitchFamily="34" charset="0"/>
            </a:endParaRPr>
          </a:p>
        </p:txBody>
      </p:sp>
      <p:sp>
        <p:nvSpPr>
          <p:cNvPr id="46" name="Rectangle 11"/>
          <p:cNvSpPr>
            <a:spLocks noChangeArrowheads="1"/>
          </p:cNvSpPr>
          <p:nvPr/>
        </p:nvSpPr>
        <p:spPr bwMode="auto">
          <a:xfrm>
            <a:off x="5032867" y="2086969"/>
            <a:ext cx="2739533"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Explanation</a:t>
            </a:r>
          </a:p>
          <a:p>
            <a:pPr lvl="0" fontAlgn="base">
              <a:spcBef>
                <a:spcPct val="0"/>
              </a:spcBef>
              <a:spcAft>
                <a:spcPct val="0"/>
              </a:spcAft>
            </a:pPr>
            <a:r>
              <a:rPr lang="pt-BR" sz="1700" dirty="0">
                <a:solidFill>
                  <a:srgbClr val="1A1B1C"/>
                </a:solidFill>
                <a:latin typeface="Times New Roman" pitchFamily="18" charset="0"/>
              </a:rPr>
              <a:t>r1 = r2 + r3 + Carry Flag</a:t>
            </a:r>
          </a:p>
          <a:p>
            <a:pPr lvl="0" fontAlgn="base">
              <a:spcBef>
                <a:spcPct val="0"/>
              </a:spcBef>
              <a:spcAft>
                <a:spcPct val="0"/>
              </a:spcAft>
            </a:pPr>
            <a:r>
              <a:rPr lang="pt-BR" sz="1700" dirty="0">
                <a:solidFill>
                  <a:srgbClr val="1A1B1C"/>
                </a:solidFill>
                <a:latin typeface="Times New Roman" pitchFamily="18" charset="0"/>
              </a:rPr>
              <a:t>r1 = r2 - r3 - NOT(Carry Flag)</a:t>
            </a:r>
          </a:p>
          <a:p>
            <a:pPr lvl="0" fontAlgn="base">
              <a:spcBef>
                <a:spcPct val="0"/>
              </a:spcBef>
              <a:spcAft>
                <a:spcPct val="0"/>
              </a:spcAft>
            </a:pPr>
            <a:r>
              <a:rPr lang="pt-BR" sz="1700" dirty="0">
                <a:solidFill>
                  <a:srgbClr val="1A1B1C"/>
                </a:solidFill>
                <a:latin typeface="Times New Roman" pitchFamily="18" charset="0"/>
              </a:rPr>
              <a:t>r1 = r3 - r2 - NOT(Carry Flag)</a:t>
            </a:r>
            <a:r>
              <a:rPr lang="en-US" sz="1700" dirty="0" smtClean="0">
                <a:solidFill>
                  <a:srgbClr val="1A1B1C"/>
                </a:solidFill>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09600" y="228600"/>
            <a:ext cx="81026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64 bit addition </a:t>
            </a:r>
            <a:r>
              <a:rPr lang="fr-FR" dirty="0" err="1">
                <a:solidFill>
                  <a:schemeClr val="tx1"/>
                </a:solidFill>
              </a:rPr>
              <a:t>using</a:t>
            </a:r>
            <a:r>
              <a:rPr lang="fr-FR" dirty="0">
                <a:solidFill>
                  <a:schemeClr val="tx1"/>
                </a:solidFill>
              </a:rPr>
              <a:t> 32 bit </a:t>
            </a:r>
            <a:r>
              <a:rPr lang="fr-FR" dirty="0" err="1">
                <a:solidFill>
                  <a:schemeClr val="tx1"/>
                </a:solidFill>
              </a:rPr>
              <a:t>registers</a:t>
            </a:r>
            <a:endParaRPr lang="fr-FR" dirty="0">
              <a:solidFill>
                <a:schemeClr val="tx1"/>
              </a:solidFill>
            </a:endParaRPr>
          </a:p>
        </p:txBody>
      </p:sp>
      <p:sp>
        <p:nvSpPr>
          <p:cNvPr id="7" name="Rectangle 6"/>
          <p:cNvSpPr/>
          <p:nvPr/>
        </p:nvSpPr>
        <p:spPr>
          <a:xfrm>
            <a:off x="1524000" y="1997839"/>
            <a:ext cx="7467600" cy="2654573"/>
          </a:xfrm>
          <a:prstGeom prst="rect">
            <a:avLst/>
          </a:prstGeom>
        </p:spPr>
        <p:txBody>
          <a:bodyPr wrap="square">
            <a:spAutoFit/>
          </a:bodyPr>
          <a:lstStyle/>
          <a:p>
            <a:r>
              <a:rPr lang="en-US" sz="1850" i="1" dirty="0" smtClean="0">
                <a:latin typeface="Times New Roman" pitchFamily="18" charset="0"/>
                <a:cs typeface="Times New Roman" pitchFamily="18" charset="0"/>
              </a:rPr>
              <a:t>Add </a:t>
            </a:r>
            <a:r>
              <a:rPr lang="en-US" sz="1850" i="1" dirty="0">
                <a:latin typeface="Times New Roman" pitchFamily="18" charset="0"/>
                <a:cs typeface="Times New Roman" pitchFamily="18" charset="0"/>
              </a:rPr>
              <a:t>two long values stored in r</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,r</a:t>
            </a:r>
            <a:r>
              <a:rPr lang="en-US" sz="1850" dirty="0">
                <a:latin typeface="Times New Roman" pitchFamily="18" charset="0"/>
                <a:cs typeface="Times New Roman" pitchFamily="18" charset="0"/>
              </a:rPr>
              <a:t>1 </a:t>
            </a:r>
            <a:r>
              <a:rPr lang="en-US" sz="1850" i="1" dirty="0">
                <a:latin typeface="Times New Roman" pitchFamily="18" charset="0"/>
                <a:cs typeface="Times New Roman" pitchFamily="18" charset="0"/>
              </a:rPr>
              <a:t>and r</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,r</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a:t>
            </a:r>
          </a:p>
          <a:p>
            <a:endParaRPr lang="en-US" sz="1850" b="1" i="1" dirty="0" smtClean="0">
              <a:latin typeface="Times New Roman" pitchFamily="18" charset="0"/>
              <a:cs typeface="Times New Roman" pitchFamily="18" charset="0"/>
            </a:endParaRPr>
          </a:p>
          <a:p>
            <a:r>
              <a:rPr lang="en-US" sz="1850" b="1" i="1" dirty="0" smtClean="0">
                <a:latin typeface="Times New Roman" pitchFamily="18" charset="0"/>
                <a:cs typeface="Times New Roman" pitchFamily="18" charset="0"/>
              </a:rPr>
              <a:t>Answer</a:t>
            </a:r>
            <a:r>
              <a:rPr lang="en-US" sz="1850" b="1" i="1" dirty="0">
                <a:latin typeface="Times New Roman" pitchFamily="18" charset="0"/>
                <a:cs typeface="Times New Roman" pitchFamily="18" charset="0"/>
              </a:rPr>
              <a:t>:</a:t>
            </a:r>
          </a:p>
          <a:p>
            <a:r>
              <a:rPr lang="en-US" sz="1850" dirty="0">
                <a:latin typeface="Courier New" pitchFamily="49" charset="0"/>
                <a:cs typeface="Courier New" pitchFamily="49" charset="0"/>
              </a:rPr>
              <a:t>adds r5, r1, r3</a:t>
            </a:r>
          </a:p>
          <a:p>
            <a:r>
              <a:rPr lang="en-US" sz="1850" dirty="0" err="1">
                <a:latin typeface="Courier New" pitchFamily="49" charset="0"/>
                <a:cs typeface="Courier New" pitchFamily="49" charset="0"/>
              </a:rPr>
              <a:t>adc</a:t>
            </a:r>
            <a:r>
              <a:rPr lang="en-US" sz="1850" dirty="0">
                <a:latin typeface="Courier New" pitchFamily="49" charset="0"/>
                <a:cs typeface="Courier New" pitchFamily="49" charset="0"/>
              </a:rPr>
              <a:t> r6, r2, </a:t>
            </a:r>
            <a:r>
              <a:rPr lang="en-US" sz="1850" dirty="0" smtClean="0">
                <a:latin typeface="Courier New" pitchFamily="49" charset="0"/>
                <a:cs typeface="Courier New" pitchFamily="49" charset="0"/>
              </a:rPr>
              <a:t>r4</a:t>
            </a:r>
          </a:p>
          <a:p>
            <a:endParaRPr lang="en-US" sz="1850" dirty="0">
              <a:latin typeface="Times New Roman" pitchFamily="18" charset="0"/>
              <a:cs typeface="Times New Roman" pitchFamily="18" charset="0"/>
            </a:endParaRPr>
          </a:p>
          <a:p>
            <a:r>
              <a:rPr lang="en-US" sz="1850" i="1" dirty="0">
                <a:latin typeface="Times New Roman" pitchFamily="18" charset="0"/>
                <a:cs typeface="Times New Roman" pitchFamily="18" charset="0"/>
              </a:rPr>
              <a:t>The (adds) instruction adds the values in r</a:t>
            </a:r>
            <a:r>
              <a:rPr lang="en-US" sz="1850" dirty="0">
                <a:latin typeface="Times New Roman" pitchFamily="18" charset="0"/>
                <a:cs typeface="Times New Roman" pitchFamily="18" charset="0"/>
              </a:rPr>
              <a:t>1 </a:t>
            </a:r>
            <a:r>
              <a:rPr lang="en-US" sz="1850" i="1" dirty="0">
                <a:latin typeface="Times New Roman" pitchFamily="18" charset="0"/>
                <a:cs typeface="Times New Roman" pitchFamily="18" charset="0"/>
              </a:rPr>
              <a:t>and r</a:t>
            </a:r>
            <a:r>
              <a:rPr lang="en-US" sz="1850" dirty="0">
                <a:latin typeface="Times New Roman" pitchFamily="18" charset="0"/>
                <a:cs typeface="Times New Roman" pitchFamily="18" charset="0"/>
              </a:rPr>
              <a:t>3</a:t>
            </a:r>
            <a:r>
              <a:rPr lang="en-US" sz="1850" i="1" dirty="0">
                <a:latin typeface="Times New Roman" pitchFamily="18" charset="0"/>
                <a:cs typeface="Times New Roman" pitchFamily="18" charset="0"/>
              </a:rPr>
              <a:t>. </a:t>
            </a:r>
            <a:r>
              <a:rPr lang="en-US" sz="1850" i="1" dirty="0" err="1">
                <a:latin typeface="Times New Roman" pitchFamily="18" charset="0"/>
                <a:cs typeface="Times New Roman" pitchFamily="18" charset="0"/>
              </a:rPr>
              <a:t>adc</a:t>
            </a:r>
            <a:r>
              <a:rPr lang="en-US" sz="1850" i="1" dirty="0">
                <a:latin typeface="Times New Roman" pitchFamily="18" charset="0"/>
                <a:cs typeface="Times New Roman" pitchFamily="18" charset="0"/>
              </a:rPr>
              <a:t>(add with carry</a:t>
            </a:r>
            <a:r>
              <a:rPr lang="en-US" sz="1850" i="1" dirty="0" smtClean="0">
                <a:latin typeface="Times New Roman" pitchFamily="18" charset="0"/>
                <a:cs typeface="Times New Roman" pitchFamily="18" charset="0"/>
              </a:rPr>
              <a:t>) adds </a:t>
            </a:r>
            <a:r>
              <a:rPr lang="en-US" sz="1850" i="1" dirty="0">
                <a:latin typeface="Times New Roman" pitchFamily="18" charset="0"/>
                <a:cs typeface="Times New Roman" pitchFamily="18" charset="0"/>
              </a:rPr>
              <a:t>r</a:t>
            </a:r>
            <a:r>
              <a:rPr lang="en-US" sz="1850" dirty="0">
                <a:latin typeface="Times New Roman" pitchFamily="18" charset="0"/>
                <a:cs typeface="Times New Roman" pitchFamily="18" charset="0"/>
              </a:rPr>
              <a:t>2</a:t>
            </a:r>
            <a:r>
              <a:rPr lang="en-US" sz="1850" i="1" dirty="0">
                <a:latin typeface="Times New Roman" pitchFamily="18" charset="0"/>
                <a:cs typeface="Times New Roman" pitchFamily="18" charset="0"/>
              </a:rPr>
              <a:t>, r</a:t>
            </a:r>
            <a:r>
              <a:rPr lang="en-US" sz="1850" dirty="0">
                <a:latin typeface="Times New Roman" pitchFamily="18" charset="0"/>
                <a:cs typeface="Times New Roman" pitchFamily="18" charset="0"/>
              </a:rPr>
              <a:t>4</a:t>
            </a:r>
            <a:r>
              <a:rPr lang="en-US" sz="1850" i="1" dirty="0">
                <a:latin typeface="Times New Roman" pitchFamily="18" charset="0"/>
                <a:cs typeface="Times New Roman" pitchFamily="18" charset="0"/>
              </a:rPr>
              <a:t>, and the value of the carry flag. This is exactly the same </a:t>
            </a:r>
            <a:r>
              <a:rPr lang="en-US" sz="1850" i="1" dirty="0" smtClean="0">
                <a:latin typeface="Times New Roman" pitchFamily="18" charset="0"/>
                <a:cs typeface="Times New Roman" pitchFamily="18" charset="0"/>
              </a:rPr>
              <a:t>as normal </a:t>
            </a:r>
            <a:r>
              <a:rPr lang="en-US" sz="1850" i="1" dirty="0">
                <a:latin typeface="Times New Roman" pitchFamily="18" charset="0"/>
                <a:cs typeface="Times New Roman" pitchFamily="18" charset="0"/>
              </a:rPr>
              <a:t>addition.</a:t>
            </a:r>
            <a:endParaRPr lang="en-US" sz="1850" dirty="0">
              <a:latin typeface="Times New Roman" pitchFamily="18" charset="0"/>
              <a:cs typeface="Times New Roman" pitchFamily="18" charset="0"/>
            </a:endParaRPr>
          </a:p>
        </p:txBody>
      </p:sp>
      <p:sp>
        <p:nvSpPr>
          <p:cNvPr id="8" name="Rectangle 7"/>
          <p:cNvSpPr/>
          <p:nvPr/>
        </p:nvSpPr>
        <p:spPr>
          <a:xfrm>
            <a:off x="1371600" y="1828800"/>
            <a:ext cx="7391400" cy="37338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8600"/>
            <a:ext cx="3942174" cy="5181600"/>
          </a:xfrm>
          <a:prstGeom prst="rect">
            <a:avLst/>
          </a:prstGeom>
          <a:effectLst>
            <a:outerShdw blurRad="50800" dist="38100" dir="5400000" algn="t" rotWithShape="0">
              <a:prstClr val="black">
                <a:alpha val="40000"/>
              </a:prstClr>
            </a:outerShdw>
          </a:effectLst>
        </p:spPr>
      </p:pic>
      <p:sp>
        <p:nvSpPr>
          <p:cNvPr id="3" name="Rounded Rectangle 2"/>
          <p:cNvSpPr/>
          <p:nvPr/>
        </p:nvSpPr>
        <p:spPr>
          <a:xfrm>
            <a:off x="1524000" y="5715000"/>
            <a:ext cx="7315200" cy="990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These slides are meant to be used along with the book: Computer </a:t>
            </a:r>
            <a:r>
              <a:rPr lang="en-US" dirty="0" err="1" smtClean="0"/>
              <a:t>Organisation</a:t>
            </a:r>
            <a:r>
              <a:rPr lang="en-US" dirty="0" smtClean="0"/>
              <a:t> and Architecture, Smruti </a:t>
            </a:r>
            <a:r>
              <a:rPr lang="en-US" dirty="0" err="1" smtClean="0"/>
              <a:t>Ranjan</a:t>
            </a:r>
            <a:r>
              <a:rPr lang="en-US" dirty="0" smtClean="0"/>
              <a:t> Sarangi, McGrawHill 2015</a:t>
            </a:r>
          </a:p>
          <a:p>
            <a:pPr algn="ctr"/>
            <a:r>
              <a:rPr lang="en-US" dirty="0"/>
              <a:t>Visit: </a:t>
            </a:r>
            <a:r>
              <a:rPr lang="en-US" dirty="0">
                <a:hlinkClick r:id="rId4"/>
              </a:rPr>
              <a:t>http://www.cse.iitd.ernet.in/~srsarangi/archbooksoft.html</a:t>
            </a:r>
            <a:endParaRPr lang="en-IN" dirty="0"/>
          </a:p>
        </p:txBody>
      </p:sp>
    </p:spTree>
    <p:extLst>
      <p:ext uri="{BB962C8B-B14F-4D97-AF65-F5344CB8AC3E}">
        <p14:creationId xmlns:p14="http://schemas.microsoft.com/office/powerpoint/2010/main" val="660782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798638" y="1622425"/>
            <a:ext cx="7345362" cy="40163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800"/>
              </a:spcBef>
              <a:buSzPct val="100000"/>
              <a:buFont typeface="Symbol" panose="05050102010706020507" pitchFamily="18" charset="2"/>
              <a:buChar char="*"/>
            </a:pPr>
            <a:r>
              <a:rPr lang="en-US" dirty="0">
                <a:latin typeface="Calibri" panose="020F0502020204030204" pitchFamily="34" charset="0"/>
                <a:cs typeface="Calibri" pitchFamily="32"/>
              </a:rPr>
              <a:t>Basic Instructions</a:t>
            </a:r>
          </a:p>
          <a:p>
            <a:pPr lvl="0">
              <a:spcBef>
                <a:spcPts val="1800"/>
              </a:spcBef>
              <a:buSzPct val="100000"/>
              <a:buFont typeface="Symbol" panose="05050102010706020507" pitchFamily="18" charset="2"/>
              <a:buChar char="*"/>
            </a:pPr>
            <a:r>
              <a:rPr lang="en-US" dirty="0">
                <a:latin typeface="Calibri" panose="020F0502020204030204" pitchFamily="34" charset="0"/>
                <a:cs typeface="Calibri" pitchFamily="32"/>
              </a:rPr>
              <a:t>Advanced Instructions</a:t>
            </a:r>
          </a:p>
          <a:p>
            <a:pPr lvl="0">
              <a:spcBef>
                <a:spcPts val="1800"/>
              </a:spcBef>
              <a:buSzPct val="100000"/>
              <a:buFont typeface="Symbol" panose="05050102010706020507" pitchFamily="18" charset="2"/>
              <a:buChar char="*"/>
            </a:pPr>
            <a:r>
              <a:rPr lang="en-US" dirty="0">
                <a:latin typeface="Calibri" panose="020F0502020204030204" pitchFamily="34" charset="0"/>
                <a:cs typeface="Calibri" pitchFamily="32"/>
              </a:rPr>
              <a:t>Branch Instructions</a:t>
            </a:r>
          </a:p>
          <a:p>
            <a:pPr lvl="0">
              <a:spcBef>
                <a:spcPts val="1800"/>
              </a:spcBef>
              <a:buSzPct val="100000"/>
              <a:buFont typeface="Symbol" panose="05050102010706020507" pitchFamily="18" charset="2"/>
              <a:buChar char="*"/>
            </a:pPr>
            <a:r>
              <a:rPr lang="en-US" dirty="0">
                <a:latin typeface="Calibri" panose="020F0502020204030204" pitchFamily="34" charset="0"/>
                <a:cs typeface="Calibri" pitchFamily="32"/>
              </a:rPr>
              <a:t>Memory Instructions</a:t>
            </a:r>
          </a:p>
          <a:p>
            <a:pPr lvl="0">
              <a:spcBef>
                <a:spcPts val="1800"/>
              </a:spcBef>
              <a:buSzPct val="100000"/>
              <a:buFont typeface="Symbol" panose="05050102010706020507" pitchFamily="18" charset="2"/>
              <a:buChar char="*"/>
            </a:pPr>
            <a:r>
              <a:rPr lang="en-US" dirty="0">
                <a:latin typeface="Calibri" panose="020F0502020204030204" pitchFamily="34" charset="0"/>
                <a:cs typeface="Calibri" pitchFamily="32"/>
              </a:rPr>
              <a:t>Instruction Encoding</a:t>
            </a:r>
          </a:p>
        </p:txBody>
      </p:sp>
      <p:pic>
        <p:nvPicPr>
          <p:cNvPr id="4" name="Picture 3"/>
          <p:cNvPicPr>
            <a:picLocks noChangeAspect="1"/>
          </p:cNvPicPr>
          <p:nvPr/>
        </p:nvPicPr>
        <p:blipFill>
          <a:blip r:embed="rId3">
            <a:lum/>
            <a:alphaModFix/>
          </a:blip>
          <a:srcRect/>
          <a:stretch>
            <a:fillRect/>
          </a:stretch>
        </p:blipFill>
        <p:spPr>
          <a:xfrm rot="10800000">
            <a:off x="6438840" y="3276600"/>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Simple Branch Instructions</a:t>
            </a:r>
          </a:p>
        </p:txBody>
      </p:sp>
      <p:sp>
        <p:nvSpPr>
          <p:cNvPr id="3" name="Text Placeholder 2"/>
          <p:cNvSpPr txBox="1">
            <a:spLocks noGrp="1"/>
          </p:cNvSpPr>
          <p:nvPr>
            <p:ph type="body" idx="4294967295"/>
          </p:nvPr>
        </p:nvSpPr>
        <p:spPr>
          <a:xfrm>
            <a:off x="1117600" y="4724400"/>
            <a:ext cx="7416800" cy="13017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3563" lvl="0" indent="-563563">
              <a:buSzPct val="100000"/>
              <a:buFont typeface="Symbol" panose="05050102010706020507" pitchFamily="18" charset="2"/>
              <a:buChar char="*"/>
            </a:pPr>
            <a:r>
              <a:rPr lang="fr-FR" dirty="0">
                <a:latin typeface="Calibri" panose="020F0502020204030204" pitchFamily="34" charset="0"/>
              </a:rPr>
              <a:t>b (</a:t>
            </a:r>
            <a:r>
              <a:rPr lang="fr-FR" dirty="0" err="1">
                <a:solidFill>
                  <a:srgbClr val="33CC66"/>
                </a:solidFill>
                <a:latin typeface="Calibri" panose="020F0502020204030204" pitchFamily="34" charset="0"/>
              </a:rPr>
              <a:t>unconditional</a:t>
            </a:r>
            <a:r>
              <a:rPr lang="fr-FR" dirty="0">
                <a:latin typeface="Calibri" panose="020F0502020204030204" pitchFamily="34" charset="0"/>
              </a:rPr>
              <a:t> </a:t>
            </a:r>
            <a:r>
              <a:rPr lang="fr-FR" dirty="0" err="1">
                <a:latin typeface="Calibri" panose="020F0502020204030204" pitchFamily="34" charset="0"/>
              </a:rPr>
              <a:t>branch</a:t>
            </a:r>
            <a:r>
              <a:rPr lang="fr-FR" dirty="0">
                <a:latin typeface="Calibri" panose="020F0502020204030204" pitchFamily="34" charset="0"/>
              </a:rPr>
              <a:t>)</a:t>
            </a:r>
          </a:p>
          <a:p>
            <a:pPr marL="563563" lvl="0" indent="-563563">
              <a:buSzPct val="100000"/>
              <a:buFont typeface="Symbol" panose="05050102010706020507" pitchFamily="18" charset="2"/>
              <a:buChar char="*"/>
            </a:pPr>
            <a:r>
              <a:rPr lang="fr-FR" dirty="0">
                <a:latin typeface="Calibri" panose="020F0502020204030204" pitchFamily="34" charset="0"/>
              </a:rPr>
              <a:t>b&lt;code&gt; (</a:t>
            </a:r>
            <a:r>
              <a:rPr lang="fr-FR" dirty="0" err="1">
                <a:solidFill>
                  <a:srgbClr val="2300DC"/>
                </a:solidFill>
                <a:latin typeface="Calibri" panose="020F0502020204030204" pitchFamily="34" charset="0"/>
              </a:rPr>
              <a:t>conditional</a:t>
            </a:r>
            <a:r>
              <a:rPr lang="fr-FR" dirty="0">
                <a:latin typeface="Calibri" panose="020F0502020204030204" pitchFamily="34" charset="0"/>
              </a:rPr>
              <a:t> </a:t>
            </a:r>
            <a:r>
              <a:rPr lang="fr-FR" dirty="0" err="1">
                <a:latin typeface="Calibri" panose="020F0502020204030204" pitchFamily="34" charset="0"/>
              </a:rPr>
              <a:t>branch</a:t>
            </a:r>
            <a:r>
              <a:rPr lang="fr-FR" dirty="0">
                <a:latin typeface="Calibri" panose="020F0502020204030204" pitchFamily="34" charset="0"/>
              </a:rPr>
              <a:t>)</a:t>
            </a:r>
          </a:p>
        </p:txBody>
      </p:sp>
      <p:grpSp>
        <p:nvGrpSpPr>
          <p:cNvPr id="7" name="Group 5"/>
          <p:cNvGrpSpPr>
            <a:grpSpLocks noChangeAspect="1"/>
          </p:cNvGrpSpPr>
          <p:nvPr/>
        </p:nvGrpSpPr>
        <p:grpSpPr bwMode="auto">
          <a:xfrm>
            <a:off x="1143000" y="1768475"/>
            <a:ext cx="7035800" cy="2498725"/>
            <a:chOff x="954" y="1699"/>
            <a:chExt cx="4432" cy="1574"/>
          </a:xfrm>
        </p:grpSpPr>
        <p:sp>
          <p:nvSpPr>
            <p:cNvPr id="8" name="AutoShape 4"/>
            <p:cNvSpPr>
              <a:spLocks noChangeAspect="1" noChangeArrowheads="1" noTextEdit="1"/>
            </p:cNvSpPr>
            <p:nvPr/>
          </p:nvSpPr>
          <p:spPr bwMode="auto">
            <a:xfrm>
              <a:off x="954" y="1699"/>
              <a:ext cx="4432" cy="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974" y="1719"/>
              <a:ext cx="4384" cy="219"/>
            </a:xfrm>
            <a:custGeom>
              <a:avLst/>
              <a:gdLst>
                <a:gd name="T0" fmla="*/ 0 w 441"/>
                <a:gd name="T1" fmla="*/ 0 h 22"/>
                <a:gd name="T2" fmla="*/ 441 w 441"/>
                <a:gd name="T3" fmla="*/ 0 h 22"/>
                <a:gd name="T4" fmla="*/ 0 w 441"/>
                <a:gd name="T5" fmla="*/ 4 h 22"/>
                <a:gd name="T6" fmla="*/ 441 w 441"/>
                <a:gd name="T7" fmla="*/ 4 h 22"/>
                <a:gd name="T8" fmla="*/ 0 w 441"/>
                <a:gd name="T9" fmla="*/ 22 h 22"/>
                <a:gd name="T10" fmla="*/ 0 w 441"/>
                <a:gd name="T11" fmla="*/ 4 h 22"/>
                <a:gd name="T12" fmla="*/ 4 w 441"/>
                <a:gd name="T13" fmla="*/ 22 h 22"/>
                <a:gd name="T14" fmla="*/ 4 w 441"/>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22">
                  <a:moveTo>
                    <a:pt x="0" y="0"/>
                  </a:moveTo>
                  <a:lnTo>
                    <a:pt x="441" y="0"/>
                  </a:lnTo>
                  <a:moveTo>
                    <a:pt x="0" y="4"/>
                  </a:moveTo>
                  <a:lnTo>
                    <a:pt x="441" y="4"/>
                  </a:lnTo>
                  <a:moveTo>
                    <a:pt x="0" y="22"/>
                  </a:moveTo>
                  <a:lnTo>
                    <a:pt x="0" y="4"/>
                  </a:lnTo>
                  <a:moveTo>
                    <a:pt x="4" y="22"/>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103" y="1762"/>
              <a:ext cx="629"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900" dirty="0">
                  <a:solidFill>
                    <a:srgbClr val="1A1B1C"/>
                  </a:solidFill>
                  <a:latin typeface="Times New Roman" pitchFamily="18" charset="0"/>
                </a:rPr>
                <a:t>Semantics</a:t>
              </a:r>
            </a:p>
            <a:p>
              <a:pPr lvl="0" fontAlgn="base">
                <a:spcBef>
                  <a:spcPct val="0"/>
                </a:spcBef>
                <a:spcAft>
                  <a:spcPct val="0"/>
                </a:spcAft>
              </a:pPr>
              <a:r>
                <a:rPr lang="en-US" sz="1900" dirty="0">
                  <a:solidFill>
                    <a:srgbClr val="1A1B1C"/>
                  </a:solidFill>
                  <a:latin typeface="Times New Roman" pitchFamily="18" charset="0"/>
                </a:rPr>
                <a:t>b </a:t>
              </a:r>
              <a:r>
                <a:rPr lang="en-US" sz="1900" i="1" dirty="0">
                  <a:solidFill>
                    <a:srgbClr val="1A1B1C"/>
                  </a:solidFill>
                  <a:latin typeface="Times New Roman" pitchFamily="18" charset="0"/>
                </a:rPr>
                <a:t>label</a:t>
              </a:r>
            </a:p>
            <a:p>
              <a:pPr lvl="0" fontAlgn="base">
                <a:spcBef>
                  <a:spcPct val="0"/>
                </a:spcBef>
                <a:spcAft>
                  <a:spcPct val="0"/>
                </a:spcAft>
              </a:pPr>
              <a:r>
                <a:rPr lang="en-US" sz="1900" dirty="0" err="1">
                  <a:solidFill>
                    <a:srgbClr val="1A1B1C"/>
                  </a:solidFill>
                  <a:latin typeface="Times New Roman" pitchFamily="18" charset="0"/>
                </a:rPr>
                <a:t>beq</a:t>
              </a:r>
              <a:r>
                <a:rPr lang="en-US" sz="1900" dirty="0">
                  <a:solidFill>
                    <a:srgbClr val="1A1B1C"/>
                  </a:solidFill>
                  <a:latin typeface="Times New Roman" pitchFamily="18" charset="0"/>
                </a:rPr>
                <a:t> </a:t>
              </a:r>
              <a:r>
                <a:rPr lang="en-US" sz="1900" i="1" dirty="0" smtClean="0">
                  <a:solidFill>
                    <a:srgbClr val="1A1B1C"/>
                  </a:solidFill>
                  <a:latin typeface="Times New Roman" pitchFamily="18" charset="0"/>
                </a:rPr>
                <a:t>label</a:t>
              </a:r>
            </a:p>
            <a:p>
              <a:pPr lvl="0" fontAlgn="base">
                <a:spcBef>
                  <a:spcPct val="0"/>
                </a:spcBef>
                <a:spcAft>
                  <a:spcPct val="0"/>
                </a:spcAft>
              </a:pPr>
              <a:endParaRPr lang="en-US" sz="1900" i="1" dirty="0">
                <a:solidFill>
                  <a:srgbClr val="1A1B1C"/>
                </a:solidFill>
                <a:latin typeface="Times New Roman" pitchFamily="18" charset="0"/>
              </a:endParaRPr>
            </a:p>
            <a:p>
              <a:pPr lvl="0" fontAlgn="base">
                <a:spcBef>
                  <a:spcPct val="0"/>
                </a:spcBef>
                <a:spcAft>
                  <a:spcPct val="0"/>
                </a:spcAft>
              </a:pPr>
              <a:endParaRPr lang="en-US" sz="1900" i="1" dirty="0" smtClean="0">
                <a:solidFill>
                  <a:srgbClr val="1A1B1C"/>
                </a:solidFill>
                <a:latin typeface="Times New Roman" pitchFamily="18" charset="0"/>
              </a:endParaRPr>
            </a:p>
            <a:p>
              <a:pPr lvl="0" fontAlgn="base">
                <a:spcBef>
                  <a:spcPct val="0"/>
                </a:spcBef>
                <a:spcAft>
                  <a:spcPct val="0"/>
                </a:spcAft>
              </a:pPr>
              <a:r>
                <a:rPr lang="en-US" sz="1900" dirty="0" err="1" smtClean="0">
                  <a:solidFill>
                    <a:srgbClr val="1A1B1C"/>
                  </a:solidFill>
                  <a:latin typeface="Times New Roman" pitchFamily="18" charset="0"/>
                </a:rPr>
                <a:t>bne</a:t>
              </a:r>
              <a:r>
                <a:rPr lang="en-US" sz="1900" dirty="0" smtClean="0">
                  <a:solidFill>
                    <a:srgbClr val="1A1B1C"/>
                  </a:solidFill>
                  <a:latin typeface="Times New Roman" pitchFamily="18" charset="0"/>
                </a:rPr>
                <a:t> </a:t>
              </a:r>
              <a:r>
                <a:rPr lang="en-US" sz="1900" i="1" dirty="0">
                  <a:solidFill>
                    <a:srgbClr val="1A1B1C"/>
                  </a:solidFill>
                  <a:latin typeface="Times New Roman" pitchFamily="18" charset="0"/>
                </a:rPr>
                <a:t>label</a:t>
              </a:r>
              <a:endParaRPr kumimoji="0" lang="en-US" sz="1800" b="0" i="1" u="none" strike="noStrike" cap="none" normalizeH="0" baseline="0" dirty="0" smtClean="0">
                <a:ln>
                  <a:noFill/>
                </a:ln>
                <a:solidFill>
                  <a:schemeClr val="tx1"/>
                </a:solidFill>
                <a:effectLst/>
                <a:latin typeface="Arial" pitchFamily="34" charset="0"/>
              </a:endParaRPr>
            </a:p>
          </p:txBody>
        </p:sp>
        <p:sp>
          <p:nvSpPr>
            <p:cNvPr id="11" name="Line 8"/>
            <p:cNvSpPr>
              <a:spLocks noChangeShapeType="1"/>
            </p:cNvSpPr>
            <p:nvPr/>
          </p:nvSpPr>
          <p:spPr bwMode="auto">
            <a:xfrm flipV="1">
              <a:off x="1839" y="1759"/>
              <a:ext cx="0" cy="179"/>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938" y="1775"/>
              <a:ext cx="544"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900" dirty="0">
                  <a:solidFill>
                    <a:srgbClr val="1A1B1C"/>
                  </a:solidFill>
                  <a:latin typeface="Times New Roman" pitchFamily="18" charset="0"/>
                </a:rPr>
                <a:t>Example</a:t>
              </a:r>
            </a:p>
            <a:p>
              <a:pPr lvl="0" fontAlgn="base">
                <a:spcBef>
                  <a:spcPct val="0"/>
                </a:spcBef>
                <a:spcAft>
                  <a:spcPct val="0"/>
                </a:spcAft>
              </a:pPr>
              <a:r>
                <a:rPr lang="en-US" sz="1900" dirty="0">
                  <a:solidFill>
                    <a:srgbClr val="1A1B1C"/>
                  </a:solidFill>
                  <a:latin typeface="Times New Roman" pitchFamily="18" charset="0"/>
                </a:rPr>
                <a:t>b .foo</a:t>
              </a:r>
            </a:p>
            <a:p>
              <a:pPr lvl="0" fontAlgn="base">
                <a:spcBef>
                  <a:spcPct val="0"/>
                </a:spcBef>
                <a:spcAft>
                  <a:spcPct val="0"/>
                </a:spcAft>
              </a:pPr>
              <a:r>
                <a:rPr lang="en-US" sz="1900" dirty="0" err="1">
                  <a:solidFill>
                    <a:srgbClr val="1A1B1C"/>
                  </a:solidFill>
                  <a:latin typeface="Times New Roman" pitchFamily="18" charset="0"/>
                </a:rPr>
                <a:t>beq</a:t>
              </a:r>
              <a:r>
                <a:rPr lang="en-US" sz="1900" dirty="0">
                  <a:solidFill>
                    <a:srgbClr val="1A1B1C"/>
                  </a:solidFill>
                  <a:latin typeface="Times New Roman" pitchFamily="18" charset="0"/>
                </a:rPr>
                <a:t> .foo</a:t>
              </a:r>
            </a:p>
            <a:p>
              <a:pPr lvl="0" fontAlgn="base">
                <a:spcBef>
                  <a:spcPct val="0"/>
                </a:spcBef>
                <a:spcAft>
                  <a:spcPct val="0"/>
                </a:spcAft>
              </a:pPr>
              <a:endParaRPr lang="en-US" sz="1900" dirty="0" smtClean="0">
                <a:solidFill>
                  <a:srgbClr val="1A1B1C"/>
                </a:solidFill>
                <a:latin typeface="Times New Roman" pitchFamily="18" charset="0"/>
              </a:endParaRPr>
            </a:p>
            <a:p>
              <a:pPr lvl="0" fontAlgn="base">
                <a:spcBef>
                  <a:spcPct val="0"/>
                </a:spcBef>
                <a:spcAft>
                  <a:spcPct val="0"/>
                </a:spcAft>
              </a:pPr>
              <a:endParaRPr lang="en-US" sz="1900" dirty="0">
                <a:solidFill>
                  <a:srgbClr val="1A1B1C"/>
                </a:solidFill>
                <a:latin typeface="Times New Roman" pitchFamily="18" charset="0"/>
              </a:endParaRPr>
            </a:p>
            <a:p>
              <a:pPr lvl="0" fontAlgn="base">
                <a:spcBef>
                  <a:spcPct val="0"/>
                </a:spcBef>
                <a:spcAft>
                  <a:spcPct val="0"/>
                </a:spcAft>
              </a:pPr>
              <a:r>
                <a:rPr lang="en-US" sz="1900" dirty="0" err="1" smtClean="0">
                  <a:solidFill>
                    <a:srgbClr val="1A1B1C"/>
                  </a:solidFill>
                  <a:latin typeface="Times New Roman" pitchFamily="18" charset="0"/>
                </a:rPr>
                <a:t>bne</a:t>
              </a:r>
              <a:r>
                <a:rPr lang="en-US" sz="1900" dirty="0" smtClean="0">
                  <a:solidFill>
                    <a:srgbClr val="1A1B1C"/>
                  </a:solidFill>
                  <a:latin typeface="Times New Roman" pitchFamily="18" charset="0"/>
                </a:rPr>
                <a:t> </a:t>
              </a:r>
              <a:r>
                <a:rPr lang="en-US" sz="1900" dirty="0">
                  <a:solidFill>
                    <a:srgbClr val="1A1B1C"/>
                  </a:solidFill>
                  <a:latin typeface="Times New Roman" pitchFamily="18" charset="0"/>
                </a:rPr>
                <a:t>.foo</a:t>
              </a: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Line 10"/>
            <p:cNvSpPr>
              <a:spLocks noChangeShapeType="1"/>
            </p:cNvSpPr>
            <p:nvPr/>
          </p:nvSpPr>
          <p:spPr bwMode="auto">
            <a:xfrm flipV="1">
              <a:off x="2594" y="1759"/>
              <a:ext cx="0" cy="179"/>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694" y="1749"/>
              <a:ext cx="2411" cy="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900" dirty="0">
                  <a:solidFill>
                    <a:srgbClr val="1A1B1C"/>
                  </a:solidFill>
                  <a:latin typeface="Times New Roman" pitchFamily="18" charset="0"/>
                </a:rPr>
                <a:t>Explanation</a:t>
              </a:r>
            </a:p>
            <a:p>
              <a:pPr lvl="0" fontAlgn="base">
                <a:spcBef>
                  <a:spcPct val="0"/>
                </a:spcBef>
                <a:spcAft>
                  <a:spcPct val="0"/>
                </a:spcAft>
              </a:pPr>
              <a:r>
                <a:rPr lang="en-US" sz="1900" dirty="0">
                  <a:solidFill>
                    <a:srgbClr val="1A1B1C"/>
                  </a:solidFill>
                  <a:latin typeface="Times New Roman" pitchFamily="18" charset="0"/>
                </a:rPr>
                <a:t>Jump unconditionally to label .foo</a:t>
              </a:r>
            </a:p>
            <a:p>
              <a:pPr lvl="0" fontAlgn="base">
                <a:spcBef>
                  <a:spcPct val="0"/>
                </a:spcBef>
                <a:spcAft>
                  <a:spcPct val="0"/>
                </a:spcAft>
              </a:pPr>
              <a:r>
                <a:rPr lang="en-US" sz="1900" dirty="0">
                  <a:solidFill>
                    <a:srgbClr val="1A1B1C"/>
                  </a:solidFill>
                  <a:latin typeface="Times New Roman" pitchFamily="18" charset="0"/>
                </a:rPr>
                <a:t>Branch to .foo if the last flag setting</a:t>
              </a:r>
            </a:p>
            <a:p>
              <a:pPr lvl="0" fontAlgn="base">
                <a:spcBef>
                  <a:spcPct val="0"/>
                </a:spcBef>
                <a:spcAft>
                  <a:spcPct val="0"/>
                </a:spcAft>
              </a:pPr>
              <a:r>
                <a:rPr lang="en-US" sz="1900" dirty="0">
                  <a:solidFill>
                    <a:srgbClr val="1A1B1C"/>
                  </a:solidFill>
                  <a:latin typeface="Times New Roman" pitchFamily="18" charset="0"/>
                </a:rPr>
                <a:t>instruction has resulted in an equality</a:t>
              </a:r>
            </a:p>
            <a:p>
              <a:pPr lvl="0" fontAlgn="base">
                <a:spcBef>
                  <a:spcPct val="0"/>
                </a:spcBef>
                <a:spcAft>
                  <a:spcPct val="0"/>
                </a:spcAft>
              </a:pPr>
              <a:r>
                <a:rPr lang="en-US" sz="1900" dirty="0">
                  <a:solidFill>
                    <a:srgbClr val="1A1B1C"/>
                  </a:solidFill>
                  <a:latin typeface="Times New Roman" pitchFamily="18" charset="0"/>
                </a:rPr>
                <a:t>and (Z flag is 1)</a:t>
              </a:r>
            </a:p>
            <a:p>
              <a:pPr lvl="0" fontAlgn="base">
                <a:spcBef>
                  <a:spcPct val="0"/>
                </a:spcBef>
                <a:spcAft>
                  <a:spcPct val="0"/>
                </a:spcAft>
              </a:pPr>
              <a:r>
                <a:rPr lang="en-US" sz="1900" dirty="0">
                  <a:solidFill>
                    <a:srgbClr val="1A1B1C"/>
                  </a:solidFill>
                  <a:latin typeface="Times New Roman" pitchFamily="18" charset="0"/>
                </a:rPr>
                <a:t>Branch to .foo if the last flag setting</a:t>
              </a:r>
            </a:p>
            <a:p>
              <a:pPr lvl="0" fontAlgn="base">
                <a:spcBef>
                  <a:spcPct val="0"/>
                </a:spcBef>
                <a:spcAft>
                  <a:spcPct val="0"/>
                </a:spcAft>
              </a:pPr>
              <a:r>
                <a:rPr lang="en-US" sz="1900" dirty="0">
                  <a:solidFill>
                    <a:srgbClr val="1A1B1C"/>
                  </a:solidFill>
                  <a:latin typeface="Times New Roman" pitchFamily="18" charset="0"/>
                </a:rPr>
                <a:t>instruction has resulted in an inequality</a:t>
              </a:r>
            </a:p>
            <a:p>
              <a:pPr lvl="0" fontAlgn="base">
                <a:spcBef>
                  <a:spcPct val="0"/>
                </a:spcBef>
                <a:spcAft>
                  <a:spcPct val="0"/>
                </a:spcAft>
              </a:pPr>
              <a:r>
                <a:rPr lang="en-US" sz="1900" dirty="0">
                  <a:solidFill>
                    <a:srgbClr val="1A1B1C"/>
                  </a:solidFill>
                  <a:latin typeface="Times New Roman" pitchFamily="18" charset="0"/>
                </a:rPr>
                <a:t>and (Z flag is 0)</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Freeform 12"/>
            <p:cNvSpPr>
              <a:spLocks noEditPoints="1"/>
            </p:cNvSpPr>
            <p:nvPr/>
          </p:nvSpPr>
          <p:spPr bwMode="auto">
            <a:xfrm>
              <a:off x="974" y="1759"/>
              <a:ext cx="4384" cy="368"/>
            </a:xfrm>
            <a:custGeom>
              <a:avLst/>
              <a:gdLst>
                <a:gd name="T0" fmla="*/ 437 w 441"/>
                <a:gd name="T1" fmla="*/ 18 h 37"/>
                <a:gd name="T2" fmla="*/ 437 w 441"/>
                <a:gd name="T3" fmla="*/ 0 h 37"/>
                <a:gd name="T4" fmla="*/ 441 w 441"/>
                <a:gd name="T5" fmla="*/ 18 h 37"/>
                <a:gd name="T6" fmla="*/ 441 w 441"/>
                <a:gd name="T7" fmla="*/ 0 h 37"/>
                <a:gd name="T8" fmla="*/ 0 w 441"/>
                <a:gd name="T9" fmla="*/ 18 h 37"/>
                <a:gd name="T10" fmla="*/ 441 w 441"/>
                <a:gd name="T11" fmla="*/ 18 h 37"/>
                <a:gd name="T12" fmla="*/ 0 w 441"/>
                <a:gd name="T13" fmla="*/ 37 h 37"/>
                <a:gd name="T14" fmla="*/ 0 w 441"/>
                <a:gd name="T15" fmla="*/ 19 h 37"/>
                <a:gd name="T16" fmla="*/ 4 w 441"/>
                <a:gd name="T17" fmla="*/ 37 h 37"/>
                <a:gd name="T18" fmla="*/ 4 w 441"/>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37">
                  <a:moveTo>
                    <a:pt x="437" y="18"/>
                  </a:moveTo>
                  <a:lnTo>
                    <a:pt x="437" y="0"/>
                  </a:lnTo>
                  <a:moveTo>
                    <a:pt x="441" y="18"/>
                  </a:moveTo>
                  <a:lnTo>
                    <a:pt x="441" y="0"/>
                  </a:lnTo>
                  <a:moveTo>
                    <a:pt x="0" y="18"/>
                  </a:moveTo>
                  <a:lnTo>
                    <a:pt x="441"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3"/>
            <p:cNvSpPr>
              <a:spLocks noChangeShapeType="1"/>
            </p:cNvSpPr>
            <p:nvPr/>
          </p:nvSpPr>
          <p:spPr bwMode="auto">
            <a:xfrm flipV="1">
              <a:off x="1839" y="1948"/>
              <a:ext cx="0" cy="179"/>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flipV="1">
              <a:off x="2594" y="1948"/>
              <a:ext cx="0" cy="179"/>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974" y="1948"/>
              <a:ext cx="4384" cy="716"/>
            </a:xfrm>
            <a:custGeom>
              <a:avLst/>
              <a:gdLst>
                <a:gd name="T0" fmla="*/ 437 w 441"/>
                <a:gd name="T1" fmla="*/ 18 h 72"/>
                <a:gd name="T2" fmla="*/ 437 w 441"/>
                <a:gd name="T3" fmla="*/ 0 h 72"/>
                <a:gd name="T4" fmla="*/ 441 w 441"/>
                <a:gd name="T5" fmla="*/ 18 h 72"/>
                <a:gd name="T6" fmla="*/ 441 w 441"/>
                <a:gd name="T7" fmla="*/ 0 h 72"/>
                <a:gd name="T8" fmla="*/ 0 w 441"/>
                <a:gd name="T9" fmla="*/ 18 h 72"/>
                <a:gd name="T10" fmla="*/ 441 w 441"/>
                <a:gd name="T11" fmla="*/ 18 h 72"/>
                <a:gd name="T12" fmla="*/ 0 w 441"/>
                <a:gd name="T13" fmla="*/ 72 h 72"/>
                <a:gd name="T14" fmla="*/ 0 w 441"/>
                <a:gd name="T15" fmla="*/ 18 h 72"/>
                <a:gd name="T16" fmla="*/ 4 w 441"/>
                <a:gd name="T17" fmla="*/ 72 h 72"/>
                <a:gd name="T18" fmla="*/ 4 w 441"/>
                <a:gd name="T19"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72">
                  <a:moveTo>
                    <a:pt x="437" y="18"/>
                  </a:moveTo>
                  <a:lnTo>
                    <a:pt x="437" y="0"/>
                  </a:lnTo>
                  <a:moveTo>
                    <a:pt x="441" y="18"/>
                  </a:moveTo>
                  <a:lnTo>
                    <a:pt x="441" y="0"/>
                  </a:lnTo>
                  <a:moveTo>
                    <a:pt x="0" y="18"/>
                  </a:moveTo>
                  <a:lnTo>
                    <a:pt x="441" y="18"/>
                  </a:lnTo>
                  <a:moveTo>
                    <a:pt x="0" y="72"/>
                  </a:moveTo>
                  <a:lnTo>
                    <a:pt x="0" y="18"/>
                  </a:lnTo>
                  <a:moveTo>
                    <a:pt x="4" y="72"/>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V="1">
              <a:off x="1839" y="2127"/>
              <a:ext cx="0" cy="537"/>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flipV="1">
              <a:off x="2594" y="2127"/>
              <a:ext cx="0" cy="537"/>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974" y="2127"/>
              <a:ext cx="4384" cy="1084"/>
            </a:xfrm>
            <a:custGeom>
              <a:avLst/>
              <a:gdLst>
                <a:gd name="T0" fmla="*/ 437 w 441"/>
                <a:gd name="T1" fmla="*/ 54 h 109"/>
                <a:gd name="T2" fmla="*/ 437 w 441"/>
                <a:gd name="T3" fmla="*/ 0 h 109"/>
                <a:gd name="T4" fmla="*/ 441 w 441"/>
                <a:gd name="T5" fmla="*/ 54 h 109"/>
                <a:gd name="T6" fmla="*/ 441 w 441"/>
                <a:gd name="T7" fmla="*/ 0 h 109"/>
                <a:gd name="T8" fmla="*/ 0 w 441"/>
                <a:gd name="T9" fmla="*/ 55 h 109"/>
                <a:gd name="T10" fmla="*/ 441 w 441"/>
                <a:gd name="T11" fmla="*/ 55 h 109"/>
                <a:gd name="T12" fmla="*/ 0 w 441"/>
                <a:gd name="T13" fmla="*/ 109 h 109"/>
                <a:gd name="T14" fmla="*/ 0 w 441"/>
                <a:gd name="T15" fmla="*/ 55 h 109"/>
                <a:gd name="T16" fmla="*/ 4 w 441"/>
                <a:gd name="T17" fmla="*/ 109 h 109"/>
                <a:gd name="T18" fmla="*/ 4 w 441"/>
                <a:gd name="T19"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109">
                  <a:moveTo>
                    <a:pt x="437" y="54"/>
                  </a:moveTo>
                  <a:lnTo>
                    <a:pt x="437" y="0"/>
                  </a:lnTo>
                  <a:moveTo>
                    <a:pt x="441" y="54"/>
                  </a:moveTo>
                  <a:lnTo>
                    <a:pt x="441" y="0"/>
                  </a:lnTo>
                  <a:moveTo>
                    <a:pt x="0" y="55"/>
                  </a:moveTo>
                  <a:lnTo>
                    <a:pt x="441" y="55"/>
                  </a:lnTo>
                  <a:moveTo>
                    <a:pt x="0" y="109"/>
                  </a:moveTo>
                  <a:lnTo>
                    <a:pt x="0" y="55"/>
                  </a:lnTo>
                  <a:moveTo>
                    <a:pt x="4" y="109"/>
                  </a:moveTo>
                  <a:lnTo>
                    <a:pt x="4" y="55"/>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1839" y="2674"/>
              <a:ext cx="0" cy="537"/>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2594" y="2674"/>
              <a:ext cx="0" cy="537"/>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974" y="2674"/>
              <a:ext cx="4384" cy="576"/>
            </a:xfrm>
            <a:custGeom>
              <a:avLst/>
              <a:gdLst>
                <a:gd name="T0" fmla="*/ 437 w 441"/>
                <a:gd name="T1" fmla="*/ 54 h 58"/>
                <a:gd name="T2" fmla="*/ 437 w 441"/>
                <a:gd name="T3" fmla="*/ 0 h 58"/>
                <a:gd name="T4" fmla="*/ 441 w 441"/>
                <a:gd name="T5" fmla="*/ 54 h 58"/>
                <a:gd name="T6" fmla="*/ 441 w 441"/>
                <a:gd name="T7" fmla="*/ 0 h 58"/>
                <a:gd name="T8" fmla="*/ 0 w 441"/>
                <a:gd name="T9" fmla="*/ 54 h 58"/>
                <a:gd name="T10" fmla="*/ 441 w 441"/>
                <a:gd name="T11" fmla="*/ 54 h 58"/>
                <a:gd name="T12" fmla="*/ 0 w 441"/>
                <a:gd name="T13" fmla="*/ 58 h 58"/>
                <a:gd name="T14" fmla="*/ 441 w 441"/>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58">
                  <a:moveTo>
                    <a:pt x="437" y="54"/>
                  </a:moveTo>
                  <a:lnTo>
                    <a:pt x="437" y="0"/>
                  </a:lnTo>
                  <a:moveTo>
                    <a:pt x="441" y="54"/>
                  </a:moveTo>
                  <a:lnTo>
                    <a:pt x="441" y="0"/>
                  </a:lnTo>
                  <a:moveTo>
                    <a:pt x="0" y="54"/>
                  </a:moveTo>
                  <a:lnTo>
                    <a:pt x="441" y="54"/>
                  </a:lnTo>
                  <a:moveTo>
                    <a:pt x="0" y="58"/>
                  </a:moveTo>
                  <a:lnTo>
                    <a:pt x="441" y="5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Branch</a:t>
            </a:r>
            <a:r>
              <a:rPr lang="fr-FR" dirty="0">
                <a:solidFill>
                  <a:schemeClr val="tx1"/>
                </a:solidFill>
              </a:rPr>
              <a:t> Conditions</a:t>
            </a:r>
          </a:p>
        </p:txBody>
      </p:sp>
      <p:grpSp>
        <p:nvGrpSpPr>
          <p:cNvPr id="7" name="Group 5"/>
          <p:cNvGrpSpPr>
            <a:grpSpLocks noChangeAspect="1"/>
          </p:cNvGrpSpPr>
          <p:nvPr/>
        </p:nvGrpSpPr>
        <p:grpSpPr bwMode="auto">
          <a:xfrm>
            <a:off x="1219200" y="1524000"/>
            <a:ext cx="7772400" cy="4737100"/>
            <a:chOff x="768" y="960"/>
            <a:chExt cx="4896" cy="2984"/>
          </a:xfrm>
        </p:grpSpPr>
        <p:sp>
          <p:nvSpPr>
            <p:cNvPr id="8" name="AutoShape 4"/>
            <p:cNvSpPr>
              <a:spLocks noChangeAspect="1" noChangeArrowheads="1" noTextEdit="1"/>
            </p:cNvSpPr>
            <p:nvPr/>
          </p:nvSpPr>
          <p:spPr bwMode="auto">
            <a:xfrm>
              <a:off x="768" y="960"/>
              <a:ext cx="4896" cy="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2107" y="2849"/>
              <a:ext cx="422" cy="422"/>
            </a:xfrm>
            <a:custGeom>
              <a:avLst/>
              <a:gdLst>
                <a:gd name="T0" fmla="*/ 37 w 46"/>
                <a:gd name="T1" fmla="*/ 8 h 46"/>
                <a:gd name="T2" fmla="*/ 38 w 46"/>
                <a:gd name="T3" fmla="*/ 38 h 46"/>
                <a:gd name="T4" fmla="*/ 9 w 46"/>
                <a:gd name="T5" fmla="*/ 38 h 46"/>
                <a:gd name="T6" fmla="*/ 8 w 46"/>
                <a:gd name="T7" fmla="*/ 9 h 46"/>
                <a:gd name="T8" fmla="*/ 37 w 46"/>
                <a:gd name="T9" fmla="*/ 8 h 46"/>
                <a:gd name="T10" fmla="*/ 37 w 46"/>
                <a:gd name="T11" fmla="*/ 8 h 46"/>
              </a:gdLst>
              <a:ahLst/>
              <a:cxnLst>
                <a:cxn ang="0">
                  <a:pos x="T0" y="T1"/>
                </a:cxn>
                <a:cxn ang="0">
                  <a:pos x="T2" y="T3"/>
                </a:cxn>
                <a:cxn ang="0">
                  <a:pos x="T4" y="T5"/>
                </a:cxn>
                <a:cxn ang="0">
                  <a:pos x="T6" y="T7"/>
                </a:cxn>
                <a:cxn ang="0">
                  <a:pos x="T8" y="T9"/>
                </a:cxn>
                <a:cxn ang="0">
                  <a:pos x="T10" y="T11"/>
                </a:cxn>
              </a:cxnLst>
              <a:rect l="0" t="0" r="r" b="b"/>
              <a:pathLst>
                <a:path w="46" h="46">
                  <a:moveTo>
                    <a:pt x="37" y="8"/>
                  </a:moveTo>
                  <a:cubicBezTo>
                    <a:pt x="46" y="16"/>
                    <a:pt x="46" y="29"/>
                    <a:pt x="38" y="38"/>
                  </a:cubicBezTo>
                  <a:cubicBezTo>
                    <a:pt x="31" y="46"/>
                    <a:pt x="18" y="46"/>
                    <a:pt x="9" y="38"/>
                  </a:cubicBezTo>
                  <a:cubicBezTo>
                    <a:pt x="1" y="30"/>
                    <a:pt x="0" y="17"/>
                    <a:pt x="8" y="9"/>
                  </a:cubicBezTo>
                  <a:cubicBezTo>
                    <a:pt x="16" y="1"/>
                    <a:pt x="29" y="0"/>
                    <a:pt x="37" y="8"/>
                  </a:cubicBezTo>
                  <a:close/>
                  <a:moveTo>
                    <a:pt x="37" y="8"/>
                  </a:moveTo>
                </a:path>
              </a:pathLst>
            </a:custGeom>
            <a:noFill/>
            <a:ln w="0">
              <a:solidFill>
                <a:srgbClr val="FAFBF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786" y="978"/>
              <a:ext cx="4852" cy="165"/>
            </a:xfrm>
            <a:custGeom>
              <a:avLst/>
              <a:gdLst>
                <a:gd name="T0" fmla="*/ 0 w 529"/>
                <a:gd name="T1" fmla="*/ 0 h 18"/>
                <a:gd name="T2" fmla="*/ 529 w 529"/>
                <a:gd name="T3" fmla="*/ 0 h 18"/>
                <a:gd name="T4" fmla="*/ 0 w 529"/>
                <a:gd name="T5" fmla="*/ 18 h 18"/>
                <a:gd name="T6" fmla="*/ 0 w 529"/>
                <a:gd name="T7" fmla="*/ 0 h 18"/>
                <a:gd name="T8" fmla="*/ 4 w 529"/>
                <a:gd name="T9" fmla="*/ 18 h 18"/>
                <a:gd name="T10" fmla="*/ 4 w 529"/>
                <a:gd name="T11" fmla="*/ 0 h 18"/>
              </a:gdLst>
              <a:ahLst/>
              <a:cxnLst>
                <a:cxn ang="0">
                  <a:pos x="T0" y="T1"/>
                </a:cxn>
                <a:cxn ang="0">
                  <a:pos x="T2" y="T3"/>
                </a:cxn>
                <a:cxn ang="0">
                  <a:pos x="T4" y="T5"/>
                </a:cxn>
                <a:cxn ang="0">
                  <a:pos x="T6" y="T7"/>
                </a:cxn>
                <a:cxn ang="0">
                  <a:pos x="T8" y="T9"/>
                </a:cxn>
                <a:cxn ang="0">
                  <a:pos x="T10" y="T11"/>
                </a:cxn>
              </a:cxnLst>
              <a:rect l="0" t="0" r="r" b="b"/>
              <a:pathLst>
                <a:path w="529" h="18">
                  <a:moveTo>
                    <a:pt x="0" y="0"/>
                  </a:moveTo>
                  <a:lnTo>
                    <a:pt x="529" y="0"/>
                  </a:lnTo>
                  <a:moveTo>
                    <a:pt x="0" y="18"/>
                  </a:moveTo>
                  <a:lnTo>
                    <a:pt x="0" y="0"/>
                  </a:lnTo>
                  <a:moveTo>
                    <a:pt x="4" y="18"/>
                  </a:moveTo>
                  <a:lnTo>
                    <a:pt x="4" y="0"/>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906" y="979"/>
              <a:ext cx="53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Number</a:t>
              </a:r>
              <a:endParaRPr kumimoji="0" lang="en-US" sz="1800" b="0" i="0" u="none" strike="noStrike" cap="none" normalizeH="0" baseline="0" smtClean="0">
                <a:ln>
                  <a:noFill/>
                </a:ln>
                <a:solidFill>
                  <a:schemeClr val="tx1"/>
                </a:solidFill>
                <a:effectLst/>
                <a:latin typeface="Arial" pitchFamily="34" charset="0"/>
              </a:endParaRPr>
            </a:p>
          </p:txBody>
        </p:sp>
        <p:sp>
          <p:nvSpPr>
            <p:cNvPr id="12" name="Line 9"/>
            <p:cNvSpPr>
              <a:spLocks noChangeShapeType="1"/>
            </p:cNvSpPr>
            <p:nvPr/>
          </p:nvSpPr>
          <p:spPr bwMode="auto">
            <a:xfrm flipV="1">
              <a:off x="1474" y="97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557" y="979"/>
              <a:ext cx="34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Suffix</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Line 12"/>
            <p:cNvSpPr>
              <a:spLocks noChangeShapeType="1"/>
            </p:cNvSpPr>
            <p:nvPr/>
          </p:nvSpPr>
          <p:spPr bwMode="auto">
            <a:xfrm flipV="1">
              <a:off x="1988" y="97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2070" y="979"/>
              <a:ext cx="57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Meaning</a:t>
              </a:r>
              <a:endParaRPr kumimoji="0" lang="en-US" sz="1800" b="0" i="0" u="none" strike="noStrike" cap="none" normalizeH="0" baseline="0" smtClean="0">
                <a:ln>
                  <a:noFill/>
                </a:ln>
                <a:solidFill>
                  <a:schemeClr val="tx1"/>
                </a:solidFill>
                <a:effectLst/>
                <a:latin typeface="Arial" pitchFamily="34" charset="0"/>
              </a:endParaRPr>
            </a:p>
          </p:txBody>
        </p:sp>
        <p:sp>
          <p:nvSpPr>
            <p:cNvPr id="17" name="Line 14"/>
            <p:cNvSpPr>
              <a:spLocks noChangeShapeType="1"/>
            </p:cNvSpPr>
            <p:nvPr/>
          </p:nvSpPr>
          <p:spPr bwMode="auto">
            <a:xfrm flipV="1">
              <a:off x="4271" y="97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4354" y="979"/>
              <a:ext cx="5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Flag State</a:t>
              </a:r>
              <a:endParaRPr kumimoji="0" lang="en-US" sz="1800" b="0" i="0" u="none" strike="noStrike" cap="none" normalizeH="0" baseline="0" dirty="0" smtClean="0">
                <a:ln>
                  <a:noFill/>
                </a:ln>
                <a:solidFill>
                  <a:schemeClr val="tx1"/>
                </a:solidFill>
                <a:effectLst/>
                <a:latin typeface="Arial" pitchFamily="34" charset="0"/>
              </a:endParaRPr>
            </a:p>
          </p:txBody>
        </p:sp>
        <p:sp>
          <p:nvSpPr>
            <p:cNvPr id="19" name="Freeform 16"/>
            <p:cNvSpPr>
              <a:spLocks noEditPoints="1"/>
            </p:cNvSpPr>
            <p:nvPr/>
          </p:nvSpPr>
          <p:spPr bwMode="auto">
            <a:xfrm>
              <a:off x="786" y="978"/>
              <a:ext cx="4852" cy="340"/>
            </a:xfrm>
            <a:custGeom>
              <a:avLst/>
              <a:gdLst>
                <a:gd name="T0" fmla="*/ 525 w 529"/>
                <a:gd name="T1" fmla="*/ 18 h 37"/>
                <a:gd name="T2" fmla="*/ 525 w 529"/>
                <a:gd name="T3" fmla="*/ 0 h 37"/>
                <a:gd name="T4" fmla="*/ 529 w 529"/>
                <a:gd name="T5" fmla="*/ 18 h 37"/>
                <a:gd name="T6" fmla="*/ 529 w 529"/>
                <a:gd name="T7" fmla="*/ 0 h 37"/>
                <a:gd name="T8" fmla="*/ 0 w 529"/>
                <a:gd name="T9" fmla="*/ 19 h 37"/>
                <a:gd name="T10" fmla="*/ 529 w 529"/>
                <a:gd name="T11" fmla="*/ 19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1117" y="1153"/>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1" name="Line 18"/>
            <p:cNvSpPr>
              <a:spLocks noChangeShapeType="1"/>
            </p:cNvSpPr>
            <p:nvPr/>
          </p:nvSpPr>
          <p:spPr bwMode="auto">
            <a:xfrm flipV="1">
              <a:off x="1474" y="115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1557" y="1153"/>
              <a:ext cx="1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eq</a:t>
              </a:r>
              <a:endParaRPr kumimoji="0" lang="en-US" sz="1800" b="0" i="0" u="none" strike="noStrike" cap="none" normalizeH="0" baseline="0" smtClean="0">
                <a:ln>
                  <a:noFill/>
                </a:ln>
                <a:solidFill>
                  <a:schemeClr val="tx1"/>
                </a:solidFill>
                <a:effectLst/>
                <a:latin typeface="Arial" pitchFamily="34" charset="0"/>
              </a:endParaRPr>
            </a:p>
          </p:txBody>
        </p:sp>
        <p:sp>
          <p:nvSpPr>
            <p:cNvPr id="23" name="Line 20"/>
            <p:cNvSpPr>
              <a:spLocks noChangeShapeType="1"/>
            </p:cNvSpPr>
            <p:nvPr/>
          </p:nvSpPr>
          <p:spPr bwMode="auto">
            <a:xfrm flipV="1">
              <a:off x="1988" y="115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2070" y="1153"/>
              <a:ext cx="3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equal</a:t>
              </a:r>
              <a:endParaRPr kumimoji="0" lang="en-US" sz="1800" b="0" i="0" u="none" strike="noStrike" cap="none" normalizeH="0" baseline="0" smtClean="0">
                <a:ln>
                  <a:noFill/>
                </a:ln>
                <a:solidFill>
                  <a:schemeClr val="tx1"/>
                </a:solidFill>
                <a:effectLst/>
                <a:latin typeface="Arial" pitchFamily="34" charset="0"/>
              </a:endParaRPr>
            </a:p>
          </p:txBody>
        </p:sp>
        <p:sp>
          <p:nvSpPr>
            <p:cNvPr id="25" name="Line 22"/>
            <p:cNvSpPr>
              <a:spLocks noChangeShapeType="1"/>
            </p:cNvSpPr>
            <p:nvPr/>
          </p:nvSpPr>
          <p:spPr bwMode="auto">
            <a:xfrm flipV="1">
              <a:off x="4271" y="115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4354" y="1153"/>
              <a:ext cx="2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Z = 1</a:t>
              </a:r>
              <a:endParaRPr kumimoji="0" lang="en-US" sz="1800" b="0" i="0" u="none" strike="noStrike" cap="none" normalizeH="0" baseline="0" dirty="0" smtClean="0">
                <a:ln>
                  <a:noFill/>
                </a:ln>
                <a:solidFill>
                  <a:schemeClr val="tx1"/>
                </a:solidFill>
                <a:effectLst/>
                <a:latin typeface="Arial" pitchFamily="34" charset="0"/>
              </a:endParaRPr>
            </a:p>
          </p:txBody>
        </p:sp>
        <p:sp>
          <p:nvSpPr>
            <p:cNvPr id="27" name="Freeform 24"/>
            <p:cNvSpPr>
              <a:spLocks noEditPoints="1"/>
            </p:cNvSpPr>
            <p:nvPr/>
          </p:nvSpPr>
          <p:spPr bwMode="auto">
            <a:xfrm>
              <a:off x="786" y="1153"/>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8 h 37"/>
                <a:gd name="T10" fmla="*/ 529 w 529"/>
                <a:gd name="T11" fmla="*/ 18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8"/>
                  </a:moveTo>
                  <a:lnTo>
                    <a:pt x="529"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1117" y="1318"/>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9" name="Line 26"/>
            <p:cNvSpPr>
              <a:spLocks noChangeShapeType="1"/>
            </p:cNvSpPr>
            <p:nvPr/>
          </p:nvSpPr>
          <p:spPr bwMode="auto">
            <a:xfrm flipV="1">
              <a:off x="1474" y="132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1557" y="1318"/>
              <a:ext cx="1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ne</a:t>
              </a:r>
              <a:endParaRPr kumimoji="0" lang="en-US" sz="1800" b="0" i="0" u="none" strike="noStrike" cap="none" normalizeH="0" baseline="0" smtClean="0">
                <a:ln>
                  <a:noFill/>
                </a:ln>
                <a:solidFill>
                  <a:schemeClr val="tx1"/>
                </a:solidFill>
                <a:effectLst/>
                <a:latin typeface="Arial" pitchFamily="34" charset="0"/>
              </a:endParaRPr>
            </a:p>
          </p:txBody>
        </p:sp>
        <p:sp>
          <p:nvSpPr>
            <p:cNvPr id="31" name="Line 28"/>
            <p:cNvSpPr>
              <a:spLocks noChangeShapeType="1"/>
            </p:cNvSpPr>
            <p:nvPr/>
          </p:nvSpPr>
          <p:spPr bwMode="auto">
            <a:xfrm flipV="1">
              <a:off x="1988" y="132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4" name="Rectangle 29"/>
            <p:cNvSpPr>
              <a:spLocks noChangeArrowheads="1"/>
            </p:cNvSpPr>
            <p:nvPr/>
          </p:nvSpPr>
          <p:spPr bwMode="auto">
            <a:xfrm>
              <a:off x="2070" y="1318"/>
              <a:ext cx="55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notequal</a:t>
              </a:r>
              <a:endParaRPr kumimoji="0" lang="en-US" sz="1800" b="0" i="0" u="none" strike="noStrike" cap="none" normalizeH="0" baseline="0" smtClean="0">
                <a:ln>
                  <a:noFill/>
                </a:ln>
                <a:solidFill>
                  <a:schemeClr val="tx1"/>
                </a:solidFill>
                <a:effectLst/>
                <a:latin typeface="Arial" pitchFamily="34" charset="0"/>
              </a:endParaRPr>
            </a:p>
          </p:txBody>
        </p:sp>
        <p:sp>
          <p:nvSpPr>
            <p:cNvPr id="6145" name="Line 30"/>
            <p:cNvSpPr>
              <a:spLocks noChangeShapeType="1"/>
            </p:cNvSpPr>
            <p:nvPr/>
          </p:nvSpPr>
          <p:spPr bwMode="auto">
            <a:xfrm flipV="1">
              <a:off x="4271" y="132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7" name="Rectangle 31"/>
            <p:cNvSpPr>
              <a:spLocks noChangeArrowheads="1"/>
            </p:cNvSpPr>
            <p:nvPr/>
          </p:nvSpPr>
          <p:spPr bwMode="auto">
            <a:xfrm>
              <a:off x="4354" y="1318"/>
              <a:ext cx="29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Z = 0</a:t>
              </a:r>
              <a:endParaRPr kumimoji="0" lang="en-US" sz="1800" b="0" i="0" u="none" strike="noStrike" cap="none" normalizeH="0" baseline="0" dirty="0" smtClean="0">
                <a:ln>
                  <a:noFill/>
                </a:ln>
                <a:solidFill>
                  <a:schemeClr val="tx1"/>
                </a:solidFill>
                <a:effectLst/>
                <a:latin typeface="Arial" pitchFamily="34" charset="0"/>
              </a:endParaRPr>
            </a:p>
          </p:txBody>
        </p:sp>
        <p:sp>
          <p:nvSpPr>
            <p:cNvPr id="6148" name="Freeform 32"/>
            <p:cNvSpPr>
              <a:spLocks noEditPoints="1"/>
            </p:cNvSpPr>
            <p:nvPr/>
          </p:nvSpPr>
          <p:spPr bwMode="auto">
            <a:xfrm>
              <a:off x="786" y="1327"/>
              <a:ext cx="4852" cy="330"/>
            </a:xfrm>
            <a:custGeom>
              <a:avLst/>
              <a:gdLst>
                <a:gd name="T0" fmla="*/ 525 w 529"/>
                <a:gd name="T1" fmla="*/ 18 h 36"/>
                <a:gd name="T2" fmla="*/ 525 w 529"/>
                <a:gd name="T3" fmla="*/ 0 h 36"/>
                <a:gd name="T4" fmla="*/ 529 w 529"/>
                <a:gd name="T5" fmla="*/ 18 h 36"/>
                <a:gd name="T6" fmla="*/ 529 w 529"/>
                <a:gd name="T7" fmla="*/ 0 h 36"/>
                <a:gd name="T8" fmla="*/ 0 w 529"/>
                <a:gd name="T9" fmla="*/ 18 h 36"/>
                <a:gd name="T10" fmla="*/ 529 w 529"/>
                <a:gd name="T11" fmla="*/ 18 h 36"/>
                <a:gd name="T12" fmla="*/ 0 w 529"/>
                <a:gd name="T13" fmla="*/ 36 h 36"/>
                <a:gd name="T14" fmla="*/ 0 w 529"/>
                <a:gd name="T15" fmla="*/ 18 h 36"/>
                <a:gd name="T16" fmla="*/ 4 w 529"/>
                <a:gd name="T17" fmla="*/ 36 h 36"/>
                <a:gd name="T18" fmla="*/ 4 w 52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6">
                  <a:moveTo>
                    <a:pt x="525" y="18"/>
                  </a:moveTo>
                  <a:lnTo>
                    <a:pt x="525" y="0"/>
                  </a:lnTo>
                  <a:moveTo>
                    <a:pt x="529" y="18"/>
                  </a:moveTo>
                  <a:lnTo>
                    <a:pt x="529" y="0"/>
                  </a:lnTo>
                  <a:moveTo>
                    <a:pt x="0" y="18"/>
                  </a:moveTo>
                  <a:lnTo>
                    <a:pt x="529"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9" name="Rectangle 33"/>
            <p:cNvSpPr>
              <a:spLocks noChangeArrowheads="1"/>
            </p:cNvSpPr>
            <p:nvPr/>
          </p:nvSpPr>
          <p:spPr bwMode="auto">
            <a:xfrm>
              <a:off x="1117" y="1492"/>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6150" name="Line 34"/>
            <p:cNvSpPr>
              <a:spLocks noChangeShapeType="1"/>
            </p:cNvSpPr>
            <p:nvPr/>
          </p:nvSpPr>
          <p:spPr bwMode="auto">
            <a:xfrm flipV="1">
              <a:off x="1474" y="1492"/>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1" name="Rectangle 35"/>
            <p:cNvSpPr>
              <a:spLocks noChangeArrowheads="1"/>
            </p:cNvSpPr>
            <p:nvPr/>
          </p:nvSpPr>
          <p:spPr bwMode="auto">
            <a:xfrm>
              <a:off x="1557" y="1492"/>
              <a:ext cx="3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cs/hs</a:t>
              </a:r>
              <a:endParaRPr kumimoji="0" lang="en-US" sz="1800" b="0" i="0" u="none" strike="noStrike" cap="none" normalizeH="0" baseline="0" smtClean="0">
                <a:ln>
                  <a:noFill/>
                </a:ln>
                <a:solidFill>
                  <a:schemeClr val="tx1"/>
                </a:solidFill>
                <a:effectLst/>
                <a:latin typeface="Arial" pitchFamily="34" charset="0"/>
              </a:endParaRPr>
            </a:p>
          </p:txBody>
        </p:sp>
        <p:sp>
          <p:nvSpPr>
            <p:cNvPr id="6152" name="Line 36"/>
            <p:cNvSpPr>
              <a:spLocks noChangeShapeType="1"/>
            </p:cNvSpPr>
            <p:nvPr/>
          </p:nvSpPr>
          <p:spPr bwMode="auto">
            <a:xfrm flipV="1">
              <a:off x="1988" y="1492"/>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3" name="Rectangle 37"/>
            <p:cNvSpPr>
              <a:spLocks noChangeArrowheads="1"/>
            </p:cNvSpPr>
            <p:nvPr/>
          </p:nvSpPr>
          <p:spPr bwMode="auto">
            <a:xfrm>
              <a:off x="2070" y="1492"/>
              <a:ext cx="190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carry set/ unsigned higher or equal</a:t>
              </a:r>
              <a:endParaRPr kumimoji="0" lang="en-US" sz="1800" b="0" i="0" u="none" strike="noStrike" cap="none" normalizeH="0" baseline="0" dirty="0" smtClean="0">
                <a:ln>
                  <a:noFill/>
                </a:ln>
                <a:solidFill>
                  <a:schemeClr val="tx1"/>
                </a:solidFill>
                <a:effectLst/>
                <a:latin typeface="Arial" pitchFamily="34" charset="0"/>
              </a:endParaRPr>
            </a:p>
          </p:txBody>
        </p:sp>
        <p:sp>
          <p:nvSpPr>
            <p:cNvPr id="6154" name="Line 38"/>
            <p:cNvSpPr>
              <a:spLocks noChangeShapeType="1"/>
            </p:cNvSpPr>
            <p:nvPr/>
          </p:nvSpPr>
          <p:spPr bwMode="auto">
            <a:xfrm flipV="1">
              <a:off x="4271" y="1492"/>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5" name="Rectangle 39"/>
            <p:cNvSpPr>
              <a:spLocks noChangeArrowheads="1"/>
            </p:cNvSpPr>
            <p:nvPr/>
          </p:nvSpPr>
          <p:spPr bwMode="auto">
            <a:xfrm>
              <a:off x="4354" y="1492"/>
              <a:ext cx="3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C = 1</a:t>
              </a:r>
              <a:endParaRPr kumimoji="0" lang="en-US" sz="1800" b="0" i="0" u="none" strike="noStrike" cap="none" normalizeH="0" baseline="0" dirty="0" smtClean="0">
                <a:ln>
                  <a:noFill/>
                </a:ln>
                <a:solidFill>
                  <a:schemeClr val="tx1"/>
                </a:solidFill>
                <a:effectLst/>
                <a:latin typeface="Arial" pitchFamily="34" charset="0"/>
              </a:endParaRPr>
            </a:p>
          </p:txBody>
        </p:sp>
        <p:sp>
          <p:nvSpPr>
            <p:cNvPr id="6156" name="Freeform 40"/>
            <p:cNvSpPr>
              <a:spLocks noEditPoints="1"/>
            </p:cNvSpPr>
            <p:nvPr/>
          </p:nvSpPr>
          <p:spPr bwMode="auto">
            <a:xfrm>
              <a:off x="786" y="1492"/>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9 h 37"/>
                <a:gd name="T10" fmla="*/ 529 w 529"/>
                <a:gd name="T11" fmla="*/ 19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7" name="Rectangle 41"/>
            <p:cNvSpPr>
              <a:spLocks noChangeArrowheads="1"/>
            </p:cNvSpPr>
            <p:nvPr/>
          </p:nvSpPr>
          <p:spPr bwMode="auto">
            <a:xfrm>
              <a:off x="1117" y="1666"/>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6158" name="Line 42"/>
            <p:cNvSpPr>
              <a:spLocks noChangeShapeType="1"/>
            </p:cNvSpPr>
            <p:nvPr/>
          </p:nvSpPr>
          <p:spPr bwMode="auto">
            <a:xfrm flipV="1">
              <a:off x="1474" y="166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9" name="Rectangle 43"/>
            <p:cNvSpPr>
              <a:spLocks noChangeArrowheads="1"/>
            </p:cNvSpPr>
            <p:nvPr/>
          </p:nvSpPr>
          <p:spPr bwMode="auto">
            <a:xfrm>
              <a:off x="1557" y="1666"/>
              <a:ext cx="33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cc/lo</a:t>
              </a:r>
              <a:endParaRPr kumimoji="0" lang="en-US" sz="1800" b="0" i="0" u="none" strike="noStrike" cap="none" normalizeH="0" baseline="0" smtClean="0">
                <a:ln>
                  <a:noFill/>
                </a:ln>
                <a:solidFill>
                  <a:schemeClr val="tx1"/>
                </a:solidFill>
                <a:effectLst/>
                <a:latin typeface="Arial" pitchFamily="34" charset="0"/>
              </a:endParaRPr>
            </a:p>
          </p:txBody>
        </p:sp>
        <p:sp>
          <p:nvSpPr>
            <p:cNvPr id="6160" name="Line 44"/>
            <p:cNvSpPr>
              <a:spLocks noChangeShapeType="1"/>
            </p:cNvSpPr>
            <p:nvPr/>
          </p:nvSpPr>
          <p:spPr bwMode="auto">
            <a:xfrm flipV="1">
              <a:off x="1988" y="166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1" name="Rectangle 45"/>
            <p:cNvSpPr>
              <a:spLocks noChangeArrowheads="1"/>
            </p:cNvSpPr>
            <p:nvPr/>
          </p:nvSpPr>
          <p:spPr bwMode="auto">
            <a:xfrm>
              <a:off x="2070" y="1666"/>
              <a:ext cx="149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carry clear/ unsigned lower</a:t>
              </a:r>
              <a:endParaRPr kumimoji="0" lang="en-US" sz="1800" b="0" i="0" u="none" strike="noStrike" cap="none" normalizeH="0" baseline="0" dirty="0" smtClean="0">
                <a:ln>
                  <a:noFill/>
                </a:ln>
                <a:solidFill>
                  <a:schemeClr val="tx1"/>
                </a:solidFill>
                <a:effectLst/>
                <a:latin typeface="Arial" pitchFamily="34" charset="0"/>
              </a:endParaRPr>
            </a:p>
          </p:txBody>
        </p:sp>
        <p:sp>
          <p:nvSpPr>
            <p:cNvPr id="6162" name="Line 46"/>
            <p:cNvSpPr>
              <a:spLocks noChangeShapeType="1"/>
            </p:cNvSpPr>
            <p:nvPr/>
          </p:nvSpPr>
          <p:spPr bwMode="auto">
            <a:xfrm flipV="1">
              <a:off x="4271" y="166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3" name="Rectangle 47"/>
            <p:cNvSpPr>
              <a:spLocks noChangeArrowheads="1"/>
            </p:cNvSpPr>
            <p:nvPr/>
          </p:nvSpPr>
          <p:spPr bwMode="auto">
            <a:xfrm>
              <a:off x="4354" y="1666"/>
              <a:ext cx="30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C = 0</a:t>
              </a:r>
              <a:endParaRPr kumimoji="0" lang="en-US" sz="1800" b="0" i="0" u="none" strike="noStrike" cap="none" normalizeH="0" baseline="0" dirty="0" smtClean="0">
                <a:ln>
                  <a:noFill/>
                </a:ln>
                <a:solidFill>
                  <a:schemeClr val="tx1"/>
                </a:solidFill>
                <a:effectLst/>
                <a:latin typeface="Arial" pitchFamily="34" charset="0"/>
              </a:endParaRPr>
            </a:p>
          </p:txBody>
        </p:sp>
        <p:sp>
          <p:nvSpPr>
            <p:cNvPr id="6164" name="Freeform 48"/>
            <p:cNvSpPr>
              <a:spLocks noEditPoints="1"/>
            </p:cNvSpPr>
            <p:nvPr/>
          </p:nvSpPr>
          <p:spPr bwMode="auto">
            <a:xfrm>
              <a:off x="786" y="1666"/>
              <a:ext cx="4852" cy="340"/>
            </a:xfrm>
            <a:custGeom>
              <a:avLst/>
              <a:gdLst>
                <a:gd name="T0" fmla="*/ 525 w 529"/>
                <a:gd name="T1" fmla="*/ 18 h 37"/>
                <a:gd name="T2" fmla="*/ 525 w 529"/>
                <a:gd name="T3" fmla="*/ 0 h 37"/>
                <a:gd name="T4" fmla="*/ 529 w 529"/>
                <a:gd name="T5" fmla="*/ 18 h 37"/>
                <a:gd name="T6" fmla="*/ 529 w 529"/>
                <a:gd name="T7" fmla="*/ 0 h 37"/>
                <a:gd name="T8" fmla="*/ 0 w 529"/>
                <a:gd name="T9" fmla="*/ 18 h 37"/>
                <a:gd name="T10" fmla="*/ 529 w 529"/>
                <a:gd name="T11" fmla="*/ 18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8"/>
                  </a:moveTo>
                  <a:lnTo>
                    <a:pt x="529"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5" name="Rectangle 49"/>
            <p:cNvSpPr>
              <a:spLocks noChangeArrowheads="1"/>
            </p:cNvSpPr>
            <p:nvPr/>
          </p:nvSpPr>
          <p:spPr bwMode="auto">
            <a:xfrm>
              <a:off x="1117" y="1832"/>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6166" name="Line 50"/>
            <p:cNvSpPr>
              <a:spLocks noChangeShapeType="1"/>
            </p:cNvSpPr>
            <p:nvPr/>
          </p:nvSpPr>
          <p:spPr bwMode="auto">
            <a:xfrm flipV="1">
              <a:off x="1474" y="1840"/>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7" name="Rectangle 51"/>
            <p:cNvSpPr>
              <a:spLocks noChangeArrowheads="1"/>
            </p:cNvSpPr>
            <p:nvPr/>
          </p:nvSpPr>
          <p:spPr bwMode="auto">
            <a:xfrm>
              <a:off x="1557" y="1832"/>
              <a:ext cx="21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mi</a:t>
              </a:r>
              <a:endParaRPr kumimoji="0" lang="en-US" sz="1800" b="0" i="0" u="none" strike="noStrike" cap="none" normalizeH="0" baseline="0" smtClean="0">
                <a:ln>
                  <a:noFill/>
                </a:ln>
                <a:solidFill>
                  <a:schemeClr val="tx1"/>
                </a:solidFill>
                <a:effectLst/>
                <a:latin typeface="Arial" pitchFamily="34" charset="0"/>
              </a:endParaRPr>
            </a:p>
          </p:txBody>
        </p:sp>
        <p:sp>
          <p:nvSpPr>
            <p:cNvPr id="6168" name="Line 52"/>
            <p:cNvSpPr>
              <a:spLocks noChangeShapeType="1"/>
            </p:cNvSpPr>
            <p:nvPr/>
          </p:nvSpPr>
          <p:spPr bwMode="auto">
            <a:xfrm flipV="1">
              <a:off x="1988" y="1840"/>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9" name="Rectangle 53"/>
            <p:cNvSpPr>
              <a:spLocks noChangeArrowheads="1"/>
            </p:cNvSpPr>
            <p:nvPr/>
          </p:nvSpPr>
          <p:spPr bwMode="auto">
            <a:xfrm>
              <a:off x="2070" y="1832"/>
              <a:ext cx="87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negative/ minus</a:t>
              </a:r>
              <a:endParaRPr kumimoji="0" lang="en-US" sz="1800" b="0" i="0" u="none" strike="noStrike" cap="none" normalizeH="0" baseline="0" dirty="0" smtClean="0">
                <a:ln>
                  <a:noFill/>
                </a:ln>
                <a:solidFill>
                  <a:schemeClr val="tx1"/>
                </a:solidFill>
                <a:effectLst/>
                <a:latin typeface="Arial" pitchFamily="34" charset="0"/>
              </a:endParaRPr>
            </a:p>
          </p:txBody>
        </p:sp>
        <p:sp>
          <p:nvSpPr>
            <p:cNvPr id="6170" name="Line 54"/>
            <p:cNvSpPr>
              <a:spLocks noChangeShapeType="1"/>
            </p:cNvSpPr>
            <p:nvPr/>
          </p:nvSpPr>
          <p:spPr bwMode="auto">
            <a:xfrm flipV="1">
              <a:off x="4271" y="1840"/>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1" name="Rectangle 55"/>
            <p:cNvSpPr>
              <a:spLocks noChangeArrowheads="1"/>
            </p:cNvSpPr>
            <p:nvPr/>
          </p:nvSpPr>
          <p:spPr bwMode="auto">
            <a:xfrm>
              <a:off x="4354" y="1832"/>
              <a:ext cx="3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N = 1</a:t>
              </a:r>
              <a:endParaRPr kumimoji="0" lang="en-US" sz="1800" b="0" i="0" u="none" strike="noStrike" cap="none" normalizeH="0" baseline="0" dirty="0" smtClean="0">
                <a:ln>
                  <a:noFill/>
                </a:ln>
                <a:solidFill>
                  <a:schemeClr val="tx1"/>
                </a:solidFill>
                <a:effectLst/>
                <a:latin typeface="Arial" pitchFamily="34" charset="0"/>
              </a:endParaRPr>
            </a:p>
          </p:txBody>
        </p:sp>
        <p:sp>
          <p:nvSpPr>
            <p:cNvPr id="6172" name="Freeform 56"/>
            <p:cNvSpPr>
              <a:spLocks noEditPoints="1"/>
            </p:cNvSpPr>
            <p:nvPr/>
          </p:nvSpPr>
          <p:spPr bwMode="auto">
            <a:xfrm>
              <a:off x="786" y="1840"/>
              <a:ext cx="4852" cy="331"/>
            </a:xfrm>
            <a:custGeom>
              <a:avLst/>
              <a:gdLst>
                <a:gd name="T0" fmla="*/ 525 w 529"/>
                <a:gd name="T1" fmla="*/ 18 h 36"/>
                <a:gd name="T2" fmla="*/ 525 w 529"/>
                <a:gd name="T3" fmla="*/ 0 h 36"/>
                <a:gd name="T4" fmla="*/ 529 w 529"/>
                <a:gd name="T5" fmla="*/ 18 h 36"/>
                <a:gd name="T6" fmla="*/ 529 w 529"/>
                <a:gd name="T7" fmla="*/ 0 h 36"/>
                <a:gd name="T8" fmla="*/ 0 w 529"/>
                <a:gd name="T9" fmla="*/ 18 h 36"/>
                <a:gd name="T10" fmla="*/ 529 w 529"/>
                <a:gd name="T11" fmla="*/ 18 h 36"/>
                <a:gd name="T12" fmla="*/ 0 w 529"/>
                <a:gd name="T13" fmla="*/ 36 h 36"/>
                <a:gd name="T14" fmla="*/ 0 w 529"/>
                <a:gd name="T15" fmla="*/ 18 h 36"/>
                <a:gd name="T16" fmla="*/ 4 w 529"/>
                <a:gd name="T17" fmla="*/ 36 h 36"/>
                <a:gd name="T18" fmla="*/ 4 w 52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6">
                  <a:moveTo>
                    <a:pt x="525" y="18"/>
                  </a:moveTo>
                  <a:lnTo>
                    <a:pt x="525" y="0"/>
                  </a:lnTo>
                  <a:moveTo>
                    <a:pt x="529" y="18"/>
                  </a:moveTo>
                  <a:lnTo>
                    <a:pt x="529" y="0"/>
                  </a:lnTo>
                  <a:moveTo>
                    <a:pt x="0" y="18"/>
                  </a:moveTo>
                  <a:lnTo>
                    <a:pt x="529"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3" name="Rectangle 57"/>
            <p:cNvSpPr>
              <a:spLocks noChangeArrowheads="1"/>
            </p:cNvSpPr>
            <p:nvPr/>
          </p:nvSpPr>
          <p:spPr bwMode="auto">
            <a:xfrm>
              <a:off x="1117" y="2006"/>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6174" name="Line 58"/>
            <p:cNvSpPr>
              <a:spLocks noChangeShapeType="1"/>
            </p:cNvSpPr>
            <p:nvPr/>
          </p:nvSpPr>
          <p:spPr bwMode="auto">
            <a:xfrm flipV="1">
              <a:off x="1474" y="200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5" name="Rectangle 59"/>
            <p:cNvSpPr>
              <a:spLocks noChangeArrowheads="1"/>
            </p:cNvSpPr>
            <p:nvPr/>
          </p:nvSpPr>
          <p:spPr bwMode="auto">
            <a:xfrm>
              <a:off x="1557" y="2006"/>
              <a:ext cx="1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pl</a:t>
              </a:r>
              <a:endParaRPr kumimoji="0" lang="en-US" sz="1800" b="0" i="0" u="none" strike="noStrike" cap="none" normalizeH="0" baseline="0" smtClean="0">
                <a:ln>
                  <a:noFill/>
                </a:ln>
                <a:solidFill>
                  <a:schemeClr val="tx1"/>
                </a:solidFill>
                <a:effectLst/>
                <a:latin typeface="Arial" pitchFamily="34" charset="0"/>
              </a:endParaRPr>
            </a:p>
          </p:txBody>
        </p:sp>
        <p:sp>
          <p:nvSpPr>
            <p:cNvPr id="6176" name="Line 60"/>
            <p:cNvSpPr>
              <a:spLocks noChangeShapeType="1"/>
            </p:cNvSpPr>
            <p:nvPr/>
          </p:nvSpPr>
          <p:spPr bwMode="auto">
            <a:xfrm flipV="1">
              <a:off x="1988" y="200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7" name="Rectangle 61"/>
            <p:cNvSpPr>
              <a:spLocks noChangeArrowheads="1"/>
            </p:cNvSpPr>
            <p:nvPr/>
          </p:nvSpPr>
          <p:spPr bwMode="auto">
            <a:xfrm>
              <a:off x="2070" y="2006"/>
              <a:ext cx="115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positive or zero/ plus</a:t>
              </a:r>
              <a:endParaRPr kumimoji="0" lang="en-US" sz="1800" b="0" i="0" u="none" strike="noStrike" cap="none" normalizeH="0" baseline="0" dirty="0" smtClean="0">
                <a:ln>
                  <a:noFill/>
                </a:ln>
                <a:solidFill>
                  <a:schemeClr val="tx1"/>
                </a:solidFill>
                <a:effectLst/>
                <a:latin typeface="Arial" pitchFamily="34" charset="0"/>
              </a:endParaRPr>
            </a:p>
          </p:txBody>
        </p:sp>
        <p:sp>
          <p:nvSpPr>
            <p:cNvPr id="6178" name="Line 62"/>
            <p:cNvSpPr>
              <a:spLocks noChangeShapeType="1"/>
            </p:cNvSpPr>
            <p:nvPr/>
          </p:nvSpPr>
          <p:spPr bwMode="auto">
            <a:xfrm flipV="1">
              <a:off x="4271" y="2006"/>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9" name="Rectangle 63"/>
            <p:cNvSpPr>
              <a:spLocks noChangeArrowheads="1"/>
            </p:cNvSpPr>
            <p:nvPr/>
          </p:nvSpPr>
          <p:spPr bwMode="auto">
            <a:xfrm>
              <a:off x="4354" y="2006"/>
              <a:ext cx="3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N = 0</a:t>
              </a:r>
              <a:endParaRPr kumimoji="0" lang="en-US" sz="1800" b="0" i="0" u="none" strike="noStrike" cap="none" normalizeH="0" baseline="0" dirty="0" smtClean="0">
                <a:ln>
                  <a:noFill/>
                </a:ln>
                <a:solidFill>
                  <a:schemeClr val="tx1"/>
                </a:solidFill>
                <a:effectLst/>
                <a:latin typeface="Arial" pitchFamily="34" charset="0"/>
              </a:endParaRPr>
            </a:p>
          </p:txBody>
        </p:sp>
        <p:sp>
          <p:nvSpPr>
            <p:cNvPr id="6180" name="Freeform 64"/>
            <p:cNvSpPr>
              <a:spLocks noEditPoints="1"/>
            </p:cNvSpPr>
            <p:nvPr/>
          </p:nvSpPr>
          <p:spPr bwMode="auto">
            <a:xfrm>
              <a:off x="786" y="2006"/>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9 h 37"/>
                <a:gd name="T10" fmla="*/ 529 w 529"/>
                <a:gd name="T11" fmla="*/ 19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1" name="Rectangle 65"/>
            <p:cNvSpPr>
              <a:spLocks noChangeArrowheads="1"/>
            </p:cNvSpPr>
            <p:nvPr/>
          </p:nvSpPr>
          <p:spPr bwMode="auto">
            <a:xfrm>
              <a:off x="1117" y="2180"/>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6</a:t>
              </a:r>
              <a:endParaRPr kumimoji="0" lang="en-US" sz="1800" b="0" i="0" u="none" strike="noStrike" cap="none" normalizeH="0" baseline="0" smtClean="0">
                <a:ln>
                  <a:noFill/>
                </a:ln>
                <a:solidFill>
                  <a:schemeClr val="tx1"/>
                </a:solidFill>
                <a:effectLst/>
                <a:latin typeface="Arial" pitchFamily="34" charset="0"/>
              </a:endParaRPr>
            </a:p>
          </p:txBody>
        </p:sp>
        <p:sp>
          <p:nvSpPr>
            <p:cNvPr id="6182" name="Line 66"/>
            <p:cNvSpPr>
              <a:spLocks noChangeShapeType="1"/>
            </p:cNvSpPr>
            <p:nvPr/>
          </p:nvSpPr>
          <p:spPr bwMode="auto">
            <a:xfrm flipV="1">
              <a:off x="1474" y="2180"/>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3" name="Rectangle 67"/>
            <p:cNvSpPr>
              <a:spLocks noChangeArrowheads="1"/>
            </p:cNvSpPr>
            <p:nvPr/>
          </p:nvSpPr>
          <p:spPr bwMode="auto">
            <a:xfrm>
              <a:off x="1557" y="2180"/>
              <a:ext cx="18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vs</a:t>
              </a:r>
              <a:endParaRPr kumimoji="0" lang="en-US" sz="1800" b="0" i="0" u="none" strike="noStrike" cap="none" normalizeH="0" baseline="0" smtClean="0">
                <a:ln>
                  <a:noFill/>
                </a:ln>
                <a:solidFill>
                  <a:schemeClr val="tx1"/>
                </a:solidFill>
                <a:effectLst/>
                <a:latin typeface="Arial" pitchFamily="34" charset="0"/>
              </a:endParaRPr>
            </a:p>
          </p:txBody>
        </p:sp>
        <p:sp>
          <p:nvSpPr>
            <p:cNvPr id="6184" name="Line 68"/>
            <p:cNvSpPr>
              <a:spLocks noChangeShapeType="1"/>
            </p:cNvSpPr>
            <p:nvPr/>
          </p:nvSpPr>
          <p:spPr bwMode="auto">
            <a:xfrm flipV="1">
              <a:off x="1988" y="2180"/>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5" name="Rectangle 69"/>
            <p:cNvSpPr>
              <a:spLocks noChangeArrowheads="1"/>
            </p:cNvSpPr>
            <p:nvPr/>
          </p:nvSpPr>
          <p:spPr bwMode="auto">
            <a:xfrm>
              <a:off x="2070" y="2180"/>
              <a:ext cx="49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overflow</a:t>
              </a:r>
              <a:endParaRPr kumimoji="0" lang="en-US" sz="1800" b="0" i="0" u="none" strike="noStrike" cap="none" normalizeH="0" baseline="0" dirty="0" smtClean="0">
                <a:ln>
                  <a:noFill/>
                </a:ln>
                <a:solidFill>
                  <a:schemeClr val="tx1"/>
                </a:solidFill>
                <a:effectLst/>
                <a:latin typeface="Arial" pitchFamily="34" charset="0"/>
              </a:endParaRPr>
            </a:p>
          </p:txBody>
        </p:sp>
        <p:sp>
          <p:nvSpPr>
            <p:cNvPr id="6186" name="Line 70"/>
            <p:cNvSpPr>
              <a:spLocks noChangeShapeType="1"/>
            </p:cNvSpPr>
            <p:nvPr/>
          </p:nvSpPr>
          <p:spPr bwMode="auto">
            <a:xfrm flipV="1">
              <a:off x="4271" y="2180"/>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7" name="Rectangle 71"/>
            <p:cNvSpPr>
              <a:spLocks noChangeArrowheads="1"/>
            </p:cNvSpPr>
            <p:nvPr/>
          </p:nvSpPr>
          <p:spPr bwMode="auto">
            <a:xfrm>
              <a:off x="4354" y="2180"/>
              <a:ext cx="3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V = 1</a:t>
              </a:r>
              <a:endParaRPr kumimoji="0" lang="en-US" sz="1800" b="0" i="0" u="none" strike="noStrike" cap="none" normalizeH="0" baseline="0" dirty="0" smtClean="0">
                <a:ln>
                  <a:noFill/>
                </a:ln>
                <a:solidFill>
                  <a:schemeClr val="tx1"/>
                </a:solidFill>
                <a:effectLst/>
                <a:latin typeface="Arial" pitchFamily="34" charset="0"/>
              </a:endParaRPr>
            </a:p>
          </p:txBody>
        </p:sp>
        <p:sp>
          <p:nvSpPr>
            <p:cNvPr id="6188" name="Freeform 72"/>
            <p:cNvSpPr>
              <a:spLocks noEditPoints="1"/>
            </p:cNvSpPr>
            <p:nvPr/>
          </p:nvSpPr>
          <p:spPr bwMode="auto">
            <a:xfrm>
              <a:off x="786" y="2180"/>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8 h 37"/>
                <a:gd name="T10" fmla="*/ 529 w 529"/>
                <a:gd name="T11" fmla="*/ 18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8"/>
                  </a:moveTo>
                  <a:lnTo>
                    <a:pt x="529"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9" name="Rectangle 73"/>
            <p:cNvSpPr>
              <a:spLocks noChangeArrowheads="1"/>
            </p:cNvSpPr>
            <p:nvPr/>
          </p:nvSpPr>
          <p:spPr bwMode="auto">
            <a:xfrm>
              <a:off x="1117" y="2345"/>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6190" name="Line 74"/>
            <p:cNvSpPr>
              <a:spLocks noChangeShapeType="1"/>
            </p:cNvSpPr>
            <p:nvPr/>
          </p:nvSpPr>
          <p:spPr bwMode="auto">
            <a:xfrm flipV="1">
              <a:off x="1474" y="2354"/>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1" name="Rectangle 75"/>
            <p:cNvSpPr>
              <a:spLocks noChangeArrowheads="1"/>
            </p:cNvSpPr>
            <p:nvPr/>
          </p:nvSpPr>
          <p:spPr bwMode="auto">
            <a:xfrm>
              <a:off x="1557" y="2345"/>
              <a:ext cx="1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vc</a:t>
              </a:r>
              <a:endParaRPr kumimoji="0" lang="en-US" sz="1800" b="0" i="0" u="none" strike="noStrike" cap="none" normalizeH="0" baseline="0" smtClean="0">
                <a:ln>
                  <a:noFill/>
                </a:ln>
                <a:solidFill>
                  <a:schemeClr val="tx1"/>
                </a:solidFill>
                <a:effectLst/>
                <a:latin typeface="Arial" pitchFamily="34" charset="0"/>
              </a:endParaRPr>
            </a:p>
          </p:txBody>
        </p:sp>
        <p:sp>
          <p:nvSpPr>
            <p:cNvPr id="6192" name="Line 76"/>
            <p:cNvSpPr>
              <a:spLocks noChangeShapeType="1"/>
            </p:cNvSpPr>
            <p:nvPr/>
          </p:nvSpPr>
          <p:spPr bwMode="auto">
            <a:xfrm flipV="1">
              <a:off x="1988" y="2354"/>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3" name="Rectangle 77"/>
            <p:cNvSpPr>
              <a:spLocks noChangeArrowheads="1"/>
            </p:cNvSpPr>
            <p:nvPr/>
          </p:nvSpPr>
          <p:spPr bwMode="auto">
            <a:xfrm>
              <a:off x="2070" y="2345"/>
              <a:ext cx="66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no overflow</a:t>
              </a:r>
              <a:endParaRPr kumimoji="0" lang="en-US" sz="1800" b="0" i="0" u="none" strike="noStrike" cap="none" normalizeH="0" baseline="0" dirty="0" smtClean="0">
                <a:ln>
                  <a:noFill/>
                </a:ln>
                <a:solidFill>
                  <a:schemeClr val="tx1"/>
                </a:solidFill>
                <a:effectLst/>
                <a:latin typeface="Arial" pitchFamily="34" charset="0"/>
              </a:endParaRPr>
            </a:p>
          </p:txBody>
        </p:sp>
        <p:sp>
          <p:nvSpPr>
            <p:cNvPr id="6194" name="Line 78"/>
            <p:cNvSpPr>
              <a:spLocks noChangeShapeType="1"/>
            </p:cNvSpPr>
            <p:nvPr/>
          </p:nvSpPr>
          <p:spPr bwMode="auto">
            <a:xfrm flipV="1">
              <a:off x="4271" y="2354"/>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5" name="Rectangle 79"/>
            <p:cNvSpPr>
              <a:spLocks noChangeArrowheads="1"/>
            </p:cNvSpPr>
            <p:nvPr/>
          </p:nvSpPr>
          <p:spPr bwMode="auto">
            <a:xfrm>
              <a:off x="4354" y="2345"/>
              <a:ext cx="31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V = 0</a:t>
              </a:r>
              <a:endParaRPr kumimoji="0" lang="en-US" sz="1800" b="0" i="0" u="none" strike="noStrike" cap="none" normalizeH="0" baseline="0" dirty="0" smtClean="0">
                <a:ln>
                  <a:noFill/>
                </a:ln>
                <a:solidFill>
                  <a:schemeClr val="tx1"/>
                </a:solidFill>
                <a:effectLst/>
                <a:latin typeface="Arial" pitchFamily="34" charset="0"/>
              </a:endParaRPr>
            </a:p>
          </p:txBody>
        </p:sp>
        <p:sp>
          <p:nvSpPr>
            <p:cNvPr id="6196" name="Freeform 80"/>
            <p:cNvSpPr>
              <a:spLocks noEditPoints="1"/>
            </p:cNvSpPr>
            <p:nvPr/>
          </p:nvSpPr>
          <p:spPr bwMode="auto">
            <a:xfrm>
              <a:off x="786" y="2354"/>
              <a:ext cx="4852" cy="330"/>
            </a:xfrm>
            <a:custGeom>
              <a:avLst/>
              <a:gdLst>
                <a:gd name="T0" fmla="*/ 525 w 529"/>
                <a:gd name="T1" fmla="*/ 18 h 36"/>
                <a:gd name="T2" fmla="*/ 525 w 529"/>
                <a:gd name="T3" fmla="*/ 0 h 36"/>
                <a:gd name="T4" fmla="*/ 529 w 529"/>
                <a:gd name="T5" fmla="*/ 18 h 36"/>
                <a:gd name="T6" fmla="*/ 529 w 529"/>
                <a:gd name="T7" fmla="*/ 0 h 36"/>
                <a:gd name="T8" fmla="*/ 0 w 529"/>
                <a:gd name="T9" fmla="*/ 18 h 36"/>
                <a:gd name="T10" fmla="*/ 529 w 529"/>
                <a:gd name="T11" fmla="*/ 18 h 36"/>
                <a:gd name="T12" fmla="*/ 0 w 529"/>
                <a:gd name="T13" fmla="*/ 36 h 36"/>
                <a:gd name="T14" fmla="*/ 0 w 529"/>
                <a:gd name="T15" fmla="*/ 18 h 36"/>
                <a:gd name="T16" fmla="*/ 4 w 529"/>
                <a:gd name="T17" fmla="*/ 36 h 36"/>
                <a:gd name="T18" fmla="*/ 4 w 52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6">
                  <a:moveTo>
                    <a:pt x="525" y="18"/>
                  </a:moveTo>
                  <a:lnTo>
                    <a:pt x="525" y="0"/>
                  </a:lnTo>
                  <a:moveTo>
                    <a:pt x="529" y="18"/>
                  </a:moveTo>
                  <a:lnTo>
                    <a:pt x="529" y="0"/>
                  </a:lnTo>
                  <a:moveTo>
                    <a:pt x="0" y="18"/>
                  </a:moveTo>
                  <a:lnTo>
                    <a:pt x="529"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7" name="Rectangle 81"/>
            <p:cNvSpPr>
              <a:spLocks noChangeArrowheads="1"/>
            </p:cNvSpPr>
            <p:nvPr/>
          </p:nvSpPr>
          <p:spPr bwMode="auto">
            <a:xfrm>
              <a:off x="1117" y="2519"/>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6198" name="Line 82"/>
            <p:cNvSpPr>
              <a:spLocks noChangeShapeType="1"/>
            </p:cNvSpPr>
            <p:nvPr/>
          </p:nvSpPr>
          <p:spPr bwMode="auto">
            <a:xfrm flipV="1">
              <a:off x="1474" y="2519"/>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9" name="Rectangle 83"/>
            <p:cNvSpPr>
              <a:spLocks noChangeArrowheads="1"/>
            </p:cNvSpPr>
            <p:nvPr/>
          </p:nvSpPr>
          <p:spPr bwMode="auto">
            <a:xfrm>
              <a:off x="1557" y="2519"/>
              <a:ext cx="1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hi</a:t>
              </a:r>
              <a:endParaRPr kumimoji="0" lang="en-US" sz="1800" b="0" i="0" u="none" strike="noStrike" cap="none" normalizeH="0" baseline="0" smtClean="0">
                <a:ln>
                  <a:noFill/>
                </a:ln>
                <a:solidFill>
                  <a:schemeClr val="tx1"/>
                </a:solidFill>
                <a:effectLst/>
                <a:latin typeface="Arial" pitchFamily="34" charset="0"/>
              </a:endParaRPr>
            </a:p>
          </p:txBody>
        </p:sp>
        <p:sp>
          <p:nvSpPr>
            <p:cNvPr id="6200" name="Line 84"/>
            <p:cNvSpPr>
              <a:spLocks noChangeShapeType="1"/>
            </p:cNvSpPr>
            <p:nvPr/>
          </p:nvSpPr>
          <p:spPr bwMode="auto">
            <a:xfrm flipV="1">
              <a:off x="1988" y="2519"/>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1" name="Rectangle 85"/>
            <p:cNvSpPr>
              <a:spLocks noChangeArrowheads="1"/>
            </p:cNvSpPr>
            <p:nvPr/>
          </p:nvSpPr>
          <p:spPr bwMode="auto">
            <a:xfrm>
              <a:off x="2070" y="2519"/>
              <a:ext cx="88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unsigned higher</a:t>
              </a:r>
              <a:endParaRPr kumimoji="0" lang="en-US" sz="1800" b="0" i="0" u="none" strike="noStrike" cap="none" normalizeH="0" baseline="0" dirty="0" smtClean="0">
                <a:ln>
                  <a:noFill/>
                </a:ln>
                <a:solidFill>
                  <a:schemeClr val="tx1"/>
                </a:solidFill>
                <a:effectLst/>
                <a:latin typeface="Arial" pitchFamily="34" charset="0"/>
              </a:endParaRPr>
            </a:p>
          </p:txBody>
        </p:sp>
        <p:sp>
          <p:nvSpPr>
            <p:cNvPr id="6202" name="Line 86"/>
            <p:cNvSpPr>
              <a:spLocks noChangeShapeType="1"/>
            </p:cNvSpPr>
            <p:nvPr/>
          </p:nvSpPr>
          <p:spPr bwMode="auto">
            <a:xfrm flipV="1">
              <a:off x="4271" y="2519"/>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3" name="Rectangle 87"/>
            <p:cNvSpPr>
              <a:spLocks noChangeArrowheads="1"/>
            </p:cNvSpPr>
            <p:nvPr/>
          </p:nvSpPr>
          <p:spPr bwMode="auto">
            <a:xfrm>
              <a:off x="4354" y="2519"/>
              <a:ext cx="9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(C = 1) ∧ (Z = 0)</a:t>
              </a:r>
              <a:endParaRPr kumimoji="0" lang="en-US" sz="1800" b="0" i="0" u="none" strike="noStrike" cap="none" normalizeH="0" baseline="0" dirty="0" smtClean="0">
                <a:ln>
                  <a:noFill/>
                </a:ln>
                <a:solidFill>
                  <a:schemeClr val="tx1"/>
                </a:solidFill>
                <a:effectLst/>
                <a:latin typeface="Arial" pitchFamily="34" charset="0"/>
              </a:endParaRPr>
            </a:p>
          </p:txBody>
        </p:sp>
        <p:sp>
          <p:nvSpPr>
            <p:cNvPr id="6206" name="Freeform 90"/>
            <p:cNvSpPr>
              <a:spLocks noEditPoints="1"/>
            </p:cNvSpPr>
            <p:nvPr/>
          </p:nvSpPr>
          <p:spPr bwMode="auto">
            <a:xfrm>
              <a:off x="786" y="2519"/>
              <a:ext cx="4852" cy="340"/>
            </a:xfrm>
            <a:custGeom>
              <a:avLst/>
              <a:gdLst>
                <a:gd name="T0" fmla="*/ 525 w 529"/>
                <a:gd name="T1" fmla="*/ 18 h 37"/>
                <a:gd name="T2" fmla="*/ 525 w 529"/>
                <a:gd name="T3" fmla="*/ 0 h 37"/>
                <a:gd name="T4" fmla="*/ 529 w 529"/>
                <a:gd name="T5" fmla="*/ 18 h 37"/>
                <a:gd name="T6" fmla="*/ 529 w 529"/>
                <a:gd name="T7" fmla="*/ 0 h 37"/>
                <a:gd name="T8" fmla="*/ 0 w 529"/>
                <a:gd name="T9" fmla="*/ 19 h 37"/>
                <a:gd name="T10" fmla="*/ 529 w 529"/>
                <a:gd name="T11" fmla="*/ 19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7" name="Rectangle 91"/>
            <p:cNvSpPr>
              <a:spLocks noChangeArrowheads="1"/>
            </p:cNvSpPr>
            <p:nvPr/>
          </p:nvSpPr>
          <p:spPr bwMode="auto">
            <a:xfrm>
              <a:off x="1117" y="2694"/>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9</a:t>
              </a:r>
              <a:endParaRPr kumimoji="0" lang="en-US" sz="1800" b="0" i="0" u="none" strike="noStrike" cap="none" normalizeH="0" baseline="0" smtClean="0">
                <a:ln>
                  <a:noFill/>
                </a:ln>
                <a:solidFill>
                  <a:schemeClr val="tx1"/>
                </a:solidFill>
                <a:effectLst/>
                <a:latin typeface="Arial" pitchFamily="34" charset="0"/>
              </a:endParaRPr>
            </a:p>
          </p:txBody>
        </p:sp>
        <p:sp>
          <p:nvSpPr>
            <p:cNvPr id="6208" name="Line 92"/>
            <p:cNvSpPr>
              <a:spLocks noChangeShapeType="1"/>
            </p:cNvSpPr>
            <p:nvPr/>
          </p:nvSpPr>
          <p:spPr bwMode="auto">
            <a:xfrm flipV="1">
              <a:off x="1474" y="2693"/>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9" name="Rectangle 93"/>
            <p:cNvSpPr>
              <a:spLocks noChangeArrowheads="1"/>
            </p:cNvSpPr>
            <p:nvPr/>
          </p:nvSpPr>
          <p:spPr bwMode="auto">
            <a:xfrm>
              <a:off x="1557" y="2694"/>
              <a:ext cx="1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ls</a:t>
              </a:r>
              <a:endParaRPr kumimoji="0" lang="en-US" sz="1800" b="0" i="0" u="none" strike="noStrike" cap="none" normalizeH="0" baseline="0" smtClean="0">
                <a:ln>
                  <a:noFill/>
                </a:ln>
                <a:solidFill>
                  <a:schemeClr val="tx1"/>
                </a:solidFill>
                <a:effectLst/>
                <a:latin typeface="Arial" pitchFamily="34" charset="0"/>
              </a:endParaRPr>
            </a:p>
          </p:txBody>
        </p:sp>
        <p:sp>
          <p:nvSpPr>
            <p:cNvPr id="6210" name="Line 94"/>
            <p:cNvSpPr>
              <a:spLocks noChangeShapeType="1"/>
            </p:cNvSpPr>
            <p:nvPr/>
          </p:nvSpPr>
          <p:spPr bwMode="auto">
            <a:xfrm flipV="1">
              <a:off x="1988" y="2693"/>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1" name="Rectangle 95"/>
            <p:cNvSpPr>
              <a:spLocks noChangeArrowheads="1"/>
            </p:cNvSpPr>
            <p:nvPr/>
          </p:nvSpPr>
          <p:spPr bwMode="auto">
            <a:xfrm>
              <a:off x="2070" y="2694"/>
              <a:ext cx="132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unsigned lower or equal</a:t>
              </a:r>
              <a:endParaRPr kumimoji="0" lang="en-US" sz="1800" b="0" i="0" u="none" strike="noStrike" cap="none" normalizeH="0" baseline="0" dirty="0" smtClean="0">
                <a:ln>
                  <a:noFill/>
                </a:ln>
                <a:solidFill>
                  <a:schemeClr val="tx1"/>
                </a:solidFill>
                <a:effectLst/>
                <a:latin typeface="Arial" pitchFamily="34" charset="0"/>
              </a:endParaRPr>
            </a:p>
          </p:txBody>
        </p:sp>
        <p:sp>
          <p:nvSpPr>
            <p:cNvPr id="6212" name="Line 96"/>
            <p:cNvSpPr>
              <a:spLocks noChangeShapeType="1"/>
            </p:cNvSpPr>
            <p:nvPr/>
          </p:nvSpPr>
          <p:spPr bwMode="auto">
            <a:xfrm flipV="1">
              <a:off x="4271" y="2693"/>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3" name="Rectangle 97"/>
            <p:cNvSpPr>
              <a:spLocks noChangeArrowheads="1"/>
            </p:cNvSpPr>
            <p:nvPr/>
          </p:nvSpPr>
          <p:spPr bwMode="auto">
            <a:xfrm>
              <a:off x="4354" y="2694"/>
              <a:ext cx="9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(C = </a:t>
              </a:r>
              <a:r>
                <a:rPr lang="en-US" sz="1700" dirty="0" smtClean="0">
                  <a:solidFill>
                    <a:srgbClr val="1A1B1C"/>
                  </a:solidFill>
                  <a:latin typeface="Times New Roman" pitchFamily="18" charset="0"/>
                </a:rPr>
                <a:t>0) </a:t>
              </a:r>
              <a:r>
                <a:rPr lang="en-US" sz="1700" dirty="0">
                  <a:solidFill>
                    <a:srgbClr val="1A1B1C"/>
                  </a:solidFill>
                  <a:latin typeface="Times New Roman" pitchFamily="18" charset="0"/>
                </a:rPr>
                <a:t>∨ (Z = </a:t>
              </a:r>
              <a:r>
                <a:rPr lang="en-US" sz="1700" dirty="0" smtClean="0">
                  <a:solidFill>
                    <a:srgbClr val="1A1B1C"/>
                  </a:solidFill>
                  <a:latin typeface="Times New Roman" pitchFamily="18"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6216" name="Freeform 100"/>
            <p:cNvSpPr>
              <a:spLocks noEditPoints="1"/>
            </p:cNvSpPr>
            <p:nvPr/>
          </p:nvSpPr>
          <p:spPr bwMode="auto">
            <a:xfrm>
              <a:off x="786" y="2693"/>
              <a:ext cx="4852" cy="340"/>
            </a:xfrm>
            <a:custGeom>
              <a:avLst/>
              <a:gdLst>
                <a:gd name="T0" fmla="*/ 525 w 529"/>
                <a:gd name="T1" fmla="*/ 18 h 37"/>
                <a:gd name="T2" fmla="*/ 525 w 529"/>
                <a:gd name="T3" fmla="*/ 0 h 37"/>
                <a:gd name="T4" fmla="*/ 529 w 529"/>
                <a:gd name="T5" fmla="*/ 18 h 37"/>
                <a:gd name="T6" fmla="*/ 529 w 529"/>
                <a:gd name="T7" fmla="*/ 0 h 37"/>
                <a:gd name="T8" fmla="*/ 0 w 529"/>
                <a:gd name="T9" fmla="*/ 18 h 37"/>
                <a:gd name="T10" fmla="*/ 529 w 529"/>
                <a:gd name="T11" fmla="*/ 18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8"/>
                  </a:moveTo>
                  <a:lnTo>
                    <a:pt x="529"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7" name="Rectangle 101"/>
            <p:cNvSpPr>
              <a:spLocks noChangeArrowheads="1"/>
            </p:cNvSpPr>
            <p:nvPr/>
          </p:nvSpPr>
          <p:spPr bwMode="auto">
            <a:xfrm>
              <a:off x="1080" y="2859"/>
              <a:ext cx="20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6218" name="Line 102"/>
            <p:cNvSpPr>
              <a:spLocks noChangeShapeType="1"/>
            </p:cNvSpPr>
            <p:nvPr/>
          </p:nvSpPr>
          <p:spPr bwMode="auto">
            <a:xfrm flipV="1">
              <a:off x="1474" y="286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9" name="Rectangle 103"/>
            <p:cNvSpPr>
              <a:spLocks noChangeArrowheads="1"/>
            </p:cNvSpPr>
            <p:nvPr/>
          </p:nvSpPr>
          <p:spPr bwMode="auto">
            <a:xfrm>
              <a:off x="1557" y="2859"/>
              <a:ext cx="1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ge</a:t>
              </a:r>
              <a:endParaRPr kumimoji="0" lang="en-US" sz="1800" b="0" i="0" u="none" strike="noStrike" cap="none" normalizeH="0" baseline="0" smtClean="0">
                <a:ln>
                  <a:noFill/>
                </a:ln>
                <a:solidFill>
                  <a:schemeClr val="tx1"/>
                </a:solidFill>
                <a:effectLst/>
                <a:latin typeface="Arial" pitchFamily="34" charset="0"/>
              </a:endParaRPr>
            </a:p>
          </p:txBody>
        </p:sp>
        <p:sp>
          <p:nvSpPr>
            <p:cNvPr id="6220" name="Line 104"/>
            <p:cNvSpPr>
              <a:spLocks noChangeShapeType="1"/>
            </p:cNvSpPr>
            <p:nvPr/>
          </p:nvSpPr>
          <p:spPr bwMode="auto">
            <a:xfrm flipV="1">
              <a:off x="1988" y="286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1" name="Rectangle 105"/>
            <p:cNvSpPr>
              <a:spLocks noChangeArrowheads="1"/>
            </p:cNvSpPr>
            <p:nvPr/>
          </p:nvSpPr>
          <p:spPr bwMode="auto">
            <a:xfrm>
              <a:off x="2070" y="2859"/>
              <a:ext cx="152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signed greater than or equal</a:t>
              </a:r>
              <a:endParaRPr kumimoji="0" lang="en-US" sz="1800" b="0" i="0" u="none" strike="noStrike" cap="none" normalizeH="0" baseline="0" dirty="0" smtClean="0">
                <a:ln>
                  <a:noFill/>
                </a:ln>
                <a:solidFill>
                  <a:schemeClr val="tx1"/>
                </a:solidFill>
                <a:effectLst/>
                <a:latin typeface="Arial" pitchFamily="34" charset="0"/>
              </a:endParaRPr>
            </a:p>
          </p:txBody>
        </p:sp>
        <p:sp>
          <p:nvSpPr>
            <p:cNvPr id="6222" name="Line 106"/>
            <p:cNvSpPr>
              <a:spLocks noChangeShapeType="1"/>
            </p:cNvSpPr>
            <p:nvPr/>
          </p:nvSpPr>
          <p:spPr bwMode="auto">
            <a:xfrm flipV="1">
              <a:off x="4271" y="2868"/>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3" name="Rectangle 107"/>
            <p:cNvSpPr>
              <a:spLocks noChangeArrowheads="1"/>
            </p:cNvSpPr>
            <p:nvPr/>
          </p:nvSpPr>
          <p:spPr bwMode="auto">
            <a:xfrm>
              <a:off x="4354" y="2859"/>
              <a:ext cx="3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N = 0</a:t>
              </a:r>
              <a:endParaRPr kumimoji="0" lang="en-US" sz="1800" b="0" i="0" u="none" strike="noStrike" cap="none" normalizeH="0" baseline="0" dirty="0" smtClean="0">
                <a:ln>
                  <a:noFill/>
                </a:ln>
                <a:solidFill>
                  <a:schemeClr val="tx1"/>
                </a:solidFill>
                <a:effectLst/>
                <a:latin typeface="Arial" pitchFamily="34" charset="0"/>
              </a:endParaRPr>
            </a:p>
          </p:txBody>
        </p:sp>
        <p:sp>
          <p:nvSpPr>
            <p:cNvPr id="6224" name="Freeform 108"/>
            <p:cNvSpPr>
              <a:spLocks noEditPoints="1"/>
            </p:cNvSpPr>
            <p:nvPr/>
          </p:nvSpPr>
          <p:spPr bwMode="auto">
            <a:xfrm>
              <a:off x="786" y="2868"/>
              <a:ext cx="4852" cy="330"/>
            </a:xfrm>
            <a:custGeom>
              <a:avLst/>
              <a:gdLst>
                <a:gd name="T0" fmla="*/ 525 w 529"/>
                <a:gd name="T1" fmla="*/ 18 h 36"/>
                <a:gd name="T2" fmla="*/ 525 w 529"/>
                <a:gd name="T3" fmla="*/ 0 h 36"/>
                <a:gd name="T4" fmla="*/ 529 w 529"/>
                <a:gd name="T5" fmla="*/ 18 h 36"/>
                <a:gd name="T6" fmla="*/ 529 w 529"/>
                <a:gd name="T7" fmla="*/ 0 h 36"/>
                <a:gd name="T8" fmla="*/ 0 w 529"/>
                <a:gd name="T9" fmla="*/ 18 h 36"/>
                <a:gd name="T10" fmla="*/ 529 w 529"/>
                <a:gd name="T11" fmla="*/ 18 h 36"/>
                <a:gd name="T12" fmla="*/ 0 w 529"/>
                <a:gd name="T13" fmla="*/ 36 h 36"/>
                <a:gd name="T14" fmla="*/ 0 w 529"/>
                <a:gd name="T15" fmla="*/ 18 h 36"/>
                <a:gd name="T16" fmla="*/ 4 w 529"/>
                <a:gd name="T17" fmla="*/ 36 h 36"/>
                <a:gd name="T18" fmla="*/ 4 w 52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6">
                  <a:moveTo>
                    <a:pt x="525" y="18"/>
                  </a:moveTo>
                  <a:lnTo>
                    <a:pt x="525" y="0"/>
                  </a:lnTo>
                  <a:moveTo>
                    <a:pt x="529" y="18"/>
                  </a:moveTo>
                  <a:lnTo>
                    <a:pt x="529" y="0"/>
                  </a:lnTo>
                  <a:moveTo>
                    <a:pt x="0" y="18"/>
                  </a:moveTo>
                  <a:lnTo>
                    <a:pt x="529"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5" name="Rectangle 109"/>
            <p:cNvSpPr>
              <a:spLocks noChangeArrowheads="1"/>
            </p:cNvSpPr>
            <p:nvPr/>
          </p:nvSpPr>
          <p:spPr bwMode="auto">
            <a:xfrm>
              <a:off x="1080" y="3033"/>
              <a:ext cx="20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11</a:t>
              </a:r>
              <a:endParaRPr kumimoji="0" lang="en-US" sz="1800" b="0" i="0" u="none" strike="noStrike" cap="none" normalizeH="0" baseline="0" smtClean="0">
                <a:ln>
                  <a:noFill/>
                </a:ln>
                <a:solidFill>
                  <a:schemeClr val="tx1"/>
                </a:solidFill>
                <a:effectLst/>
                <a:latin typeface="Arial" pitchFamily="34" charset="0"/>
              </a:endParaRPr>
            </a:p>
          </p:txBody>
        </p:sp>
        <p:sp>
          <p:nvSpPr>
            <p:cNvPr id="6226" name="Line 110"/>
            <p:cNvSpPr>
              <a:spLocks noChangeShapeType="1"/>
            </p:cNvSpPr>
            <p:nvPr/>
          </p:nvSpPr>
          <p:spPr bwMode="auto">
            <a:xfrm flipV="1">
              <a:off x="1474" y="303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7" name="Rectangle 111"/>
            <p:cNvSpPr>
              <a:spLocks noChangeArrowheads="1"/>
            </p:cNvSpPr>
            <p:nvPr/>
          </p:nvSpPr>
          <p:spPr bwMode="auto">
            <a:xfrm>
              <a:off x="1557" y="3033"/>
              <a:ext cx="13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lt</a:t>
              </a:r>
              <a:endParaRPr kumimoji="0" lang="en-US" sz="1800" b="0" i="0" u="none" strike="noStrike" cap="none" normalizeH="0" baseline="0" smtClean="0">
                <a:ln>
                  <a:noFill/>
                </a:ln>
                <a:solidFill>
                  <a:schemeClr val="tx1"/>
                </a:solidFill>
                <a:effectLst/>
                <a:latin typeface="Arial" pitchFamily="34" charset="0"/>
              </a:endParaRPr>
            </a:p>
          </p:txBody>
        </p:sp>
        <p:sp>
          <p:nvSpPr>
            <p:cNvPr id="6228" name="Line 112"/>
            <p:cNvSpPr>
              <a:spLocks noChangeShapeType="1"/>
            </p:cNvSpPr>
            <p:nvPr/>
          </p:nvSpPr>
          <p:spPr bwMode="auto">
            <a:xfrm flipV="1">
              <a:off x="1988" y="303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9" name="Rectangle 113"/>
            <p:cNvSpPr>
              <a:spLocks noChangeArrowheads="1"/>
            </p:cNvSpPr>
            <p:nvPr/>
          </p:nvSpPr>
          <p:spPr bwMode="auto">
            <a:xfrm>
              <a:off x="2070" y="3033"/>
              <a:ext cx="8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signed less than</a:t>
              </a:r>
              <a:endParaRPr kumimoji="0" lang="en-US" sz="1800" b="0" i="0" u="none" strike="noStrike" cap="none" normalizeH="0" baseline="0" dirty="0" smtClean="0">
                <a:ln>
                  <a:noFill/>
                </a:ln>
                <a:solidFill>
                  <a:schemeClr val="tx1"/>
                </a:solidFill>
                <a:effectLst/>
                <a:latin typeface="Arial" pitchFamily="34" charset="0"/>
              </a:endParaRPr>
            </a:p>
          </p:txBody>
        </p:sp>
        <p:sp>
          <p:nvSpPr>
            <p:cNvPr id="6230" name="Line 114"/>
            <p:cNvSpPr>
              <a:spLocks noChangeShapeType="1"/>
            </p:cNvSpPr>
            <p:nvPr/>
          </p:nvSpPr>
          <p:spPr bwMode="auto">
            <a:xfrm flipV="1">
              <a:off x="4271" y="3033"/>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1" name="Rectangle 115"/>
            <p:cNvSpPr>
              <a:spLocks noChangeArrowheads="1"/>
            </p:cNvSpPr>
            <p:nvPr/>
          </p:nvSpPr>
          <p:spPr bwMode="auto">
            <a:xfrm>
              <a:off x="4354" y="3033"/>
              <a:ext cx="31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N = 1</a:t>
              </a:r>
              <a:endParaRPr kumimoji="0" lang="en-US" sz="1800" b="0" i="0" u="none" strike="noStrike" cap="none" normalizeH="0" baseline="0" dirty="0" smtClean="0">
                <a:ln>
                  <a:noFill/>
                </a:ln>
                <a:solidFill>
                  <a:schemeClr val="tx1"/>
                </a:solidFill>
                <a:effectLst/>
                <a:latin typeface="Arial" pitchFamily="34" charset="0"/>
              </a:endParaRPr>
            </a:p>
          </p:txBody>
        </p:sp>
        <p:sp>
          <p:nvSpPr>
            <p:cNvPr id="6232" name="Freeform 116"/>
            <p:cNvSpPr>
              <a:spLocks noEditPoints="1"/>
            </p:cNvSpPr>
            <p:nvPr/>
          </p:nvSpPr>
          <p:spPr bwMode="auto">
            <a:xfrm>
              <a:off x="786" y="3033"/>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9 h 37"/>
                <a:gd name="T10" fmla="*/ 529 w 529"/>
                <a:gd name="T11" fmla="*/ 19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3" name="Rectangle 117"/>
            <p:cNvSpPr>
              <a:spLocks noChangeArrowheads="1"/>
            </p:cNvSpPr>
            <p:nvPr/>
          </p:nvSpPr>
          <p:spPr bwMode="auto">
            <a:xfrm>
              <a:off x="1080" y="3207"/>
              <a:ext cx="20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12</a:t>
              </a:r>
              <a:endParaRPr kumimoji="0" lang="en-US" sz="1800" b="0" i="0" u="none" strike="noStrike" cap="none" normalizeH="0" baseline="0" smtClean="0">
                <a:ln>
                  <a:noFill/>
                </a:ln>
                <a:solidFill>
                  <a:schemeClr val="tx1"/>
                </a:solidFill>
                <a:effectLst/>
                <a:latin typeface="Arial" pitchFamily="34" charset="0"/>
              </a:endParaRPr>
            </a:p>
          </p:txBody>
        </p:sp>
        <p:sp>
          <p:nvSpPr>
            <p:cNvPr id="6234" name="Line 118"/>
            <p:cNvSpPr>
              <a:spLocks noChangeShapeType="1"/>
            </p:cNvSpPr>
            <p:nvPr/>
          </p:nvSpPr>
          <p:spPr bwMode="auto">
            <a:xfrm flipV="1">
              <a:off x="1474" y="320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5" name="Rectangle 119"/>
            <p:cNvSpPr>
              <a:spLocks noChangeArrowheads="1"/>
            </p:cNvSpPr>
            <p:nvPr/>
          </p:nvSpPr>
          <p:spPr bwMode="auto">
            <a:xfrm>
              <a:off x="1557" y="3207"/>
              <a:ext cx="1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gt</a:t>
              </a:r>
              <a:endParaRPr kumimoji="0" lang="en-US" sz="1800" b="0" i="0" u="none" strike="noStrike" cap="none" normalizeH="0" baseline="0" smtClean="0">
                <a:ln>
                  <a:noFill/>
                </a:ln>
                <a:solidFill>
                  <a:schemeClr val="tx1"/>
                </a:solidFill>
                <a:effectLst/>
                <a:latin typeface="Arial" pitchFamily="34" charset="0"/>
              </a:endParaRPr>
            </a:p>
          </p:txBody>
        </p:sp>
        <p:sp>
          <p:nvSpPr>
            <p:cNvPr id="6236" name="Line 120"/>
            <p:cNvSpPr>
              <a:spLocks noChangeShapeType="1"/>
            </p:cNvSpPr>
            <p:nvPr/>
          </p:nvSpPr>
          <p:spPr bwMode="auto">
            <a:xfrm flipV="1">
              <a:off x="1988" y="320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7" name="Rectangle 121"/>
            <p:cNvSpPr>
              <a:spLocks noChangeArrowheads="1"/>
            </p:cNvSpPr>
            <p:nvPr/>
          </p:nvSpPr>
          <p:spPr bwMode="auto">
            <a:xfrm>
              <a:off x="2070" y="3207"/>
              <a:ext cx="104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signed greater than</a:t>
              </a:r>
              <a:endParaRPr kumimoji="0" lang="en-US" sz="1800" b="0" i="0" u="none" strike="noStrike" cap="none" normalizeH="0" baseline="0" dirty="0" smtClean="0">
                <a:ln>
                  <a:noFill/>
                </a:ln>
                <a:solidFill>
                  <a:schemeClr val="tx1"/>
                </a:solidFill>
                <a:effectLst/>
                <a:latin typeface="Arial" pitchFamily="34" charset="0"/>
              </a:endParaRPr>
            </a:p>
          </p:txBody>
        </p:sp>
        <p:sp>
          <p:nvSpPr>
            <p:cNvPr id="6238" name="Line 122"/>
            <p:cNvSpPr>
              <a:spLocks noChangeShapeType="1"/>
            </p:cNvSpPr>
            <p:nvPr/>
          </p:nvSpPr>
          <p:spPr bwMode="auto">
            <a:xfrm flipV="1">
              <a:off x="4271" y="3207"/>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9" name="Rectangle 123"/>
            <p:cNvSpPr>
              <a:spLocks noChangeArrowheads="1"/>
            </p:cNvSpPr>
            <p:nvPr/>
          </p:nvSpPr>
          <p:spPr bwMode="auto">
            <a:xfrm>
              <a:off x="4354" y="3207"/>
              <a:ext cx="97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(Z = 0) ∧ ( N = 0)</a:t>
              </a:r>
              <a:endParaRPr kumimoji="0" lang="en-US" sz="1800" b="0" i="0" u="none" strike="noStrike" cap="none" normalizeH="0" baseline="0" dirty="0" smtClean="0">
                <a:ln>
                  <a:noFill/>
                </a:ln>
                <a:solidFill>
                  <a:schemeClr val="tx1"/>
                </a:solidFill>
                <a:effectLst/>
                <a:latin typeface="Arial" pitchFamily="34" charset="0"/>
              </a:endParaRPr>
            </a:p>
          </p:txBody>
        </p:sp>
        <p:sp>
          <p:nvSpPr>
            <p:cNvPr id="6242" name="Freeform 126"/>
            <p:cNvSpPr>
              <a:spLocks noEditPoints="1"/>
            </p:cNvSpPr>
            <p:nvPr/>
          </p:nvSpPr>
          <p:spPr bwMode="auto">
            <a:xfrm>
              <a:off x="786" y="3207"/>
              <a:ext cx="4852" cy="339"/>
            </a:xfrm>
            <a:custGeom>
              <a:avLst/>
              <a:gdLst>
                <a:gd name="T0" fmla="*/ 525 w 529"/>
                <a:gd name="T1" fmla="*/ 18 h 37"/>
                <a:gd name="T2" fmla="*/ 525 w 529"/>
                <a:gd name="T3" fmla="*/ 0 h 37"/>
                <a:gd name="T4" fmla="*/ 529 w 529"/>
                <a:gd name="T5" fmla="*/ 18 h 37"/>
                <a:gd name="T6" fmla="*/ 529 w 529"/>
                <a:gd name="T7" fmla="*/ 0 h 37"/>
                <a:gd name="T8" fmla="*/ 0 w 529"/>
                <a:gd name="T9" fmla="*/ 18 h 37"/>
                <a:gd name="T10" fmla="*/ 529 w 529"/>
                <a:gd name="T11" fmla="*/ 18 h 37"/>
                <a:gd name="T12" fmla="*/ 0 w 529"/>
                <a:gd name="T13" fmla="*/ 37 h 37"/>
                <a:gd name="T14" fmla="*/ 0 w 529"/>
                <a:gd name="T15" fmla="*/ 19 h 37"/>
                <a:gd name="T16" fmla="*/ 4 w 529"/>
                <a:gd name="T17" fmla="*/ 37 h 37"/>
                <a:gd name="T18" fmla="*/ 4 w 529"/>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7">
                  <a:moveTo>
                    <a:pt x="525" y="18"/>
                  </a:moveTo>
                  <a:lnTo>
                    <a:pt x="525" y="0"/>
                  </a:lnTo>
                  <a:moveTo>
                    <a:pt x="529" y="18"/>
                  </a:moveTo>
                  <a:lnTo>
                    <a:pt x="529" y="0"/>
                  </a:lnTo>
                  <a:moveTo>
                    <a:pt x="0" y="18"/>
                  </a:moveTo>
                  <a:lnTo>
                    <a:pt x="529" y="18"/>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3" name="Rectangle 127"/>
            <p:cNvSpPr>
              <a:spLocks noChangeArrowheads="1"/>
            </p:cNvSpPr>
            <p:nvPr/>
          </p:nvSpPr>
          <p:spPr bwMode="auto">
            <a:xfrm>
              <a:off x="1080" y="3372"/>
              <a:ext cx="20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13</a:t>
              </a:r>
              <a:endParaRPr kumimoji="0" lang="en-US" sz="1800" b="0" i="0" u="none" strike="noStrike" cap="none" normalizeH="0" baseline="0" smtClean="0">
                <a:ln>
                  <a:noFill/>
                </a:ln>
                <a:solidFill>
                  <a:schemeClr val="tx1"/>
                </a:solidFill>
                <a:effectLst/>
                <a:latin typeface="Arial" pitchFamily="34" charset="0"/>
              </a:endParaRPr>
            </a:p>
          </p:txBody>
        </p:sp>
        <p:sp>
          <p:nvSpPr>
            <p:cNvPr id="6244" name="Line 128"/>
            <p:cNvSpPr>
              <a:spLocks noChangeShapeType="1"/>
            </p:cNvSpPr>
            <p:nvPr/>
          </p:nvSpPr>
          <p:spPr bwMode="auto">
            <a:xfrm flipV="1">
              <a:off x="1474" y="338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5" name="Rectangle 129"/>
            <p:cNvSpPr>
              <a:spLocks noChangeArrowheads="1"/>
            </p:cNvSpPr>
            <p:nvPr/>
          </p:nvSpPr>
          <p:spPr bwMode="auto">
            <a:xfrm>
              <a:off x="1557" y="3372"/>
              <a:ext cx="16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le</a:t>
              </a:r>
              <a:endParaRPr kumimoji="0" lang="en-US" sz="1800" b="0" i="0" u="none" strike="noStrike" cap="none" normalizeH="0" baseline="0" smtClean="0">
                <a:ln>
                  <a:noFill/>
                </a:ln>
                <a:solidFill>
                  <a:schemeClr val="tx1"/>
                </a:solidFill>
                <a:effectLst/>
                <a:latin typeface="Arial" pitchFamily="34" charset="0"/>
              </a:endParaRPr>
            </a:p>
          </p:txBody>
        </p:sp>
        <p:sp>
          <p:nvSpPr>
            <p:cNvPr id="6246" name="Line 130"/>
            <p:cNvSpPr>
              <a:spLocks noChangeShapeType="1"/>
            </p:cNvSpPr>
            <p:nvPr/>
          </p:nvSpPr>
          <p:spPr bwMode="auto">
            <a:xfrm flipV="1">
              <a:off x="1988" y="338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7" name="Rectangle 131"/>
            <p:cNvSpPr>
              <a:spLocks noChangeArrowheads="1"/>
            </p:cNvSpPr>
            <p:nvPr/>
          </p:nvSpPr>
          <p:spPr bwMode="auto">
            <a:xfrm>
              <a:off x="2070" y="3372"/>
              <a:ext cx="134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1A1B1C"/>
                  </a:solidFill>
                  <a:effectLst/>
                  <a:latin typeface="Times New Roman" pitchFamily="18" charset="0"/>
                </a:rPr>
                <a:t>signed less than or equal</a:t>
              </a:r>
              <a:endParaRPr kumimoji="0" lang="en-US" sz="1800" b="0" i="0" u="none" strike="noStrike" cap="none" normalizeH="0" baseline="0" dirty="0" smtClean="0">
                <a:ln>
                  <a:noFill/>
                </a:ln>
                <a:solidFill>
                  <a:schemeClr val="tx1"/>
                </a:solidFill>
                <a:effectLst/>
                <a:latin typeface="Arial" pitchFamily="34" charset="0"/>
              </a:endParaRPr>
            </a:p>
          </p:txBody>
        </p:sp>
        <p:sp>
          <p:nvSpPr>
            <p:cNvPr id="6248" name="Line 132"/>
            <p:cNvSpPr>
              <a:spLocks noChangeShapeType="1"/>
            </p:cNvSpPr>
            <p:nvPr/>
          </p:nvSpPr>
          <p:spPr bwMode="auto">
            <a:xfrm flipV="1">
              <a:off x="4271" y="338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9" name="Rectangle 133"/>
            <p:cNvSpPr>
              <a:spLocks noChangeArrowheads="1"/>
            </p:cNvSpPr>
            <p:nvPr/>
          </p:nvSpPr>
          <p:spPr bwMode="auto">
            <a:xfrm>
              <a:off x="4354" y="3372"/>
              <a:ext cx="94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00" dirty="0">
                  <a:solidFill>
                    <a:srgbClr val="1A1B1C"/>
                  </a:solidFill>
                  <a:latin typeface="Times New Roman" pitchFamily="18" charset="0"/>
                </a:rPr>
                <a:t>(Z = 1) ∨ (N = 1)</a:t>
              </a:r>
              <a:endParaRPr kumimoji="0" lang="en-US" sz="1800" b="0" i="0" u="none" strike="noStrike" cap="none" normalizeH="0" baseline="0" dirty="0" smtClean="0">
                <a:ln>
                  <a:noFill/>
                </a:ln>
                <a:solidFill>
                  <a:schemeClr val="tx1"/>
                </a:solidFill>
                <a:effectLst/>
                <a:latin typeface="Arial" pitchFamily="34" charset="0"/>
              </a:endParaRPr>
            </a:p>
          </p:txBody>
        </p:sp>
        <p:sp>
          <p:nvSpPr>
            <p:cNvPr id="6252" name="Freeform 136"/>
            <p:cNvSpPr>
              <a:spLocks noEditPoints="1"/>
            </p:cNvSpPr>
            <p:nvPr/>
          </p:nvSpPr>
          <p:spPr bwMode="auto">
            <a:xfrm>
              <a:off x="786" y="3381"/>
              <a:ext cx="4852" cy="331"/>
            </a:xfrm>
            <a:custGeom>
              <a:avLst/>
              <a:gdLst>
                <a:gd name="T0" fmla="*/ 525 w 529"/>
                <a:gd name="T1" fmla="*/ 18 h 36"/>
                <a:gd name="T2" fmla="*/ 525 w 529"/>
                <a:gd name="T3" fmla="*/ 0 h 36"/>
                <a:gd name="T4" fmla="*/ 529 w 529"/>
                <a:gd name="T5" fmla="*/ 18 h 36"/>
                <a:gd name="T6" fmla="*/ 529 w 529"/>
                <a:gd name="T7" fmla="*/ 0 h 36"/>
                <a:gd name="T8" fmla="*/ 0 w 529"/>
                <a:gd name="T9" fmla="*/ 18 h 36"/>
                <a:gd name="T10" fmla="*/ 529 w 529"/>
                <a:gd name="T11" fmla="*/ 18 h 36"/>
                <a:gd name="T12" fmla="*/ 0 w 529"/>
                <a:gd name="T13" fmla="*/ 36 h 36"/>
                <a:gd name="T14" fmla="*/ 0 w 529"/>
                <a:gd name="T15" fmla="*/ 18 h 36"/>
                <a:gd name="T16" fmla="*/ 4 w 529"/>
                <a:gd name="T17" fmla="*/ 36 h 36"/>
                <a:gd name="T18" fmla="*/ 4 w 529"/>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36">
                  <a:moveTo>
                    <a:pt x="525" y="18"/>
                  </a:moveTo>
                  <a:lnTo>
                    <a:pt x="525" y="0"/>
                  </a:lnTo>
                  <a:moveTo>
                    <a:pt x="529" y="18"/>
                  </a:moveTo>
                  <a:lnTo>
                    <a:pt x="529" y="0"/>
                  </a:lnTo>
                  <a:moveTo>
                    <a:pt x="0" y="18"/>
                  </a:moveTo>
                  <a:lnTo>
                    <a:pt x="529" y="18"/>
                  </a:lnTo>
                  <a:moveTo>
                    <a:pt x="0" y="36"/>
                  </a:moveTo>
                  <a:lnTo>
                    <a:pt x="0" y="18"/>
                  </a:lnTo>
                  <a:moveTo>
                    <a:pt x="4" y="36"/>
                  </a:moveTo>
                  <a:lnTo>
                    <a:pt x="4" y="18"/>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3" name="Rectangle 137"/>
            <p:cNvSpPr>
              <a:spLocks noChangeArrowheads="1"/>
            </p:cNvSpPr>
            <p:nvPr/>
          </p:nvSpPr>
          <p:spPr bwMode="auto">
            <a:xfrm>
              <a:off x="1080" y="3547"/>
              <a:ext cx="20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14</a:t>
              </a:r>
              <a:endParaRPr kumimoji="0" lang="en-US" sz="1800" b="0" i="0" u="none" strike="noStrike" cap="none" normalizeH="0" baseline="0" smtClean="0">
                <a:ln>
                  <a:noFill/>
                </a:ln>
                <a:solidFill>
                  <a:schemeClr val="tx1"/>
                </a:solidFill>
                <a:effectLst/>
                <a:latin typeface="Arial" pitchFamily="34" charset="0"/>
              </a:endParaRPr>
            </a:p>
          </p:txBody>
        </p:sp>
        <p:sp>
          <p:nvSpPr>
            <p:cNvPr id="6254" name="Line 138"/>
            <p:cNvSpPr>
              <a:spLocks noChangeShapeType="1"/>
            </p:cNvSpPr>
            <p:nvPr/>
          </p:nvSpPr>
          <p:spPr bwMode="auto">
            <a:xfrm flipV="1">
              <a:off x="1474" y="3546"/>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5" name="Rectangle 139"/>
            <p:cNvSpPr>
              <a:spLocks noChangeArrowheads="1"/>
            </p:cNvSpPr>
            <p:nvPr/>
          </p:nvSpPr>
          <p:spPr bwMode="auto">
            <a:xfrm>
              <a:off x="1557" y="3547"/>
              <a:ext cx="16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al</a:t>
              </a:r>
              <a:endParaRPr kumimoji="0" lang="en-US" sz="1800" b="0" i="0" u="none" strike="noStrike" cap="none" normalizeH="0" baseline="0" smtClean="0">
                <a:ln>
                  <a:noFill/>
                </a:ln>
                <a:solidFill>
                  <a:schemeClr val="tx1"/>
                </a:solidFill>
                <a:effectLst/>
                <a:latin typeface="Arial" pitchFamily="34" charset="0"/>
              </a:endParaRPr>
            </a:p>
          </p:txBody>
        </p:sp>
        <p:sp>
          <p:nvSpPr>
            <p:cNvPr id="6256" name="Line 140"/>
            <p:cNvSpPr>
              <a:spLocks noChangeShapeType="1"/>
            </p:cNvSpPr>
            <p:nvPr/>
          </p:nvSpPr>
          <p:spPr bwMode="auto">
            <a:xfrm flipV="1">
              <a:off x="1988" y="3546"/>
              <a:ext cx="0" cy="166"/>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7" name="Rectangle 141"/>
            <p:cNvSpPr>
              <a:spLocks noChangeArrowheads="1"/>
            </p:cNvSpPr>
            <p:nvPr/>
          </p:nvSpPr>
          <p:spPr bwMode="auto">
            <a:xfrm>
              <a:off x="2070" y="3547"/>
              <a:ext cx="45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always</a:t>
              </a:r>
              <a:endParaRPr kumimoji="0" lang="en-US" sz="1800" b="0" i="0" u="none" strike="noStrike" cap="none" normalizeH="0" baseline="0" smtClean="0">
                <a:ln>
                  <a:noFill/>
                </a:ln>
                <a:solidFill>
                  <a:schemeClr val="tx1"/>
                </a:solidFill>
                <a:effectLst/>
                <a:latin typeface="Arial" pitchFamily="34" charset="0"/>
              </a:endParaRPr>
            </a:p>
          </p:txBody>
        </p:sp>
        <p:sp>
          <p:nvSpPr>
            <p:cNvPr id="6258" name="Freeform 142"/>
            <p:cNvSpPr>
              <a:spLocks noEditPoints="1"/>
            </p:cNvSpPr>
            <p:nvPr/>
          </p:nvSpPr>
          <p:spPr bwMode="auto">
            <a:xfrm>
              <a:off x="786" y="3546"/>
              <a:ext cx="4852" cy="340"/>
            </a:xfrm>
            <a:custGeom>
              <a:avLst/>
              <a:gdLst>
                <a:gd name="T0" fmla="*/ 380 w 529"/>
                <a:gd name="T1" fmla="*/ 18 h 37"/>
                <a:gd name="T2" fmla="*/ 380 w 529"/>
                <a:gd name="T3" fmla="*/ 0 h 37"/>
                <a:gd name="T4" fmla="*/ 525 w 529"/>
                <a:gd name="T5" fmla="*/ 18 h 37"/>
                <a:gd name="T6" fmla="*/ 525 w 529"/>
                <a:gd name="T7" fmla="*/ 0 h 37"/>
                <a:gd name="T8" fmla="*/ 529 w 529"/>
                <a:gd name="T9" fmla="*/ 18 h 37"/>
                <a:gd name="T10" fmla="*/ 529 w 529"/>
                <a:gd name="T11" fmla="*/ 0 h 37"/>
                <a:gd name="T12" fmla="*/ 0 w 529"/>
                <a:gd name="T13" fmla="*/ 19 h 37"/>
                <a:gd name="T14" fmla="*/ 529 w 529"/>
                <a:gd name="T15" fmla="*/ 19 h 37"/>
                <a:gd name="T16" fmla="*/ 0 w 529"/>
                <a:gd name="T17" fmla="*/ 37 h 37"/>
                <a:gd name="T18" fmla="*/ 0 w 529"/>
                <a:gd name="T19" fmla="*/ 19 h 37"/>
                <a:gd name="T20" fmla="*/ 4 w 529"/>
                <a:gd name="T21" fmla="*/ 37 h 37"/>
                <a:gd name="T22" fmla="*/ 4 w 529"/>
                <a:gd name="T23"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37">
                  <a:moveTo>
                    <a:pt x="380" y="18"/>
                  </a:moveTo>
                  <a:lnTo>
                    <a:pt x="380" y="0"/>
                  </a:lnTo>
                  <a:moveTo>
                    <a:pt x="525" y="18"/>
                  </a:moveTo>
                  <a:lnTo>
                    <a:pt x="525" y="0"/>
                  </a:lnTo>
                  <a:moveTo>
                    <a:pt x="529" y="18"/>
                  </a:moveTo>
                  <a:lnTo>
                    <a:pt x="529" y="0"/>
                  </a:lnTo>
                  <a:moveTo>
                    <a:pt x="0" y="19"/>
                  </a:moveTo>
                  <a:lnTo>
                    <a:pt x="529" y="19"/>
                  </a:lnTo>
                  <a:moveTo>
                    <a:pt x="0" y="37"/>
                  </a:moveTo>
                  <a:lnTo>
                    <a:pt x="0" y="19"/>
                  </a:lnTo>
                  <a:moveTo>
                    <a:pt x="4" y="37"/>
                  </a:moveTo>
                  <a:lnTo>
                    <a:pt x="4" y="19"/>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9" name="Rectangle 143"/>
            <p:cNvSpPr>
              <a:spLocks noChangeArrowheads="1"/>
            </p:cNvSpPr>
            <p:nvPr/>
          </p:nvSpPr>
          <p:spPr bwMode="auto">
            <a:xfrm>
              <a:off x="1080" y="3721"/>
              <a:ext cx="20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15</a:t>
              </a:r>
              <a:endParaRPr kumimoji="0" lang="en-US" sz="1800" b="0" i="0" u="none" strike="noStrike" cap="none" normalizeH="0" baseline="0" smtClean="0">
                <a:ln>
                  <a:noFill/>
                </a:ln>
                <a:solidFill>
                  <a:schemeClr val="tx1"/>
                </a:solidFill>
                <a:effectLst/>
                <a:latin typeface="Arial" pitchFamily="34" charset="0"/>
              </a:endParaRPr>
            </a:p>
          </p:txBody>
        </p:sp>
        <p:sp>
          <p:nvSpPr>
            <p:cNvPr id="6260" name="Line 144"/>
            <p:cNvSpPr>
              <a:spLocks noChangeShapeType="1"/>
            </p:cNvSpPr>
            <p:nvPr/>
          </p:nvSpPr>
          <p:spPr bwMode="auto">
            <a:xfrm flipV="1">
              <a:off x="1474" y="372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1" name="Rectangle 145"/>
            <p:cNvSpPr>
              <a:spLocks noChangeArrowheads="1"/>
            </p:cNvSpPr>
            <p:nvPr/>
          </p:nvSpPr>
          <p:spPr bwMode="auto">
            <a:xfrm>
              <a:off x="1557" y="3721"/>
              <a:ext cx="12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6262" name="Line 146"/>
            <p:cNvSpPr>
              <a:spLocks noChangeShapeType="1"/>
            </p:cNvSpPr>
            <p:nvPr/>
          </p:nvSpPr>
          <p:spPr bwMode="auto">
            <a:xfrm flipV="1">
              <a:off x="1988" y="3721"/>
              <a:ext cx="0" cy="165"/>
            </a:xfrm>
            <a:prstGeom prst="line">
              <a:avLst/>
            </a:prstGeom>
            <a:noFill/>
            <a:ln w="9"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3" name="Rectangle 147"/>
            <p:cNvSpPr>
              <a:spLocks noChangeArrowheads="1"/>
            </p:cNvSpPr>
            <p:nvPr/>
          </p:nvSpPr>
          <p:spPr bwMode="auto">
            <a:xfrm>
              <a:off x="2070" y="3721"/>
              <a:ext cx="55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1A1B1C"/>
                  </a:solidFill>
                  <a:effectLst/>
                  <a:latin typeface="Times New Roman" pitchFamily="18" charset="0"/>
                </a:rPr>
                <a:t>reserved</a:t>
              </a:r>
              <a:endParaRPr kumimoji="0" lang="en-US" sz="1800" b="0" i="0" u="none" strike="noStrike" cap="none" normalizeH="0" baseline="0" smtClean="0">
                <a:ln>
                  <a:noFill/>
                </a:ln>
                <a:solidFill>
                  <a:schemeClr val="tx1"/>
                </a:solidFill>
                <a:effectLst/>
                <a:latin typeface="Arial" pitchFamily="34" charset="0"/>
              </a:endParaRPr>
            </a:p>
          </p:txBody>
        </p:sp>
        <p:sp>
          <p:nvSpPr>
            <p:cNvPr id="6264" name="Freeform 148"/>
            <p:cNvSpPr>
              <a:spLocks noEditPoints="1"/>
            </p:cNvSpPr>
            <p:nvPr/>
          </p:nvSpPr>
          <p:spPr bwMode="auto">
            <a:xfrm>
              <a:off x="786" y="3721"/>
              <a:ext cx="4852" cy="201"/>
            </a:xfrm>
            <a:custGeom>
              <a:avLst/>
              <a:gdLst>
                <a:gd name="T0" fmla="*/ 380 w 529"/>
                <a:gd name="T1" fmla="*/ 18 h 22"/>
                <a:gd name="T2" fmla="*/ 380 w 529"/>
                <a:gd name="T3" fmla="*/ 0 h 22"/>
                <a:gd name="T4" fmla="*/ 525 w 529"/>
                <a:gd name="T5" fmla="*/ 18 h 22"/>
                <a:gd name="T6" fmla="*/ 525 w 529"/>
                <a:gd name="T7" fmla="*/ 0 h 22"/>
                <a:gd name="T8" fmla="*/ 529 w 529"/>
                <a:gd name="T9" fmla="*/ 18 h 22"/>
                <a:gd name="T10" fmla="*/ 529 w 529"/>
                <a:gd name="T11" fmla="*/ 0 h 22"/>
                <a:gd name="T12" fmla="*/ 0 w 529"/>
                <a:gd name="T13" fmla="*/ 18 h 22"/>
                <a:gd name="T14" fmla="*/ 529 w 529"/>
                <a:gd name="T15" fmla="*/ 18 h 22"/>
                <a:gd name="T16" fmla="*/ 0 w 529"/>
                <a:gd name="T17" fmla="*/ 22 h 22"/>
                <a:gd name="T18" fmla="*/ 529 w 529"/>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22">
                  <a:moveTo>
                    <a:pt x="380" y="18"/>
                  </a:moveTo>
                  <a:lnTo>
                    <a:pt x="380" y="0"/>
                  </a:lnTo>
                  <a:moveTo>
                    <a:pt x="525" y="18"/>
                  </a:moveTo>
                  <a:lnTo>
                    <a:pt x="525" y="0"/>
                  </a:lnTo>
                  <a:moveTo>
                    <a:pt x="529" y="18"/>
                  </a:moveTo>
                  <a:lnTo>
                    <a:pt x="529" y="0"/>
                  </a:lnTo>
                  <a:moveTo>
                    <a:pt x="0" y="18"/>
                  </a:moveTo>
                  <a:lnTo>
                    <a:pt x="529" y="18"/>
                  </a:lnTo>
                  <a:moveTo>
                    <a:pt x="0" y="22"/>
                  </a:moveTo>
                  <a:lnTo>
                    <a:pt x="529" y="22"/>
                  </a:lnTo>
                </a:path>
              </a:pathLst>
            </a:custGeom>
            <a:noFill/>
            <a:ln w="9"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7" name="Rectangle 6"/>
          <p:cNvSpPr/>
          <p:nvPr/>
        </p:nvSpPr>
        <p:spPr>
          <a:xfrm>
            <a:off x="1336675" y="1619071"/>
            <a:ext cx="6699823" cy="1200329"/>
          </a:xfrm>
          <a:prstGeom prst="rect">
            <a:avLst/>
          </a:prstGeom>
        </p:spPr>
        <p:txBody>
          <a:bodyPr wrap="square">
            <a:spAutoFit/>
          </a:bodyPr>
          <a:lstStyle/>
          <a:p>
            <a:r>
              <a:rPr lang="en-US" i="1" dirty="0">
                <a:latin typeface="Times New Roman" pitchFamily="18" charset="0"/>
                <a:cs typeface="Times New Roman" pitchFamily="18" charset="0"/>
              </a:rPr>
              <a:t>Write an ARM assembly program to compute the factorial of a positive</a:t>
            </a:r>
          </a:p>
          <a:p>
            <a:r>
              <a:rPr lang="en-US" i="1" dirty="0">
                <a:latin typeface="Times New Roman" pitchFamily="18" charset="0"/>
                <a:cs typeface="Times New Roman" pitchFamily="18" charset="0"/>
              </a:rPr>
              <a:t>number (</a:t>
            </a:r>
            <a:r>
              <a:rPr lang="en-US" dirty="0">
                <a:latin typeface="Times New Roman" pitchFamily="18" charset="0"/>
                <a:cs typeface="Times New Roman" pitchFamily="18" charset="0"/>
              </a:rPr>
              <a:t>&gt;</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 stored in r0. Save the result in r</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a:t>
            </a:r>
          </a:p>
          <a:p>
            <a:endParaRPr lang="en-US" b="1" i="1" dirty="0" smtClean="0">
              <a:latin typeface="Times New Roman" pitchFamily="18" charset="0"/>
              <a:cs typeface="Times New Roman" pitchFamily="18" charset="0"/>
            </a:endParaRPr>
          </a:p>
          <a:p>
            <a:r>
              <a:rPr lang="en-US" b="1" i="1" dirty="0" smtClean="0">
                <a:latin typeface="Times New Roman" pitchFamily="18" charset="0"/>
                <a:cs typeface="Times New Roman" pitchFamily="18" charset="0"/>
              </a:rPr>
              <a:t>Answer</a:t>
            </a:r>
            <a:r>
              <a:rPr lang="en-US" b="1" i="1"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9" name="Freeform 8"/>
          <p:cNvSpPr>
            <a:spLocks/>
          </p:cNvSpPr>
          <p:nvPr/>
        </p:nvSpPr>
        <p:spPr bwMode="auto">
          <a:xfrm>
            <a:off x="1336676" y="3106286"/>
            <a:ext cx="6858000" cy="2303914"/>
          </a:xfrm>
          <a:custGeom>
            <a:avLst/>
            <a:gdLst>
              <a:gd name="T0" fmla="*/ 294 w 490"/>
              <a:gd name="T1" fmla="*/ 0 h 137"/>
              <a:gd name="T2" fmla="*/ 490 w 490"/>
              <a:gd name="T3" fmla="*/ 0 h 137"/>
              <a:gd name="T4" fmla="*/ 490 w 490"/>
              <a:gd name="T5" fmla="*/ 137 h 137"/>
              <a:gd name="T6" fmla="*/ 0 w 490"/>
              <a:gd name="T7" fmla="*/ 137 h 137"/>
              <a:gd name="T8" fmla="*/ 0 w 490"/>
              <a:gd name="T9" fmla="*/ 0 h 137"/>
              <a:gd name="T10" fmla="*/ 196 w 490"/>
              <a:gd name="T11" fmla="*/ 0 h 137"/>
              <a:gd name="connsiteX0" fmla="*/ 6787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5" fmla="*/ 4000 w 10000"/>
              <a:gd name="connsiteY5" fmla="*/ 0 h 10000"/>
              <a:gd name="connsiteX0" fmla="*/ 6787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5" fmla="*/ 3476 w 10000"/>
              <a:gd name="connsiteY5"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6787" y="0"/>
                </a:moveTo>
                <a:lnTo>
                  <a:pt x="10000" y="0"/>
                </a:lnTo>
                <a:lnTo>
                  <a:pt x="10000" y="10000"/>
                </a:lnTo>
                <a:lnTo>
                  <a:pt x="0" y="10000"/>
                </a:lnTo>
                <a:lnTo>
                  <a:pt x="0" y="0"/>
                </a:lnTo>
                <a:lnTo>
                  <a:pt x="3476"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p:nvSpPr>
        <p:spPr bwMode="auto">
          <a:xfrm>
            <a:off x="4003676" y="2983175"/>
            <a:ext cx="16859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en-US" sz="1600" i="1" dirty="0">
                <a:solidFill>
                  <a:srgbClr val="1A1B1C"/>
                </a:solidFill>
                <a:latin typeface="Courier New" pitchFamily="49" charset="0"/>
              </a:rPr>
              <a:t>ARM assembly</a:t>
            </a:r>
            <a:endParaRPr kumimoji="0" lang="en-US" sz="2800" b="0" i="0" u="none" strike="noStrike" cap="none" normalizeH="0" baseline="0" dirty="0" smtClean="0">
              <a:ln>
                <a:noFill/>
              </a:ln>
              <a:solidFill>
                <a:schemeClr val="tx1"/>
              </a:solidFill>
              <a:effectLst/>
              <a:latin typeface="Arial" pitchFamily="34" charset="0"/>
            </a:endParaRPr>
          </a:p>
        </p:txBody>
      </p:sp>
      <p:sp>
        <p:nvSpPr>
          <p:cNvPr id="11" name="Rectangle 10"/>
          <p:cNvSpPr>
            <a:spLocks noChangeArrowheads="1"/>
          </p:cNvSpPr>
          <p:nvPr/>
        </p:nvSpPr>
        <p:spPr bwMode="auto">
          <a:xfrm>
            <a:off x="1412876" y="3367770"/>
            <a:ext cx="7121524"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tabLst>
                <a:tab pos="520700" algn="l"/>
              </a:tabLst>
            </a:pPr>
            <a:r>
              <a:rPr lang="en-US" sz="1600" i="1" dirty="0" smtClean="0">
                <a:solidFill>
                  <a:srgbClr val="1A1B1C"/>
                </a:solidFill>
                <a:latin typeface="Courier New" pitchFamily="49" charset="0"/>
              </a:rPr>
              <a:t>	</a:t>
            </a:r>
            <a:r>
              <a:rPr lang="en-US" sz="1600" i="1" dirty="0" err="1" smtClean="0">
                <a:solidFill>
                  <a:srgbClr val="1A1B1C"/>
                </a:solidFill>
                <a:latin typeface="Courier New" pitchFamily="49" charset="0"/>
              </a:rPr>
              <a:t>mov</a:t>
            </a:r>
            <a:r>
              <a:rPr lang="en-US" sz="1600" i="1" dirty="0" smtClean="0">
                <a:solidFill>
                  <a:srgbClr val="1A1B1C"/>
                </a:solidFill>
                <a:latin typeface="Courier New" pitchFamily="49" charset="0"/>
              </a:rPr>
              <a:t> </a:t>
            </a:r>
            <a:r>
              <a:rPr lang="en-US" sz="1600" i="1" dirty="0">
                <a:solidFill>
                  <a:srgbClr val="1A1B1C"/>
                </a:solidFill>
                <a:latin typeface="Courier New" pitchFamily="49" charset="0"/>
              </a:rPr>
              <a:t>r1, #1 /* prod = 1 */</a:t>
            </a:r>
          </a:p>
          <a:p>
            <a:pPr lvl="0" fontAlgn="base">
              <a:spcBef>
                <a:spcPct val="0"/>
              </a:spcBef>
              <a:spcAft>
                <a:spcPct val="0"/>
              </a:spcAft>
              <a:tabLst>
                <a:tab pos="520700" algn="l"/>
              </a:tabLst>
            </a:pPr>
            <a:r>
              <a:rPr lang="en-US" sz="1600" i="1" dirty="0" smtClean="0">
                <a:solidFill>
                  <a:srgbClr val="1A1B1C"/>
                </a:solidFill>
                <a:latin typeface="Courier New" pitchFamily="49" charset="0"/>
              </a:rPr>
              <a:t>	</a:t>
            </a:r>
            <a:r>
              <a:rPr lang="en-US" sz="1600" i="1" dirty="0" err="1" smtClean="0">
                <a:solidFill>
                  <a:srgbClr val="1A1B1C"/>
                </a:solidFill>
                <a:latin typeface="Courier New" pitchFamily="49" charset="0"/>
              </a:rPr>
              <a:t>mov</a:t>
            </a:r>
            <a:r>
              <a:rPr lang="en-US" sz="1600" i="1" dirty="0" smtClean="0">
                <a:solidFill>
                  <a:srgbClr val="1A1B1C"/>
                </a:solidFill>
                <a:latin typeface="Courier New" pitchFamily="49" charset="0"/>
              </a:rPr>
              <a:t> </a:t>
            </a:r>
            <a:r>
              <a:rPr lang="en-US" sz="1600" i="1" dirty="0">
                <a:solidFill>
                  <a:srgbClr val="1A1B1C"/>
                </a:solidFill>
                <a:latin typeface="Courier New" pitchFamily="49" charset="0"/>
              </a:rPr>
              <a:t>r3, #1 /* </a:t>
            </a:r>
            <a:r>
              <a:rPr lang="en-US" sz="1600" i="1" dirty="0" err="1">
                <a:solidFill>
                  <a:srgbClr val="1A1B1C"/>
                </a:solidFill>
                <a:latin typeface="Courier New" pitchFamily="49" charset="0"/>
              </a:rPr>
              <a:t>idx</a:t>
            </a:r>
            <a:r>
              <a:rPr lang="en-US" sz="1600" i="1" dirty="0">
                <a:solidFill>
                  <a:srgbClr val="1A1B1C"/>
                </a:solidFill>
                <a:latin typeface="Courier New" pitchFamily="49" charset="0"/>
              </a:rPr>
              <a:t> = 1 */</a:t>
            </a:r>
          </a:p>
          <a:p>
            <a:pPr lvl="0" fontAlgn="base">
              <a:spcBef>
                <a:spcPct val="0"/>
              </a:spcBef>
              <a:spcAft>
                <a:spcPct val="0"/>
              </a:spcAft>
              <a:tabLst>
                <a:tab pos="520700" algn="l"/>
              </a:tabLst>
            </a:pPr>
            <a:r>
              <a:rPr lang="en-US" sz="1600" i="1" dirty="0" smtClean="0">
                <a:solidFill>
                  <a:srgbClr val="1A1B1C"/>
                </a:solidFill>
                <a:latin typeface="Courier New" pitchFamily="49" charset="0"/>
              </a:rPr>
              <a:t>.loop</a:t>
            </a:r>
            <a:r>
              <a:rPr lang="en-US" sz="1600" i="1" dirty="0">
                <a:solidFill>
                  <a:srgbClr val="1A1B1C"/>
                </a:solidFill>
                <a:latin typeface="Courier New" pitchFamily="49" charset="0"/>
              </a:rPr>
              <a:t>:</a:t>
            </a:r>
          </a:p>
          <a:p>
            <a:pPr lvl="0" fontAlgn="base">
              <a:spcBef>
                <a:spcPct val="0"/>
              </a:spcBef>
              <a:spcAft>
                <a:spcPct val="0"/>
              </a:spcAft>
              <a:tabLst>
                <a:tab pos="520700" algn="l"/>
              </a:tabLst>
            </a:pPr>
            <a:r>
              <a:rPr lang="en-US" sz="1600" i="1" dirty="0" smtClean="0">
                <a:solidFill>
                  <a:srgbClr val="1A1B1C"/>
                </a:solidFill>
                <a:latin typeface="Courier New" pitchFamily="49" charset="0"/>
              </a:rPr>
              <a:t>	</a:t>
            </a:r>
            <a:r>
              <a:rPr lang="en-US" sz="1600" i="1" dirty="0" err="1" smtClean="0">
                <a:solidFill>
                  <a:srgbClr val="1A1B1C"/>
                </a:solidFill>
                <a:latin typeface="Courier New" pitchFamily="49" charset="0"/>
              </a:rPr>
              <a:t>mul</a:t>
            </a:r>
            <a:r>
              <a:rPr lang="en-US" sz="1600" i="1" dirty="0" smtClean="0">
                <a:solidFill>
                  <a:srgbClr val="1A1B1C"/>
                </a:solidFill>
                <a:latin typeface="Courier New" pitchFamily="49" charset="0"/>
              </a:rPr>
              <a:t> </a:t>
            </a:r>
            <a:r>
              <a:rPr lang="en-US" sz="1600" i="1" dirty="0">
                <a:solidFill>
                  <a:srgbClr val="1A1B1C"/>
                </a:solidFill>
                <a:latin typeface="Courier New" pitchFamily="49" charset="0"/>
              </a:rPr>
              <a:t>r1, r3, r1 /* prod = prod * </a:t>
            </a:r>
            <a:r>
              <a:rPr lang="en-US" sz="1600" i="1" dirty="0" err="1">
                <a:solidFill>
                  <a:srgbClr val="1A1B1C"/>
                </a:solidFill>
                <a:latin typeface="Courier New" pitchFamily="49" charset="0"/>
              </a:rPr>
              <a:t>idx</a:t>
            </a:r>
            <a:r>
              <a:rPr lang="en-US" sz="1600" i="1" dirty="0">
                <a:solidFill>
                  <a:srgbClr val="1A1B1C"/>
                </a:solidFill>
                <a:latin typeface="Courier New" pitchFamily="49" charset="0"/>
              </a:rPr>
              <a:t> */</a:t>
            </a:r>
          </a:p>
          <a:p>
            <a:pPr lvl="0" fontAlgn="base">
              <a:spcBef>
                <a:spcPct val="0"/>
              </a:spcBef>
              <a:spcAft>
                <a:spcPct val="0"/>
              </a:spcAft>
              <a:tabLst>
                <a:tab pos="520700" algn="l"/>
              </a:tabLst>
            </a:pPr>
            <a:r>
              <a:rPr lang="en-US" sz="1600" i="1" dirty="0" smtClean="0">
                <a:solidFill>
                  <a:srgbClr val="1A1B1C"/>
                </a:solidFill>
                <a:latin typeface="Courier New" pitchFamily="49" charset="0"/>
              </a:rPr>
              <a:t>	</a:t>
            </a:r>
            <a:r>
              <a:rPr lang="en-US" sz="1600" i="1" dirty="0" err="1" smtClean="0">
                <a:solidFill>
                  <a:srgbClr val="1A1B1C"/>
                </a:solidFill>
                <a:latin typeface="Courier New" pitchFamily="49" charset="0"/>
              </a:rPr>
              <a:t>cmp</a:t>
            </a:r>
            <a:r>
              <a:rPr lang="en-US" sz="1600" i="1" dirty="0" smtClean="0">
                <a:solidFill>
                  <a:srgbClr val="1A1B1C"/>
                </a:solidFill>
                <a:latin typeface="Courier New" pitchFamily="49" charset="0"/>
              </a:rPr>
              <a:t> </a:t>
            </a:r>
            <a:r>
              <a:rPr lang="en-US" sz="1600" i="1" dirty="0">
                <a:solidFill>
                  <a:srgbClr val="1A1B1C"/>
                </a:solidFill>
                <a:latin typeface="Courier New" pitchFamily="49" charset="0"/>
              </a:rPr>
              <a:t>r3, r0 /* compare </a:t>
            </a:r>
            <a:r>
              <a:rPr lang="en-US" sz="1600" i="1" dirty="0" err="1">
                <a:solidFill>
                  <a:srgbClr val="1A1B1C"/>
                </a:solidFill>
                <a:latin typeface="Courier New" pitchFamily="49" charset="0"/>
              </a:rPr>
              <a:t>idx</a:t>
            </a:r>
            <a:r>
              <a:rPr lang="en-US" sz="1600" i="1" dirty="0">
                <a:solidFill>
                  <a:srgbClr val="1A1B1C"/>
                </a:solidFill>
                <a:latin typeface="Courier New" pitchFamily="49" charset="0"/>
              </a:rPr>
              <a:t>, with the input (</a:t>
            </a:r>
            <a:r>
              <a:rPr lang="en-US" sz="1600" i="1" dirty="0" err="1">
                <a:solidFill>
                  <a:srgbClr val="1A1B1C"/>
                </a:solidFill>
                <a:latin typeface="Courier New" pitchFamily="49" charset="0"/>
              </a:rPr>
              <a:t>num</a:t>
            </a:r>
            <a:r>
              <a:rPr lang="en-US" sz="1600" i="1" dirty="0">
                <a:solidFill>
                  <a:srgbClr val="1A1B1C"/>
                </a:solidFill>
                <a:latin typeface="Courier New" pitchFamily="49" charset="0"/>
              </a:rPr>
              <a:t>) */</a:t>
            </a:r>
          </a:p>
          <a:p>
            <a:pPr lvl="0" fontAlgn="base">
              <a:spcBef>
                <a:spcPct val="0"/>
              </a:spcBef>
              <a:spcAft>
                <a:spcPct val="0"/>
              </a:spcAft>
              <a:tabLst>
                <a:tab pos="520700" algn="l"/>
              </a:tabLst>
            </a:pPr>
            <a:r>
              <a:rPr lang="en-US" sz="1600" i="1" dirty="0" smtClean="0">
                <a:solidFill>
                  <a:srgbClr val="1A1B1C"/>
                </a:solidFill>
                <a:latin typeface="Courier New" pitchFamily="49" charset="0"/>
              </a:rPr>
              <a:t>	add </a:t>
            </a:r>
            <a:r>
              <a:rPr lang="en-US" sz="1600" i="1" dirty="0">
                <a:solidFill>
                  <a:srgbClr val="1A1B1C"/>
                </a:solidFill>
                <a:latin typeface="Courier New" pitchFamily="49" charset="0"/>
              </a:rPr>
              <a:t>r3, r3, #1 /* </a:t>
            </a:r>
            <a:r>
              <a:rPr lang="en-US" sz="1600" i="1" dirty="0" err="1">
                <a:solidFill>
                  <a:srgbClr val="1A1B1C"/>
                </a:solidFill>
                <a:latin typeface="Courier New" pitchFamily="49" charset="0"/>
              </a:rPr>
              <a:t>idx</a:t>
            </a:r>
            <a:r>
              <a:rPr lang="en-US" sz="1600" i="1" dirty="0">
                <a:solidFill>
                  <a:srgbClr val="1A1B1C"/>
                </a:solidFill>
                <a:latin typeface="Courier New" pitchFamily="49" charset="0"/>
              </a:rPr>
              <a:t> ++ */</a:t>
            </a:r>
          </a:p>
          <a:p>
            <a:pPr lvl="0" fontAlgn="base">
              <a:spcBef>
                <a:spcPct val="0"/>
              </a:spcBef>
              <a:spcAft>
                <a:spcPct val="0"/>
              </a:spcAft>
              <a:tabLst>
                <a:tab pos="520700" algn="l"/>
              </a:tabLst>
            </a:pPr>
            <a:r>
              <a:rPr lang="en-US" sz="1600" i="1" dirty="0" smtClean="0">
                <a:solidFill>
                  <a:srgbClr val="1A1B1C"/>
                </a:solidFill>
                <a:latin typeface="Courier New" pitchFamily="49" charset="0"/>
              </a:rPr>
              <a:t>	</a:t>
            </a:r>
            <a:r>
              <a:rPr lang="en-US" sz="1600" i="1" dirty="0" err="1" smtClean="0">
                <a:solidFill>
                  <a:srgbClr val="1A1B1C"/>
                </a:solidFill>
                <a:latin typeface="Courier New" pitchFamily="49" charset="0"/>
              </a:rPr>
              <a:t>bne</a:t>
            </a:r>
            <a:r>
              <a:rPr lang="en-US" sz="1600" i="1" dirty="0" smtClean="0">
                <a:solidFill>
                  <a:srgbClr val="1A1B1C"/>
                </a:solidFill>
                <a:latin typeface="Courier New" pitchFamily="49" charset="0"/>
              </a:rPr>
              <a:t> </a:t>
            </a:r>
            <a:r>
              <a:rPr lang="en-US" sz="1600" i="1" dirty="0">
                <a:solidFill>
                  <a:srgbClr val="1A1B1C"/>
                </a:solidFill>
                <a:latin typeface="Courier New" pitchFamily="49" charset="0"/>
              </a:rPr>
              <a:t>.loop /* loop condition */</a:t>
            </a:r>
            <a:endParaRPr kumimoji="0" lang="en-US" sz="2800" b="0" i="0" u="none" strike="noStrike" cap="none" normalizeH="0" baseline="0" dirty="0" smtClean="0">
              <a:ln>
                <a:noFill/>
              </a:ln>
              <a:solidFill>
                <a:schemeClr val="tx1"/>
              </a:solidFill>
              <a:effectLst/>
              <a:latin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Branch</a:t>
            </a:r>
            <a:r>
              <a:rPr lang="fr-FR" dirty="0">
                <a:solidFill>
                  <a:schemeClr val="tx1"/>
                </a:solidFill>
              </a:rPr>
              <a:t> and Link Instruction</a:t>
            </a:r>
          </a:p>
        </p:txBody>
      </p:sp>
      <p:sp>
        <p:nvSpPr>
          <p:cNvPr id="3" name="Text Placeholder 2"/>
          <p:cNvSpPr txBox="1">
            <a:spLocks noGrp="1"/>
          </p:cNvSpPr>
          <p:nvPr>
            <p:ph type="body" idx="4294967295"/>
          </p:nvPr>
        </p:nvSpPr>
        <p:spPr>
          <a:xfrm>
            <a:off x="606424" y="3962400"/>
            <a:ext cx="8232775" cy="6858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We use the </a:t>
            </a:r>
            <a:r>
              <a:rPr lang="en-US" dirty="0" err="1">
                <a:solidFill>
                  <a:srgbClr val="2300DC"/>
                </a:solidFill>
                <a:latin typeface="Calibri" panose="020F0502020204030204" pitchFamily="34" charset="0"/>
              </a:rPr>
              <a:t>bl</a:t>
            </a:r>
            <a:r>
              <a:rPr lang="en-US" dirty="0">
                <a:latin typeface="Calibri" panose="020F0502020204030204" pitchFamily="34" charset="0"/>
              </a:rPr>
              <a:t> instruction for a </a:t>
            </a:r>
            <a:r>
              <a:rPr lang="en-US" dirty="0">
                <a:solidFill>
                  <a:srgbClr val="00AE00"/>
                </a:solidFill>
                <a:latin typeface="Calibri" panose="020F0502020204030204" pitchFamily="34" charset="0"/>
              </a:rPr>
              <a:t>function</a:t>
            </a:r>
            <a:r>
              <a:rPr lang="en-US" dirty="0">
                <a:latin typeface="Calibri" panose="020F0502020204030204" pitchFamily="34" charset="0"/>
              </a:rPr>
              <a:t> </a:t>
            </a:r>
            <a:r>
              <a:rPr lang="en-US" dirty="0">
                <a:solidFill>
                  <a:srgbClr val="DC2300"/>
                </a:solidFill>
                <a:latin typeface="Calibri" panose="020F0502020204030204" pitchFamily="34" charset="0"/>
              </a:rPr>
              <a:t>call</a:t>
            </a:r>
          </a:p>
        </p:txBody>
      </p:sp>
      <p:grpSp>
        <p:nvGrpSpPr>
          <p:cNvPr id="7" name="Group 5"/>
          <p:cNvGrpSpPr>
            <a:grpSpLocks noChangeAspect="1"/>
          </p:cNvGrpSpPr>
          <p:nvPr/>
        </p:nvGrpSpPr>
        <p:grpSpPr bwMode="auto">
          <a:xfrm>
            <a:off x="838200" y="2209800"/>
            <a:ext cx="7769225" cy="1195388"/>
            <a:chOff x="816" y="1808"/>
            <a:chExt cx="4894" cy="753"/>
          </a:xfrm>
        </p:grpSpPr>
        <p:sp>
          <p:nvSpPr>
            <p:cNvPr id="8" name="AutoShape 4"/>
            <p:cNvSpPr>
              <a:spLocks noChangeAspect="1" noChangeArrowheads="1" noTextEdit="1"/>
            </p:cNvSpPr>
            <p:nvPr/>
          </p:nvSpPr>
          <p:spPr bwMode="auto">
            <a:xfrm>
              <a:off x="816" y="1808"/>
              <a:ext cx="489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835" y="1827"/>
              <a:ext cx="4848" cy="212"/>
            </a:xfrm>
            <a:custGeom>
              <a:avLst/>
              <a:gdLst>
                <a:gd name="T0" fmla="*/ 0 w 505"/>
                <a:gd name="T1" fmla="*/ 0 h 22"/>
                <a:gd name="T2" fmla="*/ 505 w 505"/>
                <a:gd name="T3" fmla="*/ 0 h 22"/>
                <a:gd name="T4" fmla="*/ 0 w 505"/>
                <a:gd name="T5" fmla="*/ 4 h 22"/>
                <a:gd name="T6" fmla="*/ 505 w 505"/>
                <a:gd name="T7" fmla="*/ 4 h 22"/>
                <a:gd name="T8" fmla="*/ 0 w 505"/>
                <a:gd name="T9" fmla="*/ 22 h 22"/>
                <a:gd name="T10" fmla="*/ 0 w 505"/>
                <a:gd name="T11" fmla="*/ 4 h 22"/>
                <a:gd name="T12" fmla="*/ 4 w 505"/>
                <a:gd name="T13" fmla="*/ 22 h 22"/>
                <a:gd name="T14" fmla="*/ 4 w 505"/>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5" h="22">
                  <a:moveTo>
                    <a:pt x="0" y="0"/>
                  </a:moveTo>
                  <a:lnTo>
                    <a:pt x="505" y="0"/>
                  </a:lnTo>
                  <a:moveTo>
                    <a:pt x="0" y="4"/>
                  </a:moveTo>
                  <a:lnTo>
                    <a:pt x="505" y="4"/>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960" y="1856"/>
              <a:ext cx="64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11" name="Line 8"/>
            <p:cNvSpPr>
              <a:spLocks noChangeShapeType="1"/>
            </p:cNvSpPr>
            <p:nvPr/>
          </p:nvSpPr>
          <p:spPr bwMode="auto">
            <a:xfrm flipV="1">
              <a:off x="1680" y="1866"/>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766" y="1856"/>
              <a:ext cx="56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10"/>
            <p:cNvSpPr>
              <a:spLocks noChangeShapeType="1"/>
            </p:cNvSpPr>
            <p:nvPr/>
          </p:nvSpPr>
          <p:spPr bwMode="auto">
            <a:xfrm flipV="1">
              <a:off x="2400" y="1866"/>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496" y="1856"/>
              <a:ext cx="7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2"/>
            <p:cNvSpPr>
              <a:spLocks noEditPoints="1"/>
            </p:cNvSpPr>
            <p:nvPr/>
          </p:nvSpPr>
          <p:spPr bwMode="auto">
            <a:xfrm>
              <a:off x="835" y="1866"/>
              <a:ext cx="4848" cy="346"/>
            </a:xfrm>
            <a:custGeom>
              <a:avLst/>
              <a:gdLst>
                <a:gd name="T0" fmla="*/ 501 w 505"/>
                <a:gd name="T1" fmla="*/ 18 h 36"/>
                <a:gd name="T2" fmla="*/ 501 w 505"/>
                <a:gd name="T3" fmla="*/ 0 h 36"/>
                <a:gd name="T4" fmla="*/ 505 w 505"/>
                <a:gd name="T5" fmla="*/ 18 h 36"/>
                <a:gd name="T6" fmla="*/ 505 w 505"/>
                <a:gd name="T7" fmla="*/ 0 h 36"/>
                <a:gd name="T8" fmla="*/ 0 w 505"/>
                <a:gd name="T9" fmla="*/ 18 h 36"/>
                <a:gd name="T10" fmla="*/ 505 w 505"/>
                <a:gd name="T11" fmla="*/ 18 h 36"/>
                <a:gd name="T12" fmla="*/ 0 w 505"/>
                <a:gd name="T13" fmla="*/ 36 h 36"/>
                <a:gd name="T14" fmla="*/ 0 w 505"/>
                <a:gd name="T15" fmla="*/ 18 h 36"/>
                <a:gd name="T16" fmla="*/ 4 w 505"/>
                <a:gd name="T17" fmla="*/ 36 h 36"/>
                <a:gd name="T18" fmla="*/ 4 w 505"/>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5" h="36">
                  <a:moveTo>
                    <a:pt x="501" y="18"/>
                  </a:moveTo>
                  <a:lnTo>
                    <a:pt x="501" y="0"/>
                  </a:lnTo>
                  <a:moveTo>
                    <a:pt x="505" y="18"/>
                  </a:moveTo>
                  <a:lnTo>
                    <a:pt x="505" y="0"/>
                  </a:lnTo>
                  <a:moveTo>
                    <a:pt x="0" y="18"/>
                  </a:moveTo>
                  <a:lnTo>
                    <a:pt x="505"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960" y="2039"/>
              <a:ext cx="17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1A1B1C"/>
                  </a:solidFill>
                  <a:effectLst/>
                  <a:latin typeface="Times New Roman" pitchFamily="18" charset="0"/>
                </a:rPr>
                <a:t>bl</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4"/>
            <p:cNvSpPr>
              <a:spLocks noChangeArrowheads="1"/>
            </p:cNvSpPr>
            <p:nvPr/>
          </p:nvSpPr>
          <p:spPr bwMode="auto">
            <a:xfrm>
              <a:off x="1123" y="2039"/>
              <a:ext cx="2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1A1B1C"/>
                  </a:solidFill>
                  <a:effectLst/>
                  <a:latin typeface="Times New Roman" pitchFamily="18" charset="0"/>
                </a:rPr>
                <a:t>label</a:t>
              </a:r>
              <a:endParaRPr kumimoji="0" lang="en-US" sz="1800" b="0" i="1" u="none" strike="noStrike" cap="none" normalizeH="0" baseline="0" dirty="0" smtClean="0">
                <a:ln>
                  <a:noFill/>
                </a:ln>
                <a:solidFill>
                  <a:schemeClr val="tx1"/>
                </a:solidFill>
                <a:effectLst/>
                <a:latin typeface="Arial" pitchFamily="34" charset="0"/>
              </a:endParaRPr>
            </a:p>
          </p:txBody>
        </p:sp>
        <p:sp>
          <p:nvSpPr>
            <p:cNvPr id="18" name="Line 15"/>
            <p:cNvSpPr>
              <a:spLocks noChangeShapeType="1"/>
            </p:cNvSpPr>
            <p:nvPr/>
          </p:nvSpPr>
          <p:spPr bwMode="auto">
            <a:xfrm flipV="1">
              <a:off x="1680" y="2039"/>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1766" y="2039"/>
              <a:ext cx="38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1A1B1C"/>
                  </a:solidFill>
                  <a:effectLst/>
                  <a:latin typeface="Times New Roman" pitchFamily="18" charset="0"/>
                </a:rPr>
                <a:t>bl</a:t>
              </a:r>
              <a:r>
                <a:rPr kumimoji="0" lang="en-US" sz="1800" b="0" i="0" u="none" strike="noStrike" cap="none" normalizeH="0" baseline="0" dirty="0" smtClean="0">
                  <a:ln>
                    <a:noFill/>
                  </a:ln>
                  <a:solidFill>
                    <a:srgbClr val="1A1B1C"/>
                  </a:solidFill>
                  <a:effectLst/>
                  <a:latin typeface="Times New Roman" pitchFamily="18" charset="0"/>
                </a:rPr>
                <a:t> .foo</a:t>
              </a:r>
              <a:endParaRPr kumimoji="0" lang="en-US" sz="1800" b="0" i="0" u="none" strike="noStrike" cap="none" normalizeH="0" baseline="0" dirty="0" smtClean="0">
                <a:ln>
                  <a:noFill/>
                </a:ln>
                <a:solidFill>
                  <a:schemeClr val="tx1"/>
                </a:solidFill>
                <a:effectLst/>
                <a:latin typeface="Arial" pitchFamily="34" charset="0"/>
              </a:endParaRPr>
            </a:p>
          </p:txBody>
        </p:sp>
        <p:sp>
          <p:nvSpPr>
            <p:cNvPr id="20" name="Line 17"/>
            <p:cNvSpPr>
              <a:spLocks noChangeShapeType="1"/>
            </p:cNvSpPr>
            <p:nvPr/>
          </p:nvSpPr>
          <p:spPr bwMode="auto">
            <a:xfrm flipV="1">
              <a:off x="2400" y="2039"/>
              <a:ext cx="0" cy="1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496" y="2039"/>
              <a:ext cx="276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Times New Roman" pitchFamily="18" charset="0"/>
                </a:rPr>
                <a:t>(1) Jump unconditionally to the function at .foo</a:t>
              </a:r>
              <a:endParaRPr kumimoji="0" lang="en-US" sz="1800" b="0" i="0" u="none" strike="noStrike" cap="none" normalizeH="0" baseline="0" dirty="0" smtClean="0">
                <a:ln>
                  <a:noFill/>
                </a:ln>
                <a:solidFill>
                  <a:schemeClr val="tx1"/>
                </a:solidFill>
                <a:effectLst/>
                <a:latin typeface="Arial" pitchFamily="34" charset="0"/>
              </a:endParaRPr>
            </a:p>
          </p:txBody>
        </p:sp>
        <p:sp>
          <p:nvSpPr>
            <p:cNvPr id="22" name="Freeform 19"/>
            <p:cNvSpPr>
              <a:spLocks noEditPoints="1"/>
            </p:cNvSpPr>
            <p:nvPr/>
          </p:nvSpPr>
          <p:spPr bwMode="auto">
            <a:xfrm>
              <a:off x="835" y="2039"/>
              <a:ext cx="4848" cy="346"/>
            </a:xfrm>
            <a:custGeom>
              <a:avLst/>
              <a:gdLst>
                <a:gd name="T0" fmla="*/ 501 w 505"/>
                <a:gd name="T1" fmla="*/ 18 h 36"/>
                <a:gd name="T2" fmla="*/ 501 w 505"/>
                <a:gd name="T3" fmla="*/ 0 h 36"/>
                <a:gd name="T4" fmla="*/ 505 w 505"/>
                <a:gd name="T5" fmla="*/ 18 h 36"/>
                <a:gd name="T6" fmla="*/ 505 w 505"/>
                <a:gd name="T7" fmla="*/ 0 h 36"/>
                <a:gd name="T8" fmla="*/ 0 w 505"/>
                <a:gd name="T9" fmla="*/ 36 h 36"/>
                <a:gd name="T10" fmla="*/ 0 w 505"/>
                <a:gd name="T11" fmla="*/ 18 h 36"/>
                <a:gd name="T12" fmla="*/ 4 w 505"/>
                <a:gd name="T13" fmla="*/ 36 h 36"/>
                <a:gd name="T14" fmla="*/ 4 w 505"/>
                <a:gd name="T15" fmla="*/ 18 h 36"/>
                <a:gd name="T16" fmla="*/ 88 w 505"/>
                <a:gd name="T17" fmla="*/ 36 h 36"/>
                <a:gd name="T18" fmla="*/ 88 w 505"/>
                <a:gd name="T19" fmla="*/ 18 h 36"/>
                <a:gd name="T20" fmla="*/ 163 w 505"/>
                <a:gd name="T21" fmla="*/ 36 h 36"/>
                <a:gd name="T22" fmla="*/ 163 w 505"/>
                <a:gd name="T2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5" h="36">
                  <a:moveTo>
                    <a:pt x="501" y="18"/>
                  </a:moveTo>
                  <a:lnTo>
                    <a:pt x="501" y="0"/>
                  </a:lnTo>
                  <a:moveTo>
                    <a:pt x="505" y="18"/>
                  </a:moveTo>
                  <a:lnTo>
                    <a:pt x="505" y="0"/>
                  </a:lnTo>
                  <a:moveTo>
                    <a:pt x="0" y="36"/>
                  </a:moveTo>
                  <a:lnTo>
                    <a:pt x="0" y="18"/>
                  </a:lnTo>
                  <a:moveTo>
                    <a:pt x="4" y="36"/>
                  </a:moveTo>
                  <a:lnTo>
                    <a:pt x="4" y="18"/>
                  </a:lnTo>
                  <a:moveTo>
                    <a:pt x="88" y="36"/>
                  </a:moveTo>
                  <a:lnTo>
                    <a:pt x="88" y="18"/>
                  </a:lnTo>
                  <a:moveTo>
                    <a:pt x="163" y="36"/>
                  </a:moveTo>
                  <a:lnTo>
                    <a:pt x="163"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2496" y="2212"/>
              <a:ext cx="270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800" b="0" i="0" u="none" strike="noStrike" cap="none" normalizeH="0" baseline="0" dirty="0" smtClean="0">
                  <a:ln>
                    <a:noFill/>
                  </a:ln>
                  <a:solidFill>
                    <a:srgbClr val="1A1B1C"/>
                  </a:solidFill>
                  <a:effectLst/>
                  <a:latin typeface="Times New Roman" pitchFamily="18" charset="0"/>
                </a:rPr>
                <a:t>(2) Save the next PC (PC + 4) in the </a:t>
              </a:r>
              <a:r>
                <a:rPr kumimoji="0" lang="en-US" sz="1800" b="0" i="1" u="none" strike="noStrike" cap="none" normalizeH="0" baseline="0" dirty="0" err="1" smtClean="0">
                  <a:ln>
                    <a:noFill/>
                  </a:ln>
                  <a:solidFill>
                    <a:srgbClr val="1A1B1C"/>
                  </a:solidFill>
                  <a:effectLst/>
                  <a:latin typeface="Times New Roman" pitchFamily="18" charset="0"/>
                </a:rPr>
                <a:t>lr</a:t>
              </a:r>
              <a:r>
                <a:rPr kumimoji="0" lang="en-US" sz="1800" b="0" i="0" u="none" strike="noStrike" cap="none" normalizeH="0" dirty="0" smtClean="0">
                  <a:ln>
                    <a:noFill/>
                  </a:ln>
                  <a:solidFill>
                    <a:srgbClr val="1A1B1C"/>
                  </a:solidFill>
                  <a:effectLst/>
                  <a:latin typeface="Times New Roman" pitchFamily="18" charset="0"/>
                </a:rPr>
                <a:t> </a:t>
              </a:r>
              <a:r>
                <a:rPr lang="en-US" dirty="0" smtClean="0">
                  <a:solidFill>
                    <a:srgbClr val="1A1B1C"/>
                  </a:solidFill>
                  <a:latin typeface="Times New Roman" pitchFamily="18" charset="0"/>
                </a:rPr>
                <a:t>register</a:t>
              </a:r>
              <a:endParaRPr lang="en-US" dirty="0">
                <a:latin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5" name="Rectangle 22"/>
            <p:cNvSpPr>
              <a:spLocks noChangeArrowheads="1"/>
            </p:cNvSpPr>
            <p:nvPr/>
          </p:nvSpPr>
          <p:spPr bwMode="auto">
            <a:xfrm>
              <a:off x="5098" y="2212"/>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6" name="Freeform 23"/>
            <p:cNvSpPr>
              <a:spLocks noEditPoints="1"/>
            </p:cNvSpPr>
            <p:nvPr/>
          </p:nvSpPr>
          <p:spPr bwMode="auto">
            <a:xfrm>
              <a:off x="835" y="2212"/>
              <a:ext cx="4848" cy="211"/>
            </a:xfrm>
            <a:custGeom>
              <a:avLst/>
              <a:gdLst>
                <a:gd name="T0" fmla="*/ 501 w 505"/>
                <a:gd name="T1" fmla="*/ 18 h 22"/>
                <a:gd name="T2" fmla="*/ 501 w 505"/>
                <a:gd name="T3" fmla="*/ 0 h 22"/>
                <a:gd name="T4" fmla="*/ 505 w 505"/>
                <a:gd name="T5" fmla="*/ 18 h 22"/>
                <a:gd name="T6" fmla="*/ 505 w 505"/>
                <a:gd name="T7" fmla="*/ 0 h 22"/>
                <a:gd name="T8" fmla="*/ 0 w 505"/>
                <a:gd name="T9" fmla="*/ 18 h 22"/>
                <a:gd name="T10" fmla="*/ 505 w 505"/>
                <a:gd name="T11" fmla="*/ 18 h 22"/>
                <a:gd name="T12" fmla="*/ 0 w 505"/>
                <a:gd name="T13" fmla="*/ 22 h 22"/>
                <a:gd name="T14" fmla="*/ 505 w 50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5" h="22">
                  <a:moveTo>
                    <a:pt x="501" y="18"/>
                  </a:moveTo>
                  <a:lnTo>
                    <a:pt x="501" y="0"/>
                  </a:lnTo>
                  <a:moveTo>
                    <a:pt x="505" y="18"/>
                  </a:moveTo>
                  <a:lnTo>
                    <a:pt x="505" y="0"/>
                  </a:lnTo>
                  <a:moveTo>
                    <a:pt x="0" y="18"/>
                  </a:moveTo>
                  <a:lnTo>
                    <a:pt x="505" y="18"/>
                  </a:lnTo>
                  <a:moveTo>
                    <a:pt x="0" y="22"/>
                  </a:moveTo>
                  <a:lnTo>
                    <a:pt x="505"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Example</a:t>
            </a:r>
          </a:p>
        </p:txBody>
      </p:sp>
      <p:sp>
        <p:nvSpPr>
          <p:cNvPr id="6" name="Rectangle 5"/>
          <p:cNvSpPr/>
          <p:nvPr/>
        </p:nvSpPr>
        <p:spPr>
          <a:xfrm>
            <a:off x="990600" y="1905000"/>
            <a:ext cx="7543800" cy="3505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43000" y="1981200"/>
            <a:ext cx="5943600" cy="369332"/>
          </a:xfrm>
          <a:prstGeom prst="rect">
            <a:avLst/>
          </a:prstGeom>
        </p:spPr>
        <p:txBody>
          <a:bodyPr wrap="square">
            <a:spAutoFit/>
          </a:bodyPr>
          <a:lstStyle/>
          <a:p>
            <a:r>
              <a:rPr lang="en-US" i="1" dirty="0" smtClean="0">
                <a:latin typeface="Times New Roman" pitchFamily="18" charset="0"/>
                <a:cs typeface="Times New Roman" pitchFamily="18" charset="0"/>
              </a:rPr>
              <a:t>Example </a:t>
            </a:r>
            <a:r>
              <a:rPr lang="en-US" i="1" dirty="0">
                <a:latin typeface="Times New Roman" pitchFamily="18" charset="0"/>
                <a:cs typeface="Times New Roman" pitchFamily="18" charset="0"/>
              </a:rPr>
              <a:t>of an assembly program with a function call.</a:t>
            </a:r>
            <a:endParaRPr lang="en-US" dirty="0">
              <a:latin typeface="Times New Roman" pitchFamily="18" charset="0"/>
              <a:cs typeface="Times New Roman" pitchFamily="18" charset="0"/>
            </a:endParaRPr>
          </a:p>
        </p:txBody>
      </p:sp>
      <p:sp>
        <p:nvSpPr>
          <p:cNvPr id="8" name="Rectangle 7"/>
          <p:cNvSpPr/>
          <p:nvPr/>
        </p:nvSpPr>
        <p:spPr>
          <a:xfrm>
            <a:off x="1219200" y="3131820"/>
            <a:ext cx="3571461" cy="189738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95600" y="3080266"/>
            <a:ext cx="322524" cy="89653"/>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95600" y="2895600"/>
            <a:ext cx="322524" cy="369332"/>
          </a:xfrm>
          <a:prstGeom prst="rect">
            <a:avLst/>
          </a:prstGeom>
        </p:spPr>
        <p:txBody>
          <a:bodyPr wrap="none">
            <a:spAutoFit/>
          </a:bodyPr>
          <a:lstStyle/>
          <a:p>
            <a:r>
              <a:rPr lang="en-US" i="1" dirty="0">
                <a:latin typeface="Courier New" pitchFamily="49" charset="0"/>
                <a:cs typeface="Courier New" pitchFamily="49" charset="0"/>
              </a:rPr>
              <a:t>C</a:t>
            </a:r>
            <a:endParaRPr lang="en-US" dirty="0">
              <a:latin typeface="Courier New" pitchFamily="49" charset="0"/>
              <a:cs typeface="Courier New" pitchFamily="49" charset="0"/>
            </a:endParaRPr>
          </a:p>
        </p:txBody>
      </p:sp>
      <p:sp>
        <p:nvSpPr>
          <p:cNvPr id="12" name="Rectangle 11"/>
          <p:cNvSpPr/>
          <p:nvPr/>
        </p:nvSpPr>
        <p:spPr>
          <a:xfrm>
            <a:off x="1295400" y="3169919"/>
            <a:ext cx="3352800" cy="1815882"/>
          </a:xfrm>
          <a:prstGeom prst="rect">
            <a:avLst/>
          </a:prstGeom>
        </p:spPr>
        <p:txBody>
          <a:bodyPr wrap="square">
            <a:spAutoFit/>
          </a:bodyPr>
          <a:lstStyle/>
          <a:p>
            <a:pPr>
              <a:tabLst>
                <a:tab pos="457200" algn="l"/>
              </a:tabLst>
            </a:pPr>
            <a:r>
              <a:rPr lang="en-US" sz="1600" i="1" dirty="0" err="1">
                <a:latin typeface="Courier New" pitchFamily="49" charset="0"/>
                <a:cs typeface="Courier New" pitchFamily="49" charset="0"/>
              </a:rPr>
              <a:t>int</a:t>
            </a:r>
            <a:r>
              <a:rPr lang="en-US" sz="1600" i="1" dirty="0">
                <a:latin typeface="Courier New" pitchFamily="49" charset="0"/>
                <a:cs typeface="Courier New" pitchFamily="49" charset="0"/>
              </a:rPr>
              <a:t> foo() {</a:t>
            </a:r>
          </a:p>
          <a:p>
            <a:pPr>
              <a:tabLst>
                <a:tab pos="457200" algn="l"/>
              </a:tabLst>
            </a:pPr>
            <a:r>
              <a:rPr lang="en-US" sz="1600" i="1" dirty="0" smtClean="0">
                <a:latin typeface="Courier New" pitchFamily="49" charset="0"/>
                <a:cs typeface="Courier New" pitchFamily="49" charset="0"/>
              </a:rPr>
              <a:t>	return </a:t>
            </a:r>
            <a:r>
              <a:rPr lang="en-US" sz="1600" i="1" dirty="0">
                <a:latin typeface="Courier New" pitchFamily="49" charset="0"/>
                <a:cs typeface="Courier New" pitchFamily="49" charset="0"/>
              </a:rPr>
              <a:t>2;</a:t>
            </a:r>
          </a:p>
          <a:p>
            <a:pPr>
              <a:tabLst>
                <a:tab pos="457200" algn="l"/>
              </a:tabLst>
            </a:pPr>
            <a:r>
              <a:rPr lang="en-US" sz="1600" i="1" dirty="0">
                <a:latin typeface="Courier New" pitchFamily="49" charset="0"/>
                <a:cs typeface="Courier New" pitchFamily="49" charset="0"/>
              </a:rPr>
              <a:t>}</a:t>
            </a:r>
          </a:p>
          <a:p>
            <a:pPr>
              <a:tabLst>
                <a:tab pos="457200" algn="l"/>
              </a:tabLst>
            </a:pPr>
            <a:r>
              <a:rPr lang="en-US" sz="1600" i="1" dirty="0">
                <a:latin typeface="Courier New" pitchFamily="49" charset="0"/>
                <a:cs typeface="Courier New" pitchFamily="49" charset="0"/>
              </a:rPr>
              <a:t>void main() {</a:t>
            </a:r>
          </a:p>
          <a:p>
            <a:pPr>
              <a:tabLst>
                <a:tab pos="457200" algn="l"/>
                <a:tab pos="914400" algn="l"/>
              </a:tabLst>
            </a:pPr>
            <a:r>
              <a:rPr lang="en-US" sz="1600" i="1" dirty="0" smtClean="0">
                <a:latin typeface="Courier New" pitchFamily="49" charset="0"/>
                <a:cs typeface="Courier New" pitchFamily="49" charset="0"/>
              </a:rPr>
              <a:t>		</a:t>
            </a:r>
            <a:r>
              <a:rPr lang="en-US" sz="1600" i="1" dirty="0" err="1" smtClean="0">
                <a:latin typeface="Courier New" pitchFamily="49" charset="0"/>
                <a:cs typeface="Courier New" pitchFamily="49" charset="0"/>
              </a:rPr>
              <a:t>int</a:t>
            </a:r>
            <a:r>
              <a:rPr lang="en-US" sz="1600" i="1" dirty="0" smtClean="0">
                <a:latin typeface="Courier New" pitchFamily="49" charset="0"/>
                <a:cs typeface="Courier New" pitchFamily="49" charset="0"/>
              </a:rPr>
              <a:t> </a:t>
            </a:r>
            <a:r>
              <a:rPr lang="en-US" sz="1600" i="1" dirty="0">
                <a:latin typeface="Courier New" pitchFamily="49" charset="0"/>
                <a:cs typeface="Courier New" pitchFamily="49" charset="0"/>
              </a:rPr>
              <a:t>x = 3;</a:t>
            </a:r>
          </a:p>
          <a:p>
            <a:pPr>
              <a:tabLst>
                <a:tab pos="457200" algn="l"/>
                <a:tab pos="914400" algn="l"/>
              </a:tabLst>
            </a:pPr>
            <a:r>
              <a:rPr lang="en-US" sz="1600" i="1" dirty="0" smtClean="0">
                <a:latin typeface="Courier New" pitchFamily="49" charset="0"/>
                <a:cs typeface="Courier New" pitchFamily="49" charset="0"/>
              </a:rPr>
              <a:t>		</a:t>
            </a:r>
            <a:r>
              <a:rPr lang="en-US" sz="1600" i="1" dirty="0" err="1" smtClean="0">
                <a:latin typeface="Courier New" pitchFamily="49" charset="0"/>
                <a:cs typeface="Courier New" pitchFamily="49" charset="0"/>
              </a:rPr>
              <a:t>int</a:t>
            </a:r>
            <a:r>
              <a:rPr lang="en-US" sz="1600" i="1" dirty="0" smtClean="0">
                <a:latin typeface="Courier New" pitchFamily="49" charset="0"/>
                <a:cs typeface="Courier New" pitchFamily="49" charset="0"/>
              </a:rPr>
              <a:t> </a:t>
            </a:r>
            <a:r>
              <a:rPr lang="en-US" sz="1600" i="1" dirty="0">
                <a:latin typeface="Courier New" pitchFamily="49" charset="0"/>
                <a:cs typeface="Courier New" pitchFamily="49" charset="0"/>
              </a:rPr>
              <a:t>y = x + foo();</a:t>
            </a:r>
          </a:p>
          <a:p>
            <a:pPr>
              <a:tabLst>
                <a:tab pos="457200" algn="l"/>
                <a:tab pos="914400" algn="l"/>
              </a:tabLst>
            </a:pPr>
            <a:r>
              <a:rPr lang="en-US" sz="1600" i="1" dirty="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17" name="Rectangle 16"/>
          <p:cNvSpPr/>
          <p:nvPr/>
        </p:nvSpPr>
        <p:spPr>
          <a:xfrm>
            <a:off x="5029200" y="2827020"/>
            <a:ext cx="3429000" cy="250698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86400" y="2775466"/>
            <a:ext cx="1676400" cy="12013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10200" y="2590800"/>
            <a:ext cx="1838965" cy="369332"/>
          </a:xfrm>
          <a:prstGeom prst="rect">
            <a:avLst/>
          </a:prstGeom>
        </p:spPr>
        <p:txBody>
          <a:bodyPr wrap="none">
            <a:spAutoFit/>
          </a:bodyPr>
          <a:lstStyle/>
          <a:p>
            <a:r>
              <a:rPr lang="en-US" i="1" dirty="0">
                <a:latin typeface="Courier New" pitchFamily="49" charset="0"/>
                <a:cs typeface="Courier New" pitchFamily="49" charset="0"/>
              </a:rPr>
              <a:t>ARM assembly</a:t>
            </a:r>
            <a:endParaRPr lang="en-US" dirty="0">
              <a:latin typeface="Courier New" pitchFamily="49" charset="0"/>
              <a:cs typeface="Courier New" pitchFamily="49" charset="0"/>
            </a:endParaRPr>
          </a:p>
        </p:txBody>
      </p:sp>
      <p:sp>
        <p:nvSpPr>
          <p:cNvPr id="20" name="Rectangle 19"/>
          <p:cNvSpPr/>
          <p:nvPr/>
        </p:nvSpPr>
        <p:spPr>
          <a:xfrm>
            <a:off x="5029200" y="2949476"/>
            <a:ext cx="3581400" cy="2308324"/>
          </a:xfrm>
          <a:prstGeom prst="rect">
            <a:avLst/>
          </a:prstGeom>
        </p:spPr>
        <p:txBody>
          <a:bodyPr wrap="square">
            <a:spAutoFit/>
          </a:bodyPr>
          <a:lstStyle/>
          <a:p>
            <a:pPr>
              <a:tabLst>
                <a:tab pos="457200" algn="l"/>
              </a:tabLst>
            </a:pPr>
            <a:r>
              <a:rPr lang="en-US" sz="1600" i="1" dirty="0">
                <a:latin typeface="Courier New" pitchFamily="49" charset="0"/>
                <a:cs typeface="Courier New" pitchFamily="49" charset="0"/>
              </a:rPr>
              <a:t>foo:</a:t>
            </a:r>
          </a:p>
          <a:p>
            <a:pPr>
              <a:tabLst>
                <a:tab pos="457200" algn="l"/>
              </a:tabLst>
            </a:pPr>
            <a:r>
              <a:rPr lang="en-US" sz="1600" i="1" dirty="0" smtClean="0">
                <a:latin typeface="Courier New" pitchFamily="49" charset="0"/>
                <a:cs typeface="Courier New" pitchFamily="49" charset="0"/>
              </a:rPr>
              <a:t>	</a:t>
            </a:r>
            <a:r>
              <a:rPr lang="en-US" sz="1600" i="1" dirty="0" err="1" smtClean="0">
                <a:latin typeface="Courier New" pitchFamily="49" charset="0"/>
                <a:cs typeface="Courier New" pitchFamily="49" charset="0"/>
              </a:rPr>
              <a:t>mov</a:t>
            </a:r>
            <a:r>
              <a:rPr lang="en-US" sz="1600" i="1" dirty="0" smtClean="0">
                <a:latin typeface="Courier New" pitchFamily="49" charset="0"/>
                <a:cs typeface="Courier New" pitchFamily="49" charset="0"/>
              </a:rPr>
              <a:t> </a:t>
            </a:r>
            <a:r>
              <a:rPr lang="en-US" sz="1600" i="1" dirty="0">
                <a:latin typeface="Courier New" pitchFamily="49" charset="0"/>
                <a:cs typeface="Courier New" pitchFamily="49" charset="0"/>
              </a:rPr>
              <a:t>r0, #2</a:t>
            </a:r>
          </a:p>
          <a:p>
            <a:pPr>
              <a:tabLst>
                <a:tab pos="457200" algn="l"/>
              </a:tabLst>
            </a:pPr>
            <a:r>
              <a:rPr lang="en-US" sz="1600" i="1" dirty="0" smtClean="0">
                <a:latin typeface="Courier New" pitchFamily="49" charset="0"/>
                <a:cs typeface="Courier New" pitchFamily="49" charset="0"/>
              </a:rPr>
              <a:t>	</a:t>
            </a:r>
            <a:r>
              <a:rPr lang="en-US" sz="1600" i="1" dirty="0" err="1" smtClean="0">
                <a:latin typeface="Courier New" pitchFamily="49" charset="0"/>
                <a:cs typeface="Courier New" pitchFamily="49" charset="0"/>
              </a:rPr>
              <a:t>mov</a:t>
            </a:r>
            <a:r>
              <a:rPr lang="en-US" sz="1600" i="1" dirty="0" smtClean="0">
                <a:latin typeface="Courier New" pitchFamily="49" charset="0"/>
                <a:cs typeface="Courier New" pitchFamily="49" charset="0"/>
              </a:rPr>
              <a:t> </a:t>
            </a:r>
            <a:r>
              <a:rPr lang="en-US" sz="1600" i="1" dirty="0">
                <a:latin typeface="Courier New" pitchFamily="49" charset="0"/>
                <a:cs typeface="Courier New" pitchFamily="49" charset="0"/>
              </a:rPr>
              <a:t>pc, </a:t>
            </a:r>
            <a:r>
              <a:rPr lang="en-US" sz="1600" i="1" dirty="0" err="1">
                <a:latin typeface="Courier New" pitchFamily="49" charset="0"/>
                <a:cs typeface="Courier New" pitchFamily="49" charset="0"/>
              </a:rPr>
              <a:t>lr</a:t>
            </a:r>
            <a:endParaRPr lang="en-US" sz="1600" i="1" dirty="0">
              <a:latin typeface="Courier New" pitchFamily="49" charset="0"/>
              <a:cs typeface="Courier New" pitchFamily="49" charset="0"/>
            </a:endParaRPr>
          </a:p>
          <a:p>
            <a:pPr>
              <a:tabLst>
                <a:tab pos="457200" algn="l"/>
              </a:tabLst>
            </a:pPr>
            <a:endParaRPr lang="en-US" sz="1600" i="1" dirty="0" smtClean="0">
              <a:latin typeface="Courier New" pitchFamily="49" charset="0"/>
              <a:cs typeface="Courier New" pitchFamily="49" charset="0"/>
            </a:endParaRPr>
          </a:p>
          <a:p>
            <a:pPr>
              <a:tabLst>
                <a:tab pos="457200" algn="l"/>
              </a:tabLst>
            </a:pPr>
            <a:r>
              <a:rPr lang="en-US" sz="1600" i="1" dirty="0" smtClean="0">
                <a:latin typeface="Courier New" pitchFamily="49" charset="0"/>
                <a:cs typeface="Courier New" pitchFamily="49" charset="0"/>
              </a:rPr>
              <a:t>main</a:t>
            </a:r>
            <a:r>
              <a:rPr lang="en-US" sz="1600" i="1" dirty="0">
                <a:latin typeface="Courier New" pitchFamily="49" charset="0"/>
                <a:cs typeface="Courier New" pitchFamily="49" charset="0"/>
              </a:rPr>
              <a:t>:</a:t>
            </a:r>
          </a:p>
          <a:p>
            <a:pPr>
              <a:tabLst>
                <a:tab pos="457200" algn="l"/>
              </a:tabLst>
            </a:pPr>
            <a:r>
              <a:rPr lang="en-US" sz="1600" i="1" dirty="0" smtClean="0">
                <a:latin typeface="Courier New" pitchFamily="49" charset="0"/>
                <a:cs typeface="Courier New" pitchFamily="49" charset="0"/>
              </a:rPr>
              <a:t>	</a:t>
            </a:r>
            <a:r>
              <a:rPr lang="en-US" sz="1600" i="1" dirty="0" err="1" smtClean="0">
                <a:latin typeface="Courier New" pitchFamily="49" charset="0"/>
                <a:cs typeface="Courier New" pitchFamily="49" charset="0"/>
              </a:rPr>
              <a:t>mov</a:t>
            </a:r>
            <a:r>
              <a:rPr lang="en-US" sz="1600" i="1" dirty="0" smtClean="0">
                <a:latin typeface="Courier New" pitchFamily="49" charset="0"/>
                <a:cs typeface="Courier New" pitchFamily="49" charset="0"/>
              </a:rPr>
              <a:t> </a:t>
            </a:r>
            <a:r>
              <a:rPr lang="en-US" sz="1600" i="1" dirty="0">
                <a:latin typeface="Courier New" pitchFamily="49" charset="0"/>
                <a:cs typeface="Courier New" pitchFamily="49" charset="0"/>
              </a:rPr>
              <a:t>r1, #3 /* x = 3 */</a:t>
            </a:r>
          </a:p>
          <a:p>
            <a:pPr>
              <a:tabLst>
                <a:tab pos="457200" algn="l"/>
              </a:tabLst>
            </a:pPr>
            <a:r>
              <a:rPr lang="en-US" sz="1600" i="1" dirty="0" smtClean="0">
                <a:latin typeface="Courier New" pitchFamily="49" charset="0"/>
                <a:cs typeface="Courier New" pitchFamily="49" charset="0"/>
              </a:rPr>
              <a:t>	</a:t>
            </a:r>
            <a:r>
              <a:rPr lang="en-US" sz="1600" i="1" dirty="0" err="1" smtClean="0">
                <a:latin typeface="Courier New" pitchFamily="49" charset="0"/>
                <a:cs typeface="Courier New" pitchFamily="49" charset="0"/>
              </a:rPr>
              <a:t>bl</a:t>
            </a:r>
            <a:r>
              <a:rPr lang="en-US" sz="1600" i="1" dirty="0" smtClean="0">
                <a:latin typeface="Courier New" pitchFamily="49" charset="0"/>
                <a:cs typeface="Courier New" pitchFamily="49" charset="0"/>
              </a:rPr>
              <a:t> </a:t>
            </a:r>
            <a:r>
              <a:rPr lang="en-US" sz="1600" i="1" dirty="0">
                <a:latin typeface="Courier New" pitchFamily="49" charset="0"/>
                <a:cs typeface="Courier New" pitchFamily="49" charset="0"/>
              </a:rPr>
              <a:t>foo /* invoke foo */</a:t>
            </a:r>
          </a:p>
          <a:p>
            <a:pPr>
              <a:tabLst>
                <a:tab pos="457200" algn="l"/>
              </a:tabLst>
            </a:pPr>
            <a:r>
              <a:rPr lang="en-US" sz="1600" i="1" dirty="0" smtClean="0">
                <a:latin typeface="Courier New" pitchFamily="49" charset="0"/>
                <a:cs typeface="Courier New" pitchFamily="49" charset="0"/>
              </a:rPr>
              <a:t>	/* </a:t>
            </a:r>
            <a:r>
              <a:rPr lang="en-US" sz="1600" i="1" dirty="0">
                <a:latin typeface="Courier New" pitchFamily="49" charset="0"/>
                <a:cs typeface="Courier New" pitchFamily="49" charset="0"/>
              </a:rPr>
              <a:t>y = x + foo() */</a:t>
            </a:r>
          </a:p>
          <a:p>
            <a:pPr>
              <a:tabLst>
                <a:tab pos="457200" algn="l"/>
              </a:tabLst>
            </a:pPr>
            <a:r>
              <a:rPr lang="en-US" sz="1600" i="1" dirty="0" smtClean="0">
                <a:latin typeface="Courier New" pitchFamily="49" charset="0"/>
                <a:cs typeface="Courier New" pitchFamily="49" charset="0"/>
              </a:rPr>
              <a:t>	add </a:t>
            </a:r>
            <a:r>
              <a:rPr lang="en-US" sz="1600" i="1" dirty="0">
                <a:latin typeface="Courier New" pitchFamily="49" charset="0"/>
                <a:cs typeface="Courier New" pitchFamily="49" charset="0"/>
              </a:rPr>
              <a:t>r2, r0, r1</a:t>
            </a:r>
            <a:endParaRPr lang="en-US" sz="16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i="1" dirty="0" err="1">
                <a:solidFill>
                  <a:schemeClr val="tx1"/>
                </a:solidFill>
              </a:rPr>
              <a:t>bx</a:t>
            </a:r>
            <a:r>
              <a:rPr lang="fr-FR" dirty="0">
                <a:solidFill>
                  <a:schemeClr val="tx1"/>
                </a:solidFill>
              </a:rPr>
              <a:t> Instruction</a:t>
            </a:r>
          </a:p>
        </p:txBody>
      </p:sp>
      <p:sp>
        <p:nvSpPr>
          <p:cNvPr id="3" name="Text Placeholder 2"/>
          <p:cNvSpPr txBox="1">
            <a:spLocks noGrp="1"/>
          </p:cNvSpPr>
          <p:nvPr>
            <p:ph type="body" idx="4294967295"/>
          </p:nvPr>
        </p:nvSpPr>
        <p:spPr>
          <a:xfrm>
            <a:off x="990600" y="3168651"/>
            <a:ext cx="7924800" cy="23177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3563" lvl="0" indent="-447675">
              <a:buSzPct val="100000"/>
              <a:buFont typeface="Symbol" panose="05050102010706020507" pitchFamily="18" charset="2"/>
              <a:buChar char="*"/>
            </a:pPr>
            <a:r>
              <a:rPr lang="en-US" dirty="0">
                <a:latin typeface="Calibri" panose="020F0502020204030204" pitchFamily="34" charset="0"/>
              </a:rPr>
              <a:t>This is the preferred method to </a:t>
            </a:r>
            <a:r>
              <a:rPr lang="en-US" dirty="0">
                <a:solidFill>
                  <a:srgbClr val="DC2300"/>
                </a:solidFill>
                <a:latin typeface="Calibri" panose="020F0502020204030204" pitchFamily="34" charset="0"/>
              </a:rPr>
              <a:t>return</a:t>
            </a:r>
            <a:r>
              <a:rPr lang="en-US" dirty="0">
                <a:latin typeface="Calibri" panose="020F0502020204030204" pitchFamily="34" charset="0"/>
              </a:rPr>
              <a:t> from a </a:t>
            </a:r>
            <a:r>
              <a:rPr lang="en-US" dirty="0">
                <a:solidFill>
                  <a:srgbClr val="2300DC"/>
                </a:solidFill>
                <a:latin typeface="Calibri" panose="020F0502020204030204" pitchFamily="34" charset="0"/>
              </a:rPr>
              <a:t>function</a:t>
            </a:r>
            <a:r>
              <a:rPr lang="en-US" dirty="0">
                <a:latin typeface="Calibri" panose="020F0502020204030204" pitchFamily="34" charset="0"/>
              </a:rPr>
              <a:t>.</a:t>
            </a:r>
          </a:p>
          <a:p>
            <a:pPr marL="563563" lvl="0" indent="-447675">
              <a:buSzPct val="100000"/>
              <a:buFont typeface="Symbol" panose="05050102010706020507" pitchFamily="18" charset="2"/>
              <a:buChar char="*"/>
            </a:pPr>
            <a:r>
              <a:rPr lang="en-US" dirty="0">
                <a:latin typeface="Calibri" panose="020F0502020204030204" pitchFamily="34" charset="0"/>
              </a:rPr>
              <a:t>Instead of :</a:t>
            </a:r>
            <a:r>
              <a:rPr lang="en-US" dirty="0">
                <a:solidFill>
                  <a:srgbClr val="2300DC"/>
                </a:solidFill>
                <a:latin typeface="Calibri" panose="020F0502020204030204" pitchFamily="34" charset="0"/>
              </a:rPr>
              <a:t> </a:t>
            </a:r>
            <a:r>
              <a:rPr lang="en-US" dirty="0" err="1">
                <a:solidFill>
                  <a:srgbClr val="2300DC"/>
                </a:solidFill>
                <a:latin typeface="Calibri" panose="020F0502020204030204" pitchFamily="34" charset="0"/>
              </a:rPr>
              <a:t>mov</a:t>
            </a:r>
            <a:r>
              <a:rPr lang="en-US" dirty="0">
                <a:solidFill>
                  <a:srgbClr val="2300DC"/>
                </a:solidFill>
                <a:latin typeface="Calibri" panose="020F0502020204030204" pitchFamily="34" charset="0"/>
              </a:rPr>
              <a:t> pc, </a:t>
            </a:r>
            <a:r>
              <a:rPr lang="en-US" dirty="0" err="1">
                <a:solidFill>
                  <a:srgbClr val="2300DC"/>
                </a:solidFill>
                <a:latin typeface="Calibri" panose="020F0502020204030204" pitchFamily="34" charset="0"/>
              </a:rPr>
              <a:t>lr</a:t>
            </a:r>
            <a:r>
              <a:rPr lang="en-US" dirty="0">
                <a:latin typeface="Calibri" panose="020F0502020204030204" pitchFamily="34" charset="0"/>
              </a:rPr>
              <a:t/>
            </a:r>
            <a:br>
              <a:rPr lang="en-US" dirty="0">
                <a:latin typeface="Calibri" panose="020F0502020204030204" pitchFamily="34" charset="0"/>
              </a:rPr>
            </a:br>
            <a:r>
              <a:rPr lang="en-US" dirty="0">
                <a:latin typeface="Calibri" panose="020F0502020204030204" pitchFamily="34" charset="0"/>
              </a:rPr>
              <a:t>Use : </a:t>
            </a:r>
            <a:r>
              <a:rPr lang="en-US" dirty="0" err="1">
                <a:solidFill>
                  <a:srgbClr val="DC2300"/>
                </a:solidFill>
                <a:latin typeface="Calibri" panose="020F0502020204030204" pitchFamily="34" charset="0"/>
              </a:rPr>
              <a:t>bx</a:t>
            </a:r>
            <a:r>
              <a:rPr lang="en-US" dirty="0">
                <a:solidFill>
                  <a:srgbClr val="DC2300"/>
                </a:solidFill>
                <a:latin typeface="Calibri" panose="020F0502020204030204" pitchFamily="34" charset="0"/>
              </a:rPr>
              <a:t> </a:t>
            </a:r>
            <a:r>
              <a:rPr lang="en-US" dirty="0" err="1">
                <a:solidFill>
                  <a:srgbClr val="DC2300"/>
                </a:solidFill>
                <a:latin typeface="Calibri" panose="020F0502020204030204" pitchFamily="34" charset="0"/>
              </a:rPr>
              <a:t>lr</a:t>
            </a:r>
            <a:endParaRPr lang="en-US" dirty="0">
              <a:solidFill>
                <a:srgbClr val="DC2300"/>
              </a:solidFill>
              <a:latin typeface="Calibri" panose="020F0502020204030204" pitchFamily="34" charset="0"/>
            </a:endParaRPr>
          </a:p>
        </p:txBody>
      </p:sp>
      <p:grpSp>
        <p:nvGrpSpPr>
          <p:cNvPr id="7" name="Group 5"/>
          <p:cNvGrpSpPr>
            <a:grpSpLocks noChangeAspect="1"/>
          </p:cNvGrpSpPr>
          <p:nvPr/>
        </p:nvGrpSpPr>
        <p:grpSpPr bwMode="auto">
          <a:xfrm>
            <a:off x="1066800" y="1600200"/>
            <a:ext cx="7315200" cy="1255713"/>
            <a:chOff x="1120" y="1095"/>
            <a:chExt cx="4608" cy="791"/>
          </a:xfrm>
        </p:grpSpPr>
        <p:sp>
          <p:nvSpPr>
            <p:cNvPr id="8" name="AutoShape 4"/>
            <p:cNvSpPr>
              <a:spLocks noChangeAspect="1" noChangeArrowheads="1" noTextEdit="1"/>
            </p:cNvSpPr>
            <p:nvPr/>
          </p:nvSpPr>
          <p:spPr bwMode="auto">
            <a:xfrm>
              <a:off x="1120" y="1095"/>
              <a:ext cx="4608"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141" y="1116"/>
              <a:ext cx="4558" cy="228"/>
            </a:xfrm>
            <a:custGeom>
              <a:avLst/>
              <a:gdLst>
                <a:gd name="T0" fmla="*/ 0 w 441"/>
                <a:gd name="T1" fmla="*/ 0 h 22"/>
                <a:gd name="T2" fmla="*/ 441 w 441"/>
                <a:gd name="T3" fmla="*/ 0 h 22"/>
                <a:gd name="T4" fmla="*/ 0 w 441"/>
                <a:gd name="T5" fmla="*/ 4 h 22"/>
                <a:gd name="T6" fmla="*/ 441 w 441"/>
                <a:gd name="T7" fmla="*/ 4 h 22"/>
                <a:gd name="T8" fmla="*/ 0 w 441"/>
                <a:gd name="T9" fmla="*/ 22 h 22"/>
                <a:gd name="T10" fmla="*/ 0 w 441"/>
                <a:gd name="T11" fmla="*/ 4 h 22"/>
                <a:gd name="T12" fmla="*/ 4 w 441"/>
                <a:gd name="T13" fmla="*/ 22 h 22"/>
                <a:gd name="T14" fmla="*/ 4 w 441"/>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22">
                  <a:moveTo>
                    <a:pt x="0" y="0"/>
                  </a:moveTo>
                  <a:lnTo>
                    <a:pt x="441" y="0"/>
                  </a:lnTo>
                  <a:moveTo>
                    <a:pt x="0" y="4"/>
                  </a:moveTo>
                  <a:lnTo>
                    <a:pt x="441" y="4"/>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275" y="1147"/>
              <a:ext cx="70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11" name="Line 8"/>
            <p:cNvSpPr>
              <a:spLocks noChangeShapeType="1"/>
            </p:cNvSpPr>
            <p:nvPr/>
          </p:nvSpPr>
          <p:spPr bwMode="auto">
            <a:xfrm flipV="1">
              <a:off x="2040" y="1157"/>
              <a:ext cx="0" cy="18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143" y="1147"/>
              <a:ext cx="61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10"/>
            <p:cNvSpPr>
              <a:spLocks noChangeShapeType="1"/>
            </p:cNvSpPr>
            <p:nvPr/>
          </p:nvSpPr>
          <p:spPr bwMode="auto">
            <a:xfrm flipV="1">
              <a:off x="2826" y="1157"/>
              <a:ext cx="0" cy="18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929" y="1147"/>
              <a:ext cx="817"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2"/>
            <p:cNvSpPr>
              <a:spLocks noEditPoints="1"/>
            </p:cNvSpPr>
            <p:nvPr/>
          </p:nvSpPr>
          <p:spPr bwMode="auto">
            <a:xfrm>
              <a:off x="1141" y="1157"/>
              <a:ext cx="4558" cy="560"/>
            </a:xfrm>
            <a:custGeom>
              <a:avLst/>
              <a:gdLst>
                <a:gd name="T0" fmla="*/ 437 w 441"/>
                <a:gd name="T1" fmla="*/ 18 h 54"/>
                <a:gd name="T2" fmla="*/ 437 w 441"/>
                <a:gd name="T3" fmla="*/ 0 h 54"/>
                <a:gd name="T4" fmla="*/ 441 w 441"/>
                <a:gd name="T5" fmla="*/ 18 h 54"/>
                <a:gd name="T6" fmla="*/ 441 w 441"/>
                <a:gd name="T7" fmla="*/ 0 h 54"/>
                <a:gd name="T8" fmla="*/ 0 w 441"/>
                <a:gd name="T9" fmla="*/ 18 h 54"/>
                <a:gd name="T10" fmla="*/ 441 w 441"/>
                <a:gd name="T11" fmla="*/ 18 h 54"/>
                <a:gd name="T12" fmla="*/ 0 w 441"/>
                <a:gd name="T13" fmla="*/ 54 h 54"/>
                <a:gd name="T14" fmla="*/ 0 w 441"/>
                <a:gd name="T15" fmla="*/ 18 h 54"/>
                <a:gd name="T16" fmla="*/ 4 w 441"/>
                <a:gd name="T17" fmla="*/ 54 h 54"/>
                <a:gd name="T18" fmla="*/ 4 w 441"/>
                <a:gd name="T19" fmla="*/ 1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1" h="54">
                  <a:moveTo>
                    <a:pt x="437" y="18"/>
                  </a:moveTo>
                  <a:lnTo>
                    <a:pt x="437" y="0"/>
                  </a:lnTo>
                  <a:moveTo>
                    <a:pt x="441" y="18"/>
                  </a:moveTo>
                  <a:lnTo>
                    <a:pt x="441" y="0"/>
                  </a:lnTo>
                  <a:moveTo>
                    <a:pt x="0" y="18"/>
                  </a:moveTo>
                  <a:lnTo>
                    <a:pt x="441" y="18"/>
                  </a:lnTo>
                  <a:moveTo>
                    <a:pt x="0" y="54"/>
                  </a:moveTo>
                  <a:lnTo>
                    <a:pt x="0" y="18"/>
                  </a:lnTo>
                  <a:moveTo>
                    <a:pt x="4" y="54"/>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275" y="1343"/>
              <a:ext cx="37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900" b="0" i="0" u="none" strike="noStrike" cap="none" normalizeH="0" baseline="0" dirty="0" err="1" smtClean="0">
                  <a:ln>
                    <a:noFill/>
                  </a:ln>
                  <a:solidFill>
                    <a:srgbClr val="1A1B1C"/>
                  </a:solidFill>
                  <a:effectLst/>
                  <a:latin typeface="Times New Roman" pitchFamily="18" charset="0"/>
                </a:rPr>
                <a:t>bx</a:t>
              </a:r>
              <a:r>
                <a:rPr kumimoji="0" lang="en-US" sz="1900" b="0" i="0" u="none" strike="noStrike" cap="none" normalizeH="0" baseline="0" dirty="0" smtClean="0">
                  <a:ln>
                    <a:noFill/>
                  </a:ln>
                  <a:solidFill>
                    <a:srgbClr val="1A1B1C"/>
                  </a:solidFill>
                  <a:effectLst/>
                  <a:latin typeface="Times New Roman" pitchFamily="18" charset="0"/>
                </a:rPr>
                <a:t> </a:t>
              </a:r>
              <a:r>
                <a:rPr lang="en-US" i="1" dirty="0" err="1" smtClean="0">
                  <a:solidFill>
                    <a:srgbClr val="1A1B1C"/>
                  </a:solidFill>
                  <a:latin typeface="Times New Roman" pitchFamily="18" charset="0"/>
                </a:rPr>
                <a:t>reg</a:t>
              </a:r>
              <a:endParaRPr lang="en-US" sz="1600" i="1" dirty="0">
                <a:latin typeface="Arial" pitchFamily="34" charset="0"/>
              </a:endParaRPr>
            </a:p>
          </p:txBody>
        </p:sp>
        <p:sp>
          <p:nvSpPr>
            <p:cNvPr id="17" name="Rectangle 14"/>
            <p:cNvSpPr>
              <a:spLocks noChangeArrowheads="1"/>
            </p:cNvSpPr>
            <p:nvPr/>
          </p:nvSpPr>
          <p:spPr bwMode="auto">
            <a:xfrm>
              <a:off x="1492" y="134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Line 15"/>
            <p:cNvSpPr>
              <a:spLocks noChangeShapeType="1"/>
            </p:cNvSpPr>
            <p:nvPr/>
          </p:nvSpPr>
          <p:spPr bwMode="auto">
            <a:xfrm flipV="1">
              <a:off x="2040" y="1344"/>
              <a:ext cx="0" cy="3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2143" y="1343"/>
              <a:ext cx="32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err="1" smtClean="0">
                  <a:ln>
                    <a:noFill/>
                  </a:ln>
                  <a:solidFill>
                    <a:srgbClr val="1A1B1C"/>
                  </a:solidFill>
                  <a:effectLst/>
                  <a:latin typeface="Times New Roman" pitchFamily="18" charset="0"/>
                </a:rPr>
                <a:t>bx</a:t>
              </a:r>
              <a:r>
                <a:rPr kumimoji="0" lang="en-US" sz="1900" b="0" i="0" u="none" strike="noStrike" cap="none" normalizeH="0" baseline="0" dirty="0" smtClean="0">
                  <a:ln>
                    <a:noFill/>
                  </a:ln>
                  <a:solidFill>
                    <a:srgbClr val="1A1B1C"/>
                  </a:solidFill>
                  <a:effectLst/>
                  <a:latin typeface="Times New Roman" pitchFamily="18" charset="0"/>
                </a:rPr>
                <a:t> r2</a:t>
              </a:r>
              <a:endParaRPr kumimoji="0" lang="en-US" sz="1800" b="0" i="0" u="none" strike="noStrike" cap="none" normalizeH="0" baseline="0" dirty="0" smtClean="0">
                <a:ln>
                  <a:noFill/>
                </a:ln>
                <a:solidFill>
                  <a:schemeClr val="tx1"/>
                </a:solidFill>
                <a:effectLst/>
                <a:latin typeface="Arial" pitchFamily="34" charset="0"/>
              </a:endParaRPr>
            </a:p>
          </p:txBody>
        </p:sp>
        <p:sp>
          <p:nvSpPr>
            <p:cNvPr id="20" name="Line 17"/>
            <p:cNvSpPr>
              <a:spLocks noChangeShapeType="1"/>
            </p:cNvSpPr>
            <p:nvPr/>
          </p:nvSpPr>
          <p:spPr bwMode="auto">
            <a:xfrm flipV="1">
              <a:off x="2826" y="1344"/>
              <a:ext cx="0" cy="37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2929" y="1343"/>
              <a:ext cx="2495"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fontAlgn="base">
                <a:spcBef>
                  <a:spcPct val="0"/>
                </a:spcBef>
                <a:spcAft>
                  <a:spcPct val="0"/>
                </a:spcAft>
              </a:pPr>
              <a:r>
                <a:rPr kumimoji="0" lang="en-US" sz="1900" b="0" i="0" u="none" strike="noStrike" cap="none" normalizeH="0" baseline="0" dirty="0" smtClean="0">
                  <a:ln>
                    <a:noFill/>
                  </a:ln>
                  <a:solidFill>
                    <a:srgbClr val="1A1B1C"/>
                  </a:solidFill>
                  <a:effectLst/>
                  <a:latin typeface="Times New Roman" pitchFamily="18" charset="0"/>
                </a:rPr>
                <a:t>(1) Jump unconditionally to the ad</a:t>
              </a:r>
              <a:r>
                <a:rPr lang="en-US" dirty="0" smtClean="0">
                  <a:solidFill>
                    <a:srgbClr val="1A1B1C"/>
                  </a:solidFill>
                  <a:latin typeface="Times New Roman" pitchFamily="18" charset="0"/>
                </a:rPr>
                <a:t>dress contained in register, r2</a:t>
              </a:r>
              <a:endParaRPr lang="en-US" sz="1600" dirty="0">
                <a:latin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2" name="Rectangle 19"/>
            <p:cNvSpPr>
              <a:spLocks noChangeArrowheads="1"/>
            </p:cNvSpPr>
            <p:nvPr/>
          </p:nvSpPr>
          <p:spPr bwMode="auto">
            <a:xfrm>
              <a:off x="2929" y="153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3" name="Freeform 20"/>
            <p:cNvSpPr>
              <a:spLocks noEditPoints="1"/>
            </p:cNvSpPr>
            <p:nvPr/>
          </p:nvSpPr>
          <p:spPr bwMode="auto">
            <a:xfrm>
              <a:off x="1141" y="1344"/>
              <a:ext cx="4558" cy="414"/>
            </a:xfrm>
            <a:custGeom>
              <a:avLst/>
              <a:gdLst>
                <a:gd name="T0" fmla="*/ 437 w 441"/>
                <a:gd name="T1" fmla="*/ 36 h 40"/>
                <a:gd name="T2" fmla="*/ 437 w 441"/>
                <a:gd name="T3" fmla="*/ 0 h 40"/>
                <a:gd name="T4" fmla="*/ 441 w 441"/>
                <a:gd name="T5" fmla="*/ 36 h 40"/>
                <a:gd name="T6" fmla="*/ 441 w 441"/>
                <a:gd name="T7" fmla="*/ 0 h 40"/>
                <a:gd name="T8" fmla="*/ 0 w 441"/>
                <a:gd name="T9" fmla="*/ 36 h 40"/>
                <a:gd name="T10" fmla="*/ 441 w 441"/>
                <a:gd name="T11" fmla="*/ 36 h 40"/>
                <a:gd name="T12" fmla="*/ 0 w 441"/>
                <a:gd name="T13" fmla="*/ 40 h 40"/>
                <a:gd name="T14" fmla="*/ 441 w 441"/>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1" h="40">
                  <a:moveTo>
                    <a:pt x="437" y="36"/>
                  </a:moveTo>
                  <a:lnTo>
                    <a:pt x="437" y="0"/>
                  </a:lnTo>
                  <a:moveTo>
                    <a:pt x="441" y="36"/>
                  </a:moveTo>
                  <a:lnTo>
                    <a:pt x="441" y="0"/>
                  </a:lnTo>
                  <a:moveTo>
                    <a:pt x="0" y="36"/>
                  </a:moveTo>
                  <a:lnTo>
                    <a:pt x="441" y="36"/>
                  </a:lnTo>
                  <a:moveTo>
                    <a:pt x="0" y="40"/>
                  </a:moveTo>
                  <a:lnTo>
                    <a:pt x="441" y="4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grpSp>
        <p:nvGrpSpPr>
          <p:cNvPr id="11" name="Group 10"/>
          <p:cNvGrpSpPr/>
          <p:nvPr/>
        </p:nvGrpSpPr>
        <p:grpSpPr>
          <a:xfrm>
            <a:off x="2074769" y="1988820"/>
            <a:ext cx="5240431" cy="3192780"/>
            <a:chOff x="2209799" y="2514600"/>
            <a:chExt cx="4114801" cy="2506980"/>
          </a:xfrm>
        </p:grpSpPr>
        <p:sp>
          <p:nvSpPr>
            <p:cNvPr id="9" name="Rectangle 8"/>
            <p:cNvSpPr/>
            <p:nvPr/>
          </p:nvSpPr>
          <p:spPr>
            <a:xfrm>
              <a:off x="2209799" y="2514600"/>
              <a:ext cx="4114801" cy="250698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86000" y="2637056"/>
              <a:ext cx="3581400" cy="2247503"/>
            </a:xfrm>
            <a:prstGeom prst="rect">
              <a:avLst/>
            </a:prstGeom>
          </p:spPr>
          <p:txBody>
            <a:bodyPr wrap="square">
              <a:spAutoFit/>
            </a:bodyPr>
            <a:lstStyle/>
            <a:p>
              <a:pPr>
                <a:tabLst>
                  <a:tab pos="457200" algn="l"/>
                </a:tabLst>
              </a:pPr>
              <a:r>
                <a:rPr lang="en-US" sz="2000" dirty="0">
                  <a:latin typeface="Courier New" pitchFamily="49" charset="0"/>
                  <a:cs typeface="Courier New" pitchFamily="49" charset="0"/>
                </a:rPr>
                <a:t>foo:</a:t>
              </a:r>
            </a:p>
            <a:p>
              <a:pPr>
                <a:tabLst>
                  <a:tab pos="457200" algn="l"/>
                </a:tabLst>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mov</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r0, #2</a:t>
              </a:r>
            </a:p>
            <a:p>
              <a:pPr>
                <a:tabLst>
                  <a:tab pos="457200" algn="l"/>
                </a:tabLst>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bx</a:t>
              </a:r>
              <a:r>
                <a:rPr lang="en-US" sz="2000" dirty="0" smtClean="0">
                  <a:latin typeface="Courier New" pitchFamily="49" charset="0"/>
                  <a:cs typeface="Courier New" pitchFamily="49" charset="0"/>
                </a:rPr>
                <a:t> </a:t>
              </a:r>
              <a:r>
                <a:rPr lang="en-US" sz="2000" dirty="0" err="1">
                  <a:latin typeface="Courier New" pitchFamily="49" charset="0"/>
                  <a:cs typeface="Courier New" pitchFamily="49" charset="0"/>
                </a:rPr>
                <a:t>lr</a:t>
              </a:r>
              <a:endParaRPr lang="en-US" sz="2000" dirty="0">
                <a:latin typeface="Courier New" pitchFamily="49" charset="0"/>
                <a:cs typeface="Courier New" pitchFamily="49" charset="0"/>
              </a:endParaRPr>
            </a:p>
            <a:p>
              <a:pPr>
                <a:tabLst>
                  <a:tab pos="457200" algn="l"/>
                </a:tabLst>
              </a:pPr>
              <a:endParaRPr lang="en-US" sz="2000" dirty="0" smtClean="0">
                <a:latin typeface="Courier New" pitchFamily="49" charset="0"/>
                <a:cs typeface="Courier New" pitchFamily="49" charset="0"/>
              </a:endParaRPr>
            </a:p>
            <a:p>
              <a:pPr>
                <a:tabLst>
                  <a:tab pos="457200" algn="l"/>
                </a:tabLst>
              </a:pPr>
              <a:r>
                <a:rPr lang="en-US" sz="2000" dirty="0" smtClean="0">
                  <a:latin typeface="Courier New" pitchFamily="49" charset="0"/>
                  <a:cs typeface="Courier New" pitchFamily="49" charset="0"/>
                </a:rPr>
                <a:t>main</a:t>
              </a:r>
              <a:r>
                <a:rPr lang="en-US" sz="2000" dirty="0">
                  <a:latin typeface="Courier New" pitchFamily="49" charset="0"/>
                  <a:cs typeface="Courier New" pitchFamily="49" charset="0"/>
                </a:rPr>
                <a:t>:</a:t>
              </a:r>
            </a:p>
            <a:p>
              <a:pPr>
                <a:tabLst>
                  <a:tab pos="457200" algn="l"/>
                </a:tabLst>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mov</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r1, #3 /* x = 3 */</a:t>
              </a:r>
            </a:p>
            <a:p>
              <a:pPr>
                <a:tabLst>
                  <a:tab pos="457200" algn="l"/>
                </a:tabLst>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bl</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foo /* invoke foo */</a:t>
              </a:r>
            </a:p>
            <a:p>
              <a:pPr>
                <a:tabLst>
                  <a:tab pos="457200" algn="l"/>
                </a:tabLst>
              </a:pPr>
              <a:r>
                <a:rPr lang="en-US" sz="2000" dirty="0" smtClean="0">
                  <a:latin typeface="Courier New" pitchFamily="49" charset="0"/>
                  <a:cs typeface="Courier New" pitchFamily="49" charset="0"/>
                </a:rPr>
                <a:t>	/* </a:t>
              </a:r>
              <a:r>
                <a:rPr lang="en-US" sz="2000" dirty="0">
                  <a:latin typeface="Courier New" pitchFamily="49" charset="0"/>
                  <a:cs typeface="Courier New" pitchFamily="49" charset="0"/>
                </a:rPr>
                <a:t>y = x + foo() */</a:t>
              </a:r>
            </a:p>
            <a:p>
              <a:pPr>
                <a:tabLst>
                  <a:tab pos="457200" algn="l"/>
                </a:tabLst>
              </a:pPr>
              <a:r>
                <a:rPr lang="en-US" sz="2000" dirty="0" smtClean="0">
                  <a:latin typeface="Courier New" pitchFamily="49" charset="0"/>
                  <a:cs typeface="Courier New" pitchFamily="49" charset="0"/>
                </a:rPr>
                <a:t>	add </a:t>
              </a:r>
              <a:r>
                <a:rPr lang="en-US" sz="2000" dirty="0">
                  <a:latin typeface="Courier New" pitchFamily="49" charset="0"/>
                  <a:cs typeface="Courier New" pitchFamily="49" charset="0"/>
                </a:rPr>
                <a:t>r2, r0, r1</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349250"/>
            <a:ext cx="89916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Conditional</a:t>
            </a:r>
            <a:r>
              <a:rPr lang="fr-FR" dirty="0">
                <a:solidFill>
                  <a:schemeClr val="tx1"/>
                </a:solidFill>
              </a:rPr>
              <a:t> </a:t>
            </a:r>
            <a:r>
              <a:rPr lang="fr-FR" dirty="0" err="1">
                <a:solidFill>
                  <a:schemeClr val="tx1"/>
                </a:solidFill>
              </a:rPr>
              <a:t>Variants</a:t>
            </a:r>
            <a:r>
              <a:rPr lang="fr-FR" dirty="0">
                <a:solidFill>
                  <a:schemeClr val="tx1"/>
                </a:solidFill>
              </a:rPr>
              <a:t> of Normal Instructions</a:t>
            </a:r>
          </a:p>
        </p:txBody>
      </p:sp>
      <p:sp>
        <p:nvSpPr>
          <p:cNvPr id="3" name="Text Placeholder 2"/>
          <p:cNvSpPr txBox="1">
            <a:spLocks noGrp="1"/>
          </p:cNvSpPr>
          <p:nvPr>
            <p:ph type="body" idx="4294967295"/>
          </p:nvPr>
        </p:nvSpPr>
        <p:spPr>
          <a:xfrm>
            <a:off x="1193800" y="1798637"/>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Normal Instruction + &lt;condition&gt;</a:t>
            </a:r>
          </a:p>
          <a:p>
            <a:pPr lvl="1">
              <a:buSzPct val="100000"/>
              <a:buFont typeface="Symbol" panose="05050102010706020507" pitchFamily="18" charset="2"/>
              <a:buChar char="*"/>
            </a:pPr>
            <a:r>
              <a:rPr lang="en-US" b="1" dirty="0">
                <a:solidFill>
                  <a:srgbClr val="2323DC"/>
                </a:solidFill>
                <a:latin typeface="Calibri" panose="020F0502020204030204" pitchFamily="34" charset="0"/>
              </a:rPr>
              <a:t>Examples </a:t>
            </a:r>
            <a:r>
              <a:rPr lang="en-US" dirty="0">
                <a:latin typeface="Calibri" panose="020F0502020204030204" pitchFamily="34" charset="0"/>
              </a:rPr>
              <a:t>: </a:t>
            </a:r>
            <a:r>
              <a:rPr lang="en-US" dirty="0" err="1">
                <a:latin typeface="Calibri" panose="020F0502020204030204" pitchFamily="34" charset="0"/>
              </a:rPr>
              <a:t>addeq</a:t>
            </a:r>
            <a:r>
              <a:rPr lang="en-US" dirty="0">
                <a:latin typeface="Calibri" panose="020F0502020204030204" pitchFamily="34" charset="0"/>
              </a:rPr>
              <a:t>, </a:t>
            </a:r>
            <a:r>
              <a:rPr lang="en-US" dirty="0" err="1">
                <a:latin typeface="Calibri" panose="020F0502020204030204" pitchFamily="34" charset="0"/>
              </a:rPr>
              <a:t>subne</a:t>
            </a:r>
            <a:r>
              <a:rPr lang="en-US" dirty="0">
                <a:latin typeface="Calibri" panose="020F0502020204030204" pitchFamily="34" charset="0"/>
              </a:rPr>
              <a:t>, </a:t>
            </a:r>
            <a:r>
              <a:rPr lang="en-US" dirty="0" err="1">
                <a:latin typeface="Calibri" panose="020F0502020204030204" pitchFamily="34" charset="0"/>
              </a:rPr>
              <a:t>addmi</a:t>
            </a:r>
            <a:r>
              <a:rPr lang="en-US" dirty="0">
                <a:latin typeface="Calibri" panose="020F0502020204030204" pitchFamily="34" charset="0"/>
              </a:rPr>
              <a:t>, </a:t>
            </a:r>
            <a:r>
              <a:rPr lang="en-US" dirty="0" err="1">
                <a:latin typeface="Calibri" panose="020F0502020204030204" pitchFamily="34" charset="0"/>
              </a:rPr>
              <a:t>subpl</a:t>
            </a:r>
            <a:endParaRPr lang="en-US"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Also known as </a:t>
            </a:r>
            <a:r>
              <a:rPr lang="en-US" dirty="0">
                <a:solidFill>
                  <a:srgbClr val="2323DC"/>
                </a:solidFill>
                <a:latin typeface="Calibri" panose="020F0502020204030204" pitchFamily="34" charset="0"/>
              </a:rPr>
              <a:t>predicated instructions</a:t>
            </a:r>
          </a:p>
          <a:p>
            <a:pPr lvl="0">
              <a:buSzPct val="100000"/>
              <a:buFont typeface="Symbol" panose="05050102010706020507" pitchFamily="18" charset="2"/>
              <a:buChar char="*"/>
            </a:pPr>
            <a:r>
              <a:rPr lang="en-US" dirty="0">
                <a:latin typeface="Calibri" panose="020F0502020204030204" pitchFamily="34" charset="0"/>
              </a:rPr>
              <a:t>If the condition is </a:t>
            </a:r>
            <a:r>
              <a:rPr lang="en-US" dirty="0">
                <a:solidFill>
                  <a:srgbClr val="DC2300"/>
                </a:solidFill>
                <a:latin typeface="Calibri" panose="020F0502020204030204" pitchFamily="34" charset="0"/>
              </a:rPr>
              <a:t>true</a:t>
            </a:r>
          </a:p>
          <a:p>
            <a:pPr lvl="1">
              <a:buSzPct val="100000"/>
              <a:buFont typeface="Symbol" panose="05050102010706020507" pitchFamily="18" charset="2"/>
              <a:buChar char="*"/>
            </a:pPr>
            <a:r>
              <a:rPr lang="en-US" dirty="0">
                <a:latin typeface="Calibri" panose="020F0502020204030204" pitchFamily="34" charset="0"/>
              </a:rPr>
              <a:t>Execute instruction </a:t>
            </a:r>
            <a:r>
              <a:rPr lang="en-US" b="1" dirty="0">
                <a:solidFill>
                  <a:srgbClr val="280099"/>
                </a:solidFill>
                <a:latin typeface="Calibri" panose="020F0502020204030204" pitchFamily="34" charset="0"/>
              </a:rPr>
              <a:t>normally</a:t>
            </a:r>
          </a:p>
          <a:p>
            <a:pPr lvl="0">
              <a:buSzPct val="100000"/>
              <a:buFont typeface="Symbol" panose="05050102010706020507" pitchFamily="18" charset="2"/>
              <a:buChar char="*"/>
            </a:pPr>
            <a:r>
              <a:rPr lang="en-US" dirty="0">
                <a:solidFill>
                  <a:srgbClr val="008000"/>
                </a:solidFill>
                <a:latin typeface="Calibri" panose="020F0502020204030204" pitchFamily="34" charset="0"/>
              </a:rPr>
              <a:t>Otherwise</a:t>
            </a:r>
          </a:p>
          <a:p>
            <a:pPr lvl="1">
              <a:buSzPct val="100000"/>
              <a:buFont typeface="Symbol" panose="05050102010706020507" pitchFamily="18" charset="2"/>
              <a:buChar char="*"/>
            </a:pPr>
            <a:r>
              <a:rPr lang="en-US" dirty="0">
                <a:latin typeface="Calibri" panose="020F0502020204030204" pitchFamily="34" charset="0"/>
              </a:rPr>
              <a:t>Do not execute</a:t>
            </a:r>
            <a:r>
              <a:rPr lang="en-US" dirty="0">
                <a:solidFill>
                  <a:srgbClr val="FF00FF"/>
                </a:solidFill>
                <a:latin typeface="Calibri" panose="020F0502020204030204" pitchFamily="34" charset="0"/>
              </a:rPr>
              <a:t> </a:t>
            </a:r>
            <a:r>
              <a:rPr lang="en-US" dirty="0">
                <a:solidFill>
                  <a:srgbClr val="FF0000"/>
                </a:solidFill>
                <a:latin typeface="Calibri" panose="020F0502020204030204" pitchFamily="34" charset="0"/>
              </a:rPr>
              <a:t>at all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6" name="Rectangle 5"/>
          <p:cNvSpPr/>
          <p:nvPr/>
        </p:nvSpPr>
        <p:spPr>
          <a:xfrm>
            <a:off x="1219200" y="1219199"/>
            <a:ext cx="7213602" cy="738664"/>
          </a:xfrm>
          <a:prstGeom prst="rect">
            <a:avLst/>
          </a:prstGeom>
        </p:spPr>
        <p:txBody>
          <a:bodyPr wrap="square">
            <a:spAutoFit/>
          </a:bodyPr>
          <a:lstStyle/>
          <a:p>
            <a:r>
              <a:rPr lang="en-US" sz="1400" i="1" dirty="0" smtClean="0">
                <a:latin typeface="Times New Roman" pitchFamily="18" charset="0"/>
                <a:cs typeface="Times New Roman" pitchFamily="18" charset="0"/>
              </a:rPr>
              <a:t>Write </a:t>
            </a:r>
            <a:r>
              <a:rPr lang="en-US" sz="1400" i="1" dirty="0">
                <a:latin typeface="Times New Roman" pitchFamily="18" charset="0"/>
                <a:cs typeface="Times New Roman" pitchFamily="18" charset="0"/>
              </a:rPr>
              <a:t>a program in ARM assembly to count the number of 1s in a 32 </a:t>
            </a:r>
            <a:r>
              <a:rPr lang="en-US" sz="1400" i="1" dirty="0" smtClean="0">
                <a:latin typeface="Times New Roman" pitchFamily="18" charset="0"/>
                <a:cs typeface="Times New Roman" pitchFamily="18" charset="0"/>
              </a:rPr>
              <a:t>bit number </a:t>
            </a:r>
            <a:r>
              <a:rPr lang="en-US" sz="1400" i="1" dirty="0">
                <a:latin typeface="Times New Roman" pitchFamily="18" charset="0"/>
                <a:cs typeface="Times New Roman" pitchFamily="18" charset="0"/>
              </a:rPr>
              <a:t>stored in r</a:t>
            </a:r>
            <a:r>
              <a:rPr lang="en-US" sz="1400" dirty="0">
                <a:latin typeface="Times New Roman" pitchFamily="18" charset="0"/>
                <a:cs typeface="Times New Roman" pitchFamily="18" charset="0"/>
              </a:rPr>
              <a:t>1</a:t>
            </a:r>
            <a:r>
              <a:rPr lang="en-US" sz="1400" i="1" dirty="0">
                <a:latin typeface="Times New Roman" pitchFamily="18" charset="0"/>
                <a:cs typeface="Times New Roman" pitchFamily="18" charset="0"/>
              </a:rPr>
              <a:t>. Save the result in r</a:t>
            </a:r>
            <a:r>
              <a:rPr lang="en-US" sz="1400" dirty="0">
                <a:latin typeface="Times New Roman" pitchFamily="18" charset="0"/>
                <a:cs typeface="Times New Roman" pitchFamily="18" charset="0"/>
              </a:rPr>
              <a:t>4</a:t>
            </a:r>
            <a:r>
              <a:rPr lang="en-US" sz="1400" i="1" dirty="0">
                <a:latin typeface="Times New Roman" pitchFamily="18" charset="0"/>
                <a:cs typeface="Times New Roman" pitchFamily="18" charset="0"/>
              </a:rPr>
              <a:t>.</a:t>
            </a:r>
          </a:p>
          <a:p>
            <a:r>
              <a:rPr lang="en-US" sz="1400" b="1" i="1" dirty="0" smtClean="0">
                <a:latin typeface="Times New Roman" pitchFamily="18" charset="0"/>
                <a:cs typeface="Times New Roman" pitchFamily="18" charset="0"/>
              </a:rPr>
              <a:t>Answer</a:t>
            </a:r>
            <a:r>
              <a:rPr lang="en-US" sz="1400" b="1" i="1"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7" name="Rectangle 6"/>
          <p:cNvSpPr/>
          <p:nvPr/>
        </p:nvSpPr>
        <p:spPr>
          <a:xfrm>
            <a:off x="1346202" y="2114729"/>
            <a:ext cx="6654798" cy="412271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46202" y="2267129"/>
            <a:ext cx="7086600" cy="3970318"/>
          </a:xfrm>
          <a:prstGeom prst="rect">
            <a:avLst/>
          </a:prstGeom>
        </p:spPr>
        <p:txBody>
          <a:bodyPr wrap="square">
            <a:spAutoFit/>
          </a:bodyPr>
          <a:lstStyle/>
          <a:p>
            <a:pPr>
              <a:tabLst>
                <a:tab pos="457200" algn="l"/>
              </a:tabLst>
            </a:pPr>
            <a:r>
              <a:rPr lang="pt-BR" sz="1400" i="1" dirty="0">
                <a:latin typeface="Courier New" pitchFamily="49" charset="0"/>
                <a:cs typeface="Courier New" pitchFamily="49" charset="0"/>
              </a:rPr>
              <a:t>mov r2, #1 /* idx = 1 */</a:t>
            </a:r>
          </a:p>
          <a:p>
            <a:pPr>
              <a:tabLst>
                <a:tab pos="457200" algn="l"/>
              </a:tabLst>
            </a:pPr>
            <a:r>
              <a:rPr lang="en-US" sz="1400" i="1" dirty="0" err="1">
                <a:latin typeface="Courier New" pitchFamily="49" charset="0"/>
                <a:cs typeface="Courier New" pitchFamily="49" charset="0"/>
              </a:rPr>
              <a:t>mov</a:t>
            </a:r>
            <a:r>
              <a:rPr lang="en-US" sz="1400" i="1" dirty="0">
                <a:latin typeface="Courier New" pitchFamily="49" charset="0"/>
                <a:cs typeface="Courier New" pitchFamily="49" charset="0"/>
              </a:rPr>
              <a:t> r4, #0 /* count = 0 */</a:t>
            </a:r>
          </a:p>
          <a:p>
            <a:pPr>
              <a:tabLst>
                <a:tab pos="457200" algn="l"/>
              </a:tabLst>
            </a:pPr>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start the iterations */</a:t>
            </a:r>
          </a:p>
          <a:p>
            <a:pPr>
              <a:tabLst>
                <a:tab pos="457200" algn="l"/>
              </a:tabLst>
            </a:pPr>
            <a:r>
              <a:rPr lang="en-US" sz="1400" i="1" dirty="0">
                <a:latin typeface="Courier New" pitchFamily="49" charset="0"/>
                <a:cs typeface="Courier New" pitchFamily="49" charset="0"/>
              </a:rPr>
              <a:t>.loop:</a:t>
            </a:r>
          </a:p>
          <a:p>
            <a:pPr>
              <a:tabLst>
                <a:tab pos="457200" algn="l"/>
              </a:tabLst>
            </a:pP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extract the LSB and compare */</a:t>
            </a:r>
          </a:p>
          <a:p>
            <a:pPr>
              <a:tabLst>
                <a:tab pos="457200" algn="l"/>
              </a:tabLst>
            </a:pPr>
            <a:r>
              <a:rPr lang="en-US" sz="1400" i="1" dirty="0" smtClean="0">
                <a:latin typeface="Courier New" pitchFamily="49" charset="0"/>
                <a:cs typeface="Courier New" pitchFamily="49" charset="0"/>
              </a:rPr>
              <a:t>	and </a:t>
            </a:r>
            <a:r>
              <a:rPr lang="en-US" sz="1400" i="1" dirty="0">
                <a:latin typeface="Courier New" pitchFamily="49" charset="0"/>
                <a:cs typeface="Courier New" pitchFamily="49" charset="0"/>
              </a:rPr>
              <a:t>r3, r1, #1</a:t>
            </a:r>
          </a:p>
          <a:p>
            <a:pPr>
              <a:tabLst>
                <a:tab pos="457200" algn="l"/>
              </a:tabLst>
            </a:pPr>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cmp</a:t>
            </a:r>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r3, #1</a:t>
            </a:r>
          </a:p>
          <a:p>
            <a:pPr>
              <a:tabLst>
                <a:tab pos="457200" algn="l"/>
              </a:tabLst>
            </a:pPr>
            <a:endParaRPr lang="en-US" sz="1400" i="1" dirty="0" smtClean="0">
              <a:latin typeface="Courier New" pitchFamily="49" charset="0"/>
              <a:cs typeface="Courier New" pitchFamily="49" charset="0"/>
            </a:endParaRPr>
          </a:p>
          <a:p>
            <a:pPr>
              <a:tabLst>
                <a:tab pos="457200" algn="l"/>
              </a:tabLst>
            </a:pP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increment the counter */</a:t>
            </a:r>
          </a:p>
          <a:p>
            <a:pPr>
              <a:tabLst>
                <a:tab pos="457200" algn="l"/>
              </a:tabLst>
            </a:pPr>
            <a:r>
              <a:rPr lang="en-US" sz="1400" i="1" dirty="0" smtClean="0">
                <a:latin typeface="Courier New" pitchFamily="49" charset="0"/>
                <a:cs typeface="Courier New" pitchFamily="49" charset="0"/>
              </a:rPr>
              <a:t>	</a:t>
            </a:r>
            <a:r>
              <a:rPr lang="en-US" sz="1600" b="1" i="1" dirty="0" err="1" smtClean="0">
                <a:solidFill>
                  <a:srgbClr val="FF0000"/>
                </a:solidFill>
                <a:latin typeface="Courier New" pitchFamily="49" charset="0"/>
                <a:cs typeface="Courier New" pitchFamily="49" charset="0"/>
              </a:rPr>
              <a:t>addeq</a:t>
            </a:r>
            <a:r>
              <a:rPr lang="en-US" sz="1600" b="1" i="1" dirty="0" smtClean="0">
                <a:solidFill>
                  <a:srgbClr val="FF0000"/>
                </a:solidFill>
                <a:latin typeface="Courier New" pitchFamily="49" charset="0"/>
                <a:cs typeface="Courier New" pitchFamily="49" charset="0"/>
              </a:rPr>
              <a:t> </a:t>
            </a:r>
            <a:r>
              <a:rPr lang="en-US" sz="1600" b="1" i="1" dirty="0">
                <a:solidFill>
                  <a:srgbClr val="FF0000"/>
                </a:solidFill>
                <a:latin typeface="Courier New" pitchFamily="49" charset="0"/>
                <a:cs typeface="Courier New" pitchFamily="49" charset="0"/>
              </a:rPr>
              <a:t>r4, r4, #1</a:t>
            </a:r>
          </a:p>
          <a:p>
            <a:pPr>
              <a:tabLst>
                <a:tab pos="457200" algn="l"/>
              </a:tabLst>
            </a:pPr>
            <a:endParaRPr lang="en-US" sz="1400" i="1" dirty="0" smtClean="0">
              <a:latin typeface="Courier New" pitchFamily="49" charset="0"/>
              <a:cs typeface="Courier New" pitchFamily="49" charset="0"/>
            </a:endParaRPr>
          </a:p>
          <a:p>
            <a:pPr>
              <a:tabLst>
                <a:tab pos="457200" algn="l"/>
              </a:tabLst>
            </a:pP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prepare for the next iteration */</a:t>
            </a:r>
          </a:p>
          <a:p>
            <a:pPr>
              <a:tabLst>
                <a:tab pos="457200" algn="l"/>
              </a:tabLst>
            </a:pPr>
            <a:r>
              <a:rPr lang="pt-BR" sz="1400" i="1" dirty="0" smtClean="0">
                <a:latin typeface="Courier New" pitchFamily="49" charset="0"/>
                <a:cs typeface="Courier New" pitchFamily="49" charset="0"/>
              </a:rPr>
              <a:t>	mov </a:t>
            </a:r>
            <a:r>
              <a:rPr lang="pt-BR" sz="1400" i="1" dirty="0">
                <a:latin typeface="Courier New" pitchFamily="49" charset="0"/>
                <a:cs typeface="Courier New" pitchFamily="49" charset="0"/>
              </a:rPr>
              <a:t>r1, r1, lsr #1</a:t>
            </a:r>
          </a:p>
          <a:p>
            <a:pPr>
              <a:tabLst>
                <a:tab pos="457200" algn="l"/>
              </a:tabLst>
            </a:pPr>
            <a:r>
              <a:rPr lang="en-US" sz="1400" i="1" dirty="0" smtClean="0">
                <a:latin typeface="Courier New" pitchFamily="49" charset="0"/>
                <a:cs typeface="Courier New" pitchFamily="49" charset="0"/>
              </a:rPr>
              <a:t>	add </a:t>
            </a:r>
            <a:r>
              <a:rPr lang="en-US" sz="1400" i="1" dirty="0">
                <a:latin typeface="Courier New" pitchFamily="49" charset="0"/>
                <a:cs typeface="Courier New" pitchFamily="49" charset="0"/>
              </a:rPr>
              <a:t>r2, r2, #1</a:t>
            </a:r>
          </a:p>
          <a:p>
            <a:pPr>
              <a:tabLst>
                <a:tab pos="457200" algn="l"/>
              </a:tabLst>
            </a:pPr>
            <a:endParaRPr lang="en-US" sz="1400" i="1" dirty="0" smtClean="0">
              <a:latin typeface="Courier New" pitchFamily="49" charset="0"/>
              <a:cs typeface="Courier New" pitchFamily="49" charset="0"/>
            </a:endParaRPr>
          </a:p>
          <a:p>
            <a:pPr>
              <a:tabLst>
                <a:tab pos="457200" algn="l"/>
              </a:tabLst>
            </a:pPr>
            <a:r>
              <a:rPr lang="en-US" sz="1400" i="1" dirty="0" smtClean="0">
                <a:latin typeface="Courier New" pitchFamily="49" charset="0"/>
                <a:cs typeface="Courier New" pitchFamily="49" charset="0"/>
              </a:rPr>
              <a:t>	/* </a:t>
            </a:r>
            <a:r>
              <a:rPr lang="en-US" sz="1400" i="1" dirty="0">
                <a:latin typeface="Courier New" pitchFamily="49" charset="0"/>
                <a:cs typeface="Courier New" pitchFamily="49" charset="0"/>
              </a:rPr>
              <a:t>loop condition */</a:t>
            </a:r>
          </a:p>
          <a:p>
            <a:pPr>
              <a:tabLst>
                <a:tab pos="457200" algn="l"/>
              </a:tabLst>
            </a:pPr>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cmp</a:t>
            </a:r>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r2, #32</a:t>
            </a:r>
          </a:p>
          <a:p>
            <a:pPr>
              <a:tabLst>
                <a:tab pos="457200" algn="l"/>
              </a:tabLst>
            </a:pPr>
            <a:r>
              <a:rPr lang="en-US" sz="1400" i="1" dirty="0" smtClean="0">
                <a:latin typeface="Courier New" pitchFamily="49" charset="0"/>
                <a:cs typeface="Courier New" pitchFamily="49" charset="0"/>
              </a:rPr>
              <a:t>	</a:t>
            </a:r>
            <a:r>
              <a:rPr lang="en-US" sz="1400" i="1" dirty="0" err="1" smtClean="0">
                <a:latin typeface="Courier New" pitchFamily="49" charset="0"/>
                <a:cs typeface="Courier New" pitchFamily="49" charset="0"/>
              </a:rPr>
              <a:t>ble</a:t>
            </a:r>
            <a:r>
              <a:rPr lang="en-US" sz="1400" i="1" dirty="0" smtClean="0">
                <a:latin typeface="Courier New" pitchFamily="49" charset="0"/>
                <a:cs typeface="Courier New" pitchFamily="49" charset="0"/>
              </a:rPr>
              <a:t> </a:t>
            </a:r>
            <a:r>
              <a:rPr lang="en-US" sz="1400" i="1" dirty="0">
                <a:latin typeface="Courier New" pitchFamily="49" charset="0"/>
                <a:cs typeface="Courier New" pitchFamily="49" charset="0"/>
              </a:rPr>
              <a:t>.loop</a:t>
            </a:r>
            <a:endParaRPr lang="en-US" sz="14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ARM </a:t>
            </a:r>
            <a:r>
              <a:rPr lang="fr-FR" dirty="0" err="1">
                <a:solidFill>
                  <a:schemeClr val="tx1"/>
                </a:solidFill>
              </a:rPr>
              <a:t>Assembly</a:t>
            </a:r>
            <a:r>
              <a:rPr lang="fr-FR" dirty="0">
                <a:solidFill>
                  <a:schemeClr val="tx1"/>
                </a:solidFill>
              </a:rPr>
              <a:t> </a:t>
            </a:r>
            <a:r>
              <a:rPr lang="fr-FR" dirty="0" err="1">
                <a:solidFill>
                  <a:schemeClr val="tx1"/>
                </a:solidFill>
              </a:rPr>
              <a:t>Language</a:t>
            </a:r>
            <a:endParaRPr lang="fr-FR" dirty="0">
              <a:solidFill>
                <a:schemeClr val="tx1"/>
              </a:solidFill>
            </a:endParaRPr>
          </a:p>
        </p:txBody>
      </p:sp>
      <p:sp>
        <p:nvSpPr>
          <p:cNvPr id="3" name="Text Placeholder 2"/>
          <p:cNvSpPr txBox="1">
            <a:spLocks noGrp="1"/>
          </p:cNvSpPr>
          <p:nvPr>
            <p:ph type="body" idx="4294967295"/>
          </p:nvPr>
        </p:nvSpPr>
        <p:spPr>
          <a:xfrm>
            <a:off x="1042988" y="1646237"/>
            <a:ext cx="7415212"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One of the most popular </a:t>
            </a:r>
            <a:r>
              <a:rPr lang="en-US" dirty="0">
                <a:solidFill>
                  <a:srgbClr val="2323DC"/>
                </a:solidFill>
                <a:latin typeface="Calibri" panose="020F0502020204030204" pitchFamily="34" charset="0"/>
              </a:rPr>
              <a:t>RISC instruction sets</a:t>
            </a:r>
            <a:r>
              <a:rPr lang="en-US" dirty="0">
                <a:latin typeface="Calibri" panose="020F0502020204030204" pitchFamily="34" charset="0"/>
              </a:rPr>
              <a:t> in use today</a:t>
            </a:r>
          </a:p>
          <a:p>
            <a:pPr lvl="0">
              <a:buSzPct val="100000"/>
              <a:buFont typeface="Symbol" panose="05050102010706020507" pitchFamily="18" charset="2"/>
              <a:buChar char="*"/>
            </a:pPr>
            <a:r>
              <a:rPr lang="en-US" dirty="0">
                <a:latin typeface="Calibri" panose="020F0502020204030204" pitchFamily="34" charset="0"/>
              </a:rPr>
              <a:t>Used by licensees of ARM Limited, UK</a:t>
            </a:r>
          </a:p>
          <a:p>
            <a:pPr lvl="1">
              <a:buSzPct val="100000"/>
              <a:buFont typeface="Symbol" panose="05050102010706020507" pitchFamily="18" charset="2"/>
              <a:buChar char="*"/>
            </a:pPr>
            <a:r>
              <a:rPr lang="en-US" dirty="0">
                <a:latin typeface="Calibri" panose="020F0502020204030204" pitchFamily="34" charset="0"/>
              </a:rPr>
              <a:t>ARM processors</a:t>
            </a:r>
          </a:p>
          <a:p>
            <a:pPr lvl="1">
              <a:buSzPct val="100000"/>
              <a:buFont typeface="Symbol" panose="05050102010706020507" pitchFamily="18" charset="2"/>
              <a:buChar char="*"/>
            </a:pPr>
            <a:r>
              <a:rPr lang="en-US" dirty="0">
                <a:latin typeface="Calibri" panose="020F0502020204030204" pitchFamily="34" charset="0"/>
              </a:rPr>
              <a:t>Some processors by Samsung, Qualcomm, and Apple</a:t>
            </a:r>
          </a:p>
          <a:p>
            <a:pPr lvl="0">
              <a:buSzPct val="100000"/>
              <a:buFont typeface="Symbol" panose="05050102010706020507" pitchFamily="18" charset="2"/>
              <a:buChar char="*"/>
            </a:pPr>
            <a:r>
              <a:rPr lang="en-US" dirty="0">
                <a:latin typeface="Calibri" panose="020F0502020204030204" pitchFamily="34" charset="0"/>
              </a:rPr>
              <a:t>Highly </a:t>
            </a:r>
            <a:r>
              <a:rPr lang="en-US" dirty="0">
                <a:solidFill>
                  <a:srgbClr val="DC2300"/>
                </a:solidFill>
                <a:latin typeface="Calibri" panose="020F0502020204030204" pitchFamily="34" charset="0"/>
              </a:rPr>
              <a:t>versatile</a:t>
            </a:r>
            <a:r>
              <a:rPr lang="en-US" dirty="0">
                <a:latin typeface="Calibri" panose="020F0502020204030204" pitchFamily="34" charset="0"/>
              </a:rPr>
              <a:t> instruction set</a:t>
            </a:r>
          </a:p>
          <a:p>
            <a:pPr lvl="1">
              <a:buSzPct val="100000"/>
              <a:buFont typeface="Symbol" panose="05050102010706020507" pitchFamily="18" charset="2"/>
              <a:buChar char="*"/>
            </a:pPr>
            <a:r>
              <a:rPr lang="en-US" b="1" dirty="0">
                <a:solidFill>
                  <a:srgbClr val="00AE00"/>
                </a:solidFill>
                <a:latin typeface="Calibri" panose="020F0502020204030204" pitchFamily="34" charset="0"/>
              </a:rPr>
              <a:t>Floating-point</a:t>
            </a:r>
            <a:r>
              <a:rPr lang="en-US" dirty="0">
                <a:latin typeface="Calibri" panose="020F0502020204030204" pitchFamily="34" charset="0"/>
              </a:rPr>
              <a:t> and </a:t>
            </a:r>
            <a:r>
              <a:rPr lang="en-US" dirty="0">
                <a:solidFill>
                  <a:srgbClr val="280099"/>
                </a:solidFill>
                <a:latin typeface="Calibri" panose="020F0502020204030204" pitchFamily="34" charset="0"/>
              </a:rPr>
              <a:t>vector</a:t>
            </a:r>
            <a:r>
              <a:rPr lang="en-US" dirty="0">
                <a:latin typeface="Calibri" panose="020F0502020204030204" pitchFamily="34" charset="0"/>
              </a:rPr>
              <a:t> (multiple operations per instruction) extensions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143000" y="1622425"/>
            <a:ext cx="7345362" cy="39401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3563" lvl="0" indent="-504825">
              <a:spcBef>
                <a:spcPts val="1400"/>
              </a:spcBef>
              <a:buSzPct val="100000"/>
              <a:buFont typeface="Symbol" panose="05050102010706020507" pitchFamily="18" charset="2"/>
              <a:buChar char="*"/>
            </a:pPr>
            <a:r>
              <a:rPr lang="en-US" dirty="0">
                <a:latin typeface="Calibri" panose="020F0502020204030204" pitchFamily="34" charset="0"/>
                <a:cs typeface="Calibri" pitchFamily="32"/>
              </a:rPr>
              <a:t>Basic Instructions</a:t>
            </a:r>
          </a:p>
          <a:p>
            <a:pPr marL="563563" lvl="0" indent="-504825">
              <a:spcBef>
                <a:spcPts val="1400"/>
              </a:spcBef>
              <a:buSzPct val="100000"/>
              <a:buFont typeface="Symbol" panose="05050102010706020507" pitchFamily="18" charset="2"/>
              <a:buChar char="*"/>
            </a:pPr>
            <a:r>
              <a:rPr lang="en-US" dirty="0">
                <a:latin typeface="Calibri" panose="020F0502020204030204" pitchFamily="34" charset="0"/>
                <a:cs typeface="Calibri" pitchFamily="32"/>
              </a:rPr>
              <a:t>Advanced Instructions</a:t>
            </a:r>
          </a:p>
          <a:p>
            <a:pPr marL="563563" lvl="0" indent="-504825">
              <a:spcBef>
                <a:spcPts val="1400"/>
              </a:spcBef>
              <a:buSzPct val="100000"/>
              <a:buFont typeface="Symbol" panose="05050102010706020507" pitchFamily="18" charset="2"/>
              <a:buChar char="*"/>
            </a:pPr>
            <a:r>
              <a:rPr lang="en-US" dirty="0">
                <a:latin typeface="Calibri" panose="020F0502020204030204" pitchFamily="34" charset="0"/>
                <a:cs typeface="Calibri" pitchFamily="32"/>
              </a:rPr>
              <a:t>Branch Instructions</a:t>
            </a:r>
          </a:p>
          <a:p>
            <a:pPr marL="563563" lvl="0" indent="-504825">
              <a:spcBef>
                <a:spcPts val="1400"/>
              </a:spcBef>
              <a:buSzPct val="100000"/>
              <a:buFont typeface="Symbol" panose="05050102010706020507" pitchFamily="18" charset="2"/>
              <a:buChar char="*"/>
            </a:pPr>
            <a:r>
              <a:rPr lang="en-US" dirty="0">
                <a:latin typeface="Calibri" panose="020F0502020204030204" pitchFamily="34" charset="0"/>
                <a:cs typeface="Calibri" pitchFamily="32"/>
              </a:rPr>
              <a:t>Memory Instructions</a:t>
            </a:r>
          </a:p>
          <a:p>
            <a:pPr marL="563563" lvl="0" indent="-504825">
              <a:spcBef>
                <a:spcPts val="1400"/>
              </a:spcBef>
              <a:buSzPct val="100000"/>
              <a:buFont typeface="Symbol" panose="05050102010706020507" pitchFamily="18" charset="2"/>
              <a:buChar char="*"/>
            </a:pPr>
            <a:r>
              <a:rPr lang="en-US" dirty="0">
                <a:latin typeface="Calibri" panose="020F0502020204030204" pitchFamily="34" charset="0"/>
                <a:cs typeface="Calibri" pitchFamily="32"/>
              </a:rPr>
              <a:t>Instruction Encoding</a:t>
            </a:r>
          </a:p>
        </p:txBody>
      </p:sp>
      <p:pic>
        <p:nvPicPr>
          <p:cNvPr id="4" name="Picture 3"/>
          <p:cNvPicPr>
            <a:picLocks noChangeAspect="1"/>
          </p:cNvPicPr>
          <p:nvPr/>
        </p:nvPicPr>
        <p:blipFill>
          <a:blip r:embed="rId3">
            <a:lum/>
            <a:alphaModFix/>
          </a:blip>
          <a:srcRect/>
          <a:stretch>
            <a:fillRect/>
          </a:stretch>
        </p:blipFill>
        <p:spPr>
          <a:xfrm rot="10800000">
            <a:off x="5676840" y="4039440"/>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Basic </a:t>
            </a:r>
            <a:r>
              <a:rPr lang="fr-FR" dirty="0" err="1">
                <a:solidFill>
                  <a:schemeClr val="tx1"/>
                </a:solidFill>
              </a:rPr>
              <a:t>Load</a:t>
            </a:r>
            <a:r>
              <a:rPr lang="fr-FR" dirty="0">
                <a:solidFill>
                  <a:schemeClr val="tx1"/>
                </a:solidFill>
              </a:rPr>
              <a:t> Instruction</a:t>
            </a:r>
          </a:p>
        </p:txBody>
      </p:sp>
      <p:sp>
        <p:nvSpPr>
          <p:cNvPr id="3" name="Text Placeholder 2"/>
          <p:cNvSpPr txBox="1">
            <a:spLocks noGrp="1"/>
          </p:cNvSpPr>
          <p:nvPr>
            <p:ph type="body" idx="4294967295"/>
          </p:nvPr>
        </p:nvSpPr>
        <p:spPr>
          <a:xfrm>
            <a:off x="1727200" y="1600200"/>
            <a:ext cx="7416800" cy="7032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r>
              <a:rPr lang="en-US">
                <a:latin typeface="" pitchFamily="18"/>
              </a:rPr>
              <a:t>ldr  r1, [r0]</a:t>
            </a:r>
          </a:p>
        </p:txBody>
      </p:sp>
      <p:grpSp>
        <p:nvGrpSpPr>
          <p:cNvPr id="8" name="Group 4"/>
          <p:cNvGrpSpPr>
            <a:grpSpLocks noChangeAspect="1"/>
          </p:cNvGrpSpPr>
          <p:nvPr/>
        </p:nvGrpSpPr>
        <p:grpSpPr bwMode="auto">
          <a:xfrm>
            <a:off x="3429000" y="1905000"/>
            <a:ext cx="3254375" cy="4225925"/>
            <a:chOff x="2160" y="1200"/>
            <a:chExt cx="2050" cy="2662"/>
          </a:xfrm>
        </p:grpSpPr>
        <p:sp>
          <p:nvSpPr>
            <p:cNvPr id="9" name="AutoShape 3"/>
            <p:cNvSpPr>
              <a:spLocks noChangeAspect="1" noChangeArrowheads="1" noTextEdit="1"/>
            </p:cNvSpPr>
            <p:nvPr/>
          </p:nvSpPr>
          <p:spPr bwMode="auto">
            <a:xfrm>
              <a:off x="2160" y="1200"/>
              <a:ext cx="2050" cy="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544" y="1403"/>
              <a:ext cx="11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Bitstream Vera Sans"/>
                </a:rPr>
                <a:t>ldr r1, [r0]</a:t>
              </a:r>
              <a:endParaRPr kumimoji="0" lang="en-US" sz="1800" b="0" i="0" u="none" strike="noStrike" cap="none" normalizeH="0" baseline="0" smtClean="0">
                <a:ln>
                  <a:noFill/>
                </a:ln>
                <a:solidFill>
                  <a:schemeClr val="tx1"/>
                </a:solidFill>
                <a:effectLst/>
                <a:latin typeface="Arial" pitchFamily="34" charset="0"/>
              </a:endParaRPr>
            </a:p>
          </p:txBody>
        </p:sp>
        <p:sp>
          <p:nvSpPr>
            <p:cNvPr id="11" name="Rectangle 6"/>
            <p:cNvSpPr>
              <a:spLocks noChangeArrowheads="1"/>
            </p:cNvSpPr>
            <p:nvPr/>
          </p:nvSpPr>
          <p:spPr bwMode="auto">
            <a:xfrm>
              <a:off x="2544" y="2185"/>
              <a:ext cx="389" cy="147"/>
            </a:xfrm>
            <a:prstGeom prst="rect">
              <a:avLst/>
            </a:prstGeom>
            <a:solidFill>
              <a:srgbClr val="C1EAF0"/>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543" y="2184"/>
              <a:ext cx="392" cy="839"/>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658" y="2180"/>
              <a:ext cx="19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r0</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9"/>
            <p:cNvSpPr>
              <a:spLocks noChangeArrowheads="1"/>
            </p:cNvSpPr>
            <p:nvPr/>
          </p:nvSpPr>
          <p:spPr bwMode="auto">
            <a:xfrm>
              <a:off x="3505" y="1920"/>
              <a:ext cx="394" cy="1582"/>
            </a:xfrm>
            <a:prstGeom prst="rect">
              <a:avLst/>
            </a:prstGeom>
            <a:noFill/>
            <a:ln w="7"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2933" y="2254"/>
              <a:ext cx="559" cy="338"/>
            </a:xfrm>
            <a:custGeom>
              <a:avLst/>
              <a:gdLst>
                <a:gd name="T0" fmla="*/ 0 w 2459"/>
                <a:gd name="T1" fmla="*/ 0 h 1492"/>
                <a:gd name="T2" fmla="*/ 867 w 2459"/>
                <a:gd name="T3" fmla="*/ 0 h 1492"/>
                <a:gd name="T4" fmla="*/ 867 w 2459"/>
                <a:gd name="T5" fmla="*/ 1492 h 1492"/>
                <a:gd name="T6" fmla="*/ 2459 w 2459"/>
                <a:gd name="T7" fmla="*/ 1492 h 1492"/>
              </a:gdLst>
              <a:ahLst/>
              <a:cxnLst>
                <a:cxn ang="0">
                  <a:pos x="T0" y="T1"/>
                </a:cxn>
                <a:cxn ang="0">
                  <a:pos x="T2" y="T3"/>
                </a:cxn>
                <a:cxn ang="0">
                  <a:pos x="T4" y="T5"/>
                </a:cxn>
                <a:cxn ang="0">
                  <a:pos x="T6" y="T7"/>
                </a:cxn>
              </a:cxnLst>
              <a:rect l="0" t="0" r="r" b="b"/>
              <a:pathLst>
                <a:path w="2459" h="1492">
                  <a:moveTo>
                    <a:pt x="0" y="0"/>
                  </a:moveTo>
                  <a:lnTo>
                    <a:pt x="867" y="0"/>
                  </a:lnTo>
                  <a:lnTo>
                    <a:pt x="867" y="1492"/>
                  </a:lnTo>
                  <a:lnTo>
                    <a:pt x="2459" y="1492"/>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3402" y="2567"/>
              <a:ext cx="90" cy="51"/>
            </a:xfrm>
            <a:custGeom>
              <a:avLst/>
              <a:gdLst>
                <a:gd name="T0" fmla="*/ 26 w 90"/>
                <a:gd name="T1" fmla="*/ 25 h 51"/>
                <a:gd name="T2" fmla="*/ 0 w 90"/>
                <a:gd name="T3" fmla="*/ 51 h 51"/>
                <a:gd name="T4" fmla="*/ 90 w 90"/>
                <a:gd name="T5" fmla="*/ 25 h 51"/>
                <a:gd name="T6" fmla="*/ 0 w 90"/>
                <a:gd name="T7" fmla="*/ 0 h 51"/>
                <a:gd name="T8" fmla="*/ 26 w 90"/>
                <a:gd name="T9" fmla="*/ 25 h 51"/>
              </a:gdLst>
              <a:ahLst/>
              <a:cxnLst>
                <a:cxn ang="0">
                  <a:pos x="T0" y="T1"/>
                </a:cxn>
                <a:cxn ang="0">
                  <a:pos x="T2" y="T3"/>
                </a:cxn>
                <a:cxn ang="0">
                  <a:pos x="T4" y="T5"/>
                </a:cxn>
                <a:cxn ang="0">
                  <a:pos x="T6" y="T7"/>
                </a:cxn>
                <a:cxn ang="0">
                  <a:pos x="T8" y="T9"/>
                </a:cxn>
              </a:cxnLst>
              <a:rect l="0" t="0" r="r" b="b"/>
              <a:pathLst>
                <a:path w="90" h="51">
                  <a:moveTo>
                    <a:pt x="26" y="25"/>
                  </a:moveTo>
                  <a:lnTo>
                    <a:pt x="0" y="51"/>
                  </a:lnTo>
                  <a:lnTo>
                    <a:pt x="90" y="25"/>
                  </a:lnTo>
                  <a:lnTo>
                    <a:pt x="0" y="0"/>
                  </a:lnTo>
                  <a:lnTo>
                    <a:pt x="26"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3505" y="2541"/>
              <a:ext cx="395"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2283" y="2400"/>
              <a:ext cx="1772" cy="1345"/>
            </a:xfrm>
            <a:custGeom>
              <a:avLst/>
              <a:gdLst>
                <a:gd name="T0" fmla="*/ 7439 w 7802"/>
                <a:gd name="T1" fmla="*/ 1330 h 5926"/>
                <a:gd name="T2" fmla="*/ 7802 w 7802"/>
                <a:gd name="T3" fmla="*/ 1330 h 5926"/>
                <a:gd name="T4" fmla="*/ 7802 w 7802"/>
                <a:gd name="T5" fmla="*/ 5926 h 5926"/>
                <a:gd name="T6" fmla="*/ 0 w 7802"/>
                <a:gd name="T7" fmla="*/ 5926 h 5926"/>
                <a:gd name="T8" fmla="*/ 0 w 7802"/>
                <a:gd name="T9" fmla="*/ 0 h 5926"/>
                <a:gd name="T10" fmla="*/ 1149 w 7802"/>
                <a:gd name="T11" fmla="*/ 0 h 5926"/>
              </a:gdLst>
              <a:ahLst/>
              <a:cxnLst>
                <a:cxn ang="0">
                  <a:pos x="T0" y="T1"/>
                </a:cxn>
                <a:cxn ang="0">
                  <a:pos x="T2" y="T3"/>
                </a:cxn>
                <a:cxn ang="0">
                  <a:pos x="T4" y="T5"/>
                </a:cxn>
                <a:cxn ang="0">
                  <a:pos x="T6" y="T7"/>
                </a:cxn>
                <a:cxn ang="0">
                  <a:pos x="T8" y="T9"/>
                </a:cxn>
                <a:cxn ang="0">
                  <a:pos x="T10" y="T11"/>
                </a:cxn>
              </a:cxnLst>
              <a:rect l="0" t="0" r="r" b="b"/>
              <a:pathLst>
                <a:path w="7802" h="5926">
                  <a:moveTo>
                    <a:pt x="7439" y="1330"/>
                  </a:moveTo>
                  <a:lnTo>
                    <a:pt x="7802" y="1330"/>
                  </a:lnTo>
                  <a:lnTo>
                    <a:pt x="7802" y="5926"/>
                  </a:lnTo>
                  <a:lnTo>
                    <a:pt x="0" y="5926"/>
                  </a:lnTo>
                  <a:lnTo>
                    <a:pt x="0" y="0"/>
                  </a:lnTo>
                  <a:lnTo>
                    <a:pt x="1149" y="0"/>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2455" y="2375"/>
              <a:ext cx="89" cy="51"/>
            </a:xfrm>
            <a:custGeom>
              <a:avLst/>
              <a:gdLst>
                <a:gd name="T0" fmla="*/ 25 w 89"/>
                <a:gd name="T1" fmla="*/ 25 h 51"/>
                <a:gd name="T2" fmla="*/ 0 w 89"/>
                <a:gd name="T3" fmla="*/ 51 h 51"/>
                <a:gd name="T4" fmla="*/ 89 w 89"/>
                <a:gd name="T5" fmla="*/ 25 h 51"/>
                <a:gd name="T6" fmla="*/ 0 w 89"/>
                <a:gd name="T7" fmla="*/ 0 h 51"/>
                <a:gd name="T8" fmla="*/ 25 w 89"/>
                <a:gd name="T9" fmla="*/ 25 h 51"/>
              </a:gdLst>
              <a:ahLst/>
              <a:cxnLst>
                <a:cxn ang="0">
                  <a:pos x="T0" y="T1"/>
                </a:cxn>
                <a:cxn ang="0">
                  <a:pos x="T2" y="T3"/>
                </a:cxn>
                <a:cxn ang="0">
                  <a:pos x="T4" y="T5"/>
                </a:cxn>
                <a:cxn ang="0">
                  <a:pos x="T6" y="T7"/>
                </a:cxn>
                <a:cxn ang="0">
                  <a:pos x="T8" y="T9"/>
                </a:cxn>
              </a:cxnLst>
              <a:rect l="0" t="0" r="r" b="b"/>
              <a:pathLst>
                <a:path w="89" h="51">
                  <a:moveTo>
                    <a:pt x="25" y="25"/>
                  </a:moveTo>
                  <a:lnTo>
                    <a:pt x="0" y="51"/>
                  </a:lnTo>
                  <a:lnTo>
                    <a:pt x="89"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542" y="2332"/>
              <a:ext cx="389" cy="146"/>
            </a:xfrm>
            <a:prstGeom prst="rect">
              <a:avLst/>
            </a:prstGeom>
            <a:solidFill>
              <a:srgbClr val="C1EAF0"/>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2656" y="2326"/>
              <a:ext cx="19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r1</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7"/>
            <p:cNvSpPr>
              <a:spLocks noChangeArrowheads="1"/>
            </p:cNvSpPr>
            <p:nvPr/>
          </p:nvSpPr>
          <p:spPr bwMode="auto">
            <a:xfrm>
              <a:off x="2480" y="1888"/>
              <a:ext cx="48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18"/>
            <p:cNvSpPr>
              <a:spLocks noChangeArrowheads="1"/>
            </p:cNvSpPr>
            <p:nvPr/>
          </p:nvSpPr>
          <p:spPr bwMode="auto">
            <a:xfrm>
              <a:off x="2480" y="2038"/>
              <a:ext cx="36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    file</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19"/>
            <p:cNvSpPr>
              <a:spLocks noChangeArrowheads="1"/>
            </p:cNvSpPr>
            <p:nvPr/>
          </p:nvSpPr>
          <p:spPr bwMode="auto">
            <a:xfrm>
              <a:off x="3449" y="1776"/>
              <a:ext cx="51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Bitstream Vera 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0"/>
            <p:cNvSpPr>
              <a:spLocks noChangeArrowheads="1"/>
            </p:cNvSpPr>
            <p:nvPr/>
          </p:nvSpPr>
          <p:spPr bwMode="auto">
            <a:xfrm>
              <a:off x="3505" y="2623"/>
              <a:ext cx="395"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507" y="2710"/>
              <a:ext cx="391"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3506" y="2793"/>
              <a:ext cx="391"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3926" y="2542"/>
              <a:ext cx="37" cy="332"/>
            </a:xfrm>
            <a:custGeom>
              <a:avLst/>
              <a:gdLst>
                <a:gd name="T0" fmla="*/ 0 w 162"/>
                <a:gd name="T1" fmla="*/ 0 h 1462"/>
                <a:gd name="T2" fmla="*/ 162 w 162"/>
                <a:gd name="T3" fmla="*/ 162 h 1462"/>
                <a:gd name="T4" fmla="*/ 162 w 162"/>
                <a:gd name="T5" fmla="*/ 1311 h 1462"/>
                <a:gd name="T6" fmla="*/ 10 w 162"/>
                <a:gd name="T7" fmla="*/ 1462 h 1462"/>
              </a:gdLst>
              <a:ahLst/>
              <a:cxnLst>
                <a:cxn ang="0">
                  <a:pos x="T0" y="T1"/>
                </a:cxn>
                <a:cxn ang="0">
                  <a:pos x="T2" y="T3"/>
                </a:cxn>
                <a:cxn ang="0">
                  <a:pos x="T4" y="T5"/>
                </a:cxn>
                <a:cxn ang="0">
                  <a:pos x="T6" y="T7"/>
                </a:cxn>
              </a:cxnLst>
              <a:rect l="0" t="0" r="r" b="b"/>
              <a:pathLst>
                <a:path w="162" h="1462">
                  <a:moveTo>
                    <a:pt x="0" y="0"/>
                  </a:moveTo>
                  <a:lnTo>
                    <a:pt x="162" y="162"/>
                  </a:lnTo>
                  <a:lnTo>
                    <a:pt x="162" y="1311"/>
                  </a:lnTo>
                  <a:lnTo>
                    <a:pt x="10" y="1462"/>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Basic Store Instruction</a:t>
            </a:r>
          </a:p>
        </p:txBody>
      </p:sp>
      <p:sp>
        <p:nvSpPr>
          <p:cNvPr id="3" name="Text Placeholder 2"/>
          <p:cNvSpPr txBox="1">
            <a:spLocks noGrp="1"/>
          </p:cNvSpPr>
          <p:nvPr>
            <p:ph type="body" idx="4294967295"/>
          </p:nvPr>
        </p:nvSpPr>
        <p:spPr>
          <a:xfrm>
            <a:off x="1727200" y="1600200"/>
            <a:ext cx="7416800" cy="56038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r>
              <a:rPr lang="en-US">
                <a:latin typeface="" pitchFamily="18"/>
              </a:rPr>
              <a:t>str   r1, [r0]</a:t>
            </a:r>
          </a:p>
        </p:txBody>
      </p:sp>
      <p:grpSp>
        <p:nvGrpSpPr>
          <p:cNvPr id="8" name="Group 4"/>
          <p:cNvGrpSpPr>
            <a:grpSpLocks noChangeAspect="1"/>
          </p:cNvGrpSpPr>
          <p:nvPr/>
        </p:nvGrpSpPr>
        <p:grpSpPr bwMode="auto">
          <a:xfrm>
            <a:off x="3505200" y="2057400"/>
            <a:ext cx="3254375" cy="4225925"/>
            <a:chOff x="2208" y="1296"/>
            <a:chExt cx="2050" cy="2662"/>
          </a:xfrm>
        </p:grpSpPr>
        <p:sp>
          <p:nvSpPr>
            <p:cNvPr id="9" name="AutoShape 3"/>
            <p:cNvSpPr>
              <a:spLocks noChangeAspect="1" noChangeArrowheads="1" noTextEdit="1"/>
            </p:cNvSpPr>
            <p:nvPr/>
          </p:nvSpPr>
          <p:spPr bwMode="auto">
            <a:xfrm>
              <a:off x="2208" y="1296"/>
              <a:ext cx="2050" cy="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592" y="1499"/>
              <a:ext cx="11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100" b="0" i="0" u="none" strike="noStrike" cap="none" normalizeH="0" baseline="0" smtClean="0">
                  <a:ln>
                    <a:noFill/>
                  </a:ln>
                  <a:solidFill>
                    <a:srgbClr val="000000"/>
                  </a:solidFill>
                  <a:effectLst/>
                  <a:latin typeface="Bitstream Vera Sans"/>
                </a:rPr>
                <a:t>str r1, [r0]</a:t>
              </a:r>
              <a:endParaRPr kumimoji="0" lang="en-US" sz="1800" b="0" i="0" u="none" strike="noStrike" cap="none" normalizeH="0" baseline="0" smtClean="0">
                <a:ln>
                  <a:noFill/>
                </a:ln>
                <a:solidFill>
                  <a:schemeClr val="tx1"/>
                </a:solidFill>
                <a:effectLst/>
                <a:latin typeface="Arial" pitchFamily="34" charset="0"/>
              </a:endParaRPr>
            </a:p>
          </p:txBody>
        </p:sp>
        <p:sp>
          <p:nvSpPr>
            <p:cNvPr id="11" name="Rectangle 6"/>
            <p:cNvSpPr>
              <a:spLocks noChangeArrowheads="1"/>
            </p:cNvSpPr>
            <p:nvPr/>
          </p:nvSpPr>
          <p:spPr bwMode="auto">
            <a:xfrm>
              <a:off x="2592" y="2281"/>
              <a:ext cx="389" cy="147"/>
            </a:xfrm>
            <a:prstGeom prst="rect">
              <a:avLst/>
            </a:prstGeom>
            <a:solidFill>
              <a:srgbClr val="C1EAF0"/>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591" y="2280"/>
              <a:ext cx="392" cy="839"/>
            </a:xfrm>
            <a:prstGeom prst="rect">
              <a:avLst/>
            </a:prstGeom>
            <a:noFill/>
            <a:ln w="4"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2706" y="2276"/>
              <a:ext cx="19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r0</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9"/>
            <p:cNvSpPr>
              <a:spLocks noChangeArrowheads="1"/>
            </p:cNvSpPr>
            <p:nvPr/>
          </p:nvSpPr>
          <p:spPr bwMode="auto">
            <a:xfrm>
              <a:off x="3553" y="2016"/>
              <a:ext cx="394" cy="1582"/>
            </a:xfrm>
            <a:prstGeom prst="rect">
              <a:avLst/>
            </a:prstGeom>
            <a:noFill/>
            <a:ln w="7"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p:nvSpPr>
          <p:spPr bwMode="auto">
            <a:xfrm>
              <a:off x="2981" y="2350"/>
              <a:ext cx="559" cy="338"/>
            </a:xfrm>
            <a:custGeom>
              <a:avLst/>
              <a:gdLst>
                <a:gd name="T0" fmla="*/ 0 w 2459"/>
                <a:gd name="T1" fmla="*/ 0 h 1492"/>
                <a:gd name="T2" fmla="*/ 867 w 2459"/>
                <a:gd name="T3" fmla="*/ 0 h 1492"/>
                <a:gd name="T4" fmla="*/ 867 w 2459"/>
                <a:gd name="T5" fmla="*/ 1492 h 1492"/>
                <a:gd name="T6" fmla="*/ 2459 w 2459"/>
                <a:gd name="T7" fmla="*/ 1492 h 1492"/>
              </a:gdLst>
              <a:ahLst/>
              <a:cxnLst>
                <a:cxn ang="0">
                  <a:pos x="T0" y="T1"/>
                </a:cxn>
                <a:cxn ang="0">
                  <a:pos x="T2" y="T3"/>
                </a:cxn>
                <a:cxn ang="0">
                  <a:pos x="T4" y="T5"/>
                </a:cxn>
                <a:cxn ang="0">
                  <a:pos x="T6" y="T7"/>
                </a:cxn>
              </a:cxnLst>
              <a:rect l="0" t="0" r="r" b="b"/>
              <a:pathLst>
                <a:path w="2459" h="1492">
                  <a:moveTo>
                    <a:pt x="0" y="0"/>
                  </a:moveTo>
                  <a:lnTo>
                    <a:pt x="867" y="0"/>
                  </a:lnTo>
                  <a:lnTo>
                    <a:pt x="867" y="1492"/>
                  </a:lnTo>
                  <a:lnTo>
                    <a:pt x="2459" y="1492"/>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3450" y="2663"/>
              <a:ext cx="90" cy="51"/>
            </a:xfrm>
            <a:custGeom>
              <a:avLst/>
              <a:gdLst>
                <a:gd name="T0" fmla="*/ 26 w 90"/>
                <a:gd name="T1" fmla="*/ 25 h 51"/>
                <a:gd name="T2" fmla="*/ 0 w 90"/>
                <a:gd name="T3" fmla="*/ 51 h 51"/>
                <a:gd name="T4" fmla="*/ 90 w 90"/>
                <a:gd name="T5" fmla="*/ 25 h 51"/>
                <a:gd name="T6" fmla="*/ 0 w 90"/>
                <a:gd name="T7" fmla="*/ 0 h 51"/>
                <a:gd name="T8" fmla="*/ 26 w 90"/>
                <a:gd name="T9" fmla="*/ 25 h 51"/>
              </a:gdLst>
              <a:ahLst/>
              <a:cxnLst>
                <a:cxn ang="0">
                  <a:pos x="T0" y="T1"/>
                </a:cxn>
                <a:cxn ang="0">
                  <a:pos x="T2" y="T3"/>
                </a:cxn>
                <a:cxn ang="0">
                  <a:pos x="T4" y="T5"/>
                </a:cxn>
                <a:cxn ang="0">
                  <a:pos x="T6" y="T7"/>
                </a:cxn>
                <a:cxn ang="0">
                  <a:pos x="T8" y="T9"/>
                </a:cxn>
              </a:cxnLst>
              <a:rect l="0" t="0" r="r" b="b"/>
              <a:pathLst>
                <a:path w="90" h="51">
                  <a:moveTo>
                    <a:pt x="26" y="25"/>
                  </a:moveTo>
                  <a:lnTo>
                    <a:pt x="0" y="51"/>
                  </a:lnTo>
                  <a:lnTo>
                    <a:pt x="90" y="25"/>
                  </a:lnTo>
                  <a:lnTo>
                    <a:pt x="0" y="0"/>
                  </a:lnTo>
                  <a:lnTo>
                    <a:pt x="26"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3553" y="2637"/>
              <a:ext cx="395"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2331" y="2496"/>
              <a:ext cx="1868" cy="1354"/>
            </a:xfrm>
            <a:custGeom>
              <a:avLst/>
              <a:gdLst>
                <a:gd name="T0" fmla="*/ 7439 w 8225"/>
                <a:gd name="T1" fmla="*/ 1330 h 5967"/>
                <a:gd name="T2" fmla="*/ 8225 w 8225"/>
                <a:gd name="T3" fmla="*/ 1330 h 5967"/>
                <a:gd name="T4" fmla="*/ 8205 w 8225"/>
                <a:gd name="T5" fmla="*/ 5967 h 5967"/>
                <a:gd name="T6" fmla="*/ 0 w 8225"/>
                <a:gd name="T7" fmla="*/ 5926 h 5967"/>
                <a:gd name="T8" fmla="*/ 0 w 8225"/>
                <a:gd name="T9" fmla="*/ 0 h 5967"/>
                <a:gd name="T10" fmla="*/ 1149 w 8225"/>
                <a:gd name="T11" fmla="*/ 0 h 5967"/>
              </a:gdLst>
              <a:ahLst/>
              <a:cxnLst>
                <a:cxn ang="0">
                  <a:pos x="T0" y="T1"/>
                </a:cxn>
                <a:cxn ang="0">
                  <a:pos x="T2" y="T3"/>
                </a:cxn>
                <a:cxn ang="0">
                  <a:pos x="T4" y="T5"/>
                </a:cxn>
                <a:cxn ang="0">
                  <a:pos x="T6" y="T7"/>
                </a:cxn>
                <a:cxn ang="0">
                  <a:pos x="T8" y="T9"/>
                </a:cxn>
                <a:cxn ang="0">
                  <a:pos x="T10" y="T11"/>
                </a:cxn>
              </a:cxnLst>
              <a:rect l="0" t="0" r="r" b="b"/>
              <a:pathLst>
                <a:path w="8225" h="5967">
                  <a:moveTo>
                    <a:pt x="7439" y="1330"/>
                  </a:moveTo>
                  <a:lnTo>
                    <a:pt x="8225" y="1330"/>
                  </a:lnTo>
                  <a:lnTo>
                    <a:pt x="8205" y="5967"/>
                  </a:lnTo>
                  <a:lnTo>
                    <a:pt x="0" y="5926"/>
                  </a:lnTo>
                  <a:lnTo>
                    <a:pt x="0" y="0"/>
                  </a:lnTo>
                  <a:lnTo>
                    <a:pt x="1149" y="0"/>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4020" y="2772"/>
              <a:ext cx="90" cy="52"/>
            </a:xfrm>
            <a:custGeom>
              <a:avLst/>
              <a:gdLst>
                <a:gd name="T0" fmla="*/ 64 w 90"/>
                <a:gd name="T1" fmla="*/ 26 h 52"/>
                <a:gd name="T2" fmla="*/ 90 w 90"/>
                <a:gd name="T3" fmla="*/ 0 h 52"/>
                <a:gd name="T4" fmla="*/ 0 w 90"/>
                <a:gd name="T5" fmla="*/ 26 h 52"/>
                <a:gd name="T6" fmla="*/ 90 w 90"/>
                <a:gd name="T7" fmla="*/ 52 h 52"/>
                <a:gd name="T8" fmla="*/ 64 w 90"/>
                <a:gd name="T9" fmla="*/ 26 h 52"/>
              </a:gdLst>
              <a:ahLst/>
              <a:cxnLst>
                <a:cxn ang="0">
                  <a:pos x="T0" y="T1"/>
                </a:cxn>
                <a:cxn ang="0">
                  <a:pos x="T2" y="T3"/>
                </a:cxn>
                <a:cxn ang="0">
                  <a:pos x="T4" y="T5"/>
                </a:cxn>
                <a:cxn ang="0">
                  <a:pos x="T6" y="T7"/>
                </a:cxn>
                <a:cxn ang="0">
                  <a:pos x="T8" y="T9"/>
                </a:cxn>
              </a:cxnLst>
              <a:rect l="0" t="0" r="r" b="b"/>
              <a:pathLst>
                <a:path w="90" h="52">
                  <a:moveTo>
                    <a:pt x="64" y="26"/>
                  </a:moveTo>
                  <a:lnTo>
                    <a:pt x="90" y="0"/>
                  </a:lnTo>
                  <a:lnTo>
                    <a:pt x="0" y="26"/>
                  </a:lnTo>
                  <a:lnTo>
                    <a:pt x="90" y="52"/>
                  </a:lnTo>
                  <a:lnTo>
                    <a:pt x="64"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2590" y="2428"/>
              <a:ext cx="389" cy="146"/>
            </a:xfrm>
            <a:prstGeom prst="rect">
              <a:avLst/>
            </a:prstGeom>
            <a:solidFill>
              <a:srgbClr val="C1EAF0"/>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2704" y="2422"/>
              <a:ext cx="19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r1</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7"/>
            <p:cNvSpPr>
              <a:spLocks noChangeArrowheads="1"/>
            </p:cNvSpPr>
            <p:nvPr/>
          </p:nvSpPr>
          <p:spPr bwMode="auto">
            <a:xfrm>
              <a:off x="2528" y="1984"/>
              <a:ext cx="48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18"/>
            <p:cNvSpPr>
              <a:spLocks noChangeArrowheads="1"/>
            </p:cNvSpPr>
            <p:nvPr/>
          </p:nvSpPr>
          <p:spPr bwMode="auto">
            <a:xfrm>
              <a:off x="2528" y="2134"/>
              <a:ext cx="36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    file</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19"/>
            <p:cNvSpPr>
              <a:spLocks noChangeArrowheads="1"/>
            </p:cNvSpPr>
            <p:nvPr/>
          </p:nvSpPr>
          <p:spPr bwMode="auto">
            <a:xfrm>
              <a:off x="3497" y="1872"/>
              <a:ext cx="51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Bitstream Vera 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0"/>
            <p:cNvSpPr>
              <a:spLocks noChangeArrowheads="1"/>
            </p:cNvSpPr>
            <p:nvPr/>
          </p:nvSpPr>
          <p:spPr bwMode="auto">
            <a:xfrm>
              <a:off x="3553" y="2719"/>
              <a:ext cx="395"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555" y="2806"/>
              <a:ext cx="391"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p:nvSpPr>
          <p:spPr bwMode="auto">
            <a:xfrm>
              <a:off x="3554" y="2889"/>
              <a:ext cx="391" cy="84"/>
            </a:xfrm>
            <a:prstGeom prst="rect">
              <a:avLst/>
            </a:prstGeom>
            <a:solidFill>
              <a:srgbClr val="C1EAF0"/>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3974" y="2638"/>
              <a:ext cx="37" cy="332"/>
            </a:xfrm>
            <a:custGeom>
              <a:avLst/>
              <a:gdLst>
                <a:gd name="T0" fmla="*/ 0 w 162"/>
                <a:gd name="T1" fmla="*/ 0 h 1462"/>
                <a:gd name="T2" fmla="*/ 162 w 162"/>
                <a:gd name="T3" fmla="*/ 162 h 1462"/>
                <a:gd name="T4" fmla="*/ 162 w 162"/>
                <a:gd name="T5" fmla="*/ 1311 h 1462"/>
                <a:gd name="T6" fmla="*/ 10 w 162"/>
                <a:gd name="T7" fmla="*/ 1462 h 1462"/>
              </a:gdLst>
              <a:ahLst/>
              <a:cxnLst>
                <a:cxn ang="0">
                  <a:pos x="T0" y="T1"/>
                </a:cxn>
                <a:cxn ang="0">
                  <a:pos x="T2" y="T3"/>
                </a:cxn>
                <a:cxn ang="0">
                  <a:pos x="T4" y="T5"/>
                </a:cxn>
                <a:cxn ang="0">
                  <a:pos x="T6" y="T7"/>
                </a:cxn>
              </a:cxnLst>
              <a:rect l="0" t="0" r="r" b="b"/>
              <a:pathLst>
                <a:path w="162" h="1462">
                  <a:moveTo>
                    <a:pt x="0" y="0"/>
                  </a:moveTo>
                  <a:lnTo>
                    <a:pt x="162" y="162"/>
                  </a:lnTo>
                  <a:lnTo>
                    <a:pt x="162" y="1311"/>
                  </a:lnTo>
                  <a:lnTo>
                    <a:pt x="10" y="1462"/>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228600"/>
            <a:ext cx="88392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Memory Instructions </a:t>
            </a:r>
            <a:r>
              <a:rPr lang="fr-FR" dirty="0" err="1">
                <a:solidFill>
                  <a:schemeClr val="tx1"/>
                </a:solidFill>
              </a:rPr>
              <a:t>with</a:t>
            </a:r>
            <a:r>
              <a:rPr lang="fr-FR" dirty="0">
                <a:solidFill>
                  <a:schemeClr val="tx1"/>
                </a:solidFill>
              </a:rPr>
              <a:t> an Offset</a:t>
            </a:r>
          </a:p>
        </p:txBody>
      </p:sp>
      <p:sp>
        <p:nvSpPr>
          <p:cNvPr id="3" name="Text Placeholder 2"/>
          <p:cNvSpPr txBox="1">
            <a:spLocks noGrp="1"/>
          </p:cNvSpPr>
          <p:nvPr>
            <p:ph type="body" idx="4294967295"/>
          </p:nvPr>
        </p:nvSpPr>
        <p:spPr>
          <a:xfrm>
            <a:off x="1524000" y="1646237"/>
            <a:ext cx="5638800" cy="26971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pt-BR" dirty="0">
                <a:latin typeface="" pitchFamily="18"/>
              </a:rPr>
              <a:t>ldr  r1, [r0, #4]</a:t>
            </a:r>
          </a:p>
          <a:p>
            <a:pPr lvl="1">
              <a:buSzPct val="100000"/>
              <a:buFont typeface="Symbol" panose="05050102010706020507" pitchFamily="18" charset="2"/>
              <a:buChar char="*"/>
            </a:pPr>
            <a:r>
              <a:rPr lang="pt-BR" dirty="0">
                <a:latin typeface="" pitchFamily="18"/>
              </a:rPr>
              <a:t>r1 ← mem[r0 + 4]</a:t>
            </a:r>
          </a:p>
          <a:p>
            <a:pPr lvl="0">
              <a:buSzPct val="100000"/>
              <a:buFont typeface="Symbol" panose="05050102010706020507" pitchFamily="18" charset="2"/>
              <a:buChar char="*"/>
            </a:pPr>
            <a:r>
              <a:rPr lang="pt-BR" dirty="0">
                <a:latin typeface="" pitchFamily="18"/>
              </a:rPr>
              <a:t>ldr r1, [r0, r2]</a:t>
            </a:r>
          </a:p>
          <a:p>
            <a:pPr lvl="1">
              <a:buSzPct val="100000"/>
              <a:buFont typeface="Symbol" panose="05050102010706020507" pitchFamily="18" charset="2"/>
              <a:buChar char="*"/>
            </a:pPr>
            <a:r>
              <a:rPr lang="pt-BR" dirty="0">
                <a:latin typeface="" pitchFamily="18"/>
              </a:rPr>
              <a:t>r1 ← mem[r0 + r2]</a:t>
            </a:r>
          </a:p>
          <a:p>
            <a:pPr lvl="1">
              <a:buSzPct val="100000"/>
              <a:buFont typeface="Symbol" panose="05050102010706020507" pitchFamily="18" charset="2"/>
              <a:buChar char="*"/>
            </a:pPr>
            <a:endParaRPr lang="pt-BR" dirty="0">
              <a:latin typeface="" pitchFamily="1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grpSp>
        <p:nvGrpSpPr>
          <p:cNvPr id="3091" name="Group 3090"/>
          <p:cNvGrpSpPr/>
          <p:nvPr/>
        </p:nvGrpSpPr>
        <p:grpSpPr>
          <a:xfrm>
            <a:off x="914400" y="2057400"/>
            <a:ext cx="7772400" cy="2095500"/>
            <a:chOff x="1219200" y="1981200"/>
            <a:chExt cx="7772400" cy="2178050"/>
          </a:xfrm>
        </p:grpSpPr>
        <p:sp>
          <p:nvSpPr>
            <p:cNvPr id="8" name="AutoShape 4"/>
            <p:cNvSpPr>
              <a:spLocks noChangeAspect="1" noChangeArrowheads="1" noTextEdit="1"/>
            </p:cNvSpPr>
            <p:nvPr/>
          </p:nvSpPr>
          <p:spPr bwMode="auto">
            <a:xfrm>
              <a:off x="1219200" y="1981200"/>
              <a:ext cx="77724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244600" y="2006600"/>
              <a:ext cx="7710488" cy="257175"/>
            </a:xfrm>
            <a:custGeom>
              <a:avLst/>
              <a:gdLst>
                <a:gd name="T0" fmla="*/ 0 w 600"/>
                <a:gd name="T1" fmla="*/ 0 h 20"/>
                <a:gd name="T2" fmla="*/ 600 w 600"/>
                <a:gd name="T3" fmla="*/ 0 h 20"/>
                <a:gd name="T4" fmla="*/ 0 w 600"/>
                <a:gd name="T5" fmla="*/ 4 h 20"/>
                <a:gd name="T6" fmla="*/ 600 w 600"/>
                <a:gd name="T7" fmla="*/ 4 h 20"/>
                <a:gd name="T8" fmla="*/ 0 w 600"/>
                <a:gd name="T9" fmla="*/ 20 h 20"/>
                <a:gd name="T10" fmla="*/ 0 w 600"/>
                <a:gd name="T11" fmla="*/ 4 h 20"/>
                <a:gd name="T12" fmla="*/ 4 w 600"/>
                <a:gd name="T13" fmla="*/ 20 h 20"/>
                <a:gd name="T14" fmla="*/ 4 w 60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 h="20">
                  <a:moveTo>
                    <a:pt x="0" y="0"/>
                  </a:moveTo>
                  <a:lnTo>
                    <a:pt x="600" y="0"/>
                  </a:lnTo>
                  <a:moveTo>
                    <a:pt x="0" y="4"/>
                  </a:moveTo>
                  <a:lnTo>
                    <a:pt x="600" y="4"/>
                  </a:lnTo>
                  <a:moveTo>
                    <a:pt x="0" y="20"/>
                  </a:moveTo>
                  <a:lnTo>
                    <a:pt x="0" y="4"/>
                  </a:lnTo>
                  <a:moveTo>
                    <a:pt x="4" y="20"/>
                  </a:moveTo>
                  <a:lnTo>
                    <a:pt x="4" y="4"/>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flipV="1">
              <a:off x="3698875" y="2058988"/>
              <a:ext cx="0" cy="2047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p:cNvSpPr>
              <a:spLocks noChangeShapeType="1"/>
            </p:cNvSpPr>
            <p:nvPr/>
          </p:nvSpPr>
          <p:spPr bwMode="auto">
            <a:xfrm flipV="1">
              <a:off x="5575300" y="2058988"/>
              <a:ext cx="0" cy="2047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2"/>
            <p:cNvSpPr>
              <a:spLocks noChangeShapeType="1"/>
            </p:cNvSpPr>
            <p:nvPr/>
          </p:nvSpPr>
          <p:spPr bwMode="auto">
            <a:xfrm flipV="1">
              <a:off x="7323138" y="2058988"/>
              <a:ext cx="0" cy="2047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noEditPoints="1"/>
            </p:cNvSpPr>
            <p:nvPr/>
          </p:nvSpPr>
          <p:spPr bwMode="auto">
            <a:xfrm>
              <a:off x="1244600" y="2058988"/>
              <a:ext cx="7710488" cy="436563"/>
            </a:xfrm>
            <a:custGeom>
              <a:avLst/>
              <a:gdLst>
                <a:gd name="T0" fmla="*/ 596 w 600"/>
                <a:gd name="T1" fmla="*/ 16 h 34"/>
                <a:gd name="T2" fmla="*/ 596 w 600"/>
                <a:gd name="T3" fmla="*/ 0 h 34"/>
                <a:gd name="T4" fmla="*/ 600 w 600"/>
                <a:gd name="T5" fmla="*/ 16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6"/>
                  </a:moveTo>
                  <a:lnTo>
                    <a:pt x="596" y="0"/>
                  </a:lnTo>
                  <a:moveTo>
                    <a:pt x="600" y="16"/>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5"/>
            <p:cNvSpPr>
              <a:spLocks noChangeShapeType="1"/>
            </p:cNvSpPr>
            <p:nvPr/>
          </p:nvSpPr>
          <p:spPr bwMode="auto">
            <a:xfrm flipV="1">
              <a:off x="3698875" y="2276475"/>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V="1">
              <a:off x="5575300" y="2276475"/>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flipV="1">
              <a:off x="7323138" y="2276475"/>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1244600" y="2276475"/>
              <a:ext cx="7710488" cy="438150"/>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3698875" y="2495550"/>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5575300" y="2495550"/>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flipV="1">
              <a:off x="7323138" y="2495550"/>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p:nvSpPr>
          <p:spPr bwMode="auto">
            <a:xfrm>
              <a:off x="1244600" y="2495550"/>
              <a:ext cx="7710488" cy="436563"/>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flipV="1">
              <a:off x="3698875" y="2714625"/>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flipV="1">
              <a:off x="5575300" y="2714625"/>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flipV="1">
              <a:off x="7323138" y="2714625"/>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noEditPoints="1"/>
            </p:cNvSpPr>
            <p:nvPr/>
          </p:nvSpPr>
          <p:spPr bwMode="auto">
            <a:xfrm>
              <a:off x="1244600" y="2714625"/>
              <a:ext cx="7710488" cy="436563"/>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7"/>
            <p:cNvSpPr>
              <a:spLocks noChangeShapeType="1"/>
            </p:cNvSpPr>
            <p:nvPr/>
          </p:nvSpPr>
          <p:spPr bwMode="auto">
            <a:xfrm flipV="1">
              <a:off x="3698875" y="293211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8"/>
            <p:cNvSpPr>
              <a:spLocks noChangeShapeType="1"/>
            </p:cNvSpPr>
            <p:nvPr/>
          </p:nvSpPr>
          <p:spPr bwMode="auto">
            <a:xfrm flipV="1">
              <a:off x="5575300" y="293211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Line 29"/>
            <p:cNvSpPr>
              <a:spLocks noChangeShapeType="1"/>
            </p:cNvSpPr>
            <p:nvPr/>
          </p:nvSpPr>
          <p:spPr bwMode="auto">
            <a:xfrm flipV="1">
              <a:off x="7323138" y="293211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 name="Freeform 30"/>
            <p:cNvSpPr>
              <a:spLocks noEditPoints="1"/>
            </p:cNvSpPr>
            <p:nvPr/>
          </p:nvSpPr>
          <p:spPr bwMode="auto">
            <a:xfrm>
              <a:off x="1244600" y="2932113"/>
              <a:ext cx="7710488" cy="488950"/>
            </a:xfrm>
            <a:custGeom>
              <a:avLst/>
              <a:gdLst>
                <a:gd name="T0" fmla="*/ 596 w 600"/>
                <a:gd name="T1" fmla="*/ 17 h 38"/>
                <a:gd name="T2" fmla="*/ 596 w 600"/>
                <a:gd name="T3" fmla="*/ 0 h 38"/>
                <a:gd name="T4" fmla="*/ 600 w 600"/>
                <a:gd name="T5" fmla="*/ 17 h 38"/>
                <a:gd name="T6" fmla="*/ 600 w 600"/>
                <a:gd name="T7" fmla="*/ 0 h 38"/>
                <a:gd name="T8" fmla="*/ 0 w 600"/>
                <a:gd name="T9" fmla="*/ 17 h 38"/>
                <a:gd name="T10" fmla="*/ 600 w 600"/>
                <a:gd name="T11" fmla="*/ 17 h 38"/>
                <a:gd name="T12" fmla="*/ 0 w 600"/>
                <a:gd name="T13" fmla="*/ 21 h 38"/>
                <a:gd name="T14" fmla="*/ 600 w 600"/>
                <a:gd name="T15" fmla="*/ 21 h 38"/>
                <a:gd name="T16" fmla="*/ 0 w 600"/>
                <a:gd name="T17" fmla="*/ 38 h 38"/>
                <a:gd name="T18" fmla="*/ 0 w 600"/>
                <a:gd name="T19" fmla="*/ 21 h 38"/>
                <a:gd name="T20" fmla="*/ 4 w 600"/>
                <a:gd name="T21" fmla="*/ 38 h 38"/>
                <a:gd name="T22" fmla="*/ 4 w 600"/>
                <a:gd name="T23" fmla="*/ 2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0" h="38">
                  <a:moveTo>
                    <a:pt x="596" y="17"/>
                  </a:moveTo>
                  <a:lnTo>
                    <a:pt x="596" y="0"/>
                  </a:lnTo>
                  <a:moveTo>
                    <a:pt x="600" y="17"/>
                  </a:moveTo>
                  <a:lnTo>
                    <a:pt x="600" y="0"/>
                  </a:lnTo>
                  <a:moveTo>
                    <a:pt x="0" y="17"/>
                  </a:moveTo>
                  <a:lnTo>
                    <a:pt x="600" y="17"/>
                  </a:lnTo>
                  <a:moveTo>
                    <a:pt x="0" y="21"/>
                  </a:moveTo>
                  <a:lnTo>
                    <a:pt x="600" y="21"/>
                  </a:lnTo>
                  <a:moveTo>
                    <a:pt x="0" y="38"/>
                  </a:moveTo>
                  <a:lnTo>
                    <a:pt x="0" y="21"/>
                  </a:lnTo>
                  <a:moveTo>
                    <a:pt x="4" y="38"/>
                  </a:moveTo>
                  <a:lnTo>
                    <a:pt x="4" y="21"/>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5" name="Line 31"/>
            <p:cNvSpPr>
              <a:spLocks noChangeShapeType="1"/>
            </p:cNvSpPr>
            <p:nvPr/>
          </p:nvSpPr>
          <p:spPr bwMode="auto">
            <a:xfrm flipV="1">
              <a:off x="3698875" y="3201988"/>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6" name="Line 32"/>
            <p:cNvSpPr>
              <a:spLocks noChangeShapeType="1"/>
            </p:cNvSpPr>
            <p:nvPr/>
          </p:nvSpPr>
          <p:spPr bwMode="auto">
            <a:xfrm flipV="1">
              <a:off x="5575300" y="3201988"/>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7" name="Line 33"/>
            <p:cNvSpPr>
              <a:spLocks noChangeShapeType="1"/>
            </p:cNvSpPr>
            <p:nvPr/>
          </p:nvSpPr>
          <p:spPr bwMode="auto">
            <a:xfrm flipV="1">
              <a:off x="7323138" y="3201988"/>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Freeform 34"/>
            <p:cNvSpPr>
              <a:spLocks noEditPoints="1"/>
            </p:cNvSpPr>
            <p:nvPr/>
          </p:nvSpPr>
          <p:spPr bwMode="auto">
            <a:xfrm>
              <a:off x="1244600" y="3201988"/>
              <a:ext cx="7710488" cy="438150"/>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9" name="Line 35"/>
            <p:cNvSpPr>
              <a:spLocks noChangeShapeType="1"/>
            </p:cNvSpPr>
            <p:nvPr/>
          </p:nvSpPr>
          <p:spPr bwMode="auto">
            <a:xfrm flipV="1">
              <a:off x="3698875" y="342106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0" name="Line 36"/>
            <p:cNvSpPr>
              <a:spLocks noChangeShapeType="1"/>
            </p:cNvSpPr>
            <p:nvPr/>
          </p:nvSpPr>
          <p:spPr bwMode="auto">
            <a:xfrm flipV="1">
              <a:off x="5575300" y="342106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1" name="Line 37"/>
            <p:cNvSpPr>
              <a:spLocks noChangeShapeType="1"/>
            </p:cNvSpPr>
            <p:nvPr/>
          </p:nvSpPr>
          <p:spPr bwMode="auto">
            <a:xfrm flipV="1">
              <a:off x="7323138" y="3421063"/>
              <a:ext cx="0" cy="2190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2" name="Freeform 38"/>
            <p:cNvSpPr>
              <a:spLocks noEditPoints="1"/>
            </p:cNvSpPr>
            <p:nvPr/>
          </p:nvSpPr>
          <p:spPr bwMode="auto">
            <a:xfrm>
              <a:off x="1244600" y="3421063"/>
              <a:ext cx="7710488" cy="436563"/>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7 h 34"/>
                <a:gd name="T16" fmla="*/ 4 w 600"/>
                <a:gd name="T17" fmla="*/ 34 h 34"/>
                <a:gd name="T18" fmla="*/ 4 w 600"/>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7"/>
                  </a:lnTo>
                  <a:moveTo>
                    <a:pt x="4" y="34"/>
                  </a:moveTo>
                  <a:lnTo>
                    <a:pt x="4" y="17"/>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3" name="Line 39"/>
            <p:cNvSpPr>
              <a:spLocks noChangeShapeType="1"/>
            </p:cNvSpPr>
            <p:nvPr/>
          </p:nvSpPr>
          <p:spPr bwMode="auto">
            <a:xfrm flipV="1">
              <a:off x="3698875" y="3640138"/>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4" name="Line 40"/>
            <p:cNvSpPr>
              <a:spLocks noChangeShapeType="1"/>
            </p:cNvSpPr>
            <p:nvPr/>
          </p:nvSpPr>
          <p:spPr bwMode="auto">
            <a:xfrm flipV="1">
              <a:off x="5575300" y="3640138"/>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5" name="Line 41"/>
            <p:cNvSpPr>
              <a:spLocks noChangeShapeType="1"/>
            </p:cNvSpPr>
            <p:nvPr/>
          </p:nvSpPr>
          <p:spPr bwMode="auto">
            <a:xfrm flipV="1">
              <a:off x="7323138" y="3640138"/>
              <a:ext cx="0" cy="217488"/>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6" name="Freeform 42"/>
            <p:cNvSpPr>
              <a:spLocks noEditPoints="1"/>
            </p:cNvSpPr>
            <p:nvPr/>
          </p:nvSpPr>
          <p:spPr bwMode="auto">
            <a:xfrm>
              <a:off x="1244600" y="3640138"/>
              <a:ext cx="7710488" cy="436563"/>
            </a:xfrm>
            <a:custGeom>
              <a:avLst/>
              <a:gdLst>
                <a:gd name="T0" fmla="*/ 596 w 600"/>
                <a:gd name="T1" fmla="*/ 17 h 34"/>
                <a:gd name="T2" fmla="*/ 596 w 600"/>
                <a:gd name="T3" fmla="*/ 0 h 34"/>
                <a:gd name="T4" fmla="*/ 600 w 600"/>
                <a:gd name="T5" fmla="*/ 17 h 34"/>
                <a:gd name="T6" fmla="*/ 600 w 600"/>
                <a:gd name="T7" fmla="*/ 0 h 34"/>
                <a:gd name="T8" fmla="*/ 0 w 600"/>
                <a:gd name="T9" fmla="*/ 17 h 34"/>
                <a:gd name="T10" fmla="*/ 600 w 600"/>
                <a:gd name="T11" fmla="*/ 17 h 34"/>
                <a:gd name="T12" fmla="*/ 0 w 600"/>
                <a:gd name="T13" fmla="*/ 34 h 34"/>
                <a:gd name="T14" fmla="*/ 0 w 600"/>
                <a:gd name="T15" fmla="*/ 18 h 34"/>
                <a:gd name="T16" fmla="*/ 4 w 600"/>
                <a:gd name="T17" fmla="*/ 34 h 34"/>
                <a:gd name="T18" fmla="*/ 4 w 600"/>
                <a:gd name="T19" fmla="*/ 1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34">
                  <a:moveTo>
                    <a:pt x="596" y="17"/>
                  </a:moveTo>
                  <a:lnTo>
                    <a:pt x="596" y="0"/>
                  </a:lnTo>
                  <a:moveTo>
                    <a:pt x="600" y="17"/>
                  </a:moveTo>
                  <a:lnTo>
                    <a:pt x="600" y="0"/>
                  </a:lnTo>
                  <a:moveTo>
                    <a:pt x="0" y="17"/>
                  </a:moveTo>
                  <a:lnTo>
                    <a:pt x="600" y="17"/>
                  </a:lnTo>
                  <a:moveTo>
                    <a:pt x="0" y="34"/>
                  </a:moveTo>
                  <a:lnTo>
                    <a:pt x="0" y="18"/>
                  </a:lnTo>
                  <a:moveTo>
                    <a:pt x="4" y="34"/>
                  </a:moveTo>
                  <a:lnTo>
                    <a:pt x="4" y="18"/>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7" name="Line 43"/>
            <p:cNvSpPr>
              <a:spLocks noChangeShapeType="1"/>
            </p:cNvSpPr>
            <p:nvPr/>
          </p:nvSpPr>
          <p:spPr bwMode="auto">
            <a:xfrm flipV="1">
              <a:off x="3698875" y="3870325"/>
              <a:ext cx="0" cy="2063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8" name="Line 44"/>
            <p:cNvSpPr>
              <a:spLocks noChangeShapeType="1"/>
            </p:cNvSpPr>
            <p:nvPr/>
          </p:nvSpPr>
          <p:spPr bwMode="auto">
            <a:xfrm flipV="1">
              <a:off x="5575300" y="3870325"/>
              <a:ext cx="0" cy="2063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9" name="Line 45"/>
            <p:cNvSpPr>
              <a:spLocks noChangeShapeType="1"/>
            </p:cNvSpPr>
            <p:nvPr/>
          </p:nvSpPr>
          <p:spPr bwMode="auto">
            <a:xfrm flipV="1">
              <a:off x="7323138" y="3870325"/>
              <a:ext cx="0" cy="206375"/>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0" name="Freeform 46"/>
            <p:cNvSpPr>
              <a:spLocks noEditPoints="1"/>
            </p:cNvSpPr>
            <p:nvPr/>
          </p:nvSpPr>
          <p:spPr bwMode="auto">
            <a:xfrm>
              <a:off x="1244600" y="3870325"/>
              <a:ext cx="7710488" cy="257175"/>
            </a:xfrm>
            <a:custGeom>
              <a:avLst/>
              <a:gdLst>
                <a:gd name="T0" fmla="*/ 596 w 600"/>
                <a:gd name="T1" fmla="*/ 16 h 20"/>
                <a:gd name="T2" fmla="*/ 596 w 600"/>
                <a:gd name="T3" fmla="*/ 0 h 20"/>
                <a:gd name="T4" fmla="*/ 600 w 600"/>
                <a:gd name="T5" fmla="*/ 16 h 20"/>
                <a:gd name="T6" fmla="*/ 600 w 600"/>
                <a:gd name="T7" fmla="*/ 0 h 20"/>
                <a:gd name="T8" fmla="*/ 0 w 600"/>
                <a:gd name="T9" fmla="*/ 16 h 20"/>
                <a:gd name="T10" fmla="*/ 600 w 600"/>
                <a:gd name="T11" fmla="*/ 16 h 20"/>
                <a:gd name="T12" fmla="*/ 0 w 600"/>
                <a:gd name="T13" fmla="*/ 20 h 20"/>
                <a:gd name="T14" fmla="*/ 600 w 60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0" h="20">
                  <a:moveTo>
                    <a:pt x="596" y="16"/>
                  </a:moveTo>
                  <a:lnTo>
                    <a:pt x="596" y="0"/>
                  </a:lnTo>
                  <a:moveTo>
                    <a:pt x="600" y="16"/>
                  </a:moveTo>
                  <a:lnTo>
                    <a:pt x="600" y="0"/>
                  </a:lnTo>
                  <a:moveTo>
                    <a:pt x="0" y="16"/>
                  </a:moveTo>
                  <a:lnTo>
                    <a:pt x="600" y="16"/>
                  </a:lnTo>
                  <a:moveTo>
                    <a:pt x="0" y="20"/>
                  </a:moveTo>
                  <a:lnTo>
                    <a:pt x="600" y="20"/>
                  </a:lnTo>
                </a:path>
              </a:pathLst>
            </a:custGeom>
            <a:noFill/>
            <a:ln w="8"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txBox="1">
            <a:spLocks noGrp="1"/>
          </p:cNvSpPr>
          <p:nvPr>
            <p:ph type="title" idx="4294967295"/>
          </p:nvPr>
        </p:nvSpPr>
        <p:spPr>
          <a:xfrm>
            <a:off x="10414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Table of </a:t>
            </a:r>
            <a:r>
              <a:rPr lang="fr-FR" dirty="0" err="1">
                <a:solidFill>
                  <a:schemeClr val="tx1"/>
                </a:solidFill>
              </a:rPr>
              <a:t>Load</a:t>
            </a:r>
            <a:r>
              <a:rPr lang="fr-FR" dirty="0">
                <a:solidFill>
                  <a:schemeClr val="tx1"/>
                </a:solidFill>
              </a:rPr>
              <a:t>/Store Instructions</a:t>
            </a:r>
          </a:p>
        </p:txBody>
      </p:sp>
      <p:sp>
        <p:nvSpPr>
          <p:cNvPr id="3" name="Text Placeholder 2"/>
          <p:cNvSpPr txBox="1">
            <a:spLocks noGrp="1"/>
          </p:cNvSpPr>
          <p:nvPr>
            <p:ph type="body" idx="4294967295"/>
          </p:nvPr>
        </p:nvSpPr>
        <p:spPr>
          <a:xfrm>
            <a:off x="762000" y="4724401"/>
            <a:ext cx="8077200" cy="685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Note the </a:t>
            </a:r>
            <a:r>
              <a:rPr lang="en-US" dirty="0">
                <a:solidFill>
                  <a:srgbClr val="2300DC"/>
                </a:solidFill>
                <a:latin typeface="Calibri" panose="020F0502020204030204" pitchFamily="34" charset="0"/>
              </a:rPr>
              <a:t>base-scaled-index</a:t>
            </a:r>
            <a:r>
              <a:rPr lang="en-US" dirty="0">
                <a:latin typeface="Calibri" panose="020F0502020204030204" pitchFamily="34" charset="0"/>
              </a:rPr>
              <a:t> </a:t>
            </a:r>
            <a:r>
              <a:rPr lang="en-US" dirty="0">
                <a:solidFill>
                  <a:srgbClr val="00AE00"/>
                </a:solidFill>
                <a:latin typeface="Calibri" panose="020F0502020204030204" pitchFamily="34" charset="0"/>
              </a:rPr>
              <a:t>addressing mode</a:t>
            </a:r>
          </a:p>
        </p:txBody>
      </p:sp>
      <p:sp>
        <p:nvSpPr>
          <p:cNvPr id="10" name="Rectangle 7"/>
          <p:cNvSpPr>
            <a:spLocks noChangeArrowheads="1"/>
          </p:cNvSpPr>
          <p:nvPr/>
        </p:nvSpPr>
        <p:spPr bwMode="auto">
          <a:xfrm>
            <a:off x="1106487" y="2135188"/>
            <a:ext cx="20061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Semantics</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imm</a:t>
            </a:r>
            <a:r>
              <a:rPr lang="en-US" sz="1350" dirty="0">
                <a:latin typeface="Times New Roman" pitchFamily="18" charset="0"/>
                <a:cs typeface="Times New Roman" pitchFamily="18" charset="0"/>
              </a:rPr>
              <a:t>]</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a:t>
            </a:r>
          </a:p>
          <a:p>
            <a:r>
              <a:rPr lang="nn-NO" sz="1350" dirty="0">
                <a:latin typeface="Times New Roman" pitchFamily="18" charset="0"/>
                <a:cs typeface="Times New Roman" pitchFamily="18" charset="0"/>
              </a:rPr>
              <a:t>ldr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shift </a:t>
            </a:r>
            <a:r>
              <a:rPr lang="nn-NO" sz="1350" i="1" dirty="0">
                <a:latin typeface="Times New Roman" pitchFamily="18" charset="0"/>
                <a:cs typeface="Times New Roman" pitchFamily="18" charset="0"/>
              </a:rPr>
              <a:t>imm</a:t>
            </a:r>
            <a:r>
              <a:rPr lang="nn-NO" sz="1350" dirty="0" smtClean="0">
                <a:latin typeface="Times New Roman" pitchFamily="18" charset="0"/>
                <a:cs typeface="Times New Roman" pitchFamily="18" charset="0"/>
              </a:rPr>
              <a:t>]</a:t>
            </a:r>
            <a:endParaRPr lang="nn-NO" sz="1350" dirty="0">
              <a:latin typeface="Times New Roman" pitchFamily="18" charset="0"/>
              <a:cs typeface="Times New Roman" pitchFamily="18" charset="0"/>
            </a:endParaRPr>
          </a:p>
        </p:txBody>
      </p:sp>
      <p:sp>
        <p:nvSpPr>
          <p:cNvPr id="12" name="Rectangle 9"/>
          <p:cNvSpPr>
            <a:spLocks noChangeArrowheads="1"/>
          </p:cNvSpPr>
          <p:nvPr/>
        </p:nvSpPr>
        <p:spPr bwMode="auto">
          <a:xfrm>
            <a:off x="3509963" y="2133600"/>
            <a:ext cx="1423467" cy="103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Example</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r1, [r0]</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r1, [r0, #4]</a:t>
            </a:r>
          </a:p>
          <a:p>
            <a:r>
              <a:rPr lang="en-US" sz="1350" dirty="0" err="1">
                <a:latin typeface="Times New Roman" pitchFamily="18" charset="0"/>
                <a:cs typeface="Times New Roman" pitchFamily="18" charset="0"/>
              </a:rPr>
              <a:t>ldr</a:t>
            </a:r>
            <a:r>
              <a:rPr lang="en-US" sz="1350" dirty="0">
                <a:latin typeface="Times New Roman" pitchFamily="18" charset="0"/>
                <a:cs typeface="Times New Roman" pitchFamily="18" charset="0"/>
              </a:rPr>
              <a:t> r1, [r0, r2]</a:t>
            </a:r>
          </a:p>
          <a:p>
            <a:r>
              <a:rPr lang="pt-BR" sz="1350" dirty="0">
                <a:latin typeface="Times New Roman" pitchFamily="18" charset="0"/>
                <a:cs typeface="Times New Roman" pitchFamily="18" charset="0"/>
              </a:rPr>
              <a:t>ldr r1, [r0, r2, lsl #2</a:t>
            </a:r>
            <a:r>
              <a:rPr lang="pt-BR" sz="1350" dirty="0" smtClean="0">
                <a:latin typeface="Times New Roman" pitchFamily="18" charset="0"/>
                <a:cs typeface="Times New Roman" pitchFamily="18" charset="0"/>
              </a:rPr>
              <a:t>]</a:t>
            </a:r>
            <a:endParaRPr lang="pt-BR" sz="1350" dirty="0">
              <a:latin typeface="Times New Roman" pitchFamily="18" charset="0"/>
              <a:cs typeface="Times New Roman" pitchFamily="18" charset="0"/>
            </a:endParaRPr>
          </a:p>
        </p:txBody>
      </p:sp>
      <p:sp>
        <p:nvSpPr>
          <p:cNvPr id="14" name="Rectangle 11"/>
          <p:cNvSpPr>
            <a:spLocks noChangeArrowheads="1"/>
          </p:cNvSpPr>
          <p:nvPr/>
        </p:nvSpPr>
        <p:spPr bwMode="auto">
          <a:xfrm>
            <a:off x="5386388" y="2133600"/>
            <a:ext cx="1389804" cy="103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Explanation</a:t>
            </a:r>
          </a:p>
          <a:p>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1 </a:t>
            </a:r>
            <a:r>
              <a:rPr lang="en-US" sz="1350" i="1" dirty="0">
                <a:latin typeface="Times New Roman" pitchFamily="18" charset="0"/>
                <a:cs typeface="Times New Roman" pitchFamily="18" charset="0"/>
              </a:rPr>
              <a:t>← </a:t>
            </a:r>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a:t>
            </a:r>
          </a:p>
          <a:p>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1 </a:t>
            </a:r>
            <a:r>
              <a:rPr lang="en-US" sz="1350" i="1" dirty="0">
                <a:latin typeface="Times New Roman" pitchFamily="18" charset="0"/>
                <a:cs typeface="Times New Roman" pitchFamily="18" charset="0"/>
              </a:rPr>
              <a:t>← </a:t>
            </a:r>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+ 4]</a:t>
            </a:r>
          </a:p>
          <a:p>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1 </a:t>
            </a:r>
            <a:r>
              <a:rPr lang="en-US" sz="1350" i="1" dirty="0">
                <a:latin typeface="Times New Roman" pitchFamily="18" charset="0"/>
                <a:cs typeface="Times New Roman" pitchFamily="18" charset="0"/>
              </a:rPr>
              <a:t>← </a:t>
            </a:r>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2]</a:t>
            </a:r>
          </a:p>
          <a:p>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1 </a:t>
            </a:r>
            <a:r>
              <a:rPr lang="en-US" sz="1350" i="1" dirty="0">
                <a:latin typeface="Times New Roman" pitchFamily="18" charset="0"/>
                <a:cs typeface="Times New Roman" pitchFamily="18" charset="0"/>
              </a:rPr>
              <a:t>← </a:t>
            </a:r>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2 </a:t>
            </a:r>
            <a:r>
              <a:rPr lang="en-US" sz="1350" dirty="0" smtClean="0">
                <a:latin typeface="Times New Roman" pitchFamily="18" charset="0"/>
                <a:cs typeface="Times New Roman" pitchFamily="18" charset="0"/>
              </a:rPr>
              <a:t>&lt;&lt;</a:t>
            </a:r>
            <a:r>
              <a:rPr lang="en-US" sz="1350" i="1" dirty="0" smtClean="0">
                <a:latin typeface="Times New Roman" pitchFamily="18" charset="0"/>
                <a:cs typeface="Times New Roman" pitchFamily="18" charset="0"/>
              </a:rPr>
              <a:t> </a:t>
            </a:r>
            <a:r>
              <a:rPr lang="en-US" sz="1350" dirty="0">
                <a:latin typeface="Times New Roman" pitchFamily="18" charset="0"/>
                <a:cs typeface="Times New Roman" pitchFamily="18" charset="0"/>
              </a:rPr>
              <a:t>2</a:t>
            </a:r>
            <a:r>
              <a:rPr lang="en-US" sz="1350" dirty="0" smtClean="0">
                <a:latin typeface="Times New Roman" pitchFamily="18" charset="0"/>
                <a:cs typeface="Times New Roman" pitchFamily="18" charset="0"/>
              </a:rPr>
              <a:t>]</a:t>
            </a:r>
            <a:endParaRPr lang="en-US" sz="1350" dirty="0">
              <a:latin typeface="Times New Roman" pitchFamily="18" charset="0"/>
              <a:cs typeface="Times New Roman" pitchFamily="18" charset="0"/>
            </a:endParaRPr>
          </a:p>
        </p:txBody>
      </p:sp>
      <p:sp>
        <p:nvSpPr>
          <p:cNvPr id="16" name="Rectangle 13"/>
          <p:cNvSpPr>
            <a:spLocks noChangeArrowheads="1"/>
          </p:cNvSpPr>
          <p:nvPr/>
        </p:nvSpPr>
        <p:spPr bwMode="auto">
          <a:xfrm>
            <a:off x="7134225" y="2133600"/>
            <a:ext cx="1240724" cy="103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Addressing Mode</a:t>
            </a:r>
          </a:p>
          <a:p>
            <a:r>
              <a:rPr lang="en-US" sz="1350" dirty="0">
                <a:latin typeface="Times New Roman" pitchFamily="18" charset="0"/>
                <a:cs typeface="Times New Roman" pitchFamily="18" charset="0"/>
              </a:rPr>
              <a:t>register-indirect</a:t>
            </a:r>
          </a:p>
          <a:p>
            <a:r>
              <a:rPr lang="en-US" sz="1350" dirty="0">
                <a:latin typeface="Times New Roman" pitchFamily="18" charset="0"/>
                <a:cs typeface="Times New Roman" pitchFamily="18" charset="0"/>
              </a:rPr>
              <a:t>base-offset</a:t>
            </a:r>
          </a:p>
          <a:p>
            <a:r>
              <a:rPr lang="en-US" sz="1350" dirty="0">
                <a:latin typeface="Times New Roman" pitchFamily="18" charset="0"/>
                <a:cs typeface="Times New Roman" pitchFamily="18" charset="0"/>
              </a:rPr>
              <a:t>base-index</a:t>
            </a:r>
          </a:p>
          <a:p>
            <a:r>
              <a:rPr lang="en-US" sz="1350" dirty="0" smtClean="0">
                <a:latin typeface="Times New Roman" pitchFamily="18" charset="0"/>
                <a:cs typeface="Times New Roman" pitchFamily="18" charset="0"/>
              </a:rPr>
              <a:t>base-scaled-index</a:t>
            </a:r>
            <a:endParaRPr lang="en-US" sz="1350" dirty="0">
              <a:latin typeface="Times New Roman" pitchFamily="18" charset="0"/>
              <a:cs typeface="Times New Roman" pitchFamily="18" charset="0"/>
            </a:endParaRPr>
          </a:p>
        </p:txBody>
      </p:sp>
      <p:sp>
        <p:nvSpPr>
          <p:cNvPr id="3092" name="Rectangle 3091"/>
          <p:cNvSpPr/>
          <p:nvPr/>
        </p:nvSpPr>
        <p:spPr>
          <a:xfrm>
            <a:off x="1004682" y="3185891"/>
            <a:ext cx="2209800" cy="954107"/>
          </a:xfrm>
          <a:prstGeom prst="rect">
            <a:avLst/>
          </a:prstGeom>
        </p:spPr>
        <p:txBody>
          <a:bodyPr wrap="square">
            <a:spAutoFit/>
          </a:bodyPr>
          <a:lstStyle/>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a:t>
            </a:r>
          </a:p>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imm</a:t>
            </a:r>
            <a:r>
              <a:rPr lang="en-US" sz="1350" dirty="0">
                <a:latin typeface="Times New Roman" pitchFamily="18" charset="0"/>
                <a:cs typeface="Times New Roman" pitchFamily="18" charset="0"/>
              </a:rPr>
              <a:t>]</a:t>
            </a:r>
          </a:p>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 </a:t>
            </a:r>
            <a:r>
              <a:rPr lang="en-US" sz="1350" i="1" dirty="0" err="1">
                <a:latin typeface="Times New Roman" pitchFamily="18" charset="0"/>
                <a:cs typeface="Times New Roman" pitchFamily="18" charset="0"/>
              </a:rPr>
              <a:t>reg</a:t>
            </a:r>
            <a:r>
              <a:rPr lang="en-US" sz="1350" dirty="0">
                <a:latin typeface="Times New Roman" pitchFamily="18" charset="0"/>
                <a:cs typeface="Times New Roman" pitchFamily="18" charset="0"/>
              </a:rPr>
              <a:t>]</a:t>
            </a:r>
          </a:p>
          <a:p>
            <a:r>
              <a:rPr lang="nn-NO" sz="1350" dirty="0">
                <a:latin typeface="Times New Roman" pitchFamily="18" charset="0"/>
                <a:cs typeface="Times New Roman" pitchFamily="18" charset="0"/>
              </a:rPr>
              <a:t>str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a:t>
            </a:r>
            <a:r>
              <a:rPr lang="nn-NO" sz="1350" i="1" dirty="0">
                <a:latin typeface="Times New Roman" pitchFamily="18" charset="0"/>
                <a:cs typeface="Times New Roman" pitchFamily="18" charset="0"/>
              </a:rPr>
              <a:t>reg</a:t>
            </a:r>
            <a:r>
              <a:rPr lang="nn-NO" sz="1350" dirty="0">
                <a:latin typeface="Times New Roman" pitchFamily="18" charset="0"/>
                <a:cs typeface="Times New Roman" pitchFamily="18" charset="0"/>
              </a:rPr>
              <a:t>, shift </a:t>
            </a:r>
            <a:r>
              <a:rPr lang="nn-NO" sz="1350" i="1" dirty="0">
                <a:latin typeface="Times New Roman" pitchFamily="18" charset="0"/>
                <a:cs typeface="Times New Roman" pitchFamily="18" charset="0"/>
              </a:rPr>
              <a:t>imm</a:t>
            </a:r>
            <a:r>
              <a:rPr lang="nn-NO" sz="1350" dirty="0">
                <a:latin typeface="Times New Roman" pitchFamily="18" charset="0"/>
                <a:cs typeface="Times New Roman" pitchFamily="18" charset="0"/>
              </a:rPr>
              <a:t>]</a:t>
            </a:r>
          </a:p>
        </p:txBody>
      </p:sp>
      <p:sp>
        <p:nvSpPr>
          <p:cNvPr id="54" name="Rectangle 9"/>
          <p:cNvSpPr>
            <a:spLocks noChangeArrowheads="1"/>
          </p:cNvSpPr>
          <p:nvPr/>
        </p:nvSpPr>
        <p:spPr bwMode="auto">
          <a:xfrm>
            <a:off x="3479483" y="3230880"/>
            <a:ext cx="14042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r1, [r0]</a:t>
            </a:r>
          </a:p>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r1, [r0, #4]</a:t>
            </a:r>
          </a:p>
          <a:p>
            <a:r>
              <a:rPr lang="en-US" sz="1350" dirty="0" err="1">
                <a:latin typeface="Times New Roman" pitchFamily="18" charset="0"/>
                <a:cs typeface="Times New Roman" pitchFamily="18" charset="0"/>
              </a:rPr>
              <a:t>str</a:t>
            </a:r>
            <a:r>
              <a:rPr lang="en-US" sz="1350" dirty="0">
                <a:latin typeface="Times New Roman" pitchFamily="18" charset="0"/>
                <a:cs typeface="Times New Roman" pitchFamily="18" charset="0"/>
              </a:rPr>
              <a:t> r1, [r0, r2]</a:t>
            </a:r>
          </a:p>
          <a:p>
            <a:r>
              <a:rPr lang="pt-BR" sz="1350" dirty="0">
                <a:latin typeface="Times New Roman" pitchFamily="18" charset="0"/>
                <a:cs typeface="Times New Roman" pitchFamily="18" charset="0"/>
              </a:rPr>
              <a:t>str r1, [r0, r2, lsl #2]</a:t>
            </a:r>
          </a:p>
        </p:txBody>
      </p:sp>
      <p:sp>
        <p:nvSpPr>
          <p:cNvPr id="55" name="Rectangle 11"/>
          <p:cNvSpPr>
            <a:spLocks noChangeArrowheads="1"/>
          </p:cNvSpPr>
          <p:nvPr/>
        </p:nvSpPr>
        <p:spPr bwMode="auto">
          <a:xfrm>
            <a:off x="5409248" y="3238500"/>
            <a:ext cx="13898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a:t>
            </a:r>
            <a:r>
              <a:rPr lang="en-US" sz="1350" i="1" dirty="0">
                <a:latin typeface="Times New Roman" pitchFamily="18" charset="0"/>
                <a:cs typeface="Times New Roman" pitchFamily="18" charset="0"/>
              </a:rPr>
              <a:t>← r</a:t>
            </a:r>
            <a:r>
              <a:rPr lang="en-US" sz="1350" dirty="0">
                <a:latin typeface="Times New Roman" pitchFamily="18" charset="0"/>
                <a:cs typeface="Times New Roman" pitchFamily="18" charset="0"/>
              </a:rPr>
              <a:t>1</a:t>
            </a:r>
          </a:p>
          <a:p>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+ 4] </a:t>
            </a:r>
            <a:r>
              <a:rPr lang="en-US" sz="1350" i="1" dirty="0">
                <a:latin typeface="Times New Roman" pitchFamily="18" charset="0"/>
                <a:cs typeface="Times New Roman" pitchFamily="18" charset="0"/>
              </a:rPr>
              <a:t>← r</a:t>
            </a:r>
            <a:r>
              <a:rPr lang="en-US" sz="1350" dirty="0">
                <a:latin typeface="Times New Roman" pitchFamily="18" charset="0"/>
                <a:cs typeface="Times New Roman" pitchFamily="18" charset="0"/>
              </a:rPr>
              <a:t>1</a:t>
            </a:r>
          </a:p>
          <a:p>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2] </a:t>
            </a:r>
            <a:r>
              <a:rPr lang="en-US" sz="1350" i="1" dirty="0">
                <a:latin typeface="Times New Roman" pitchFamily="18" charset="0"/>
                <a:cs typeface="Times New Roman" pitchFamily="18" charset="0"/>
              </a:rPr>
              <a:t>← r</a:t>
            </a:r>
            <a:r>
              <a:rPr lang="en-US" sz="1350" dirty="0">
                <a:latin typeface="Times New Roman" pitchFamily="18" charset="0"/>
                <a:cs typeface="Times New Roman" pitchFamily="18" charset="0"/>
              </a:rPr>
              <a:t>1</a:t>
            </a:r>
          </a:p>
          <a:p>
            <a:r>
              <a:rPr lang="en-US" sz="1350" dirty="0">
                <a:latin typeface="Times New Roman" pitchFamily="18" charset="0"/>
                <a:cs typeface="Times New Roman" pitchFamily="18" charset="0"/>
              </a:rPr>
              <a:t>[</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0 + </a:t>
            </a:r>
            <a:r>
              <a:rPr lang="en-US" sz="1350" i="1" dirty="0">
                <a:latin typeface="Times New Roman" pitchFamily="18" charset="0"/>
                <a:cs typeface="Times New Roman" pitchFamily="18" charset="0"/>
              </a:rPr>
              <a:t>r</a:t>
            </a:r>
            <a:r>
              <a:rPr lang="en-US" sz="1350" dirty="0">
                <a:latin typeface="Times New Roman" pitchFamily="18" charset="0"/>
                <a:cs typeface="Times New Roman" pitchFamily="18" charset="0"/>
              </a:rPr>
              <a:t>2 </a:t>
            </a:r>
            <a:r>
              <a:rPr lang="en-US" sz="1350" dirty="0" smtClean="0">
                <a:latin typeface="Times New Roman" pitchFamily="18" charset="0"/>
                <a:cs typeface="Times New Roman" pitchFamily="18" charset="0"/>
              </a:rPr>
              <a:t>&lt;&lt;</a:t>
            </a:r>
            <a:r>
              <a:rPr lang="en-US" sz="1350" i="1" dirty="0" smtClean="0">
                <a:latin typeface="Times New Roman" pitchFamily="18" charset="0"/>
                <a:cs typeface="Times New Roman" pitchFamily="18" charset="0"/>
              </a:rPr>
              <a:t> </a:t>
            </a:r>
            <a:r>
              <a:rPr lang="en-US" sz="1350" dirty="0">
                <a:latin typeface="Times New Roman" pitchFamily="18" charset="0"/>
                <a:cs typeface="Times New Roman" pitchFamily="18" charset="0"/>
              </a:rPr>
              <a:t>2] </a:t>
            </a:r>
            <a:r>
              <a:rPr lang="en-US" sz="1350" i="1" dirty="0">
                <a:latin typeface="Times New Roman" pitchFamily="18" charset="0"/>
                <a:cs typeface="Times New Roman" pitchFamily="18" charset="0"/>
              </a:rPr>
              <a:t>← r</a:t>
            </a:r>
            <a:r>
              <a:rPr lang="en-US" sz="1350" dirty="0">
                <a:latin typeface="Times New Roman" pitchFamily="18" charset="0"/>
                <a:cs typeface="Times New Roman" pitchFamily="18" charset="0"/>
              </a:rPr>
              <a:t>1</a:t>
            </a:r>
          </a:p>
        </p:txBody>
      </p:sp>
      <p:sp>
        <p:nvSpPr>
          <p:cNvPr id="56" name="Rectangle 13"/>
          <p:cNvSpPr>
            <a:spLocks noChangeArrowheads="1"/>
          </p:cNvSpPr>
          <p:nvPr/>
        </p:nvSpPr>
        <p:spPr bwMode="auto">
          <a:xfrm>
            <a:off x="7157085" y="3230879"/>
            <a:ext cx="12407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50" dirty="0">
                <a:latin typeface="Times New Roman" pitchFamily="18" charset="0"/>
                <a:cs typeface="Times New Roman" pitchFamily="18" charset="0"/>
              </a:rPr>
              <a:t>register-indirect</a:t>
            </a:r>
          </a:p>
          <a:p>
            <a:r>
              <a:rPr lang="en-US" sz="1350" dirty="0">
                <a:latin typeface="Times New Roman" pitchFamily="18" charset="0"/>
                <a:cs typeface="Times New Roman" pitchFamily="18" charset="0"/>
              </a:rPr>
              <a:t>base-offset</a:t>
            </a:r>
          </a:p>
          <a:p>
            <a:r>
              <a:rPr lang="en-US" sz="1350" dirty="0">
                <a:latin typeface="Times New Roman" pitchFamily="18" charset="0"/>
                <a:cs typeface="Times New Roman" pitchFamily="18" charset="0"/>
              </a:rPr>
              <a:t>base-index</a:t>
            </a:r>
          </a:p>
          <a:p>
            <a:r>
              <a:rPr lang="en-US" sz="1350" dirty="0">
                <a:latin typeface="Times New Roman" pitchFamily="18" charset="0"/>
                <a:cs typeface="Times New Roman" pitchFamily="18" charset="0"/>
              </a:rPr>
              <a:t>base-scaled-index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a:t>
            </a:r>
            <a:r>
              <a:rPr lang="fr-FR" dirty="0" err="1">
                <a:solidFill>
                  <a:schemeClr val="tx1"/>
                </a:solidFill>
              </a:rPr>
              <a:t>with</a:t>
            </a:r>
            <a:r>
              <a:rPr lang="fr-FR" dirty="0">
                <a:solidFill>
                  <a:schemeClr val="tx1"/>
                </a:solidFill>
              </a:rPr>
              <a:t> </a:t>
            </a:r>
            <a:r>
              <a:rPr lang="fr-FR" dirty="0" err="1">
                <a:solidFill>
                  <a:schemeClr val="tx1"/>
                </a:solidFill>
              </a:rPr>
              <a:t>Arrays</a:t>
            </a:r>
            <a:endParaRPr lang="fr-FR" dirty="0">
              <a:solidFill>
                <a:schemeClr val="tx1"/>
              </a:solidFill>
            </a:endParaRPr>
          </a:p>
        </p:txBody>
      </p:sp>
      <p:grpSp>
        <p:nvGrpSpPr>
          <p:cNvPr id="7" name="Group 6"/>
          <p:cNvGrpSpPr/>
          <p:nvPr/>
        </p:nvGrpSpPr>
        <p:grpSpPr>
          <a:xfrm>
            <a:off x="1613178" y="1447800"/>
            <a:ext cx="6235422" cy="1921210"/>
            <a:chOff x="2189164" y="425450"/>
            <a:chExt cx="4667250" cy="1228361"/>
          </a:xfrm>
        </p:grpSpPr>
        <p:sp>
          <p:nvSpPr>
            <p:cNvPr id="8" name="Rectangle 6"/>
            <p:cNvSpPr>
              <a:spLocks noChangeArrowheads="1"/>
            </p:cNvSpPr>
            <p:nvPr/>
          </p:nvSpPr>
          <p:spPr bwMode="auto">
            <a:xfrm>
              <a:off x="4468814" y="425450"/>
              <a:ext cx="103188" cy="17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smtClean="0">
                  <a:ln>
                    <a:noFill/>
                  </a:ln>
                  <a:solidFill>
                    <a:srgbClr val="1A1B1C"/>
                  </a:solidFill>
                  <a:effectLst/>
                  <a:latin typeface="Courier New" pitchFamily="49" charset="0"/>
                  <a:cs typeface="Courier New" pitchFamily="49" charset="0"/>
                </a:rPr>
                <a:t>C</a:t>
              </a:r>
              <a:endParaRPr kumimoji="0" lang="en-US" sz="32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9" name="Freeform 7"/>
            <p:cNvSpPr>
              <a:spLocks/>
            </p:cNvSpPr>
            <p:nvPr/>
          </p:nvSpPr>
          <p:spPr bwMode="auto">
            <a:xfrm>
              <a:off x="2189164" y="533400"/>
              <a:ext cx="4667250" cy="1120411"/>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 name="Rectangle 9"/>
          <p:cNvSpPr/>
          <p:nvPr/>
        </p:nvSpPr>
        <p:spPr>
          <a:xfrm>
            <a:off x="1647814" y="1660850"/>
            <a:ext cx="4572000" cy="1708160"/>
          </a:xfrm>
          <a:prstGeom prst="rect">
            <a:avLst/>
          </a:prstGeom>
        </p:spPr>
        <p:txBody>
          <a:bodyPr>
            <a:spAutoFit/>
          </a:bodyPr>
          <a:lstStyle/>
          <a:p>
            <a:pPr>
              <a:tabLst>
                <a:tab pos="457200" algn="l"/>
              </a:tabLst>
            </a:pPr>
            <a:r>
              <a:rPr lang="en-US" sz="1500" i="1" dirty="0">
                <a:latin typeface="Courier New" pitchFamily="49" charset="0"/>
                <a:cs typeface="Courier New" pitchFamily="49" charset="0"/>
              </a:rPr>
              <a:t>void </a:t>
            </a:r>
            <a:r>
              <a:rPr lang="en-US" sz="1500" i="1" dirty="0" err="1">
                <a:latin typeface="Courier New" pitchFamily="49" charset="0"/>
                <a:cs typeface="Courier New" pitchFamily="49" charset="0"/>
              </a:rPr>
              <a:t>addNumbers</a:t>
            </a:r>
            <a:r>
              <a:rPr lang="en-US" sz="1500" i="1" dirty="0">
                <a:latin typeface="Courier New" pitchFamily="49" charset="0"/>
                <a:cs typeface="Courier New" pitchFamily="49" charset="0"/>
              </a:rPr>
              <a:t>(</a:t>
            </a:r>
            <a:r>
              <a:rPr lang="en-US" sz="1500" i="1" dirty="0" err="1">
                <a:latin typeface="Courier New" pitchFamily="49" charset="0"/>
                <a:cs typeface="Courier New" pitchFamily="49" charset="0"/>
              </a:rPr>
              <a:t>int</a:t>
            </a:r>
            <a:r>
              <a:rPr lang="en-US" sz="1500" i="1" dirty="0">
                <a:latin typeface="Courier New" pitchFamily="49" charset="0"/>
                <a:cs typeface="Courier New" pitchFamily="49" charset="0"/>
              </a:rPr>
              <a:t> a[100]) {</a:t>
            </a:r>
          </a:p>
          <a:p>
            <a:pPr>
              <a:tabLst>
                <a:tab pos="457200" algn="l"/>
              </a:tabLst>
            </a:pPr>
            <a:r>
              <a:rPr lang="en-US" sz="1500" i="1" dirty="0" smtClean="0">
                <a:latin typeface="Courier New" pitchFamily="49" charset="0"/>
                <a:cs typeface="Courier New" pitchFamily="49" charset="0"/>
              </a:rPr>
              <a:t>	</a:t>
            </a:r>
            <a:r>
              <a:rPr lang="en-US" sz="1500" i="1" dirty="0" err="1" smtClean="0">
                <a:latin typeface="Courier New" pitchFamily="49" charset="0"/>
                <a:cs typeface="Courier New" pitchFamily="49" charset="0"/>
              </a:rPr>
              <a:t>int</a:t>
            </a:r>
            <a:r>
              <a:rPr lang="en-US" sz="1500" i="1" dirty="0" smtClean="0">
                <a:latin typeface="Courier New" pitchFamily="49" charset="0"/>
                <a:cs typeface="Courier New" pitchFamily="49" charset="0"/>
              </a:rPr>
              <a:t>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smtClean="0">
                <a:latin typeface="Courier New" pitchFamily="49" charset="0"/>
                <a:cs typeface="Courier New" pitchFamily="49" charset="0"/>
              </a:rPr>
              <a:t>	</a:t>
            </a:r>
            <a:r>
              <a:rPr lang="en-US" sz="1500" i="1" dirty="0" err="1" smtClean="0">
                <a:latin typeface="Courier New" pitchFamily="49" charset="0"/>
                <a:cs typeface="Courier New" pitchFamily="49" charset="0"/>
              </a:rPr>
              <a:t>int</a:t>
            </a:r>
            <a:r>
              <a:rPr lang="en-US" sz="1500" i="1" dirty="0" smtClean="0">
                <a:latin typeface="Courier New" pitchFamily="49" charset="0"/>
                <a:cs typeface="Courier New" pitchFamily="49" charset="0"/>
              </a:rPr>
              <a:t> </a:t>
            </a:r>
            <a:r>
              <a:rPr lang="en-US" sz="1500" i="1" dirty="0">
                <a:latin typeface="Courier New" pitchFamily="49" charset="0"/>
                <a:cs typeface="Courier New" pitchFamily="49" charset="0"/>
              </a:rPr>
              <a:t>sum = 0;</a:t>
            </a:r>
          </a:p>
          <a:p>
            <a:pPr>
              <a:tabLst>
                <a:tab pos="457200" algn="l"/>
              </a:tabLst>
            </a:pPr>
            <a:r>
              <a:rPr lang="en-US" sz="1500" i="1" dirty="0" smtClean="0">
                <a:latin typeface="Courier New" pitchFamily="49" charset="0"/>
                <a:cs typeface="Courier New" pitchFamily="49" charset="0"/>
              </a:rPr>
              <a:t>	for </a:t>
            </a:r>
            <a:r>
              <a:rPr lang="en-US" sz="1500" i="1" dirty="0">
                <a:latin typeface="Courier New" pitchFamily="49" charset="0"/>
                <a:cs typeface="Courier New" pitchFamily="49" charset="0"/>
              </a:rPr>
              <a:t>(</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 = 0;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 &lt; 100;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smtClean="0">
                <a:latin typeface="Courier New" pitchFamily="49" charset="0"/>
                <a:cs typeface="Courier New" pitchFamily="49" charset="0"/>
              </a:rPr>
              <a:t>		sum </a:t>
            </a:r>
            <a:r>
              <a:rPr lang="en-US" sz="1500" i="1" dirty="0">
                <a:latin typeface="Courier New" pitchFamily="49" charset="0"/>
                <a:cs typeface="Courier New" pitchFamily="49" charset="0"/>
              </a:rPr>
              <a:t>= sum + a[</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smtClean="0">
                <a:latin typeface="Courier New" pitchFamily="49" charset="0"/>
                <a:cs typeface="Courier New" pitchFamily="49" charset="0"/>
              </a:rPr>
              <a:t>	}</a:t>
            </a:r>
            <a:endParaRPr lang="en-US" sz="1500" i="1" dirty="0">
              <a:latin typeface="Courier New" pitchFamily="49" charset="0"/>
              <a:cs typeface="Courier New" pitchFamily="49" charset="0"/>
            </a:endParaRPr>
          </a:p>
          <a:p>
            <a:pPr>
              <a:tabLst>
                <a:tab pos="457200" algn="l"/>
              </a:tabLst>
            </a:pPr>
            <a:r>
              <a:rPr lang="en-US" sz="1500" i="1" dirty="0">
                <a:latin typeface="Courier New" pitchFamily="49" charset="0"/>
                <a:cs typeface="Courier New" pitchFamily="49" charset="0"/>
              </a:rPr>
              <a:t>}</a:t>
            </a:r>
            <a:endParaRPr lang="en-US" sz="1500" dirty="0">
              <a:latin typeface="Courier New" pitchFamily="49" charset="0"/>
              <a:cs typeface="Courier New" pitchFamily="49" charset="0"/>
            </a:endParaRPr>
          </a:p>
        </p:txBody>
      </p:sp>
      <p:sp>
        <p:nvSpPr>
          <p:cNvPr id="14" name="Rectangle 13"/>
          <p:cNvSpPr/>
          <p:nvPr/>
        </p:nvSpPr>
        <p:spPr>
          <a:xfrm>
            <a:off x="1634836" y="3364468"/>
            <a:ext cx="979755" cy="369332"/>
          </a:xfrm>
          <a:prstGeom prst="rect">
            <a:avLst/>
          </a:prstGeom>
        </p:spPr>
        <p:txBody>
          <a:bodyPr wrap="none">
            <a:spAutoFit/>
          </a:bodyPr>
          <a:lstStyle/>
          <a:p>
            <a:r>
              <a:rPr lang="en-US" b="1" i="1" dirty="0">
                <a:latin typeface="Times New Roman" pitchFamily="18" charset="0"/>
                <a:cs typeface="Times New Roman" pitchFamily="18" charset="0"/>
              </a:rPr>
              <a:t>Answer:</a:t>
            </a:r>
            <a:endParaRPr lang="en-US" dirty="0">
              <a:latin typeface="Times New Roman" pitchFamily="18" charset="0"/>
              <a:cs typeface="Times New Roman" pitchFamily="18" charset="0"/>
            </a:endParaRPr>
          </a:p>
        </p:txBody>
      </p:sp>
      <p:grpSp>
        <p:nvGrpSpPr>
          <p:cNvPr id="19" name="Group 18"/>
          <p:cNvGrpSpPr/>
          <p:nvPr/>
        </p:nvGrpSpPr>
        <p:grpSpPr>
          <a:xfrm>
            <a:off x="1600200" y="3657600"/>
            <a:ext cx="6235422" cy="2629256"/>
            <a:chOff x="1905000" y="3657600"/>
            <a:chExt cx="6235422" cy="2629256"/>
          </a:xfrm>
        </p:grpSpPr>
        <p:grpSp>
          <p:nvGrpSpPr>
            <p:cNvPr id="16" name="Group 15"/>
            <p:cNvGrpSpPr/>
            <p:nvPr/>
          </p:nvGrpSpPr>
          <p:grpSpPr>
            <a:xfrm>
              <a:off x="1905000" y="3722132"/>
              <a:ext cx="6235422" cy="2564724"/>
              <a:chOff x="1917978" y="4103132"/>
              <a:chExt cx="6235422" cy="2564724"/>
            </a:xfrm>
          </p:grpSpPr>
          <p:sp>
            <p:nvSpPr>
              <p:cNvPr id="13" name="Freeform 7"/>
              <p:cNvSpPr>
                <a:spLocks/>
              </p:cNvSpPr>
              <p:nvPr/>
            </p:nvSpPr>
            <p:spPr bwMode="auto">
              <a:xfrm>
                <a:off x="1917978" y="4158719"/>
                <a:ext cx="6235422" cy="2509137"/>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a:xfrm>
                <a:off x="4238614" y="4103132"/>
                <a:ext cx="1680712" cy="163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6"/>
            <p:cNvSpPr>
              <a:spLocks noChangeArrowheads="1"/>
            </p:cNvSpPr>
            <p:nvPr/>
          </p:nvSpPr>
          <p:spPr bwMode="auto">
            <a:xfrm>
              <a:off x="4265026" y="3657600"/>
              <a:ext cx="1577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a:latin typeface="Courier New" pitchFamily="49" charset="0"/>
                  <a:cs typeface="Courier New" pitchFamily="49" charset="0"/>
                </a:rPr>
                <a:t>ARM </a:t>
              </a:r>
              <a:r>
                <a:rPr lang="en-US" sz="1700" i="1" dirty="0" smtClean="0">
                  <a:latin typeface="Courier New" pitchFamily="49" charset="0"/>
                  <a:cs typeface="Courier New" pitchFamily="49" charset="0"/>
                </a:rPr>
                <a:t>assembly</a:t>
              </a:r>
              <a:endParaRPr lang="en-US" sz="1700" dirty="0">
                <a:latin typeface="Courier New" pitchFamily="49" charset="0"/>
                <a:cs typeface="Courier New" pitchFamily="49" charset="0"/>
              </a:endParaRPr>
            </a:p>
          </p:txBody>
        </p:sp>
      </p:grpSp>
      <p:sp>
        <p:nvSpPr>
          <p:cNvPr id="18" name="Rectangle 17"/>
          <p:cNvSpPr/>
          <p:nvPr/>
        </p:nvSpPr>
        <p:spPr>
          <a:xfrm>
            <a:off x="1752600" y="3886200"/>
            <a:ext cx="5257800" cy="2400657"/>
          </a:xfrm>
          <a:prstGeom prst="rect">
            <a:avLst/>
          </a:prstGeom>
        </p:spPr>
        <p:txBody>
          <a:bodyPr wrap="square">
            <a:spAutoFit/>
          </a:bodyPr>
          <a:lstStyle/>
          <a:p>
            <a:r>
              <a:rPr lang="en-US" sz="1500" i="1" dirty="0" smtClean="0">
                <a:latin typeface="Courier New" pitchFamily="49" charset="0"/>
                <a:cs typeface="Courier New" pitchFamily="49" charset="0"/>
              </a:rPr>
              <a:t>/* </a:t>
            </a:r>
            <a:r>
              <a:rPr lang="en-US" sz="1500" i="1" dirty="0">
                <a:latin typeface="Courier New" pitchFamily="49" charset="0"/>
                <a:cs typeface="Courier New" pitchFamily="49" charset="0"/>
              </a:rPr>
              <a:t>base address of array a in r0 */</a:t>
            </a:r>
          </a:p>
          <a:p>
            <a:r>
              <a:rPr lang="pt-BR" sz="1500" i="1" dirty="0">
                <a:latin typeface="Courier New" pitchFamily="49" charset="0"/>
                <a:cs typeface="Courier New" pitchFamily="49" charset="0"/>
              </a:rPr>
              <a:t>mov r1, #0 /* sum = 0 */</a:t>
            </a:r>
          </a:p>
          <a:p>
            <a:r>
              <a:rPr lang="pt-BR" sz="1500" i="1" dirty="0">
                <a:latin typeface="Courier New" pitchFamily="49" charset="0"/>
                <a:cs typeface="Courier New" pitchFamily="49" charset="0"/>
              </a:rPr>
              <a:t>mov r2, #0 /* idx = 0 */</a:t>
            </a:r>
          </a:p>
          <a:p>
            <a:endParaRPr lang="en-US" sz="1500" i="1" dirty="0" smtClean="0">
              <a:latin typeface="Courier New" pitchFamily="49" charset="0"/>
              <a:cs typeface="Courier New" pitchFamily="49" charset="0"/>
            </a:endParaRPr>
          </a:p>
          <a:p>
            <a:r>
              <a:rPr lang="en-US" sz="1500" i="1" dirty="0" smtClean="0">
                <a:latin typeface="Courier New" pitchFamily="49" charset="0"/>
                <a:cs typeface="Courier New" pitchFamily="49" charset="0"/>
              </a:rPr>
              <a:t>.</a:t>
            </a:r>
            <a:r>
              <a:rPr lang="en-US" sz="1500" i="1" dirty="0">
                <a:latin typeface="Courier New" pitchFamily="49" charset="0"/>
                <a:cs typeface="Courier New" pitchFamily="49" charset="0"/>
              </a:rPr>
              <a:t>loop:</a:t>
            </a:r>
          </a:p>
          <a:p>
            <a:pPr>
              <a:tabLst>
                <a:tab pos="457200" algn="l"/>
              </a:tabLst>
            </a:pPr>
            <a:r>
              <a:rPr lang="pt-BR" sz="1500" i="1" dirty="0" smtClean="0">
                <a:latin typeface="Courier New" pitchFamily="49" charset="0"/>
                <a:cs typeface="Courier New" pitchFamily="49" charset="0"/>
              </a:rPr>
              <a:t>	ldr </a:t>
            </a:r>
            <a:r>
              <a:rPr lang="pt-BR" sz="1500" i="1" dirty="0">
                <a:latin typeface="Courier New" pitchFamily="49" charset="0"/>
                <a:cs typeface="Courier New" pitchFamily="49" charset="0"/>
              </a:rPr>
              <a:t>r3, [r0, r2, lsl #2]</a:t>
            </a:r>
          </a:p>
          <a:p>
            <a:pPr>
              <a:tabLst>
                <a:tab pos="457200" algn="l"/>
              </a:tabLst>
            </a:pPr>
            <a:r>
              <a:rPr lang="pt-BR" sz="1500" i="1" dirty="0" smtClean="0">
                <a:latin typeface="Courier New" pitchFamily="49" charset="0"/>
                <a:cs typeface="Courier New" pitchFamily="49" charset="0"/>
              </a:rPr>
              <a:t>	add </a:t>
            </a:r>
            <a:r>
              <a:rPr lang="pt-BR" sz="1500" i="1" dirty="0">
                <a:latin typeface="Courier New" pitchFamily="49" charset="0"/>
                <a:cs typeface="Courier New" pitchFamily="49" charset="0"/>
              </a:rPr>
              <a:t>r2, r2, #1 </a:t>
            </a:r>
            <a:r>
              <a:rPr lang="pt-BR" sz="1500" i="1" dirty="0" smtClean="0">
                <a:latin typeface="Courier New" pitchFamily="49" charset="0"/>
                <a:cs typeface="Courier New" pitchFamily="49" charset="0"/>
              </a:rPr>
              <a:t>  /* </a:t>
            </a:r>
            <a:r>
              <a:rPr lang="pt-BR" sz="1500" i="1" dirty="0">
                <a:latin typeface="Courier New" pitchFamily="49" charset="0"/>
                <a:cs typeface="Courier New" pitchFamily="49" charset="0"/>
              </a:rPr>
              <a:t>idx ++ */</a:t>
            </a:r>
          </a:p>
          <a:p>
            <a:pPr>
              <a:tabLst>
                <a:tab pos="457200" algn="l"/>
              </a:tabLst>
            </a:pPr>
            <a:r>
              <a:rPr lang="pt-BR" sz="1500" i="1" dirty="0" smtClean="0">
                <a:latin typeface="Courier New" pitchFamily="49" charset="0"/>
                <a:cs typeface="Courier New" pitchFamily="49" charset="0"/>
              </a:rPr>
              <a:t>	add </a:t>
            </a:r>
            <a:r>
              <a:rPr lang="pt-BR" sz="1500" i="1" dirty="0">
                <a:latin typeface="Courier New" pitchFamily="49" charset="0"/>
                <a:cs typeface="Courier New" pitchFamily="49" charset="0"/>
              </a:rPr>
              <a:t>r1, r1, r3 </a:t>
            </a:r>
            <a:r>
              <a:rPr lang="pt-BR" sz="1500" i="1" dirty="0" smtClean="0">
                <a:latin typeface="Courier New" pitchFamily="49" charset="0"/>
                <a:cs typeface="Courier New" pitchFamily="49" charset="0"/>
              </a:rPr>
              <a:t>  /* </a:t>
            </a:r>
            <a:r>
              <a:rPr lang="pt-BR" sz="1500" i="1" dirty="0">
                <a:latin typeface="Courier New" pitchFamily="49" charset="0"/>
                <a:cs typeface="Courier New" pitchFamily="49" charset="0"/>
              </a:rPr>
              <a:t>sum += a[idx</a:t>
            </a:r>
            <a:r>
              <a:rPr lang="pt-BR" sz="1500" i="1" dirty="0" smtClean="0">
                <a:latin typeface="Courier New" pitchFamily="49" charset="0"/>
                <a:cs typeface="Courier New" pitchFamily="49" charset="0"/>
              </a:rPr>
              <a:t>] */</a:t>
            </a:r>
            <a:endParaRPr lang="pt-BR" sz="1500" i="1" dirty="0">
              <a:latin typeface="Courier New" pitchFamily="49" charset="0"/>
              <a:cs typeface="Courier New" pitchFamily="49" charset="0"/>
            </a:endParaRPr>
          </a:p>
          <a:p>
            <a:pPr>
              <a:tabLst>
                <a:tab pos="457200" algn="l"/>
              </a:tabLst>
            </a:pPr>
            <a:r>
              <a:rPr lang="en-US" sz="1500" i="1" dirty="0" smtClean="0">
                <a:latin typeface="Courier New" pitchFamily="49" charset="0"/>
                <a:cs typeface="Courier New" pitchFamily="49" charset="0"/>
              </a:rPr>
              <a:t>	</a:t>
            </a:r>
            <a:r>
              <a:rPr lang="en-US" sz="1500" i="1" dirty="0" err="1" smtClean="0">
                <a:latin typeface="Courier New" pitchFamily="49" charset="0"/>
                <a:cs typeface="Courier New" pitchFamily="49" charset="0"/>
              </a:rPr>
              <a:t>cmp</a:t>
            </a:r>
            <a:r>
              <a:rPr lang="en-US" sz="1500" i="1" dirty="0" smtClean="0">
                <a:latin typeface="Courier New" pitchFamily="49" charset="0"/>
                <a:cs typeface="Courier New" pitchFamily="49" charset="0"/>
              </a:rPr>
              <a:t> </a:t>
            </a:r>
            <a:r>
              <a:rPr lang="en-US" sz="1500" i="1" dirty="0">
                <a:latin typeface="Courier New" pitchFamily="49" charset="0"/>
                <a:cs typeface="Courier New" pitchFamily="49" charset="0"/>
              </a:rPr>
              <a:t>r2, #100 </a:t>
            </a:r>
            <a:r>
              <a:rPr lang="en-US" sz="1500" i="1" dirty="0" smtClean="0">
                <a:latin typeface="Courier New" pitchFamily="49" charset="0"/>
                <a:cs typeface="Courier New" pitchFamily="49" charset="0"/>
              </a:rPr>
              <a:t>    /* </a:t>
            </a:r>
            <a:r>
              <a:rPr lang="en-US" sz="1500" i="1" dirty="0">
                <a:latin typeface="Courier New" pitchFamily="49" charset="0"/>
                <a:cs typeface="Courier New" pitchFamily="49" charset="0"/>
              </a:rPr>
              <a:t>loop </a:t>
            </a:r>
            <a:r>
              <a:rPr lang="en-US" sz="1500" i="1" dirty="0" smtClean="0">
                <a:latin typeface="Courier New" pitchFamily="49" charset="0"/>
                <a:cs typeface="Courier New" pitchFamily="49" charset="0"/>
              </a:rPr>
              <a:t>condition */</a:t>
            </a:r>
            <a:endParaRPr lang="en-US" sz="1500" i="1" dirty="0">
              <a:latin typeface="Courier New" pitchFamily="49" charset="0"/>
              <a:cs typeface="Courier New" pitchFamily="49" charset="0"/>
            </a:endParaRPr>
          </a:p>
          <a:p>
            <a:pPr>
              <a:tabLst>
                <a:tab pos="457200" algn="l"/>
              </a:tabLst>
            </a:pPr>
            <a:r>
              <a:rPr lang="en-US" sz="1500" i="1" dirty="0" smtClean="0">
                <a:latin typeface="Courier New" pitchFamily="49" charset="0"/>
                <a:cs typeface="Courier New" pitchFamily="49" charset="0"/>
              </a:rPr>
              <a:t>	</a:t>
            </a:r>
            <a:r>
              <a:rPr lang="en-US" sz="1500" i="1" dirty="0" err="1" smtClean="0">
                <a:latin typeface="Courier New" pitchFamily="49" charset="0"/>
                <a:cs typeface="Courier New" pitchFamily="49" charset="0"/>
              </a:rPr>
              <a:t>bne</a:t>
            </a:r>
            <a:r>
              <a:rPr lang="en-US" sz="1500" i="1" dirty="0" smtClean="0">
                <a:latin typeface="Courier New" pitchFamily="49" charset="0"/>
                <a:cs typeface="Courier New" pitchFamily="49" charset="0"/>
              </a:rPr>
              <a:t> </a:t>
            </a:r>
            <a:r>
              <a:rPr lang="en-US" sz="1500" i="1" dirty="0">
                <a:latin typeface="Courier New" pitchFamily="49" charset="0"/>
                <a:cs typeface="Courier New" pitchFamily="49" charset="0"/>
              </a:rPr>
              <a:t>.loop</a:t>
            </a:r>
            <a:endParaRPr lang="en-US" sz="15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Advanced Memory Instructions</a:t>
            </a:r>
          </a:p>
        </p:txBody>
      </p:sp>
      <p:sp>
        <p:nvSpPr>
          <p:cNvPr id="3" name="Text Placeholder 2"/>
          <p:cNvSpPr txBox="1">
            <a:spLocks noGrp="1"/>
          </p:cNvSpPr>
          <p:nvPr>
            <p:ph type="body" idx="4294967295"/>
          </p:nvPr>
        </p:nvSpPr>
        <p:spPr>
          <a:xfrm>
            <a:off x="10668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Consider an </a:t>
            </a:r>
            <a:r>
              <a:rPr lang="en-US" dirty="0">
                <a:solidFill>
                  <a:srgbClr val="FF3333"/>
                </a:solidFill>
                <a:latin typeface="Calibri" panose="020F0502020204030204" pitchFamily="34" charset="0"/>
              </a:rPr>
              <a:t>array access</a:t>
            </a:r>
            <a:r>
              <a:rPr lang="en-US" dirty="0">
                <a:latin typeface="Calibri" panose="020F0502020204030204" pitchFamily="34" charset="0"/>
              </a:rPr>
              <a:t> again</a:t>
            </a:r>
          </a:p>
          <a:p>
            <a:pPr lvl="1">
              <a:buSzPct val="100000"/>
              <a:buFont typeface="Symbol" panose="05050102010706020507" pitchFamily="18" charset="2"/>
              <a:buChar char="*"/>
            </a:pPr>
            <a:r>
              <a:rPr lang="en-US" dirty="0" err="1">
                <a:latin typeface="Calibri" panose="020F0502020204030204" pitchFamily="34" charset="0"/>
              </a:rPr>
              <a:t>ldr</a:t>
            </a:r>
            <a:r>
              <a:rPr lang="en-US" dirty="0">
                <a:latin typeface="Calibri" panose="020F0502020204030204" pitchFamily="34" charset="0"/>
              </a:rPr>
              <a:t> r3, [r0, r2, </a:t>
            </a:r>
            <a:r>
              <a:rPr lang="en-US" dirty="0" err="1">
                <a:latin typeface="Calibri" panose="020F0502020204030204" pitchFamily="34" charset="0"/>
              </a:rPr>
              <a:t>lsl</a:t>
            </a:r>
            <a:r>
              <a:rPr lang="en-US" dirty="0">
                <a:latin typeface="Calibri" panose="020F0502020204030204" pitchFamily="34" charset="0"/>
              </a:rPr>
              <a:t> #2]   /* access array */</a:t>
            </a:r>
          </a:p>
          <a:p>
            <a:pPr lvl="1">
              <a:buSzPct val="100000"/>
              <a:buFont typeface="Symbol" panose="05050102010706020507" pitchFamily="18" charset="2"/>
              <a:buChar char="*"/>
            </a:pPr>
            <a:r>
              <a:rPr lang="en-US" dirty="0">
                <a:latin typeface="Calibri" panose="020F0502020204030204" pitchFamily="34" charset="0"/>
              </a:rPr>
              <a:t>add r2, r2, #1              /* increment index */</a:t>
            </a:r>
          </a:p>
          <a:p>
            <a:pPr lvl="0">
              <a:buSzPct val="100000"/>
              <a:buFont typeface="Symbol" panose="05050102010706020507" pitchFamily="18" charset="2"/>
              <a:buChar char="*"/>
            </a:pPr>
            <a:r>
              <a:rPr lang="en-US" dirty="0">
                <a:latin typeface="Calibri" panose="020F0502020204030204" pitchFamily="34" charset="0"/>
              </a:rPr>
              <a:t>Can we fuse </a:t>
            </a:r>
            <a:r>
              <a:rPr lang="en-US" dirty="0">
                <a:solidFill>
                  <a:srgbClr val="DC2300"/>
                </a:solidFill>
                <a:latin typeface="Calibri" panose="020F0502020204030204" pitchFamily="34" charset="0"/>
              </a:rPr>
              <a:t>both</a:t>
            </a:r>
            <a:r>
              <a:rPr lang="en-US" dirty="0">
                <a:latin typeface="Calibri" panose="020F0502020204030204" pitchFamily="34" charset="0"/>
              </a:rPr>
              <a:t> into one instruction</a:t>
            </a:r>
          </a:p>
          <a:p>
            <a:pPr lvl="1">
              <a:buSzPct val="120000"/>
              <a:buFont typeface="Symbol" panose="05050102010706020507" pitchFamily="18" charset="2"/>
              <a:buChar char="*"/>
            </a:pPr>
            <a:r>
              <a:rPr lang="en-US" dirty="0" err="1">
                <a:latin typeface="Calibri" panose="020F0502020204030204" pitchFamily="34" charset="0"/>
              </a:rPr>
              <a:t>ldr</a:t>
            </a:r>
            <a:r>
              <a:rPr lang="en-US" dirty="0">
                <a:latin typeface="Calibri" panose="020F0502020204030204" pitchFamily="34" charset="0"/>
              </a:rPr>
              <a:t> r3, [r0], r2, </a:t>
            </a:r>
            <a:r>
              <a:rPr lang="en-US" dirty="0" err="1">
                <a:latin typeface="Calibri" panose="020F0502020204030204" pitchFamily="34" charset="0"/>
              </a:rPr>
              <a:t>lsl</a:t>
            </a:r>
            <a:r>
              <a:rPr lang="en-US" dirty="0">
                <a:latin typeface="Calibri" panose="020F0502020204030204" pitchFamily="34" charset="0"/>
              </a:rPr>
              <a:t> #2</a:t>
            </a:r>
          </a:p>
          <a:p>
            <a:pPr lvl="1">
              <a:buSzPct val="120000"/>
              <a:buFont typeface="Symbol" panose="05050102010706020507" pitchFamily="18" charset="2"/>
              <a:buChar char="*"/>
            </a:pPr>
            <a:r>
              <a:rPr lang="en-US" dirty="0">
                <a:latin typeface="Calibri" panose="020F0502020204030204" pitchFamily="34" charset="0"/>
              </a:rPr>
              <a:t>Equivalent to :</a:t>
            </a:r>
          </a:p>
          <a:p>
            <a:pPr lvl="2">
              <a:buSzPct val="120000"/>
              <a:buFont typeface="Symbol" panose="05050102010706020507" pitchFamily="18" charset="2"/>
              <a:buChar char="*"/>
            </a:pPr>
            <a:r>
              <a:rPr lang="en-US" dirty="0">
                <a:latin typeface="Calibri" panose="020F0502020204030204" pitchFamily="34" charset="0"/>
              </a:rPr>
              <a:t>r3  = [r0]</a:t>
            </a:r>
          </a:p>
          <a:p>
            <a:pPr lvl="2">
              <a:buSzPct val="120000"/>
              <a:buFont typeface="Symbol" panose="05050102010706020507" pitchFamily="18" charset="2"/>
              <a:buChar char="*"/>
            </a:pPr>
            <a:r>
              <a:rPr lang="en-US" dirty="0">
                <a:latin typeface="Calibri" panose="020F0502020204030204" pitchFamily="34" charset="0"/>
              </a:rPr>
              <a:t>r0 = r0 + r2 &lt;&lt; 2</a:t>
            </a:r>
          </a:p>
        </p:txBody>
      </p:sp>
      <p:sp>
        <p:nvSpPr>
          <p:cNvPr id="4" name="Freeform 3"/>
          <p:cNvSpPr/>
          <p:nvPr/>
        </p:nvSpPr>
        <p:spPr>
          <a:xfrm>
            <a:off x="4955600" y="4536000"/>
            <a:ext cx="3024000" cy="136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Post-indexed addressing</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mode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609600"/>
            <a:ext cx="7416800" cy="936625"/>
          </a:xfrm>
          <a:prstGeom prst="rect">
            <a:avLst/>
          </a:prstGeom>
        </p:spPr>
        <p:txBody>
          <a:bodyPr vert="horz" lIns="0" tIns="0" rIns="0" bIns="0" rtlCol="0" anchor="ctr">
            <a:normAutofit fontScale="97500"/>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smtClean="0">
                <a:solidFill>
                  <a:schemeClr val="tx1"/>
                </a:solidFill>
              </a:rPr>
              <a:t>Pre-Indexed</a:t>
            </a:r>
            <a:r>
              <a:rPr lang="fr-FR" dirty="0" smtClean="0">
                <a:solidFill>
                  <a:schemeClr val="tx1"/>
                </a:solidFill>
              </a:rPr>
              <a:t> </a:t>
            </a:r>
            <a:r>
              <a:rPr lang="fr-FR" dirty="0" err="1" smtClean="0">
                <a:solidFill>
                  <a:schemeClr val="tx1"/>
                </a:solidFill>
              </a:rPr>
              <a:t>Addressing</a:t>
            </a:r>
            <a:r>
              <a:rPr lang="fr-FR" dirty="0" smtClean="0">
                <a:solidFill>
                  <a:schemeClr val="tx1"/>
                </a:solidFill>
              </a:rPr>
              <a:t> Mode</a:t>
            </a:r>
            <a:endParaRPr lang="fr-FR" dirty="0">
              <a:solidFill>
                <a:schemeClr val="tx1"/>
              </a:solidFill>
            </a:endParaRPr>
          </a:p>
        </p:txBody>
      </p:sp>
      <p:sp>
        <p:nvSpPr>
          <p:cNvPr id="3" name="Text Placeholder 2"/>
          <p:cNvSpPr txBox="1">
            <a:spLocks/>
          </p:cNvSpPr>
          <p:nvPr/>
        </p:nvSpPr>
        <p:spPr>
          <a:xfrm>
            <a:off x="1066800" y="1600200"/>
            <a:ext cx="7416800" cy="4525963"/>
          </a:xfrm>
          <a:prstGeom prst="rect">
            <a:avLst/>
          </a:prstGeom>
        </p:spPr>
        <p:txBody>
          <a:bodyPr vert="horz" lIns="0" tIns="0" rIns="0" bIns="0" rtlCol="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dirty="0" smtClean="0">
                <a:latin typeface="Calibri" panose="020F0502020204030204" pitchFamily="34" charset="0"/>
              </a:rPr>
              <a:t>Consider</a:t>
            </a:r>
          </a:p>
          <a:p>
            <a:pPr lvl="1">
              <a:buSzPct val="100000"/>
              <a:buFont typeface="Symbol" panose="05050102010706020507" pitchFamily="18" charset="2"/>
              <a:buChar char="*"/>
            </a:pPr>
            <a:r>
              <a:rPr lang="en-US" dirty="0" err="1" smtClean="0">
                <a:latin typeface="Calibri" panose="020F0502020204030204" pitchFamily="34" charset="0"/>
              </a:rPr>
              <a:t>ldr</a:t>
            </a:r>
            <a:r>
              <a:rPr lang="en-US" dirty="0" smtClean="0">
                <a:latin typeface="Calibri" panose="020F0502020204030204" pitchFamily="34" charset="0"/>
              </a:rPr>
              <a:t> r0, [r1, #4]!</a:t>
            </a:r>
          </a:p>
          <a:p>
            <a:pPr>
              <a:buSzPct val="100000"/>
              <a:buFont typeface="Symbol" panose="05050102010706020507" pitchFamily="18" charset="2"/>
              <a:buChar char="*"/>
            </a:pPr>
            <a:r>
              <a:rPr lang="en-US" dirty="0" smtClean="0">
                <a:latin typeface="Calibri" panose="020F0502020204030204" pitchFamily="34" charset="0"/>
              </a:rPr>
              <a:t>This is equivalent to:</a:t>
            </a:r>
          </a:p>
          <a:p>
            <a:pPr lvl="1">
              <a:buSzPct val="100000"/>
              <a:buFont typeface="Symbol" panose="05050102010706020507" pitchFamily="18" charset="2"/>
              <a:buChar char="*"/>
            </a:pPr>
            <a:r>
              <a:rPr lang="en-US" dirty="0" smtClean="0">
                <a:latin typeface="Calibri" panose="020F0502020204030204" pitchFamily="34" charset="0"/>
              </a:rPr>
              <a:t>r0 </a:t>
            </a:r>
            <a:r>
              <a:rPr lang="en-US" dirty="0" smtClean="0">
                <a:latin typeface="Calibri" panose="020F0502020204030204" pitchFamily="34" charset="0"/>
                <a:sym typeface="Wingdings" panose="05000000000000000000" pitchFamily="2" charset="2"/>
              </a:rPr>
              <a:t> </a:t>
            </a:r>
            <a:r>
              <a:rPr lang="en-US" dirty="0" err="1" smtClean="0">
                <a:latin typeface="Calibri" panose="020F0502020204030204" pitchFamily="34" charset="0"/>
                <a:sym typeface="Wingdings" panose="05000000000000000000" pitchFamily="2" charset="2"/>
              </a:rPr>
              <a:t>mem</a:t>
            </a:r>
            <a:r>
              <a:rPr lang="en-US" dirty="0" smtClean="0">
                <a:latin typeface="Calibri" panose="020F0502020204030204" pitchFamily="34" charset="0"/>
                <a:sym typeface="Wingdings" panose="05000000000000000000" pitchFamily="2" charset="2"/>
              </a:rPr>
              <a:t> [r1 + 4]</a:t>
            </a:r>
          </a:p>
          <a:p>
            <a:pPr lvl="1">
              <a:buSzPct val="100000"/>
              <a:buFont typeface="Symbol" panose="05050102010706020507" pitchFamily="18" charset="2"/>
              <a:buChar char="*"/>
            </a:pPr>
            <a:r>
              <a:rPr lang="en-US" dirty="0" smtClean="0">
                <a:latin typeface="Calibri" panose="020F0502020204030204" pitchFamily="34" charset="0"/>
                <a:sym typeface="Wingdings" panose="05000000000000000000" pitchFamily="2" charset="2"/>
              </a:rPr>
              <a:t>r1  r1 + 4</a:t>
            </a:r>
            <a:endParaRPr lang="en-US" dirty="0">
              <a:latin typeface="Calibri" panose="020F0502020204030204" pitchFamily="34" charset="0"/>
            </a:endParaRPr>
          </a:p>
        </p:txBody>
      </p:sp>
      <p:sp>
        <p:nvSpPr>
          <p:cNvPr id="4" name="Rounded Rectangle 3"/>
          <p:cNvSpPr/>
          <p:nvPr/>
        </p:nvSpPr>
        <p:spPr>
          <a:xfrm>
            <a:off x="2209800" y="4876800"/>
            <a:ext cx="5562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Similar to </a:t>
            </a:r>
            <a:r>
              <a:rPr lang="en-US" sz="2400" dirty="0" err="1" smtClean="0"/>
              <a:t>i</a:t>
            </a:r>
            <a:r>
              <a:rPr lang="en-US" sz="2400" dirty="0" smtClean="0"/>
              <a:t>++ and ++</a:t>
            </a:r>
            <a:r>
              <a:rPr lang="en-US" sz="2400" dirty="0" err="1" smtClean="0"/>
              <a:t>i</a:t>
            </a:r>
            <a:r>
              <a:rPr lang="en-US" sz="2400" dirty="0" smtClean="0"/>
              <a:t> in Java/C/C++</a:t>
            </a:r>
            <a:endParaRPr lang="en-US" sz="2400" dirty="0"/>
          </a:p>
        </p:txBody>
      </p:sp>
    </p:spTree>
    <p:extLst>
      <p:ext uri="{BB962C8B-B14F-4D97-AF65-F5344CB8AC3E}">
        <p14:creationId xmlns:p14="http://schemas.microsoft.com/office/powerpoint/2010/main" val="139214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13178" y="1447800"/>
            <a:ext cx="6235422" cy="1921210"/>
            <a:chOff x="2189164" y="425450"/>
            <a:chExt cx="4667250" cy="1228361"/>
          </a:xfrm>
        </p:grpSpPr>
        <p:sp>
          <p:nvSpPr>
            <p:cNvPr id="3" name="Rectangle 6"/>
            <p:cNvSpPr>
              <a:spLocks noChangeArrowheads="1"/>
            </p:cNvSpPr>
            <p:nvPr/>
          </p:nvSpPr>
          <p:spPr bwMode="auto">
            <a:xfrm>
              <a:off x="4468814" y="425450"/>
              <a:ext cx="103188" cy="17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smtClean="0">
                  <a:ln>
                    <a:noFill/>
                  </a:ln>
                  <a:solidFill>
                    <a:srgbClr val="1A1B1C"/>
                  </a:solidFill>
                  <a:effectLst/>
                  <a:latin typeface="Courier New" pitchFamily="49" charset="0"/>
                  <a:cs typeface="Courier New" pitchFamily="49" charset="0"/>
                </a:rPr>
                <a:t>C</a:t>
              </a:r>
              <a:endParaRPr kumimoji="0" lang="en-US" sz="32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4" name="Freeform 7"/>
            <p:cNvSpPr>
              <a:spLocks/>
            </p:cNvSpPr>
            <p:nvPr/>
          </p:nvSpPr>
          <p:spPr bwMode="auto">
            <a:xfrm>
              <a:off x="2189164" y="533400"/>
              <a:ext cx="4667250" cy="1120411"/>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Rectangle 4"/>
          <p:cNvSpPr/>
          <p:nvPr/>
        </p:nvSpPr>
        <p:spPr>
          <a:xfrm>
            <a:off x="1647814" y="1660850"/>
            <a:ext cx="4572000" cy="1708160"/>
          </a:xfrm>
          <a:prstGeom prst="rect">
            <a:avLst/>
          </a:prstGeom>
        </p:spPr>
        <p:txBody>
          <a:bodyPr>
            <a:spAutoFit/>
          </a:bodyPr>
          <a:lstStyle/>
          <a:p>
            <a:pPr>
              <a:tabLst>
                <a:tab pos="457200" algn="l"/>
              </a:tabLst>
            </a:pPr>
            <a:r>
              <a:rPr lang="en-US" sz="1500" i="1" dirty="0">
                <a:latin typeface="Courier New" pitchFamily="49" charset="0"/>
                <a:cs typeface="Courier New" pitchFamily="49" charset="0"/>
              </a:rPr>
              <a:t>void </a:t>
            </a:r>
            <a:r>
              <a:rPr lang="en-US" sz="1500" i="1" dirty="0" err="1">
                <a:latin typeface="Courier New" pitchFamily="49" charset="0"/>
                <a:cs typeface="Courier New" pitchFamily="49" charset="0"/>
              </a:rPr>
              <a:t>addNumbers</a:t>
            </a:r>
            <a:r>
              <a:rPr lang="en-US" sz="1500" i="1" dirty="0">
                <a:latin typeface="Courier New" pitchFamily="49" charset="0"/>
                <a:cs typeface="Courier New" pitchFamily="49" charset="0"/>
              </a:rPr>
              <a:t>(</a:t>
            </a:r>
            <a:r>
              <a:rPr lang="en-US" sz="1500" i="1" dirty="0" err="1">
                <a:latin typeface="Courier New" pitchFamily="49" charset="0"/>
                <a:cs typeface="Courier New" pitchFamily="49" charset="0"/>
              </a:rPr>
              <a:t>int</a:t>
            </a:r>
            <a:r>
              <a:rPr lang="en-US" sz="1500" i="1" dirty="0">
                <a:latin typeface="Courier New" pitchFamily="49" charset="0"/>
                <a:cs typeface="Courier New" pitchFamily="49" charset="0"/>
              </a:rPr>
              <a:t> a[100]) {</a:t>
            </a:r>
          </a:p>
          <a:p>
            <a:pPr>
              <a:tabLst>
                <a:tab pos="457200" algn="l"/>
              </a:tabLst>
            </a:pPr>
            <a:r>
              <a:rPr lang="en-US" sz="1500" i="1" dirty="0" smtClean="0">
                <a:latin typeface="Courier New" pitchFamily="49" charset="0"/>
                <a:cs typeface="Courier New" pitchFamily="49" charset="0"/>
              </a:rPr>
              <a:t>	</a:t>
            </a:r>
            <a:r>
              <a:rPr lang="en-US" sz="1500" i="1" dirty="0" err="1" smtClean="0">
                <a:latin typeface="Courier New" pitchFamily="49" charset="0"/>
                <a:cs typeface="Courier New" pitchFamily="49" charset="0"/>
              </a:rPr>
              <a:t>int</a:t>
            </a:r>
            <a:r>
              <a:rPr lang="en-US" sz="1500" i="1" dirty="0" smtClean="0">
                <a:latin typeface="Courier New" pitchFamily="49" charset="0"/>
                <a:cs typeface="Courier New" pitchFamily="49" charset="0"/>
              </a:rPr>
              <a:t>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smtClean="0">
                <a:latin typeface="Courier New" pitchFamily="49" charset="0"/>
                <a:cs typeface="Courier New" pitchFamily="49" charset="0"/>
              </a:rPr>
              <a:t>	</a:t>
            </a:r>
            <a:r>
              <a:rPr lang="en-US" sz="1500" i="1" dirty="0" err="1" smtClean="0">
                <a:latin typeface="Courier New" pitchFamily="49" charset="0"/>
                <a:cs typeface="Courier New" pitchFamily="49" charset="0"/>
              </a:rPr>
              <a:t>int</a:t>
            </a:r>
            <a:r>
              <a:rPr lang="en-US" sz="1500" i="1" dirty="0" smtClean="0">
                <a:latin typeface="Courier New" pitchFamily="49" charset="0"/>
                <a:cs typeface="Courier New" pitchFamily="49" charset="0"/>
              </a:rPr>
              <a:t> </a:t>
            </a:r>
            <a:r>
              <a:rPr lang="en-US" sz="1500" i="1" dirty="0">
                <a:latin typeface="Courier New" pitchFamily="49" charset="0"/>
                <a:cs typeface="Courier New" pitchFamily="49" charset="0"/>
              </a:rPr>
              <a:t>sum = 0;</a:t>
            </a:r>
          </a:p>
          <a:p>
            <a:pPr>
              <a:tabLst>
                <a:tab pos="457200" algn="l"/>
              </a:tabLst>
            </a:pPr>
            <a:r>
              <a:rPr lang="en-US" sz="1500" i="1" dirty="0" smtClean="0">
                <a:latin typeface="Courier New" pitchFamily="49" charset="0"/>
                <a:cs typeface="Courier New" pitchFamily="49" charset="0"/>
              </a:rPr>
              <a:t>	for </a:t>
            </a:r>
            <a:r>
              <a:rPr lang="en-US" sz="1500" i="1" dirty="0">
                <a:latin typeface="Courier New" pitchFamily="49" charset="0"/>
                <a:cs typeface="Courier New" pitchFamily="49" charset="0"/>
              </a:rPr>
              <a:t>(</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 = 0;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 &lt; 100; </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smtClean="0">
                <a:latin typeface="Courier New" pitchFamily="49" charset="0"/>
                <a:cs typeface="Courier New" pitchFamily="49" charset="0"/>
              </a:rPr>
              <a:t>		sum </a:t>
            </a:r>
            <a:r>
              <a:rPr lang="en-US" sz="1500" i="1" dirty="0">
                <a:latin typeface="Courier New" pitchFamily="49" charset="0"/>
                <a:cs typeface="Courier New" pitchFamily="49" charset="0"/>
              </a:rPr>
              <a:t>= sum + a[</a:t>
            </a:r>
            <a:r>
              <a:rPr lang="en-US" sz="1500" i="1" dirty="0" err="1">
                <a:latin typeface="Courier New" pitchFamily="49" charset="0"/>
                <a:cs typeface="Courier New" pitchFamily="49" charset="0"/>
              </a:rPr>
              <a:t>idx</a:t>
            </a:r>
            <a:r>
              <a:rPr lang="en-US" sz="1500" i="1" dirty="0">
                <a:latin typeface="Courier New" pitchFamily="49" charset="0"/>
                <a:cs typeface="Courier New" pitchFamily="49" charset="0"/>
              </a:rPr>
              <a:t>];</a:t>
            </a:r>
          </a:p>
          <a:p>
            <a:pPr>
              <a:tabLst>
                <a:tab pos="457200" algn="l"/>
              </a:tabLst>
            </a:pPr>
            <a:r>
              <a:rPr lang="en-US" sz="1500" i="1" dirty="0" smtClean="0">
                <a:latin typeface="Courier New" pitchFamily="49" charset="0"/>
                <a:cs typeface="Courier New" pitchFamily="49" charset="0"/>
              </a:rPr>
              <a:t>	}</a:t>
            </a:r>
            <a:endParaRPr lang="en-US" sz="1500" i="1" dirty="0">
              <a:latin typeface="Courier New" pitchFamily="49" charset="0"/>
              <a:cs typeface="Courier New" pitchFamily="49" charset="0"/>
            </a:endParaRPr>
          </a:p>
          <a:p>
            <a:pPr>
              <a:tabLst>
                <a:tab pos="457200" algn="l"/>
              </a:tabLst>
            </a:pPr>
            <a:r>
              <a:rPr lang="en-US" sz="1500" i="1" dirty="0">
                <a:latin typeface="Courier New" pitchFamily="49" charset="0"/>
                <a:cs typeface="Courier New" pitchFamily="49" charset="0"/>
              </a:rPr>
              <a:t>}</a:t>
            </a:r>
            <a:endParaRPr lang="en-US" sz="1500" dirty="0">
              <a:latin typeface="Courier New" pitchFamily="49" charset="0"/>
              <a:cs typeface="Courier New" pitchFamily="49" charset="0"/>
            </a:endParaRPr>
          </a:p>
        </p:txBody>
      </p:sp>
      <p:sp>
        <p:nvSpPr>
          <p:cNvPr id="6" name="Rectangle 5"/>
          <p:cNvSpPr/>
          <p:nvPr/>
        </p:nvSpPr>
        <p:spPr>
          <a:xfrm>
            <a:off x="1634836" y="3364468"/>
            <a:ext cx="979755" cy="369332"/>
          </a:xfrm>
          <a:prstGeom prst="rect">
            <a:avLst/>
          </a:prstGeom>
        </p:spPr>
        <p:txBody>
          <a:bodyPr wrap="none">
            <a:spAutoFit/>
          </a:bodyPr>
          <a:lstStyle/>
          <a:p>
            <a:r>
              <a:rPr lang="en-US" b="1" i="1" dirty="0">
                <a:latin typeface="Times New Roman" pitchFamily="18" charset="0"/>
                <a:cs typeface="Times New Roman" pitchFamily="18" charset="0"/>
              </a:rPr>
              <a:t>Answer:</a:t>
            </a:r>
            <a:endParaRPr lang="en-US" dirty="0">
              <a:latin typeface="Times New Roman" pitchFamily="18" charset="0"/>
              <a:cs typeface="Times New Roman" pitchFamily="18" charset="0"/>
            </a:endParaRPr>
          </a:p>
        </p:txBody>
      </p:sp>
      <p:grpSp>
        <p:nvGrpSpPr>
          <p:cNvPr id="7" name="Group 6"/>
          <p:cNvGrpSpPr/>
          <p:nvPr/>
        </p:nvGrpSpPr>
        <p:grpSpPr>
          <a:xfrm>
            <a:off x="1600200" y="3657600"/>
            <a:ext cx="6858000" cy="2629256"/>
            <a:chOff x="1905000" y="3657600"/>
            <a:chExt cx="6235422" cy="2629256"/>
          </a:xfrm>
        </p:grpSpPr>
        <p:grpSp>
          <p:nvGrpSpPr>
            <p:cNvPr id="8" name="Group 7"/>
            <p:cNvGrpSpPr/>
            <p:nvPr/>
          </p:nvGrpSpPr>
          <p:grpSpPr>
            <a:xfrm>
              <a:off x="1905000" y="3722132"/>
              <a:ext cx="6235422" cy="2564724"/>
              <a:chOff x="1917978" y="4103132"/>
              <a:chExt cx="6235422" cy="2564724"/>
            </a:xfrm>
          </p:grpSpPr>
          <p:sp>
            <p:nvSpPr>
              <p:cNvPr id="10" name="Freeform 7"/>
              <p:cNvSpPr>
                <a:spLocks/>
              </p:cNvSpPr>
              <p:nvPr/>
            </p:nvSpPr>
            <p:spPr bwMode="auto">
              <a:xfrm>
                <a:off x="1917978" y="4158719"/>
                <a:ext cx="6235422" cy="2509137"/>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4238614" y="4103132"/>
                <a:ext cx="1680712" cy="163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6"/>
            <p:cNvSpPr>
              <a:spLocks noChangeArrowheads="1"/>
            </p:cNvSpPr>
            <p:nvPr/>
          </p:nvSpPr>
          <p:spPr bwMode="auto">
            <a:xfrm>
              <a:off x="4265026" y="3657600"/>
              <a:ext cx="1577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a:latin typeface="Courier New" pitchFamily="49" charset="0"/>
                  <a:cs typeface="Courier New" pitchFamily="49" charset="0"/>
                </a:rPr>
                <a:t>ARM </a:t>
              </a:r>
              <a:r>
                <a:rPr lang="en-US" sz="1700" i="1" dirty="0" smtClean="0">
                  <a:latin typeface="Courier New" pitchFamily="49" charset="0"/>
                  <a:cs typeface="Courier New" pitchFamily="49" charset="0"/>
                </a:rPr>
                <a:t>assembly</a:t>
              </a:r>
              <a:endParaRPr lang="en-US" sz="1700" dirty="0">
                <a:latin typeface="Courier New" pitchFamily="49" charset="0"/>
                <a:cs typeface="Courier New" pitchFamily="49" charset="0"/>
              </a:endParaRPr>
            </a:p>
          </p:txBody>
        </p:sp>
      </p:grpSp>
      <p:sp>
        <p:nvSpPr>
          <p:cNvPr id="12" name="Rectangle 11"/>
          <p:cNvSpPr/>
          <p:nvPr/>
        </p:nvSpPr>
        <p:spPr>
          <a:xfrm>
            <a:off x="1752600" y="3886200"/>
            <a:ext cx="6705600" cy="2169825"/>
          </a:xfrm>
          <a:prstGeom prst="rect">
            <a:avLst/>
          </a:prstGeom>
        </p:spPr>
        <p:txBody>
          <a:bodyPr wrap="square">
            <a:spAutoFit/>
          </a:bodyPr>
          <a:lstStyle/>
          <a:p>
            <a:r>
              <a:rPr lang="en-US" sz="1500" i="1" dirty="0" smtClean="0">
                <a:latin typeface="Courier New" pitchFamily="49" charset="0"/>
                <a:cs typeface="Courier New" pitchFamily="49" charset="0"/>
              </a:rPr>
              <a:t>/* </a:t>
            </a:r>
            <a:r>
              <a:rPr lang="en-US" sz="1500" i="1" dirty="0">
                <a:latin typeface="Courier New" pitchFamily="49" charset="0"/>
                <a:cs typeface="Courier New" pitchFamily="49" charset="0"/>
              </a:rPr>
              <a:t>base address of array a in r0 */</a:t>
            </a:r>
          </a:p>
          <a:p>
            <a:r>
              <a:rPr lang="pt-BR" sz="1500" i="1" dirty="0">
                <a:latin typeface="Courier New" pitchFamily="49" charset="0"/>
                <a:cs typeface="Courier New" pitchFamily="49" charset="0"/>
              </a:rPr>
              <a:t>mov r1, #0 </a:t>
            </a:r>
            <a:r>
              <a:rPr lang="pt-BR" sz="1500" i="1" dirty="0" smtClean="0">
                <a:latin typeface="Courier New" pitchFamily="49" charset="0"/>
                <a:cs typeface="Courier New" pitchFamily="49" charset="0"/>
              </a:rPr>
              <a:t>          /* </a:t>
            </a:r>
            <a:r>
              <a:rPr lang="pt-BR" sz="1500" i="1" dirty="0">
                <a:latin typeface="Courier New" pitchFamily="49" charset="0"/>
                <a:cs typeface="Courier New" pitchFamily="49" charset="0"/>
              </a:rPr>
              <a:t>sum = 0 */</a:t>
            </a:r>
          </a:p>
          <a:p>
            <a:r>
              <a:rPr lang="pt-BR" sz="1500" i="1" dirty="0" smtClean="0">
                <a:latin typeface="Courier New" pitchFamily="49" charset="0"/>
                <a:cs typeface="Courier New" pitchFamily="49" charset="0"/>
              </a:rPr>
              <a:t>add r4, r0, #400     /* set r4 to address of a[100] */</a:t>
            </a:r>
            <a:endParaRPr lang="pt-BR" sz="1500" i="1" dirty="0">
              <a:latin typeface="Courier New" pitchFamily="49" charset="0"/>
              <a:cs typeface="Courier New" pitchFamily="49" charset="0"/>
            </a:endParaRPr>
          </a:p>
          <a:p>
            <a:endParaRPr lang="en-US" sz="1500" i="1" dirty="0" smtClean="0">
              <a:latin typeface="Courier New" pitchFamily="49" charset="0"/>
              <a:cs typeface="Courier New" pitchFamily="49" charset="0"/>
            </a:endParaRPr>
          </a:p>
          <a:p>
            <a:r>
              <a:rPr lang="en-US" sz="1500" i="1" dirty="0" smtClean="0">
                <a:latin typeface="Courier New" pitchFamily="49" charset="0"/>
                <a:cs typeface="Courier New" pitchFamily="49" charset="0"/>
              </a:rPr>
              <a:t>.</a:t>
            </a:r>
            <a:r>
              <a:rPr lang="en-US" sz="1500" i="1" dirty="0">
                <a:latin typeface="Courier New" pitchFamily="49" charset="0"/>
                <a:cs typeface="Courier New" pitchFamily="49" charset="0"/>
              </a:rPr>
              <a:t>loop:</a:t>
            </a:r>
          </a:p>
          <a:p>
            <a:pPr>
              <a:tabLst>
                <a:tab pos="457200" algn="l"/>
              </a:tabLst>
            </a:pPr>
            <a:r>
              <a:rPr lang="pt-BR" sz="1500" i="1" dirty="0" smtClean="0">
                <a:latin typeface="Courier New" pitchFamily="49" charset="0"/>
                <a:cs typeface="Courier New" pitchFamily="49" charset="0"/>
              </a:rPr>
              <a:t>	ldr </a:t>
            </a:r>
            <a:r>
              <a:rPr lang="pt-BR" sz="1500" i="1" dirty="0">
                <a:latin typeface="Courier New" pitchFamily="49" charset="0"/>
                <a:cs typeface="Courier New" pitchFamily="49" charset="0"/>
              </a:rPr>
              <a:t>r3, [</a:t>
            </a:r>
            <a:r>
              <a:rPr lang="pt-BR" sz="1500" i="1" dirty="0" smtClean="0">
                <a:latin typeface="Courier New" pitchFamily="49" charset="0"/>
                <a:cs typeface="Courier New" pitchFamily="49" charset="0"/>
              </a:rPr>
              <a:t>r0], #4</a:t>
            </a:r>
            <a:endParaRPr lang="pt-BR" sz="1500" i="1" dirty="0">
              <a:latin typeface="Courier New" pitchFamily="49" charset="0"/>
              <a:cs typeface="Courier New" pitchFamily="49" charset="0"/>
            </a:endParaRPr>
          </a:p>
          <a:p>
            <a:pPr>
              <a:tabLst>
                <a:tab pos="457200" algn="l"/>
              </a:tabLst>
            </a:pPr>
            <a:r>
              <a:rPr lang="pt-BR" sz="1500" i="1" dirty="0" smtClean="0">
                <a:latin typeface="Courier New" pitchFamily="49" charset="0"/>
                <a:cs typeface="Courier New" pitchFamily="49" charset="0"/>
              </a:rPr>
              <a:t>	add </a:t>
            </a:r>
            <a:r>
              <a:rPr lang="pt-BR" sz="1500" i="1" dirty="0">
                <a:latin typeface="Courier New" pitchFamily="49" charset="0"/>
                <a:cs typeface="Courier New" pitchFamily="49" charset="0"/>
              </a:rPr>
              <a:t>r1, r1, r3 </a:t>
            </a:r>
            <a:r>
              <a:rPr lang="pt-BR" sz="1500" i="1" dirty="0" smtClean="0">
                <a:latin typeface="Courier New" pitchFamily="49" charset="0"/>
                <a:cs typeface="Courier New" pitchFamily="49" charset="0"/>
              </a:rPr>
              <a:t>  /* </a:t>
            </a:r>
            <a:r>
              <a:rPr lang="pt-BR" sz="1500" i="1" dirty="0">
                <a:latin typeface="Courier New" pitchFamily="49" charset="0"/>
                <a:cs typeface="Courier New" pitchFamily="49" charset="0"/>
              </a:rPr>
              <a:t>sum += a[idx</a:t>
            </a:r>
            <a:r>
              <a:rPr lang="pt-BR" sz="1500" i="1" dirty="0" smtClean="0">
                <a:latin typeface="Courier New" pitchFamily="49" charset="0"/>
                <a:cs typeface="Courier New" pitchFamily="49" charset="0"/>
              </a:rPr>
              <a:t>] */</a:t>
            </a:r>
            <a:endParaRPr lang="pt-BR" sz="1500" i="1" dirty="0">
              <a:latin typeface="Courier New" pitchFamily="49" charset="0"/>
              <a:cs typeface="Courier New" pitchFamily="49" charset="0"/>
            </a:endParaRPr>
          </a:p>
          <a:p>
            <a:pPr>
              <a:tabLst>
                <a:tab pos="457200" algn="l"/>
              </a:tabLst>
            </a:pPr>
            <a:r>
              <a:rPr lang="en-US" sz="1500" i="1" dirty="0" smtClean="0">
                <a:latin typeface="Courier New" pitchFamily="49" charset="0"/>
                <a:cs typeface="Courier New" pitchFamily="49" charset="0"/>
              </a:rPr>
              <a:t>	</a:t>
            </a:r>
            <a:r>
              <a:rPr lang="en-US" sz="1500" i="1" dirty="0" err="1" smtClean="0">
                <a:latin typeface="Courier New" pitchFamily="49" charset="0"/>
                <a:cs typeface="Courier New" pitchFamily="49" charset="0"/>
              </a:rPr>
              <a:t>cmp</a:t>
            </a:r>
            <a:r>
              <a:rPr lang="en-US" sz="1500" i="1" dirty="0" smtClean="0">
                <a:latin typeface="Courier New" pitchFamily="49" charset="0"/>
                <a:cs typeface="Courier New" pitchFamily="49" charset="0"/>
              </a:rPr>
              <a:t> r0, r4       /* </a:t>
            </a:r>
            <a:r>
              <a:rPr lang="en-US" sz="1500" i="1" dirty="0">
                <a:latin typeface="Courier New" pitchFamily="49" charset="0"/>
                <a:cs typeface="Courier New" pitchFamily="49" charset="0"/>
              </a:rPr>
              <a:t>loop </a:t>
            </a:r>
            <a:r>
              <a:rPr lang="en-US" sz="1500" i="1" dirty="0" smtClean="0">
                <a:latin typeface="Courier New" pitchFamily="49" charset="0"/>
                <a:cs typeface="Courier New" pitchFamily="49" charset="0"/>
              </a:rPr>
              <a:t>condition */</a:t>
            </a:r>
            <a:endParaRPr lang="en-US" sz="1500" i="1" dirty="0">
              <a:latin typeface="Courier New" pitchFamily="49" charset="0"/>
              <a:cs typeface="Courier New" pitchFamily="49" charset="0"/>
            </a:endParaRPr>
          </a:p>
          <a:p>
            <a:pPr>
              <a:tabLst>
                <a:tab pos="457200" algn="l"/>
              </a:tabLst>
            </a:pPr>
            <a:r>
              <a:rPr lang="en-US" sz="1500" i="1" dirty="0" smtClean="0">
                <a:latin typeface="Courier New" pitchFamily="49" charset="0"/>
                <a:cs typeface="Courier New" pitchFamily="49" charset="0"/>
              </a:rPr>
              <a:t>	</a:t>
            </a:r>
            <a:r>
              <a:rPr lang="en-US" sz="1500" i="1" dirty="0" err="1" smtClean="0">
                <a:latin typeface="Courier New" pitchFamily="49" charset="0"/>
                <a:cs typeface="Courier New" pitchFamily="49" charset="0"/>
              </a:rPr>
              <a:t>bne</a:t>
            </a:r>
            <a:r>
              <a:rPr lang="en-US" sz="1500" i="1" dirty="0" smtClean="0">
                <a:latin typeface="Courier New" pitchFamily="49" charset="0"/>
                <a:cs typeface="Courier New" pitchFamily="49" charset="0"/>
              </a:rPr>
              <a:t> </a:t>
            </a:r>
            <a:r>
              <a:rPr lang="en-US" sz="1500" i="1" dirty="0">
                <a:latin typeface="Courier New" pitchFamily="49" charset="0"/>
                <a:cs typeface="Courier New" pitchFamily="49" charset="0"/>
              </a:rPr>
              <a:t>.loop</a:t>
            </a:r>
            <a:endParaRPr lang="en-US" sz="1500" dirty="0">
              <a:latin typeface="Courier New" pitchFamily="49" charset="0"/>
              <a:cs typeface="Courier New" pitchFamily="49" charset="0"/>
            </a:endParaRPr>
          </a:p>
        </p:txBody>
      </p:sp>
      <p:sp>
        <p:nvSpPr>
          <p:cNvPr id="13" name="Rectangle 12"/>
          <p:cNvSpPr/>
          <p:nvPr/>
        </p:nvSpPr>
        <p:spPr>
          <a:xfrm>
            <a:off x="2124713" y="712121"/>
            <a:ext cx="4618572" cy="707886"/>
          </a:xfrm>
          <a:prstGeom prst="rect">
            <a:avLst/>
          </a:prstGeom>
        </p:spPr>
        <p:txBody>
          <a:bodyPr wrap="none">
            <a:spAutoFit/>
          </a:bodyPr>
          <a:lstStyle/>
          <a:p>
            <a:r>
              <a:rPr lang="fr-FR" sz="4000" dirty="0" err="1"/>
              <a:t>Example</a:t>
            </a:r>
            <a:r>
              <a:rPr lang="fr-FR" sz="4000" dirty="0"/>
              <a:t> </a:t>
            </a:r>
            <a:r>
              <a:rPr lang="fr-FR" sz="4000" dirty="0" err="1"/>
              <a:t>with</a:t>
            </a:r>
            <a:r>
              <a:rPr lang="fr-FR" sz="4000" dirty="0"/>
              <a:t> </a:t>
            </a:r>
            <a:r>
              <a:rPr lang="fr-FR" sz="4000" dirty="0" err="1"/>
              <a:t>Arrays</a:t>
            </a:r>
            <a:endParaRPr lang="en-US" sz="4000" dirty="0"/>
          </a:p>
        </p:txBody>
      </p:sp>
    </p:spTree>
    <p:extLst>
      <p:ext uri="{BB962C8B-B14F-4D97-AF65-F5344CB8AC3E}">
        <p14:creationId xmlns:p14="http://schemas.microsoft.com/office/powerpoint/2010/main" val="1962291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Memory Instructions in </a:t>
            </a:r>
            <a:r>
              <a:rPr lang="fr-FR" dirty="0" err="1">
                <a:solidFill>
                  <a:schemeClr val="tx1"/>
                </a:solidFill>
              </a:rPr>
              <a:t>Functions</a:t>
            </a:r>
            <a:endParaRPr lang="fr-FR" dirty="0">
              <a:solidFill>
                <a:schemeClr val="tx1"/>
              </a:solidFill>
            </a:endParaRPr>
          </a:p>
        </p:txBody>
      </p:sp>
      <p:sp>
        <p:nvSpPr>
          <p:cNvPr id="3" name="Text Placeholder 2"/>
          <p:cNvSpPr txBox="1">
            <a:spLocks noGrp="1"/>
          </p:cNvSpPr>
          <p:nvPr>
            <p:ph type="body" idx="4294967295"/>
          </p:nvPr>
        </p:nvSpPr>
        <p:spPr>
          <a:xfrm>
            <a:off x="933450" y="4057650"/>
            <a:ext cx="7416800" cy="12001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a:latin typeface="Calibri" panose="020F0502020204030204" pitchFamily="34" charset="0"/>
              </a:rPr>
              <a:t>stmfd</a:t>
            </a:r>
            <a:r>
              <a:rPr lang="en-US" dirty="0">
                <a:latin typeface="Calibri" panose="020F0502020204030204" pitchFamily="34" charset="0"/>
              </a:rPr>
              <a:t> → </a:t>
            </a:r>
            <a:r>
              <a:rPr lang="en-US" dirty="0">
                <a:solidFill>
                  <a:srgbClr val="2300DC"/>
                </a:solidFill>
                <a:latin typeface="Calibri" panose="020F0502020204030204" pitchFamily="34" charset="0"/>
              </a:rPr>
              <a:t>spill</a:t>
            </a:r>
            <a:r>
              <a:rPr lang="en-US" dirty="0">
                <a:latin typeface="Calibri" panose="020F0502020204030204" pitchFamily="34" charset="0"/>
              </a:rPr>
              <a:t> a set of registers</a:t>
            </a:r>
          </a:p>
          <a:p>
            <a:pPr lvl="0">
              <a:buSzPct val="100000"/>
              <a:buFont typeface="Symbol" panose="05050102010706020507" pitchFamily="18" charset="2"/>
              <a:buChar char="*"/>
            </a:pPr>
            <a:r>
              <a:rPr lang="en-US" dirty="0" err="1">
                <a:latin typeface="Calibri" panose="020F0502020204030204" pitchFamily="34" charset="0"/>
              </a:rPr>
              <a:t>ldmfd</a:t>
            </a:r>
            <a:r>
              <a:rPr lang="en-US" dirty="0">
                <a:latin typeface="Calibri" panose="020F0502020204030204" pitchFamily="34" charset="0"/>
              </a:rPr>
              <a:t> → </a:t>
            </a:r>
            <a:r>
              <a:rPr lang="en-US" dirty="0">
                <a:solidFill>
                  <a:srgbClr val="33CC66"/>
                </a:solidFill>
                <a:latin typeface="Calibri" panose="020F0502020204030204" pitchFamily="34" charset="0"/>
              </a:rPr>
              <a:t>restore</a:t>
            </a:r>
            <a:r>
              <a:rPr lang="en-US" dirty="0">
                <a:latin typeface="Calibri" panose="020F0502020204030204" pitchFamily="34" charset="0"/>
              </a:rPr>
              <a:t> a set of registers</a:t>
            </a:r>
          </a:p>
        </p:txBody>
      </p:sp>
      <p:sp>
        <p:nvSpPr>
          <p:cNvPr id="8" name="AutoShape 6"/>
          <p:cNvSpPr>
            <a:spLocks noChangeAspect="1" noChangeArrowheads="1" noTextEdit="1"/>
          </p:cNvSpPr>
          <p:nvPr/>
        </p:nvSpPr>
        <p:spPr bwMode="auto">
          <a:xfrm>
            <a:off x="762000" y="1828800"/>
            <a:ext cx="75882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993775" y="1905000"/>
            <a:ext cx="10002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Times New Roman" pitchFamily="18" charset="0"/>
              </a:rPr>
              <a:t>Instruction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Rectangle 14"/>
          <p:cNvSpPr>
            <a:spLocks noChangeArrowheads="1"/>
          </p:cNvSpPr>
          <p:nvPr/>
        </p:nvSpPr>
        <p:spPr bwMode="auto">
          <a:xfrm>
            <a:off x="4159250" y="1905000"/>
            <a:ext cx="1111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Times New Roman" pitchFamily="18" charset="0"/>
              </a:rPr>
              <a:t>Semantics</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Freeform 17"/>
          <p:cNvSpPr>
            <a:spLocks noEditPoints="1"/>
          </p:cNvSpPr>
          <p:nvPr/>
        </p:nvSpPr>
        <p:spPr bwMode="auto">
          <a:xfrm>
            <a:off x="792163" y="2200275"/>
            <a:ext cx="7519988" cy="1404938"/>
          </a:xfrm>
          <a:custGeom>
            <a:avLst/>
            <a:gdLst>
              <a:gd name="T0" fmla="*/ 483 w 487"/>
              <a:gd name="T1" fmla="*/ 55 h 91"/>
              <a:gd name="T2" fmla="*/ 483 w 487"/>
              <a:gd name="T3" fmla="*/ 0 h 91"/>
              <a:gd name="T4" fmla="*/ 487 w 487"/>
              <a:gd name="T5" fmla="*/ 55 h 91"/>
              <a:gd name="T6" fmla="*/ 487 w 487"/>
              <a:gd name="T7" fmla="*/ 0 h 91"/>
              <a:gd name="T8" fmla="*/ 0 w 487"/>
              <a:gd name="T9" fmla="*/ 55 h 91"/>
              <a:gd name="T10" fmla="*/ 487 w 487"/>
              <a:gd name="T11" fmla="*/ 55 h 91"/>
              <a:gd name="T12" fmla="*/ 0 w 487"/>
              <a:gd name="T13" fmla="*/ 91 h 91"/>
              <a:gd name="T14" fmla="*/ 0 w 487"/>
              <a:gd name="T15" fmla="*/ 55 h 91"/>
              <a:gd name="T16" fmla="*/ 4 w 487"/>
              <a:gd name="T17" fmla="*/ 91 h 91"/>
              <a:gd name="T18" fmla="*/ 4 w 487"/>
              <a:gd name="T19"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7" h="91">
                <a:moveTo>
                  <a:pt x="483" y="55"/>
                </a:moveTo>
                <a:lnTo>
                  <a:pt x="483" y="0"/>
                </a:lnTo>
                <a:moveTo>
                  <a:pt x="487" y="55"/>
                </a:moveTo>
                <a:lnTo>
                  <a:pt x="487" y="0"/>
                </a:lnTo>
                <a:moveTo>
                  <a:pt x="0" y="55"/>
                </a:moveTo>
                <a:lnTo>
                  <a:pt x="487" y="55"/>
                </a:lnTo>
                <a:moveTo>
                  <a:pt x="0" y="91"/>
                </a:moveTo>
                <a:lnTo>
                  <a:pt x="0" y="55"/>
                </a:lnTo>
                <a:moveTo>
                  <a:pt x="4" y="91"/>
                </a:moveTo>
                <a:lnTo>
                  <a:pt x="4" y="55"/>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8"/>
          <p:cNvSpPr>
            <a:spLocks noChangeShapeType="1"/>
          </p:cNvSpPr>
          <p:nvPr/>
        </p:nvSpPr>
        <p:spPr bwMode="auto">
          <a:xfrm flipV="1">
            <a:off x="4019550" y="3049588"/>
            <a:ext cx="0" cy="555625"/>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2" name="Group 21"/>
          <p:cNvGrpSpPr/>
          <p:nvPr/>
        </p:nvGrpSpPr>
        <p:grpSpPr>
          <a:xfrm>
            <a:off x="792163" y="1858963"/>
            <a:ext cx="7519988" cy="1808163"/>
            <a:chOff x="1317626" y="1630363"/>
            <a:chExt cx="7519988" cy="1808163"/>
          </a:xfrm>
        </p:grpSpPr>
        <p:grpSp>
          <p:nvGrpSpPr>
            <p:cNvPr id="21" name="Group 20"/>
            <p:cNvGrpSpPr/>
            <p:nvPr/>
          </p:nvGrpSpPr>
          <p:grpSpPr>
            <a:xfrm>
              <a:off x="1317626" y="1630363"/>
              <a:ext cx="7519988" cy="1190625"/>
              <a:chOff x="1317626" y="1630363"/>
              <a:chExt cx="7519988" cy="1190625"/>
            </a:xfrm>
          </p:grpSpPr>
          <p:sp>
            <p:nvSpPr>
              <p:cNvPr id="9" name="Line 8"/>
              <p:cNvSpPr>
                <a:spLocks noChangeShapeType="1"/>
              </p:cNvSpPr>
              <p:nvPr/>
            </p:nvSpPr>
            <p:spPr bwMode="auto">
              <a:xfrm flipV="1">
                <a:off x="1379538" y="1692275"/>
                <a:ext cx="0" cy="27940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p:cNvSpPr>
                <a:spLocks noChangeShapeType="1"/>
              </p:cNvSpPr>
              <p:nvPr/>
            </p:nvSpPr>
            <p:spPr bwMode="auto">
              <a:xfrm flipV="1">
                <a:off x="1317626" y="1692275"/>
                <a:ext cx="0" cy="27940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0"/>
              <p:cNvSpPr>
                <a:spLocks noChangeShapeType="1"/>
              </p:cNvSpPr>
              <p:nvPr/>
            </p:nvSpPr>
            <p:spPr bwMode="auto">
              <a:xfrm>
                <a:off x="1317626" y="1692275"/>
                <a:ext cx="7519988"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a:off x="1317626" y="1630363"/>
                <a:ext cx="7519988"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flipV="1">
                <a:off x="4545013" y="1692275"/>
                <a:ext cx="0" cy="27940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noEditPoints="1"/>
              </p:cNvSpPr>
              <p:nvPr/>
            </p:nvSpPr>
            <p:spPr bwMode="auto">
              <a:xfrm>
                <a:off x="1317626" y="1692275"/>
                <a:ext cx="7519988" cy="1128713"/>
              </a:xfrm>
              <a:custGeom>
                <a:avLst/>
                <a:gdLst>
                  <a:gd name="T0" fmla="*/ 483 w 487"/>
                  <a:gd name="T1" fmla="*/ 18 h 73"/>
                  <a:gd name="T2" fmla="*/ 483 w 487"/>
                  <a:gd name="T3" fmla="*/ 0 h 73"/>
                  <a:gd name="T4" fmla="*/ 487 w 487"/>
                  <a:gd name="T5" fmla="*/ 18 h 73"/>
                  <a:gd name="T6" fmla="*/ 487 w 487"/>
                  <a:gd name="T7" fmla="*/ 0 h 73"/>
                  <a:gd name="T8" fmla="*/ 0 w 487"/>
                  <a:gd name="T9" fmla="*/ 18 h 73"/>
                  <a:gd name="T10" fmla="*/ 487 w 487"/>
                  <a:gd name="T11" fmla="*/ 18 h 73"/>
                  <a:gd name="T12" fmla="*/ 0 w 487"/>
                  <a:gd name="T13" fmla="*/ 73 h 73"/>
                  <a:gd name="T14" fmla="*/ 0 w 487"/>
                  <a:gd name="T15" fmla="*/ 18 h 73"/>
                  <a:gd name="T16" fmla="*/ 4 w 487"/>
                  <a:gd name="T17" fmla="*/ 73 h 73"/>
                  <a:gd name="T18" fmla="*/ 4 w 487"/>
                  <a:gd name="T19" fmla="*/ 1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7" h="73">
                    <a:moveTo>
                      <a:pt x="483" y="18"/>
                    </a:moveTo>
                    <a:lnTo>
                      <a:pt x="483" y="0"/>
                    </a:lnTo>
                    <a:moveTo>
                      <a:pt x="487" y="18"/>
                    </a:moveTo>
                    <a:lnTo>
                      <a:pt x="487" y="0"/>
                    </a:lnTo>
                    <a:moveTo>
                      <a:pt x="0" y="18"/>
                    </a:moveTo>
                    <a:lnTo>
                      <a:pt x="487" y="18"/>
                    </a:lnTo>
                    <a:moveTo>
                      <a:pt x="0" y="73"/>
                    </a:moveTo>
                    <a:lnTo>
                      <a:pt x="0" y="18"/>
                    </a:lnTo>
                    <a:moveTo>
                      <a:pt x="4" y="73"/>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6"/>
              <p:cNvSpPr>
                <a:spLocks noChangeShapeType="1"/>
              </p:cNvSpPr>
              <p:nvPr/>
            </p:nvSpPr>
            <p:spPr bwMode="auto">
              <a:xfrm flipV="1">
                <a:off x="4545013" y="1971675"/>
                <a:ext cx="0" cy="849313"/>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0" name="Freeform 19"/>
            <p:cNvSpPr>
              <a:spLocks noEditPoints="1"/>
            </p:cNvSpPr>
            <p:nvPr/>
          </p:nvSpPr>
          <p:spPr bwMode="auto">
            <a:xfrm>
              <a:off x="1317626" y="2820988"/>
              <a:ext cx="7519988" cy="617538"/>
            </a:xfrm>
            <a:custGeom>
              <a:avLst/>
              <a:gdLst>
                <a:gd name="T0" fmla="*/ 483 w 487"/>
                <a:gd name="T1" fmla="*/ 36 h 40"/>
                <a:gd name="T2" fmla="*/ 483 w 487"/>
                <a:gd name="T3" fmla="*/ 0 h 40"/>
                <a:gd name="T4" fmla="*/ 487 w 487"/>
                <a:gd name="T5" fmla="*/ 36 h 40"/>
                <a:gd name="T6" fmla="*/ 487 w 487"/>
                <a:gd name="T7" fmla="*/ 0 h 40"/>
                <a:gd name="T8" fmla="*/ 0 w 487"/>
                <a:gd name="T9" fmla="*/ 36 h 40"/>
                <a:gd name="T10" fmla="*/ 487 w 487"/>
                <a:gd name="T11" fmla="*/ 36 h 40"/>
                <a:gd name="T12" fmla="*/ 0 w 487"/>
                <a:gd name="T13" fmla="*/ 40 h 40"/>
                <a:gd name="T14" fmla="*/ 487 w 487"/>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40">
                  <a:moveTo>
                    <a:pt x="483" y="36"/>
                  </a:moveTo>
                  <a:lnTo>
                    <a:pt x="483" y="0"/>
                  </a:lnTo>
                  <a:moveTo>
                    <a:pt x="487" y="36"/>
                  </a:moveTo>
                  <a:lnTo>
                    <a:pt x="487" y="0"/>
                  </a:lnTo>
                  <a:moveTo>
                    <a:pt x="0" y="36"/>
                  </a:moveTo>
                  <a:lnTo>
                    <a:pt x="487" y="36"/>
                  </a:lnTo>
                  <a:moveTo>
                    <a:pt x="0" y="40"/>
                  </a:moveTo>
                  <a:lnTo>
                    <a:pt x="487" y="40"/>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6" name="Rectangle 25"/>
          <p:cNvSpPr>
            <a:spLocks noChangeArrowheads="1"/>
          </p:cNvSpPr>
          <p:nvPr/>
        </p:nvSpPr>
        <p:spPr bwMode="auto">
          <a:xfrm>
            <a:off x="993775" y="2209800"/>
            <a:ext cx="2584041" cy="2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50" dirty="0" err="1">
                <a:solidFill>
                  <a:srgbClr val="1A1B1C"/>
                </a:solidFill>
                <a:latin typeface="Times New Roman" pitchFamily="18" charset="0"/>
              </a:rPr>
              <a:t>ldmfd</a:t>
            </a:r>
            <a:r>
              <a:rPr lang="en-US" sz="1750" dirty="0">
                <a:solidFill>
                  <a:srgbClr val="1A1B1C"/>
                </a:solidFill>
                <a:latin typeface="Times New Roman" pitchFamily="18" charset="0"/>
              </a:rPr>
              <a:t> </a:t>
            </a:r>
            <a:r>
              <a:rPr lang="en-US" sz="1750" dirty="0" err="1" smtClean="0">
                <a:solidFill>
                  <a:srgbClr val="1A1B1C"/>
                </a:solidFill>
                <a:latin typeface="Times New Roman" pitchFamily="18" charset="0"/>
              </a:rPr>
              <a:t>sp</a:t>
            </a:r>
            <a:r>
              <a:rPr lang="en-US" sz="1750" dirty="0" smtClean="0">
                <a:solidFill>
                  <a:srgbClr val="1A1B1C"/>
                </a:solidFill>
                <a:latin typeface="Times New Roman" pitchFamily="18" charset="0"/>
              </a:rPr>
              <a:t>!, </a:t>
            </a:r>
            <a:r>
              <a:rPr lang="en-US" sz="1750" dirty="0">
                <a:solidFill>
                  <a:srgbClr val="1A1B1C"/>
                </a:solidFill>
                <a:latin typeface="Times New Roman" pitchFamily="18" charset="0"/>
              </a:rPr>
              <a:t>{list of registers </a:t>
            </a:r>
            <a:r>
              <a:rPr lang="en-US" sz="1750" dirty="0" smtClean="0">
                <a:solidFill>
                  <a:srgbClr val="1A1B1C"/>
                </a:solidFill>
                <a:latin typeface="Times New Roman" pitchFamily="18" charset="0"/>
              </a:rPr>
              <a:t>}</a:t>
            </a:r>
            <a:endParaRPr kumimoji="0" lang="en-US" sz="1750" b="0" i="0" u="none" strike="noStrike" cap="none" normalizeH="0" baseline="0" dirty="0" smtClean="0">
              <a:ln>
                <a:noFill/>
              </a:ln>
              <a:solidFill>
                <a:schemeClr val="tx1"/>
              </a:solidFill>
              <a:effectLst/>
              <a:latin typeface="Arial" pitchFamily="34" charset="0"/>
            </a:endParaRPr>
          </a:p>
        </p:txBody>
      </p:sp>
      <p:sp>
        <p:nvSpPr>
          <p:cNvPr id="27" name="Rectangle 26"/>
          <p:cNvSpPr>
            <a:spLocks noChangeArrowheads="1"/>
          </p:cNvSpPr>
          <p:nvPr/>
        </p:nvSpPr>
        <p:spPr bwMode="auto">
          <a:xfrm>
            <a:off x="1019175" y="3073400"/>
            <a:ext cx="2558393" cy="2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1750" dirty="0" err="1" smtClean="0">
                <a:solidFill>
                  <a:srgbClr val="1A1B1C"/>
                </a:solidFill>
                <a:latin typeface="Times New Roman" pitchFamily="18" charset="0"/>
              </a:rPr>
              <a:t>stmfd</a:t>
            </a:r>
            <a:r>
              <a:rPr lang="en-US" sz="1750" dirty="0" smtClean="0">
                <a:solidFill>
                  <a:srgbClr val="1A1B1C"/>
                </a:solidFill>
                <a:latin typeface="Times New Roman" pitchFamily="18" charset="0"/>
              </a:rPr>
              <a:t> </a:t>
            </a:r>
            <a:r>
              <a:rPr lang="en-US" sz="1750" dirty="0" err="1" smtClean="0">
                <a:solidFill>
                  <a:srgbClr val="1A1B1C"/>
                </a:solidFill>
                <a:latin typeface="Times New Roman" pitchFamily="18" charset="0"/>
              </a:rPr>
              <a:t>sp</a:t>
            </a:r>
            <a:r>
              <a:rPr lang="en-US" sz="1750" dirty="0" smtClean="0">
                <a:solidFill>
                  <a:srgbClr val="1A1B1C"/>
                </a:solidFill>
                <a:latin typeface="Times New Roman" pitchFamily="18" charset="0"/>
              </a:rPr>
              <a:t>!, </a:t>
            </a:r>
            <a:r>
              <a:rPr lang="en-US" sz="1750" dirty="0">
                <a:solidFill>
                  <a:srgbClr val="1A1B1C"/>
                </a:solidFill>
                <a:latin typeface="Times New Roman" pitchFamily="18" charset="0"/>
              </a:rPr>
              <a:t>{list of registers </a:t>
            </a:r>
            <a:r>
              <a:rPr lang="en-US" sz="1750" dirty="0" smtClean="0">
                <a:solidFill>
                  <a:srgbClr val="1A1B1C"/>
                </a:solidFill>
                <a:latin typeface="Times New Roman" pitchFamily="18" charset="0"/>
              </a:rPr>
              <a:t>}</a:t>
            </a:r>
            <a:endParaRPr kumimoji="0" lang="en-US" sz="1750" b="0" i="0" u="none" strike="noStrike" cap="none" normalizeH="0" baseline="0" dirty="0" smtClean="0">
              <a:ln>
                <a:noFill/>
              </a:ln>
              <a:solidFill>
                <a:schemeClr val="tx1"/>
              </a:solidFill>
              <a:effectLst/>
              <a:latin typeface="Arial" pitchFamily="34" charset="0"/>
            </a:endParaRPr>
          </a:p>
        </p:txBody>
      </p:sp>
      <p:sp>
        <p:nvSpPr>
          <p:cNvPr id="28" name="Rectangle 27"/>
          <p:cNvSpPr>
            <a:spLocks noChangeArrowheads="1"/>
          </p:cNvSpPr>
          <p:nvPr/>
        </p:nvSpPr>
        <p:spPr bwMode="auto">
          <a:xfrm>
            <a:off x="4171950" y="2215357"/>
            <a:ext cx="3866443"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50" dirty="0">
                <a:latin typeface="Times New Roman" pitchFamily="18" charset="0"/>
                <a:cs typeface="Times New Roman" pitchFamily="18" charset="0"/>
              </a:rPr>
              <a:t>Pop the stack and assign values to registers</a:t>
            </a:r>
          </a:p>
          <a:p>
            <a:r>
              <a:rPr lang="en-US" sz="1750" dirty="0">
                <a:latin typeface="Times New Roman" pitchFamily="18" charset="0"/>
                <a:cs typeface="Times New Roman" pitchFamily="18" charset="0"/>
              </a:rPr>
              <a:t>in ascending order. </a:t>
            </a:r>
            <a:r>
              <a:rPr lang="en-US" sz="1750" dirty="0" smtClean="0">
                <a:latin typeface="Times New Roman" pitchFamily="18" charset="0"/>
                <a:cs typeface="Times New Roman" pitchFamily="18" charset="0"/>
              </a:rPr>
              <a:t>Update </a:t>
            </a:r>
            <a:r>
              <a:rPr lang="en-US" sz="1750" i="1" dirty="0" smtClean="0">
                <a:latin typeface="Times New Roman" pitchFamily="18" charset="0"/>
                <a:cs typeface="Times New Roman" pitchFamily="18" charset="0"/>
              </a:rPr>
              <a:t>sp</a:t>
            </a:r>
            <a:r>
              <a:rPr lang="en-US" sz="1750" dirty="0" smtClean="0">
                <a:latin typeface="Times New Roman" pitchFamily="18" charset="0"/>
                <a:cs typeface="Times New Roman" pitchFamily="18" charset="0"/>
              </a:rPr>
              <a:t>. </a:t>
            </a:r>
            <a:endParaRPr lang="en-US" sz="1750" dirty="0">
              <a:latin typeface="Times New Roman" pitchFamily="18" charset="0"/>
              <a:cs typeface="Times New Roman" pitchFamily="18" charset="0"/>
            </a:endParaRPr>
          </a:p>
        </p:txBody>
      </p:sp>
      <p:sp>
        <p:nvSpPr>
          <p:cNvPr id="29" name="Rectangle 28"/>
          <p:cNvSpPr>
            <a:spLocks noChangeArrowheads="1"/>
          </p:cNvSpPr>
          <p:nvPr/>
        </p:nvSpPr>
        <p:spPr bwMode="auto">
          <a:xfrm>
            <a:off x="4197350" y="3078957"/>
            <a:ext cx="4004301"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50" dirty="0">
                <a:latin typeface="Times New Roman" pitchFamily="18" charset="0"/>
                <a:cs typeface="Times New Roman" pitchFamily="18" charset="0"/>
              </a:rPr>
              <a:t>Push the registers on the stack in descending</a:t>
            </a:r>
          </a:p>
          <a:p>
            <a:r>
              <a:rPr lang="en-US" sz="1750" dirty="0">
                <a:latin typeface="Times New Roman" pitchFamily="18" charset="0"/>
                <a:cs typeface="Times New Roman" pitchFamily="18" charset="0"/>
              </a:rPr>
              <a:t>order. Update </a:t>
            </a:r>
            <a:r>
              <a:rPr lang="en-US" sz="1750" i="1" dirty="0">
                <a:latin typeface="Times New Roman" pitchFamily="18" charset="0"/>
                <a:cs typeface="Times New Roman" pitchFamily="18" charset="0"/>
              </a:rPr>
              <a:t>sp</a:t>
            </a:r>
            <a:r>
              <a:rPr lang="en-US" sz="1750" dirty="0">
                <a:latin typeface="Times New Roman" pitchFamily="18" charset="0"/>
                <a:cs typeface="Times New Roman" pitchFamily="18" charset="0"/>
              </a:rPr>
              <a:t>. </a:t>
            </a:r>
          </a:p>
          <a:p>
            <a:endParaRPr lang="en-US" sz="175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05355"/>
            <a:ext cx="7416800" cy="738664"/>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800" dirty="0" err="1">
                <a:solidFill>
                  <a:schemeClr val="tx1"/>
                </a:solidFill>
              </a:rPr>
              <a:t>Outline</a:t>
            </a:r>
            <a:endParaRPr lang="fr-FR" sz="4800" dirty="0">
              <a:solidFill>
                <a:schemeClr val="tx1"/>
              </a:solidFill>
            </a:endParaRPr>
          </a:p>
        </p:txBody>
      </p:sp>
      <p:sp>
        <p:nvSpPr>
          <p:cNvPr id="3" name="Text Placeholder 2"/>
          <p:cNvSpPr txBox="1">
            <a:spLocks noGrp="1"/>
          </p:cNvSpPr>
          <p:nvPr>
            <p:ph type="body" idx="4294967295"/>
          </p:nvPr>
        </p:nvSpPr>
        <p:spPr>
          <a:xfrm>
            <a:off x="1066800" y="1749425"/>
            <a:ext cx="7345362" cy="39655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3563" lvl="0" indent="-447675">
              <a:spcBef>
                <a:spcPts val="1200"/>
              </a:spcBef>
              <a:buSzPct val="100000"/>
              <a:buFont typeface="Symbol" panose="05050102010706020507" pitchFamily="18" charset="2"/>
              <a:buChar char="*"/>
            </a:pPr>
            <a:r>
              <a:rPr lang="en-US" dirty="0">
                <a:latin typeface="Calibri" panose="020F0502020204030204" pitchFamily="34" charset="0"/>
                <a:cs typeface="Calibri" pitchFamily="32"/>
              </a:rPr>
              <a:t>Basic Instructions</a:t>
            </a:r>
          </a:p>
          <a:p>
            <a:pPr marL="563563" lvl="0" indent="-447675">
              <a:spcBef>
                <a:spcPts val="1200"/>
              </a:spcBef>
              <a:buSzPct val="100000"/>
              <a:buFont typeface="Symbol" panose="05050102010706020507" pitchFamily="18" charset="2"/>
              <a:buChar char="*"/>
            </a:pPr>
            <a:r>
              <a:rPr lang="en-US" dirty="0">
                <a:latin typeface="Calibri" panose="020F0502020204030204" pitchFamily="34" charset="0"/>
                <a:cs typeface="Calibri" pitchFamily="32"/>
              </a:rPr>
              <a:t>Advanced Instructions</a:t>
            </a:r>
          </a:p>
          <a:p>
            <a:pPr marL="563563" lvl="0" indent="-447675">
              <a:spcBef>
                <a:spcPts val="1200"/>
              </a:spcBef>
              <a:buSzPct val="100000"/>
              <a:buFont typeface="Symbol" panose="05050102010706020507" pitchFamily="18" charset="2"/>
              <a:buChar char="*"/>
            </a:pPr>
            <a:r>
              <a:rPr lang="en-US" dirty="0">
                <a:latin typeface="Calibri" panose="020F0502020204030204" pitchFamily="34" charset="0"/>
                <a:cs typeface="Calibri" pitchFamily="32"/>
              </a:rPr>
              <a:t>Branch Instructions</a:t>
            </a:r>
          </a:p>
          <a:p>
            <a:pPr marL="563563" lvl="0" indent="-447675">
              <a:spcBef>
                <a:spcPts val="1200"/>
              </a:spcBef>
              <a:buSzPct val="100000"/>
              <a:buFont typeface="Symbol" panose="05050102010706020507" pitchFamily="18" charset="2"/>
              <a:buChar char="*"/>
            </a:pPr>
            <a:r>
              <a:rPr lang="en-US" dirty="0">
                <a:latin typeface="Calibri" panose="020F0502020204030204" pitchFamily="34" charset="0"/>
                <a:cs typeface="Calibri" pitchFamily="32"/>
              </a:rPr>
              <a:t>Memory Instructions</a:t>
            </a:r>
          </a:p>
          <a:p>
            <a:pPr marL="563563" lvl="0" indent="-447675">
              <a:spcBef>
                <a:spcPts val="1200"/>
              </a:spcBef>
              <a:buSzPct val="100000"/>
              <a:buFont typeface="Symbol" panose="05050102010706020507" pitchFamily="18" charset="2"/>
              <a:buChar char="*"/>
            </a:pPr>
            <a:r>
              <a:rPr lang="en-US" dirty="0">
                <a:latin typeface="Calibri" panose="020F0502020204030204" pitchFamily="34" charset="0"/>
                <a:cs typeface="Calibri" pitchFamily="32"/>
              </a:rPr>
              <a:t>Instruction Encoding</a:t>
            </a:r>
          </a:p>
        </p:txBody>
      </p:sp>
      <p:pic>
        <p:nvPicPr>
          <p:cNvPr id="4" name="Picture 3"/>
          <p:cNvPicPr>
            <a:picLocks noChangeAspect="1"/>
          </p:cNvPicPr>
          <p:nvPr/>
        </p:nvPicPr>
        <p:blipFill>
          <a:blip r:embed="rId3">
            <a:lum/>
            <a:alphaModFix/>
          </a:blip>
          <a:srcRect/>
          <a:stretch>
            <a:fillRect/>
          </a:stretch>
        </p:blipFill>
        <p:spPr>
          <a:xfrm rot="10800000">
            <a:off x="5524440" y="1601041"/>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sp>
        <p:nvSpPr>
          <p:cNvPr id="7" name="Rectangle 6"/>
          <p:cNvSpPr/>
          <p:nvPr/>
        </p:nvSpPr>
        <p:spPr>
          <a:xfrm>
            <a:off x="1143600" y="1542871"/>
            <a:ext cx="7162800" cy="1200329"/>
          </a:xfrm>
          <a:prstGeom prst="rect">
            <a:avLst/>
          </a:prstGeom>
        </p:spPr>
        <p:txBody>
          <a:bodyPr wrap="square">
            <a:spAutoFit/>
          </a:bodyPr>
          <a:lstStyle/>
          <a:p>
            <a:r>
              <a:rPr lang="en-US" i="1" dirty="0">
                <a:latin typeface="Times New Roman" pitchFamily="18" charset="0"/>
                <a:cs typeface="Times New Roman" pitchFamily="18" charset="0"/>
              </a:rPr>
              <a:t>Write a function in C and implement it in ARM assembly to compute </a:t>
            </a:r>
            <a:r>
              <a:rPr lang="en-US" i="1" dirty="0" err="1">
                <a:latin typeface="Times New Roman" pitchFamily="18" charset="0"/>
                <a:cs typeface="Times New Roman" pitchFamily="18" charset="0"/>
              </a:rPr>
              <a:t>x</a:t>
            </a:r>
            <a:r>
              <a:rPr lang="en-US" i="1" baseline="30000" dirty="0" err="1">
                <a:latin typeface="Times New Roman" pitchFamily="18" charset="0"/>
                <a:cs typeface="Times New Roman" pitchFamily="18" charset="0"/>
              </a:rPr>
              <a:t>n</a:t>
            </a:r>
            <a:r>
              <a:rPr lang="en-US" i="1" dirty="0">
                <a:latin typeface="Times New Roman" pitchFamily="18" charset="0"/>
                <a:cs typeface="Times New Roman" pitchFamily="18" charset="0"/>
              </a:rPr>
              <a:t>,</a:t>
            </a:r>
          </a:p>
          <a:p>
            <a:r>
              <a:rPr lang="en-US" i="1" dirty="0">
                <a:latin typeface="Times New Roman" pitchFamily="18" charset="0"/>
                <a:cs typeface="Times New Roman" pitchFamily="18" charset="0"/>
              </a:rPr>
              <a:t>where x and n are natural numbers. Assume that x is passed through r</a:t>
            </a:r>
            <a:r>
              <a:rPr lang="en-US" dirty="0">
                <a:latin typeface="Times New Roman" pitchFamily="18" charset="0"/>
                <a:cs typeface="Times New Roman" pitchFamily="18" charset="0"/>
              </a:rPr>
              <a:t>0</a:t>
            </a:r>
            <a:r>
              <a:rPr lang="en-US" i="1" dirty="0">
                <a:latin typeface="Times New Roman" pitchFamily="18" charset="0"/>
                <a:cs typeface="Times New Roman" pitchFamily="18" charset="0"/>
              </a:rPr>
              <a:t>, n</a:t>
            </a:r>
          </a:p>
          <a:p>
            <a:r>
              <a:rPr lang="en-US" i="1" dirty="0">
                <a:latin typeface="Times New Roman" pitchFamily="18" charset="0"/>
                <a:cs typeface="Times New Roman" pitchFamily="18" charset="0"/>
              </a:rPr>
              <a:t>through r</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 and the return value is passed back to the original program via</a:t>
            </a:r>
          </a:p>
          <a:p>
            <a:r>
              <a:rPr lang="en-US" i="1" dirty="0">
                <a:latin typeface="Times New Roman" pitchFamily="18" charset="0"/>
                <a:cs typeface="Times New Roman" pitchFamily="18" charset="0"/>
              </a:rPr>
              <a:t>r</a:t>
            </a:r>
            <a:r>
              <a:rPr lang="en-US" dirty="0">
                <a:latin typeface="Times New Roman" pitchFamily="18" charset="0"/>
                <a:cs typeface="Times New Roman" pitchFamily="18" charset="0"/>
              </a:rPr>
              <a:t>0</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Answer:</a:t>
            </a:r>
            <a:endParaRPr lang="en-US" dirty="0">
              <a:latin typeface="Times New Roman" pitchFamily="18" charset="0"/>
              <a:cs typeface="Times New Roman" pitchFamily="18" charset="0"/>
            </a:endParaRPr>
          </a:p>
        </p:txBody>
      </p:sp>
      <p:sp>
        <p:nvSpPr>
          <p:cNvPr id="11" name="Freeform 7"/>
          <p:cNvSpPr>
            <a:spLocks/>
          </p:cNvSpPr>
          <p:nvPr/>
        </p:nvSpPr>
        <p:spPr bwMode="auto">
          <a:xfrm>
            <a:off x="990600" y="2979884"/>
            <a:ext cx="7696200" cy="2851681"/>
          </a:xfrm>
          <a:custGeom>
            <a:avLst/>
            <a:gdLst>
              <a:gd name="T0" fmla="*/ 256 w 490"/>
              <a:gd name="T1" fmla="*/ 0 h 137"/>
              <a:gd name="T2" fmla="*/ 490 w 490"/>
              <a:gd name="T3" fmla="*/ 0 h 137"/>
              <a:gd name="T4" fmla="*/ 490 w 490"/>
              <a:gd name="T5" fmla="*/ 137 h 137"/>
              <a:gd name="T6" fmla="*/ 0 w 490"/>
              <a:gd name="T7" fmla="*/ 137 h 137"/>
              <a:gd name="T8" fmla="*/ 0 w 490"/>
              <a:gd name="T9" fmla="*/ 0 h 137"/>
              <a:gd name="T10" fmla="*/ 234 w 490"/>
              <a:gd name="T11" fmla="*/ 0 h 137"/>
            </a:gdLst>
            <a:ahLst/>
            <a:cxnLst>
              <a:cxn ang="0">
                <a:pos x="T0" y="T1"/>
              </a:cxn>
              <a:cxn ang="0">
                <a:pos x="T2" y="T3"/>
              </a:cxn>
              <a:cxn ang="0">
                <a:pos x="T4" y="T5"/>
              </a:cxn>
              <a:cxn ang="0">
                <a:pos x="T6" y="T7"/>
              </a:cxn>
              <a:cxn ang="0">
                <a:pos x="T8" y="T9"/>
              </a:cxn>
              <a:cxn ang="0">
                <a:pos x="T10" y="T11"/>
              </a:cxn>
            </a:cxnLst>
            <a:rect l="0" t="0" r="r" b="b"/>
            <a:pathLst>
              <a:path w="490" h="137">
                <a:moveTo>
                  <a:pt x="256" y="0"/>
                </a:moveTo>
                <a:lnTo>
                  <a:pt x="490" y="0"/>
                </a:lnTo>
                <a:lnTo>
                  <a:pt x="490" y="137"/>
                </a:lnTo>
                <a:lnTo>
                  <a:pt x="0" y="137"/>
                </a:lnTo>
                <a:lnTo>
                  <a:pt x="0" y="0"/>
                </a:lnTo>
                <a:lnTo>
                  <a:pt x="234" y="0"/>
                </a:lnTo>
              </a:path>
            </a:pathLst>
          </a:custGeom>
          <a:noFill/>
          <a:ln w="6"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3" name="Group 12"/>
          <p:cNvGrpSpPr/>
          <p:nvPr/>
        </p:nvGrpSpPr>
        <p:grpSpPr>
          <a:xfrm>
            <a:off x="3729488" y="2859765"/>
            <a:ext cx="1680712" cy="261610"/>
            <a:chOff x="3719730" y="2971800"/>
            <a:chExt cx="1680712" cy="261610"/>
          </a:xfrm>
        </p:grpSpPr>
        <p:sp>
          <p:nvSpPr>
            <p:cNvPr id="12" name="Rectangle 11"/>
            <p:cNvSpPr/>
            <p:nvPr/>
          </p:nvSpPr>
          <p:spPr>
            <a:xfrm>
              <a:off x="3719730" y="3036332"/>
              <a:ext cx="1680712" cy="163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p:cNvSpPr>
              <a:spLocks noChangeArrowheads="1"/>
            </p:cNvSpPr>
            <p:nvPr/>
          </p:nvSpPr>
          <p:spPr bwMode="auto">
            <a:xfrm>
              <a:off x="3759120" y="2971800"/>
              <a:ext cx="15773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i="1" dirty="0">
                  <a:latin typeface="Courier New" pitchFamily="49" charset="0"/>
                  <a:cs typeface="Courier New" pitchFamily="49" charset="0"/>
                </a:rPr>
                <a:t>ARM </a:t>
              </a:r>
              <a:r>
                <a:rPr lang="en-US" sz="1700" i="1" dirty="0" smtClean="0">
                  <a:latin typeface="Courier New" pitchFamily="49" charset="0"/>
                  <a:cs typeface="Courier New" pitchFamily="49" charset="0"/>
                </a:rPr>
                <a:t>assembly</a:t>
              </a:r>
              <a:endParaRPr lang="en-US" sz="1700" dirty="0">
                <a:latin typeface="Courier New" pitchFamily="49" charset="0"/>
                <a:cs typeface="Courier New" pitchFamily="49" charset="0"/>
              </a:endParaRPr>
            </a:p>
          </p:txBody>
        </p:sp>
      </p:grpSp>
      <p:sp>
        <p:nvSpPr>
          <p:cNvPr id="14" name="Rectangle 13"/>
          <p:cNvSpPr/>
          <p:nvPr/>
        </p:nvSpPr>
        <p:spPr>
          <a:xfrm>
            <a:off x="990600" y="3039237"/>
            <a:ext cx="8077200" cy="2716128"/>
          </a:xfrm>
          <a:prstGeom prst="rect">
            <a:avLst/>
          </a:prstGeom>
        </p:spPr>
        <p:txBody>
          <a:bodyPr wrap="square">
            <a:spAutoFit/>
          </a:bodyPr>
          <a:lstStyle/>
          <a:p>
            <a:r>
              <a:rPr lang="en-US" sz="1550" i="1" dirty="0">
                <a:latin typeface="Courier New" pitchFamily="49" charset="0"/>
                <a:cs typeface="Courier New" pitchFamily="49" charset="0"/>
              </a:rPr>
              <a:t>power:</a:t>
            </a:r>
          </a:p>
          <a:p>
            <a:r>
              <a:rPr lang="pt-BR" sz="1550" i="1" dirty="0" smtClean="0">
                <a:latin typeface="Courier New" pitchFamily="49" charset="0"/>
                <a:cs typeface="Courier New" pitchFamily="49" charset="0"/>
              </a:rPr>
              <a:t>	cmp </a:t>
            </a:r>
            <a:r>
              <a:rPr lang="pt-BR" sz="1550" i="1" dirty="0">
                <a:latin typeface="Courier New" pitchFamily="49" charset="0"/>
                <a:cs typeface="Courier New" pitchFamily="49" charset="0"/>
              </a:rPr>
              <a:t>r1, #</a:t>
            </a:r>
            <a:r>
              <a:rPr lang="pt-BR" sz="1550" i="1" dirty="0" smtClean="0">
                <a:latin typeface="Courier New" pitchFamily="49" charset="0"/>
                <a:cs typeface="Courier New" pitchFamily="49" charset="0"/>
              </a:rPr>
              <a:t>0	     /* </a:t>
            </a:r>
            <a:r>
              <a:rPr lang="pt-BR" sz="1550" i="1" dirty="0">
                <a:latin typeface="Courier New" pitchFamily="49" charset="0"/>
                <a:cs typeface="Courier New" pitchFamily="49" charset="0"/>
              </a:rPr>
              <a:t>compare n with 0 */</a:t>
            </a:r>
          </a:p>
          <a:p>
            <a:r>
              <a:rPr lang="pt-BR" sz="1550" i="1" dirty="0" smtClean="0">
                <a:latin typeface="Courier New" pitchFamily="49" charset="0"/>
                <a:cs typeface="Courier New" pitchFamily="49" charset="0"/>
              </a:rPr>
              <a:t>	moveq </a:t>
            </a:r>
            <a:r>
              <a:rPr lang="pt-BR" sz="1550" i="1" dirty="0">
                <a:latin typeface="Courier New" pitchFamily="49" charset="0"/>
                <a:cs typeface="Courier New" pitchFamily="49" charset="0"/>
              </a:rPr>
              <a:t>r0, #</a:t>
            </a:r>
            <a:r>
              <a:rPr lang="pt-BR" sz="1550" i="1" dirty="0" smtClean="0">
                <a:latin typeface="Courier New" pitchFamily="49" charset="0"/>
                <a:cs typeface="Courier New" pitchFamily="49" charset="0"/>
              </a:rPr>
              <a:t>1	     /* </a:t>
            </a:r>
            <a:r>
              <a:rPr lang="pt-BR" sz="1550" i="1" dirty="0">
                <a:latin typeface="Courier New" pitchFamily="49" charset="0"/>
                <a:cs typeface="Courier New" pitchFamily="49" charset="0"/>
              </a:rPr>
              <a:t>return 1 */</a:t>
            </a:r>
          </a:p>
          <a:p>
            <a:r>
              <a:rPr lang="en-US" sz="1550" i="1" dirty="0" smtClean="0">
                <a:latin typeface="Courier New" pitchFamily="49" charset="0"/>
                <a:cs typeface="Courier New" pitchFamily="49" charset="0"/>
              </a:rPr>
              <a:t>	</a:t>
            </a:r>
            <a:r>
              <a:rPr lang="en-US" sz="1550" i="1" dirty="0" err="1" smtClean="0">
                <a:latin typeface="Courier New" pitchFamily="49" charset="0"/>
                <a:cs typeface="Courier New" pitchFamily="49" charset="0"/>
              </a:rPr>
              <a:t>bxeq</a:t>
            </a:r>
            <a:r>
              <a:rPr lang="en-US" sz="1550" i="1" dirty="0" smtClean="0">
                <a:latin typeface="Courier New" pitchFamily="49" charset="0"/>
                <a:cs typeface="Courier New" pitchFamily="49" charset="0"/>
              </a:rPr>
              <a:t>  </a:t>
            </a:r>
            <a:r>
              <a:rPr lang="en-US" sz="1550" i="1" dirty="0" err="1" smtClean="0">
                <a:latin typeface="Courier New" pitchFamily="49" charset="0"/>
                <a:cs typeface="Courier New" pitchFamily="49" charset="0"/>
              </a:rPr>
              <a:t>lr</a:t>
            </a:r>
            <a:r>
              <a:rPr lang="en-US" sz="1550" i="1" dirty="0">
                <a:latin typeface="Courier New" pitchFamily="49" charset="0"/>
                <a:cs typeface="Courier New" pitchFamily="49" charset="0"/>
              </a:rPr>
              <a:t>	</a:t>
            </a:r>
            <a:r>
              <a:rPr lang="en-US" sz="1550" i="1" dirty="0" smtClean="0">
                <a:latin typeface="Courier New" pitchFamily="49" charset="0"/>
                <a:cs typeface="Courier New" pitchFamily="49" charset="0"/>
              </a:rPr>
              <a:t>     /* </a:t>
            </a:r>
            <a:r>
              <a:rPr lang="en-US" sz="1550" i="1" dirty="0">
                <a:latin typeface="Courier New" pitchFamily="49" charset="0"/>
                <a:cs typeface="Courier New" pitchFamily="49" charset="0"/>
              </a:rPr>
              <a:t>return */</a:t>
            </a:r>
          </a:p>
          <a:p>
            <a:endParaRPr lang="en-US" sz="1550" i="1" dirty="0" smtClean="0">
              <a:latin typeface="Courier New" pitchFamily="49" charset="0"/>
              <a:cs typeface="Courier New" pitchFamily="49" charset="0"/>
            </a:endParaRPr>
          </a:p>
          <a:p>
            <a:r>
              <a:rPr lang="en-US" sz="1550" i="1" dirty="0" smtClean="0">
                <a:latin typeface="Courier New" pitchFamily="49" charset="0"/>
                <a:cs typeface="Courier New" pitchFamily="49" charset="0"/>
              </a:rPr>
              <a:t>	</a:t>
            </a:r>
            <a:r>
              <a:rPr lang="en-US" sz="1550" i="1" dirty="0" err="1" smtClean="0">
                <a:latin typeface="Courier New" pitchFamily="49" charset="0"/>
                <a:cs typeface="Courier New" pitchFamily="49" charset="0"/>
              </a:rPr>
              <a:t>stmfd</a:t>
            </a:r>
            <a:r>
              <a:rPr lang="en-US" sz="1550" i="1" dirty="0" smtClean="0">
                <a:latin typeface="Courier New" pitchFamily="49" charset="0"/>
                <a:cs typeface="Courier New" pitchFamily="49" charset="0"/>
              </a:rPr>
              <a:t> </a:t>
            </a:r>
            <a:r>
              <a:rPr lang="en-US" sz="1550" i="1" dirty="0" err="1">
                <a:latin typeface="Courier New" pitchFamily="49" charset="0"/>
                <a:cs typeface="Courier New" pitchFamily="49" charset="0"/>
              </a:rPr>
              <a:t>sp</a:t>
            </a:r>
            <a:r>
              <a:rPr lang="en-US" sz="1550" i="1" dirty="0">
                <a:latin typeface="Courier New" pitchFamily="49" charset="0"/>
                <a:cs typeface="Courier New" pitchFamily="49" charset="0"/>
              </a:rPr>
              <a:t>!, {r4, </a:t>
            </a:r>
            <a:r>
              <a:rPr lang="en-US" sz="1550" i="1" dirty="0" err="1">
                <a:latin typeface="Courier New" pitchFamily="49" charset="0"/>
                <a:cs typeface="Courier New" pitchFamily="49" charset="0"/>
              </a:rPr>
              <a:t>lr</a:t>
            </a:r>
            <a:r>
              <a:rPr lang="en-US" sz="1550" i="1" dirty="0">
                <a:latin typeface="Courier New" pitchFamily="49" charset="0"/>
                <a:cs typeface="Courier New" pitchFamily="49" charset="0"/>
              </a:rPr>
              <a:t>} </a:t>
            </a:r>
            <a:r>
              <a:rPr lang="en-US" sz="1550" i="1" dirty="0" smtClean="0">
                <a:latin typeface="Courier New" pitchFamily="49" charset="0"/>
                <a:cs typeface="Courier New" pitchFamily="49" charset="0"/>
              </a:rPr>
              <a:t> /* </a:t>
            </a:r>
            <a:r>
              <a:rPr lang="en-US" sz="1550" i="1" dirty="0">
                <a:latin typeface="Courier New" pitchFamily="49" charset="0"/>
                <a:cs typeface="Courier New" pitchFamily="49" charset="0"/>
              </a:rPr>
              <a:t>save r4 and </a:t>
            </a:r>
            <a:r>
              <a:rPr lang="en-US" sz="1550" i="1" dirty="0" err="1">
                <a:latin typeface="Courier New" pitchFamily="49" charset="0"/>
                <a:cs typeface="Courier New" pitchFamily="49" charset="0"/>
              </a:rPr>
              <a:t>lr</a:t>
            </a:r>
            <a:r>
              <a:rPr lang="en-US" sz="1550" i="1" dirty="0">
                <a:latin typeface="Courier New" pitchFamily="49" charset="0"/>
                <a:cs typeface="Courier New" pitchFamily="49" charset="0"/>
              </a:rPr>
              <a:t> */</a:t>
            </a:r>
          </a:p>
          <a:p>
            <a:r>
              <a:rPr lang="pt-BR" sz="1550" i="1" dirty="0" smtClean="0">
                <a:latin typeface="Courier New" pitchFamily="49" charset="0"/>
                <a:cs typeface="Courier New" pitchFamily="49" charset="0"/>
              </a:rPr>
              <a:t>	mov </a:t>
            </a:r>
            <a:r>
              <a:rPr lang="pt-BR" sz="1550" i="1" dirty="0">
                <a:latin typeface="Courier New" pitchFamily="49" charset="0"/>
                <a:cs typeface="Courier New" pitchFamily="49" charset="0"/>
              </a:rPr>
              <a:t>r4, r0 </a:t>
            </a:r>
            <a:r>
              <a:rPr lang="pt-BR" sz="1550" i="1" dirty="0" smtClean="0">
                <a:latin typeface="Courier New" pitchFamily="49" charset="0"/>
                <a:cs typeface="Courier New" pitchFamily="49" charset="0"/>
              </a:rPr>
              <a:t>	      /* </a:t>
            </a:r>
            <a:r>
              <a:rPr lang="pt-BR" sz="1550" i="1" dirty="0">
                <a:latin typeface="Courier New" pitchFamily="49" charset="0"/>
                <a:cs typeface="Courier New" pitchFamily="49" charset="0"/>
              </a:rPr>
              <a:t>save x in r4 */</a:t>
            </a:r>
          </a:p>
          <a:p>
            <a:r>
              <a:rPr lang="pt-BR" sz="1550" i="1" dirty="0" smtClean="0">
                <a:latin typeface="Courier New" pitchFamily="49" charset="0"/>
                <a:cs typeface="Courier New" pitchFamily="49" charset="0"/>
              </a:rPr>
              <a:t>	sub </a:t>
            </a:r>
            <a:r>
              <a:rPr lang="pt-BR" sz="1550" i="1" dirty="0">
                <a:latin typeface="Courier New" pitchFamily="49" charset="0"/>
                <a:cs typeface="Courier New" pitchFamily="49" charset="0"/>
              </a:rPr>
              <a:t>r1, r1, #1 </a:t>
            </a:r>
            <a:r>
              <a:rPr lang="pt-BR" sz="1550" i="1" dirty="0" smtClean="0">
                <a:latin typeface="Courier New" pitchFamily="49" charset="0"/>
                <a:cs typeface="Courier New" pitchFamily="49" charset="0"/>
              </a:rPr>
              <a:t>	      /* </a:t>
            </a:r>
            <a:r>
              <a:rPr lang="pt-BR" sz="1550" i="1" dirty="0">
                <a:latin typeface="Courier New" pitchFamily="49" charset="0"/>
                <a:cs typeface="Courier New" pitchFamily="49" charset="0"/>
              </a:rPr>
              <a:t>n = n - 1 */</a:t>
            </a:r>
          </a:p>
          <a:p>
            <a:r>
              <a:rPr lang="en-US" sz="1550" i="1" dirty="0" smtClean="0">
                <a:latin typeface="Courier New" pitchFamily="49" charset="0"/>
                <a:cs typeface="Courier New" pitchFamily="49" charset="0"/>
              </a:rPr>
              <a:t>	</a:t>
            </a:r>
            <a:r>
              <a:rPr lang="en-US" sz="1550" i="1" dirty="0" err="1" smtClean="0">
                <a:latin typeface="Courier New" pitchFamily="49" charset="0"/>
                <a:cs typeface="Courier New" pitchFamily="49" charset="0"/>
              </a:rPr>
              <a:t>bl</a:t>
            </a:r>
            <a:r>
              <a:rPr lang="en-US" sz="1550" i="1" dirty="0" smtClean="0">
                <a:latin typeface="Courier New" pitchFamily="49" charset="0"/>
                <a:cs typeface="Courier New" pitchFamily="49" charset="0"/>
              </a:rPr>
              <a:t> </a:t>
            </a:r>
            <a:r>
              <a:rPr lang="en-US" sz="1550" i="1" dirty="0">
                <a:latin typeface="Courier New" pitchFamily="49" charset="0"/>
                <a:cs typeface="Courier New" pitchFamily="49" charset="0"/>
              </a:rPr>
              <a:t>power </a:t>
            </a:r>
            <a:r>
              <a:rPr lang="en-US" sz="1550" i="1" dirty="0" smtClean="0">
                <a:latin typeface="Courier New" pitchFamily="49" charset="0"/>
                <a:cs typeface="Courier New" pitchFamily="49" charset="0"/>
              </a:rPr>
              <a:t>	      /* </a:t>
            </a:r>
            <a:r>
              <a:rPr lang="en-US" sz="1550" i="1" dirty="0">
                <a:latin typeface="Courier New" pitchFamily="49" charset="0"/>
                <a:cs typeface="Courier New" pitchFamily="49" charset="0"/>
              </a:rPr>
              <a:t>recursively call power */</a:t>
            </a:r>
          </a:p>
          <a:p>
            <a:r>
              <a:rPr lang="pt-BR" sz="1550" i="1" dirty="0" smtClean="0">
                <a:latin typeface="Courier New" pitchFamily="49" charset="0"/>
                <a:cs typeface="Courier New" pitchFamily="49" charset="0"/>
              </a:rPr>
              <a:t>	mul </a:t>
            </a:r>
            <a:r>
              <a:rPr lang="pt-BR" sz="1550" i="1" dirty="0">
                <a:latin typeface="Courier New" pitchFamily="49" charset="0"/>
                <a:cs typeface="Courier New" pitchFamily="49" charset="0"/>
              </a:rPr>
              <a:t>r0, r4, r0 </a:t>
            </a:r>
            <a:r>
              <a:rPr lang="pt-BR" sz="1550" i="1" dirty="0" smtClean="0">
                <a:latin typeface="Courier New" pitchFamily="49" charset="0"/>
                <a:cs typeface="Courier New" pitchFamily="49" charset="0"/>
              </a:rPr>
              <a:t>	      /* </a:t>
            </a:r>
            <a:r>
              <a:rPr lang="pt-BR" sz="1550" i="1" dirty="0">
                <a:latin typeface="Courier New" pitchFamily="49" charset="0"/>
                <a:cs typeface="Courier New" pitchFamily="49" charset="0"/>
              </a:rPr>
              <a:t>power(x,n) = x * power(x,n-1) */</a:t>
            </a:r>
          </a:p>
          <a:p>
            <a:r>
              <a:rPr lang="en-US" sz="1550" i="1" dirty="0" smtClean="0">
                <a:latin typeface="Courier New" pitchFamily="49" charset="0"/>
                <a:cs typeface="Courier New" pitchFamily="49" charset="0"/>
              </a:rPr>
              <a:t>	</a:t>
            </a:r>
            <a:r>
              <a:rPr lang="en-US" sz="1550" i="1" dirty="0" err="1" smtClean="0">
                <a:latin typeface="Courier New" pitchFamily="49" charset="0"/>
                <a:cs typeface="Courier New" pitchFamily="49" charset="0"/>
              </a:rPr>
              <a:t>ldmfd</a:t>
            </a:r>
            <a:r>
              <a:rPr lang="en-US" sz="1550" i="1" dirty="0" smtClean="0">
                <a:latin typeface="Courier New" pitchFamily="49" charset="0"/>
                <a:cs typeface="Courier New" pitchFamily="49" charset="0"/>
              </a:rPr>
              <a:t> </a:t>
            </a:r>
            <a:r>
              <a:rPr lang="en-US" sz="1550" i="1" dirty="0" err="1">
                <a:latin typeface="Courier New" pitchFamily="49" charset="0"/>
                <a:cs typeface="Courier New" pitchFamily="49" charset="0"/>
              </a:rPr>
              <a:t>sp</a:t>
            </a:r>
            <a:r>
              <a:rPr lang="en-US" sz="1550" i="1" dirty="0">
                <a:latin typeface="Courier New" pitchFamily="49" charset="0"/>
                <a:cs typeface="Courier New" pitchFamily="49" charset="0"/>
              </a:rPr>
              <a:t>!, {r4, pc} </a:t>
            </a:r>
            <a:r>
              <a:rPr lang="en-US" sz="1550" i="1" dirty="0" smtClean="0">
                <a:latin typeface="Courier New" pitchFamily="49" charset="0"/>
                <a:cs typeface="Courier New" pitchFamily="49" charset="0"/>
              </a:rPr>
              <a:t>  /* </a:t>
            </a:r>
            <a:r>
              <a:rPr lang="en-US" sz="1550" i="1" dirty="0">
                <a:latin typeface="Courier New" pitchFamily="49" charset="0"/>
                <a:cs typeface="Courier New" pitchFamily="49" charset="0"/>
              </a:rPr>
              <a:t>restore r4 and return */</a:t>
            </a:r>
            <a:endParaRPr lang="en-US" sz="155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447800" y="1622425"/>
            <a:ext cx="7345362" cy="40163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79450" lvl="0" indent="-504825">
              <a:spcBef>
                <a:spcPts val="1400"/>
              </a:spcBef>
              <a:buSzPct val="100000"/>
              <a:buFont typeface="Symbol" panose="05050102010706020507" pitchFamily="18" charset="2"/>
              <a:buChar char="*"/>
            </a:pPr>
            <a:r>
              <a:rPr lang="en-US" dirty="0">
                <a:latin typeface="Calibri" pitchFamily="34"/>
                <a:cs typeface="Calibri" pitchFamily="32"/>
              </a:rPr>
              <a:t>Basic Instructions</a:t>
            </a:r>
          </a:p>
          <a:p>
            <a:pPr marL="679450" lvl="0" indent="-504825">
              <a:spcBef>
                <a:spcPts val="1400"/>
              </a:spcBef>
              <a:buSzPct val="100000"/>
              <a:buFont typeface="Symbol" panose="05050102010706020507" pitchFamily="18" charset="2"/>
              <a:buChar char="*"/>
            </a:pPr>
            <a:r>
              <a:rPr lang="en-US" dirty="0">
                <a:latin typeface="Calibri" pitchFamily="34"/>
                <a:cs typeface="Calibri" pitchFamily="32"/>
              </a:rPr>
              <a:t>Advanced Instructions</a:t>
            </a:r>
          </a:p>
          <a:p>
            <a:pPr marL="679450" lvl="0" indent="-504825">
              <a:spcBef>
                <a:spcPts val="1400"/>
              </a:spcBef>
              <a:buSzPct val="100000"/>
              <a:buFont typeface="Symbol" panose="05050102010706020507" pitchFamily="18" charset="2"/>
              <a:buChar char="*"/>
            </a:pPr>
            <a:r>
              <a:rPr lang="en-US" dirty="0">
                <a:latin typeface="Calibri" pitchFamily="34"/>
                <a:cs typeface="Calibri" pitchFamily="32"/>
              </a:rPr>
              <a:t>Branch Instructions</a:t>
            </a:r>
          </a:p>
          <a:p>
            <a:pPr marL="679450" lvl="0" indent="-504825">
              <a:spcBef>
                <a:spcPts val="1400"/>
              </a:spcBef>
              <a:buSzPct val="100000"/>
              <a:buFont typeface="Symbol" panose="05050102010706020507" pitchFamily="18" charset="2"/>
              <a:buChar char="*"/>
            </a:pPr>
            <a:r>
              <a:rPr lang="en-US" dirty="0">
                <a:latin typeface="Calibri" pitchFamily="34"/>
                <a:cs typeface="Calibri" pitchFamily="32"/>
              </a:rPr>
              <a:t>Memory Instructions</a:t>
            </a:r>
          </a:p>
          <a:p>
            <a:pPr marL="679450" lvl="0" indent="-504825">
              <a:spcBef>
                <a:spcPts val="1400"/>
              </a:spcBef>
              <a:buSzPct val="100000"/>
              <a:buFont typeface="Symbol" panose="05050102010706020507" pitchFamily="18" charset="2"/>
              <a:buChar char="*"/>
            </a:pPr>
            <a:r>
              <a:rPr lang="en-US" dirty="0">
                <a:latin typeface="Calibri" pitchFamily="34"/>
                <a:cs typeface="Calibri" pitchFamily="32"/>
              </a:rPr>
              <a:t>Instruction Encoding</a:t>
            </a:r>
          </a:p>
        </p:txBody>
      </p:sp>
      <p:pic>
        <p:nvPicPr>
          <p:cNvPr id="4" name="Picture 3"/>
          <p:cNvPicPr>
            <a:picLocks noChangeAspect="1"/>
          </p:cNvPicPr>
          <p:nvPr/>
        </p:nvPicPr>
        <p:blipFill>
          <a:blip r:embed="rId3">
            <a:lum/>
            <a:alphaModFix/>
          </a:blip>
          <a:srcRect/>
          <a:stretch>
            <a:fillRect/>
          </a:stretch>
        </p:blipFill>
        <p:spPr>
          <a:xfrm rot="10800000">
            <a:off x="6134040" y="4876800"/>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Generic Format</a:t>
            </a:r>
          </a:p>
        </p:txBody>
      </p:sp>
      <p:sp>
        <p:nvSpPr>
          <p:cNvPr id="3" name="Text Placeholder 2"/>
          <p:cNvSpPr txBox="1">
            <a:spLocks noGrp="1"/>
          </p:cNvSpPr>
          <p:nvPr>
            <p:ph type="body" idx="4294967295"/>
          </p:nvPr>
        </p:nvSpPr>
        <p:spPr>
          <a:xfrm>
            <a:off x="1066800" y="1758950"/>
            <a:ext cx="7416800" cy="6318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Generic Format</a:t>
            </a:r>
          </a:p>
        </p:txBody>
      </p:sp>
      <p:sp>
        <p:nvSpPr>
          <p:cNvPr id="5" name="Text Placeholder 4"/>
          <p:cNvSpPr txBox="1">
            <a:spLocks noGrp="1"/>
          </p:cNvSpPr>
          <p:nvPr>
            <p:ph type="body" idx="4294967295"/>
          </p:nvPr>
        </p:nvSpPr>
        <p:spPr>
          <a:xfrm>
            <a:off x="1068388" y="4160838"/>
            <a:ext cx="7415212" cy="1173162"/>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fr-FR" dirty="0" err="1">
                <a:solidFill>
                  <a:srgbClr val="DC2300"/>
                </a:solidFill>
                <a:latin typeface="Calibri" panose="020F0502020204030204" pitchFamily="34" charset="0"/>
              </a:rPr>
              <a:t>cond</a:t>
            </a:r>
            <a:r>
              <a:rPr lang="fr-FR" dirty="0">
                <a:latin typeface="Calibri" panose="020F0502020204030204" pitchFamily="34" charset="0"/>
              </a:rPr>
              <a:t> → instruction condition (</a:t>
            </a:r>
            <a:r>
              <a:rPr lang="fr-FR" dirty="0" err="1">
                <a:latin typeface="Calibri" panose="020F0502020204030204" pitchFamily="34" charset="0"/>
              </a:rPr>
              <a:t>eq</a:t>
            </a:r>
            <a:r>
              <a:rPr lang="fr-FR" dirty="0">
                <a:latin typeface="Calibri" panose="020F0502020204030204" pitchFamily="34" charset="0"/>
              </a:rPr>
              <a:t>, ne, … )</a:t>
            </a:r>
          </a:p>
          <a:p>
            <a:pPr lvl="0">
              <a:buSzPct val="100000"/>
              <a:buFont typeface="Symbol" panose="05050102010706020507" pitchFamily="18" charset="2"/>
              <a:buChar char="*"/>
            </a:pPr>
            <a:r>
              <a:rPr lang="fr-FR" dirty="0">
                <a:solidFill>
                  <a:srgbClr val="2300DC"/>
                </a:solidFill>
                <a:latin typeface="Calibri" panose="020F0502020204030204" pitchFamily="34" charset="0"/>
              </a:rPr>
              <a:t>type</a:t>
            </a:r>
            <a:r>
              <a:rPr lang="fr-FR" dirty="0">
                <a:latin typeface="Calibri" panose="020F0502020204030204" pitchFamily="34" charset="0"/>
              </a:rPr>
              <a:t> → instruction type</a:t>
            </a:r>
          </a:p>
        </p:txBody>
      </p:sp>
      <p:grpSp>
        <p:nvGrpSpPr>
          <p:cNvPr id="27" name="Group 26"/>
          <p:cNvGrpSpPr/>
          <p:nvPr/>
        </p:nvGrpSpPr>
        <p:grpSpPr>
          <a:xfrm>
            <a:off x="1905000" y="2514600"/>
            <a:ext cx="5486400" cy="1371600"/>
            <a:chOff x="2514600" y="2032000"/>
            <a:chExt cx="5486400" cy="1371600"/>
          </a:xfrm>
        </p:grpSpPr>
        <p:sp>
          <p:nvSpPr>
            <p:cNvPr id="10" name="AutoShape 3"/>
            <p:cNvSpPr>
              <a:spLocks noChangeAspect="1" noChangeArrowheads="1" noTextEdit="1"/>
            </p:cNvSpPr>
            <p:nvPr/>
          </p:nvSpPr>
          <p:spPr bwMode="auto">
            <a:xfrm>
              <a:off x="2514600" y="2032000"/>
              <a:ext cx="5486400"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2641600" y="2632075"/>
              <a:ext cx="1239838" cy="357188"/>
            </a:xfrm>
            <a:prstGeom prst="rect">
              <a:avLst/>
            </a:prstGeom>
            <a:solidFill>
              <a:srgbClr val="FFE6D5"/>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3887788" y="2632075"/>
              <a:ext cx="800100" cy="357188"/>
            </a:xfrm>
            <a:prstGeom prst="rect">
              <a:avLst/>
            </a:prstGeom>
            <a:solidFill>
              <a:srgbClr val="FFE6D5"/>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4686300" y="2632075"/>
              <a:ext cx="3228975" cy="357188"/>
            </a:xfrm>
            <a:prstGeom prst="rect">
              <a:avLst/>
            </a:prstGeom>
            <a:solidFill>
              <a:srgbClr val="FFE6D5"/>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2852738" y="2590800"/>
              <a:ext cx="8509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err="1" smtClean="0">
                  <a:ln>
                    <a:noFill/>
                  </a:ln>
                  <a:solidFill>
                    <a:srgbClr val="000000"/>
                  </a:solidFill>
                  <a:effectLst/>
                  <a:latin typeface="Bitstream Vera Sans"/>
                </a:rPr>
                <a:t>cond</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Rectangle 12"/>
            <p:cNvSpPr>
              <a:spLocks noChangeArrowheads="1"/>
            </p:cNvSpPr>
            <p:nvPr/>
          </p:nvSpPr>
          <p:spPr bwMode="auto">
            <a:xfrm>
              <a:off x="2554288" y="3095625"/>
              <a:ext cx="350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3"/>
            <p:cNvSpPr>
              <a:spLocks noChangeArrowheads="1"/>
            </p:cNvSpPr>
            <p:nvPr/>
          </p:nvSpPr>
          <p:spPr bwMode="auto">
            <a:xfrm>
              <a:off x="3605213" y="3095625"/>
              <a:ext cx="350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29</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4"/>
            <p:cNvSpPr>
              <a:spLocks noChangeArrowheads="1"/>
            </p:cNvSpPr>
            <p:nvPr/>
          </p:nvSpPr>
          <p:spPr bwMode="auto">
            <a:xfrm>
              <a:off x="3921125" y="2590800"/>
              <a:ext cx="7588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rgbClr val="000000"/>
                  </a:solidFill>
                  <a:effectLst/>
                  <a:latin typeface="Bitstream Vera Sans"/>
                </a:rPr>
                <a:t>type</a:t>
              </a:r>
              <a:endParaRPr kumimoji="0" lang="en-US" sz="1800" b="0" i="0" u="none" strike="noStrike" cap="none" normalizeH="0" baseline="0" dirty="0" smtClean="0">
                <a:ln>
                  <a:noFill/>
                </a:ln>
                <a:solidFill>
                  <a:schemeClr val="tx1"/>
                </a:solidFill>
                <a:effectLst/>
                <a:latin typeface="Arial" pitchFamily="34" charset="0"/>
              </a:endParaRPr>
            </a:p>
          </p:txBody>
        </p:sp>
        <p:sp>
          <p:nvSpPr>
            <p:cNvPr id="21" name="Rectangle 15"/>
            <p:cNvSpPr>
              <a:spLocks noChangeArrowheads="1"/>
            </p:cNvSpPr>
            <p:nvPr/>
          </p:nvSpPr>
          <p:spPr bwMode="auto">
            <a:xfrm>
              <a:off x="4446588" y="3095625"/>
              <a:ext cx="350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27</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6"/>
            <p:cNvSpPr>
              <a:spLocks noChangeArrowheads="1"/>
            </p:cNvSpPr>
            <p:nvPr/>
          </p:nvSpPr>
          <p:spPr bwMode="auto">
            <a:xfrm>
              <a:off x="3960813" y="3095625"/>
              <a:ext cx="350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28</a:t>
              </a:r>
              <a:endParaRPr kumimoji="0" lang="en-US" sz="1800" b="0" i="0" u="none" strike="noStrike" cap="none" normalizeH="0" baseline="0" smtClean="0">
                <a:ln>
                  <a:noFill/>
                </a:ln>
                <a:solidFill>
                  <a:schemeClr val="tx1"/>
                </a:solidFill>
                <a:effectLst/>
                <a:latin typeface="Arial" pitchFamily="34" charset="0"/>
              </a:endParaRPr>
            </a:p>
          </p:txBody>
        </p:sp>
        <p:sp>
          <p:nvSpPr>
            <p:cNvPr id="23" name="Freeform 17"/>
            <p:cNvSpPr>
              <a:spLocks/>
            </p:cNvSpPr>
            <p:nvPr/>
          </p:nvSpPr>
          <p:spPr bwMode="auto">
            <a:xfrm>
              <a:off x="2643188" y="2381250"/>
              <a:ext cx="1201738" cy="182563"/>
            </a:xfrm>
            <a:custGeom>
              <a:avLst/>
              <a:gdLst>
                <a:gd name="T0" fmla="*/ 0 w 1322"/>
                <a:gd name="T1" fmla="*/ 184 h 199"/>
                <a:gd name="T2" fmla="*/ 50 w 1322"/>
                <a:gd name="T3" fmla="*/ 98 h 199"/>
                <a:gd name="T4" fmla="*/ 615 w 1322"/>
                <a:gd name="T5" fmla="*/ 98 h 199"/>
                <a:gd name="T6" fmla="*/ 713 w 1322"/>
                <a:gd name="T7" fmla="*/ 0 h 199"/>
                <a:gd name="T8" fmla="*/ 776 w 1322"/>
                <a:gd name="T9" fmla="*/ 110 h 199"/>
                <a:gd name="T10" fmla="*/ 1270 w 1322"/>
                <a:gd name="T11" fmla="*/ 110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8"/>
                  </a:lnTo>
                  <a:lnTo>
                    <a:pt x="615" y="98"/>
                  </a:lnTo>
                  <a:lnTo>
                    <a:pt x="713" y="0"/>
                  </a:lnTo>
                  <a:lnTo>
                    <a:pt x="776" y="110"/>
                  </a:lnTo>
                  <a:lnTo>
                    <a:pt x="1270" y="110"/>
                  </a:lnTo>
                  <a:lnTo>
                    <a:pt x="1322" y="199"/>
                  </a:ln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p:nvSpPr>
          <p:spPr bwMode="auto">
            <a:xfrm>
              <a:off x="3919538" y="2381250"/>
              <a:ext cx="738188" cy="188913"/>
            </a:xfrm>
            <a:custGeom>
              <a:avLst/>
              <a:gdLst>
                <a:gd name="T0" fmla="*/ 0 w 813"/>
                <a:gd name="T1" fmla="*/ 190 h 205"/>
                <a:gd name="T2" fmla="*/ 30 w 813"/>
                <a:gd name="T3" fmla="*/ 101 h 205"/>
                <a:gd name="T4" fmla="*/ 378 w 813"/>
                <a:gd name="T5" fmla="*/ 101 h 205"/>
                <a:gd name="T6" fmla="*/ 438 w 813"/>
                <a:gd name="T7" fmla="*/ 0 h 205"/>
                <a:gd name="T8" fmla="*/ 477 w 813"/>
                <a:gd name="T9" fmla="*/ 113 h 205"/>
                <a:gd name="T10" fmla="*/ 781 w 813"/>
                <a:gd name="T11" fmla="*/ 113 h 205"/>
                <a:gd name="T12" fmla="*/ 813 w 813"/>
                <a:gd name="T13" fmla="*/ 205 h 205"/>
              </a:gdLst>
              <a:ahLst/>
              <a:cxnLst>
                <a:cxn ang="0">
                  <a:pos x="T0" y="T1"/>
                </a:cxn>
                <a:cxn ang="0">
                  <a:pos x="T2" y="T3"/>
                </a:cxn>
                <a:cxn ang="0">
                  <a:pos x="T4" y="T5"/>
                </a:cxn>
                <a:cxn ang="0">
                  <a:pos x="T6" y="T7"/>
                </a:cxn>
                <a:cxn ang="0">
                  <a:pos x="T8" y="T9"/>
                </a:cxn>
                <a:cxn ang="0">
                  <a:pos x="T10" y="T11"/>
                </a:cxn>
                <a:cxn ang="0">
                  <a:pos x="T12" y="T13"/>
                </a:cxn>
              </a:cxnLst>
              <a:rect l="0" t="0" r="r" b="b"/>
              <a:pathLst>
                <a:path w="813" h="205">
                  <a:moveTo>
                    <a:pt x="0" y="190"/>
                  </a:moveTo>
                  <a:lnTo>
                    <a:pt x="30" y="101"/>
                  </a:lnTo>
                  <a:lnTo>
                    <a:pt x="378" y="101"/>
                  </a:lnTo>
                  <a:lnTo>
                    <a:pt x="438" y="0"/>
                  </a:lnTo>
                  <a:lnTo>
                    <a:pt x="477" y="113"/>
                  </a:lnTo>
                  <a:lnTo>
                    <a:pt x="781" y="113"/>
                  </a:lnTo>
                  <a:lnTo>
                    <a:pt x="813" y="205"/>
                  </a:ln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p:nvSpPr>
          <p:spPr bwMode="auto">
            <a:xfrm>
              <a:off x="3189288" y="2051050"/>
              <a:ext cx="276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Bitstream Vera 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0"/>
            <p:cNvSpPr>
              <a:spLocks noChangeArrowheads="1"/>
            </p:cNvSpPr>
            <p:nvPr/>
          </p:nvSpPr>
          <p:spPr bwMode="auto">
            <a:xfrm>
              <a:off x="4203700" y="2055812"/>
              <a:ext cx="276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Bitstream Vera Sans"/>
                </a:rPr>
                <a:t>2</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Data </a:t>
            </a:r>
            <a:r>
              <a:rPr lang="fr-FR" dirty="0" err="1">
                <a:solidFill>
                  <a:schemeClr val="tx1"/>
                </a:solidFill>
              </a:rPr>
              <a:t>Processing</a:t>
            </a:r>
            <a:r>
              <a:rPr lang="fr-FR" dirty="0">
                <a:solidFill>
                  <a:schemeClr val="tx1"/>
                </a:solidFill>
              </a:rPr>
              <a:t> Instructions</a:t>
            </a:r>
          </a:p>
        </p:txBody>
      </p:sp>
      <p:sp>
        <p:nvSpPr>
          <p:cNvPr id="3" name="Text Placeholder 2"/>
          <p:cNvSpPr txBox="1">
            <a:spLocks noGrp="1"/>
          </p:cNvSpPr>
          <p:nvPr>
            <p:ph type="body" idx="4294967295"/>
          </p:nvPr>
        </p:nvSpPr>
        <p:spPr>
          <a:xfrm>
            <a:off x="1474788" y="3743325"/>
            <a:ext cx="7669212" cy="25876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latin typeface="Calibri" panose="020F0502020204030204" pitchFamily="34" charset="0"/>
              </a:rPr>
              <a:t>Data processing instruction type : 00</a:t>
            </a:r>
          </a:p>
          <a:p>
            <a:pPr lvl="0">
              <a:buSzPct val="100000"/>
              <a:buFont typeface="Symbol" panose="05050102010706020507" pitchFamily="18" charset="2"/>
              <a:buChar char="*"/>
            </a:pPr>
            <a:r>
              <a:rPr lang="en-US" sz="2400" dirty="0">
                <a:latin typeface="Calibri" panose="020F0502020204030204" pitchFamily="34" charset="0"/>
              </a:rPr>
              <a:t>I → </a:t>
            </a:r>
            <a:r>
              <a:rPr lang="en-US" sz="2400" dirty="0">
                <a:solidFill>
                  <a:srgbClr val="DC2300"/>
                </a:solidFill>
                <a:latin typeface="Calibri" panose="020F0502020204030204" pitchFamily="34" charset="0"/>
              </a:rPr>
              <a:t>Immediate</a:t>
            </a:r>
            <a:r>
              <a:rPr lang="en-US" sz="2400" dirty="0">
                <a:latin typeface="Calibri" panose="020F0502020204030204" pitchFamily="34" charset="0"/>
              </a:rPr>
              <a:t> bit</a:t>
            </a:r>
          </a:p>
          <a:p>
            <a:pPr lvl="0">
              <a:buSzPct val="100000"/>
              <a:buFont typeface="Symbol" panose="05050102010706020507" pitchFamily="18" charset="2"/>
              <a:buChar char="*"/>
            </a:pPr>
            <a:r>
              <a:rPr lang="en-US" sz="2400" dirty="0" err="1">
                <a:latin typeface="Calibri" panose="020F0502020204030204" pitchFamily="34" charset="0"/>
              </a:rPr>
              <a:t>opcode</a:t>
            </a:r>
            <a:r>
              <a:rPr lang="en-US" sz="2400" dirty="0">
                <a:latin typeface="Calibri" panose="020F0502020204030204" pitchFamily="34" charset="0"/>
              </a:rPr>
              <a:t> → Instruction code</a:t>
            </a:r>
          </a:p>
          <a:p>
            <a:pPr lvl="0">
              <a:buSzPct val="100000"/>
              <a:buFont typeface="Symbol" panose="05050102010706020507" pitchFamily="18" charset="2"/>
              <a:buChar char="*"/>
            </a:pPr>
            <a:r>
              <a:rPr lang="en-US" sz="2400" dirty="0">
                <a:latin typeface="Calibri" panose="020F0502020204030204" pitchFamily="34" charset="0"/>
              </a:rPr>
              <a:t>S → 'S' suffix bit (for setting the </a:t>
            </a:r>
            <a:r>
              <a:rPr lang="en-US" sz="2400" dirty="0">
                <a:solidFill>
                  <a:srgbClr val="2300DC"/>
                </a:solidFill>
                <a:latin typeface="Calibri" panose="020F0502020204030204" pitchFamily="34" charset="0"/>
              </a:rPr>
              <a:t>CPSR flags</a:t>
            </a:r>
            <a:r>
              <a:rPr lang="en-US" sz="2400" dirty="0">
                <a:latin typeface="Calibri" panose="020F0502020204030204" pitchFamily="34" charset="0"/>
              </a:rPr>
              <a:t>)</a:t>
            </a:r>
          </a:p>
          <a:p>
            <a:pPr lvl="0">
              <a:buSzPct val="100000"/>
              <a:buFont typeface="Symbol" panose="05050102010706020507" pitchFamily="18" charset="2"/>
              <a:buChar char="*"/>
            </a:pPr>
            <a:r>
              <a:rPr lang="en-US" sz="2400" dirty="0" err="1">
                <a:latin typeface="Calibri" panose="020F0502020204030204" pitchFamily="34" charset="0"/>
              </a:rPr>
              <a:t>rs</a:t>
            </a:r>
            <a:r>
              <a:rPr lang="en-US" sz="2400" dirty="0">
                <a:latin typeface="Calibri" panose="020F0502020204030204" pitchFamily="34" charset="0"/>
              </a:rPr>
              <a:t>, </a:t>
            </a:r>
            <a:r>
              <a:rPr lang="en-US" sz="2400" dirty="0" err="1">
                <a:latin typeface="Calibri" panose="020F0502020204030204" pitchFamily="34" charset="0"/>
              </a:rPr>
              <a:t>rd</a:t>
            </a:r>
            <a:r>
              <a:rPr lang="en-US" sz="2400" dirty="0">
                <a:latin typeface="Calibri" panose="020F0502020204030204" pitchFamily="34" charset="0"/>
              </a:rPr>
              <a:t> → source register, destination register</a:t>
            </a:r>
          </a:p>
        </p:txBody>
      </p:sp>
      <p:grpSp>
        <p:nvGrpSpPr>
          <p:cNvPr id="56" name="Group 55"/>
          <p:cNvGrpSpPr/>
          <p:nvPr/>
        </p:nvGrpSpPr>
        <p:grpSpPr>
          <a:xfrm>
            <a:off x="990600" y="1981200"/>
            <a:ext cx="7434263" cy="1468438"/>
            <a:chOff x="1447800" y="1981200"/>
            <a:chExt cx="7434263" cy="1468438"/>
          </a:xfrm>
        </p:grpSpPr>
        <p:sp>
          <p:nvSpPr>
            <p:cNvPr id="9" name="AutoShape 3"/>
            <p:cNvSpPr>
              <a:spLocks noChangeAspect="1" noChangeArrowheads="1" noTextEdit="1"/>
            </p:cNvSpPr>
            <p:nvPr/>
          </p:nvSpPr>
          <p:spPr bwMode="auto">
            <a:xfrm>
              <a:off x="1447800" y="1981200"/>
              <a:ext cx="7434263"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533525" y="2490788"/>
              <a:ext cx="990600" cy="2825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528888" y="2490788"/>
              <a:ext cx="638175" cy="2825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6777038" y="2490788"/>
              <a:ext cx="2066925" cy="6635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165475" y="2490788"/>
              <a:ext cx="3606800" cy="27622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1701800" y="2438400"/>
              <a:ext cx="661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Bitstream Vera Sans"/>
                </a:rPr>
                <a:t>cond</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Rectangle 13"/>
            <p:cNvSpPr>
              <a:spLocks noChangeArrowheads="1"/>
            </p:cNvSpPr>
            <p:nvPr/>
          </p:nvSpPr>
          <p:spPr bwMode="auto">
            <a:xfrm>
              <a:off x="1463675"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4"/>
            <p:cNvSpPr>
              <a:spLocks noChangeArrowheads="1"/>
            </p:cNvSpPr>
            <p:nvPr/>
          </p:nvSpPr>
          <p:spPr bwMode="auto">
            <a:xfrm>
              <a:off x="2303463"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29</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5"/>
            <p:cNvSpPr>
              <a:spLocks noChangeArrowheads="1"/>
            </p:cNvSpPr>
            <p:nvPr/>
          </p:nvSpPr>
          <p:spPr bwMode="auto">
            <a:xfrm>
              <a:off x="2555875" y="2508250"/>
              <a:ext cx="534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Bitstream Vera Sans"/>
                </a:rPr>
                <a:t> 0 0</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6"/>
            <p:cNvSpPr>
              <a:spLocks noChangeArrowheads="1"/>
            </p:cNvSpPr>
            <p:nvPr/>
          </p:nvSpPr>
          <p:spPr bwMode="auto">
            <a:xfrm>
              <a:off x="2944813"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27</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7"/>
            <p:cNvSpPr>
              <a:spLocks noChangeArrowheads="1"/>
            </p:cNvSpPr>
            <p:nvPr/>
          </p:nvSpPr>
          <p:spPr bwMode="auto">
            <a:xfrm>
              <a:off x="2586038"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28</a:t>
              </a:r>
              <a:endParaRPr kumimoji="0" lang="en-US" sz="1800" b="0" i="0" u="none" strike="noStrike" cap="none" normalizeH="0" baseline="0" smtClean="0">
                <a:ln>
                  <a:noFill/>
                </a:ln>
                <a:solidFill>
                  <a:schemeClr val="tx1"/>
                </a:solidFill>
                <a:effectLst/>
                <a:latin typeface="Arial" pitchFamily="34" charset="0"/>
              </a:endParaRPr>
            </a:p>
          </p:txBody>
        </p:sp>
        <p:sp>
          <p:nvSpPr>
            <p:cNvPr id="23" name="Freeform 18"/>
            <p:cNvSpPr>
              <a:spLocks/>
            </p:cNvSpPr>
            <p:nvPr/>
          </p:nvSpPr>
          <p:spPr bwMode="auto">
            <a:xfrm>
              <a:off x="1535113" y="2290763"/>
              <a:ext cx="958850" cy="146050"/>
            </a:xfrm>
            <a:custGeom>
              <a:avLst/>
              <a:gdLst>
                <a:gd name="T0" fmla="*/ 0 w 1322"/>
                <a:gd name="T1" fmla="*/ 185 h 200"/>
                <a:gd name="T2" fmla="*/ 50 w 1322"/>
                <a:gd name="T3" fmla="*/ 98 h 200"/>
                <a:gd name="T4" fmla="*/ 615 w 1322"/>
                <a:gd name="T5" fmla="*/ 98 h 200"/>
                <a:gd name="T6" fmla="*/ 712 w 1322"/>
                <a:gd name="T7" fmla="*/ 0 h 200"/>
                <a:gd name="T8" fmla="*/ 776 w 1322"/>
                <a:gd name="T9" fmla="*/ 110 h 200"/>
                <a:gd name="T10" fmla="*/ 1270 w 1322"/>
                <a:gd name="T11" fmla="*/ 110 h 200"/>
                <a:gd name="T12" fmla="*/ 1322 w 1322"/>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1322" h="200">
                  <a:moveTo>
                    <a:pt x="0" y="185"/>
                  </a:moveTo>
                  <a:lnTo>
                    <a:pt x="50" y="98"/>
                  </a:lnTo>
                  <a:lnTo>
                    <a:pt x="615" y="98"/>
                  </a:lnTo>
                  <a:lnTo>
                    <a:pt x="712" y="0"/>
                  </a:lnTo>
                  <a:lnTo>
                    <a:pt x="776" y="110"/>
                  </a:lnTo>
                  <a:lnTo>
                    <a:pt x="1270" y="110"/>
                  </a:lnTo>
                  <a:lnTo>
                    <a:pt x="1322" y="200"/>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2552700" y="2290763"/>
              <a:ext cx="590550" cy="150813"/>
            </a:xfrm>
            <a:custGeom>
              <a:avLst/>
              <a:gdLst>
                <a:gd name="T0" fmla="*/ 0 w 814"/>
                <a:gd name="T1" fmla="*/ 190 h 206"/>
                <a:gd name="T2" fmla="*/ 31 w 814"/>
                <a:gd name="T3" fmla="*/ 101 h 206"/>
                <a:gd name="T4" fmla="*/ 379 w 814"/>
                <a:gd name="T5" fmla="*/ 101 h 206"/>
                <a:gd name="T6" fmla="*/ 439 w 814"/>
                <a:gd name="T7" fmla="*/ 0 h 206"/>
                <a:gd name="T8" fmla="*/ 478 w 814"/>
                <a:gd name="T9" fmla="*/ 113 h 206"/>
                <a:gd name="T10" fmla="*/ 782 w 814"/>
                <a:gd name="T11" fmla="*/ 113 h 206"/>
                <a:gd name="T12" fmla="*/ 814 w 814"/>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814" h="206">
                  <a:moveTo>
                    <a:pt x="0" y="190"/>
                  </a:moveTo>
                  <a:lnTo>
                    <a:pt x="31" y="101"/>
                  </a:lnTo>
                  <a:lnTo>
                    <a:pt x="379" y="101"/>
                  </a:lnTo>
                  <a:lnTo>
                    <a:pt x="439" y="0"/>
                  </a:lnTo>
                  <a:lnTo>
                    <a:pt x="478" y="113"/>
                  </a:lnTo>
                  <a:lnTo>
                    <a:pt x="782" y="113"/>
                  </a:lnTo>
                  <a:lnTo>
                    <a:pt x="814" y="206"/>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1971675" y="2028825"/>
              <a:ext cx="228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1"/>
            <p:cNvSpPr>
              <a:spLocks noChangeArrowheads="1"/>
            </p:cNvSpPr>
            <p:nvPr/>
          </p:nvSpPr>
          <p:spPr bwMode="auto">
            <a:xfrm>
              <a:off x="2779713" y="2032000"/>
              <a:ext cx="228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7" name="Line 22"/>
            <p:cNvSpPr>
              <a:spLocks noChangeShapeType="1"/>
            </p:cNvSpPr>
            <p:nvPr/>
          </p:nvSpPr>
          <p:spPr bwMode="auto">
            <a:xfrm>
              <a:off x="3459163" y="2490788"/>
              <a:ext cx="0" cy="27305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3273425" y="2519363"/>
              <a:ext cx="180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Bitstream Vera Sans"/>
                </a:rPr>
                <a:t>I</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4"/>
            <p:cNvSpPr>
              <a:spLocks noChangeArrowheads="1"/>
            </p:cNvSpPr>
            <p:nvPr/>
          </p:nvSpPr>
          <p:spPr bwMode="auto">
            <a:xfrm>
              <a:off x="3200400"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26</a:t>
              </a:r>
              <a:endParaRPr kumimoji="0" lang="en-US" sz="1800" b="0" i="0" u="none" strike="noStrike" cap="none" normalizeH="0" baseline="0" smtClean="0">
                <a:ln>
                  <a:noFill/>
                </a:ln>
                <a:solidFill>
                  <a:schemeClr val="tx1"/>
                </a:solidFill>
                <a:effectLst/>
                <a:latin typeface="Arial" pitchFamily="34" charset="0"/>
              </a:endParaRPr>
            </a:p>
          </p:txBody>
        </p:sp>
        <p:sp>
          <p:nvSpPr>
            <p:cNvPr id="30" name="Freeform 25"/>
            <p:cNvSpPr>
              <a:spLocks/>
            </p:cNvSpPr>
            <p:nvPr/>
          </p:nvSpPr>
          <p:spPr bwMode="auto">
            <a:xfrm>
              <a:off x="3505200" y="2308225"/>
              <a:ext cx="960438" cy="146050"/>
            </a:xfrm>
            <a:custGeom>
              <a:avLst/>
              <a:gdLst>
                <a:gd name="T0" fmla="*/ 0 w 1322"/>
                <a:gd name="T1" fmla="*/ 184 h 199"/>
                <a:gd name="T2" fmla="*/ 50 w 1322"/>
                <a:gd name="T3" fmla="*/ 97 h 199"/>
                <a:gd name="T4" fmla="*/ 615 w 1322"/>
                <a:gd name="T5" fmla="*/ 97 h 199"/>
                <a:gd name="T6" fmla="*/ 713 w 1322"/>
                <a:gd name="T7" fmla="*/ 0 h 199"/>
                <a:gd name="T8" fmla="*/ 776 w 1322"/>
                <a:gd name="T9" fmla="*/ 109 h 199"/>
                <a:gd name="T10" fmla="*/ 1270 w 1322"/>
                <a:gd name="T11" fmla="*/ 109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7"/>
                  </a:lnTo>
                  <a:lnTo>
                    <a:pt x="615" y="97"/>
                  </a:lnTo>
                  <a:lnTo>
                    <a:pt x="713" y="0"/>
                  </a:lnTo>
                  <a:lnTo>
                    <a:pt x="776" y="109"/>
                  </a:lnTo>
                  <a:lnTo>
                    <a:pt x="1270" y="109"/>
                  </a:lnTo>
                  <a:lnTo>
                    <a:pt x="1322"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3941763" y="2047875"/>
              <a:ext cx="228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32" name="Line 27"/>
            <p:cNvSpPr>
              <a:spLocks noChangeShapeType="1"/>
            </p:cNvSpPr>
            <p:nvPr/>
          </p:nvSpPr>
          <p:spPr bwMode="auto">
            <a:xfrm>
              <a:off x="4511675" y="2495550"/>
              <a:ext cx="0" cy="2714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28"/>
            <p:cNvSpPr>
              <a:spLocks noChangeArrowheads="1"/>
            </p:cNvSpPr>
            <p:nvPr/>
          </p:nvSpPr>
          <p:spPr bwMode="auto">
            <a:xfrm>
              <a:off x="6951663" y="2517775"/>
              <a:ext cx="17891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shifter operand/</a:t>
              </a:r>
              <a:endParaRPr kumimoji="0" lang="en-US" sz="1800" b="0" i="0" u="none" strike="noStrike" cap="none" normalizeH="0" baseline="0" smtClean="0">
                <a:ln>
                  <a:noFill/>
                </a:ln>
                <a:solidFill>
                  <a:schemeClr val="tx1"/>
                </a:solidFill>
                <a:effectLst/>
                <a:latin typeface="Arial" pitchFamily="34" charset="0"/>
              </a:endParaRPr>
            </a:p>
          </p:txBody>
        </p:sp>
        <p:sp>
          <p:nvSpPr>
            <p:cNvPr id="34" name="Rectangle 29"/>
            <p:cNvSpPr>
              <a:spLocks noChangeArrowheads="1"/>
            </p:cNvSpPr>
            <p:nvPr/>
          </p:nvSpPr>
          <p:spPr bwMode="auto">
            <a:xfrm>
              <a:off x="6951663" y="2822575"/>
              <a:ext cx="122396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immediate</a:t>
              </a:r>
              <a:endParaRPr kumimoji="0" lang="en-US" sz="1800" b="0" i="0" u="none" strike="noStrike" cap="none" normalizeH="0" baseline="0" smtClean="0">
                <a:ln>
                  <a:noFill/>
                </a:ln>
                <a:solidFill>
                  <a:schemeClr val="tx1"/>
                </a:solidFill>
                <a:effectLst/>
                <a:latin typeface="Arial" pitchFamily="34" charset="0"/>
              </a:endParaRPr>
            </a:p>
          </p:txBody>
        </p:sp>
        <p:sp>
          <p:nvSpPr>
            <p:cNvPr id="35" name="Rectangle 30"/>
            <p:cNvSpPr>
              <a:spLocks noChangeArrowheads="1"/>
            </p:cNvSpPr>
            <p:nvPr/>
          </p:nvSpPr>
          <p:spPr bwMode="auto">
            <a:xfrm>
              <a:off x="3509963"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25</a:t>
              </a:r>
              <a:endParaRPr kumimoji="0" lang="en-US" sz="1800" b="0" i="0" u="none" strike="noStrike" cap="none" normalizeH="0" baseline="0" smtClean="0">
                <a:ln>
                  <a:noFill/>
                </a:ln>
                <a:solidFill>
                  <a:schemeClr val="tx1"/>
                </a:solidFill>
                <a:effectLst/>
                <a:latin typeface="Arial" pitchFamily="34" charset="0"/>
              </a:endParaRPr>
            </a:p>
          </p:txBody>
        </p:sp>
        <p:sp>
          <p:nvSpPr>
            <p:cNvPr id="36" name="Rectangle 31"/>
            <p:cNvSpPr>
              <a:spLocks noChangeArrowheads="1"/>
            </p:cNvSpPr>
            <p:nvPr/>
          </p:nvSpPr>
          <p:spPr bwMode="auto">
            <a:xfrm>
              <a:off x="4283075"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22</a:t>
              </a:r>
              <a:endParaRPr kumimoji="0" lang="en-US" sz="1800" b="0" i="0" u="none" strike="noStrike" cap="none" normalizeH="0" baseline="0" smtClean="0">
                <a:ln>
                  <a:noFill/>
                </a:ln>
                <a:solidFill>
                  <a:schemeClr val="tx1"/>
                </a:solidFill>
                <a:effectLst/>
                <a:latin typeface="Arial" pitchFamily="34" charset="0"/>
              </a:endParaRPr>
            </a:p>
          </p:txBody>
        </p:sp>
        <p:sp>
          <p:nvSpPr>
            <p:cNvPr id="37" name="Line 32"/>
            <p:cNvSpPr>
              <a:spLocks noChangeShapeType="1"/>
            </p:cNvSpPr>
            <p:nvPr/>
          </p:nvSpPr>
          <p:spPr bwMode="auto">
            <a:xfrm>
              <a:off x="4768850" y="2487613"/>
              <a:ext cx="0" cy="27305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4568825" y="2482850"/>
              <a:ext cx="280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Bitstream Vera Sans"/>
                </a:rPr>
                <a:t>S</a:t>
              </a:r>
              <a:endParaRPr kumimoji="0" lang="en-US" sz="1800" b="0" i="0" u="none" strike="noStrike" cap="none" normalizeH="0" baseline="0" dirty="0" smtClean="0">
                <a:ln>
                  <a:noFill/>
                </a:ln>
                <a:solidFill>
                  <a:schemeClr val="tx1"/>
                </a:solidFill>
                <a:effectLst/>
                <a:latin typeface="Arial" pitchFamily="34" charset="0"/>
              </a:endParaRPr>
            </a:p>
          </p:txBody>
        </p:sp>
        <p:sp>
          <p:nvSpPr>
            <p:cNvPr id="39" name="Rectangle 34"/>
            <p:cNvSpPr>
              <a:spLocks noChangeArrowheads="1"/>
            </p:cNvSpPr>
            <p:nvPr/>
          </p:nvSpPr>
          <p:spPr bwMode="auto">
            <a:xfrm>
              <a:off x="4549775"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21</a:t>
              </a:r>
              <a:endParaRPr kumimoji="0" lang="en-US" sz="1800" b="0" i="0" u="none" strike="noStrike" cap="none" normalizeH="0" baseline="0" smtClean="0">
                <a:ln>
                  <a:noFill/>
                </a:ln>
                <a:solidFill>
                  <a:schemeClr val="tx1"/>
                </a:solidFill>
                <a:effectLst/>
                <a:latin typeface="Arial" pitchFamily="34" charset="0"/>
              </a:endParaRPr>
            </a:p>
          </p:txBody>
        </p:sp>
        <p:sp>
          <p:nvSpPr>
            <p:cNvPr id="40" name="Freeform 35"/>
            <p:cNvSpPr>
              <a:spLocks/>
            </p:cNvSpPr>
            <p:nvPr/>
          </p:nvSpPr>
          <p:spPr bwMode="auto">
            <a:xfrm>
              <a:off x="4786313" y="2308225"/>
              <a:ext cx="958850" cy="146050"/>
            </a:xfrm>
            <a:custGeom>
              <a:avLst/>
              <a:gdLst>
                <a:gd name="T0" fmla="*/ 0 w 1322"/>
                <a:gd name="T1" fmla="*/ 184 h 199"/>
                <a:gd name="T2" fmla="*/ 50 w 1322"/>
                <a:gd name="T3" fmla="*/ 97 h 199"/>
                <a:gd name="T4" fmla="*/ 615 w 1322"/>
                <a:gd name="T5" fmla="*/ 97 h 199"/>
                <a:gd name="T6" fmla="*/ 713 w 1322"/>
                <a:gd name="T7" fmla="*/ 0 h 199"/>
                <a:gd name="T8" fmla="*/ 776 w 1322"/>
                <a:gd name="T9" fmla="*/ 109 h 199"/>
                <a:gd name="T10" fmla="*/ 1270 w 1322"/>
                <a:gd name="T11" fmla="*/ 109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7"/>
                  </a:lnTo>
                  <a:lnTo>
                    <a:pt x="615" y="97"/>
                  </a:lnTo>
                  <a:lnTo>
                    <a:pt x="713" y="0"/>
                  </a:lnTo>
                  <a:lnTo>
                    <a:pt x="776" y="109"/>
                  </a:lnTo>
                  <a:lnTo>
                    <a:pt x="1270" y="109"/>
                  </a:lnTo>
                  <a:lnTo>
                    <a:pt x="1322"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5222875" y="2047875"/>
              <a:ext cx="228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42" name="Rectangle 37"/>
            <p:cNvSpPr>
              <a:spLocks noChangeArrowheads="1"/>
            </p:cNvSpPr>
            <p:nvPr/>
          </p:nvSpPr>
          <p:spPr bwMode="auto">
            <a:xfrm>
              <a:off x="5106988" y="2438400"/>
              <a:ext cx="322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Bitstream Vera Sans"/>
                </a:rPr>
                <a:t>rs</a:t>
              </a:r>
              <a:endParaRPr kumimoji="0" lang="en-US" sz="1800" b="0" i="0" u="none" strike="noStrike" cap="none" normalizeH="0" baseline="0" dirty="0" smtClean="0">
                <a:ln>
                  <a:noFill/>
                </a:ln>
                <a:solidFill>
                  <a:schemeClr val="tx1"/>
                </a:solidFill>
                <a:effectLst/>
                <a:latin typeface="Arial" pitchFamily="34" charset="0"/>
              </a:endParaRPr>
            </a:p>
          </p:txBody>
        </p:sp>
        <p:sp>
          <p:nvSpPr>
            <p:cNvPr id="43" name="Rectangle 38"/>
            <p:cNvSpPr>
              <a:spLocks noChangeArrowheads="1"/>
            </p:cNvSpPr>
            <p:nvPr/>
          </p:nvSpPr>
          <p:spPr bwMode="auto">
            <a:xfrm>
              <a:off x="4795838"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44" name="Rectangle 39"/>
            <p:cNvSpPr>
              <a:spLocks noChangeArrowheads="1"/>
            </p:cNvSpPr>
            <p:nvPr/>
          </p:nvSpPr>
          <p:spPr bwMode="auto">
            <a:xfrm>
              <a:off x="5568950"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17</a:t>
              </a:r>
              <a:endParaRPr kumimoji="0" lang="en-US" sz="1800" b="0" i="0" u="none" strike="noStrike" cap="none" normalizeH="0" baseline="0" smtClean="0">
                <a:ln>
                  <a:noFill/>
                </a:ln>
                <a:solidFill>
                  <a:schemeClr val="tx1"/>
                </a:solidFill>
                <a:effectLst/>
                <a:latin typeface="Arial" pitchFamily="34" charset="0"/>
              </a:endParaRPr>
            </a:p>
          </p:txBody>
        </p:sp>
        <p:sp>
          <p:nvSpPr>
            <p:cNvPr id="45" name="Rectangle 40"/>
            <p:cNvSpPr>
              <a:spLocks noChangeArrowheads="1"/>
            </p:cNvSpPr>
            <p:nvPr/>
          </p:nvSpPr>
          <p:spPr bwMode="auto">
            <a:xfrm>
              <a:off x="6162675" y="2438400"/>
              <a:ext cx="338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Bitstream Vera Sans"/>
                </a:rPr>
                <a:t>rd</a:t>
              </a:r>
              <a:endParaRPr kumimoji="0" lang="en-US" sz="1800" b="0" i="0" u="none" strike="noStrike" cap="none" normalizeH="0" baseline="0" dirty="0" smtClean="0">
                <a:ln>
                  <a:noFill/>
                </a:ln>
                <a:solidFill>
                  <a:schemeClr val="tx1"/>
                </a:solidFill>
                <a:effectLst/>
                <a:latin typeface="Arial" pitchFamily="34" charset="0"/>
              </a:endParaRPr>
            </a:p>
          </p:txBody>
        </p:sp>
        <p:sp>
          <p:nvSpPr>
            <p:cNvPr id="46" name="Freeform 41"/>
            <p:cNvSpPr>
              <a:spLocks/>
            </p:cNvSpPr>
            <p:nvPr/>
          </p:nvSpPr>
          <p:spPr bwMode="auto">
            <a:xfrm>
              <a:off x="5794375" y="2306638"/>
              <a:ext cx="960438" cy="146050"/>
            </a:xfrm>
            <a:custGeom>
              <a:avLst/>
              <a:gdLst>
                <a:gd name="T0" fmla="*/ 0 w 1322"/>
                <a:gd name="T1" fmla="*/ 185 h 200"/>
                <a:gd name="T2" fmla="*/ 50 w 1322"/>
                <a:gd name="T3" fmla="*/ 98 h 200"/>
                <a:gd name="T4" fmla="*/ 615 w 1322"/>
                <a:gd name="T5" fmla="*/ 98 h 200"/>
                <a:gd name="T6" fmla="*/ 712 w 1322"/>
                <a:gd name="T7" fmla="*/ 0 h 200"/>
                <a:gd name="T8" fmla="*/ 776 w 1322"/>
                <a:gd name="T9" fmla="*/ 110 h 200"/>
                <a:gd name="T10" fmla="*/ 1270 w 1322"/>
                <a:gd name="T11" fmla="*/ 110 h 200"/>
                <a:gd name="T12" fmla="*/ 1322 w 1322"/>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1322" h="200">
                  <a:moveTo>
                    <a:pt x="0" y="185"/>
                  </a:moveTo>
                  <a:lnTo>
                    <a:pt x="50" y="98"/>
                  </a:lnTo>
                  <a:lnTo>
                    <a:pt x="615" y="98"/>
                  </a:lnTo>
                  <a:lnTo>
                    <a:pt x="712" y="0"/>
                  </a:lnTo>
                  <a:lnTo>
                    <a:pt x="776" y="110"/>
                  </a:lnTo>
                  <a:lnTo>
                    <a:pt x="1270" y="110"/>
                  </a:lnTo>
                  <a:lnTo>
                    <a:pt x="1322" y="200"/>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42"/>
            <p:cNvSpPr>
              <a:spLocks noChangeArrowheads="1"/>
            </p:cNvSpPr>
            <p:nvPr/>
          </p:nvSpPr>
          <p:spPr bwMode="auto">
            <a:xfrm>
              <a:off x="6230938" y="2044700"/>
              <a:ext cx="228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48" name="Rectangle 43"/>
            <p:cNvSpPr>
              <a:spLocks noChangeArrowheads="1"/>
            </p:cNvSpPr>
            <p:nvPr/>
          </p:nvSpPr>
          <p:spPr bwMode="auto">
            <a:xfrm>
              <a:off x="5815013" y="2836863"/>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16</a:t>
              </a:r>
              <a:endParaRPr kumimoji="0" lang="en-US" sz="1800" b="0" i="0" u="none" strike="noStrike" cap="none" normalizeH="0" baseline="0" smtClean="0">
                <a:ln>
                  <a:noFill/>
                </a:ln>
                <a:solidFill>
                  <a:schemeClr val="tx1"/>
                </a:solidFill>
                <a:effectLst/>
                <a:latin typeface="Arial" pitchFamily="34" charset="0"/>
              </a:endParaRPr>
            </a:p>
          </p:txBody>
        </p:sp>
        <p:sp>
          <p:nvSpPr>
            <p:cNvPr id="49" name="Rectangle 44"/>
            <p:cNvSpPr>
              <a:spLocks noChangeArrowheads="1"/>
            </p:cNvSpPr>
            <p:nvPr/>
          </p:nvSpPr>
          <p:spPr bwMode="auto">
            <a:xfrm>
              <a:off x="6546850" y="2840038"/>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13</a:t>
              </a:r>
              <a:endParaRPr kumimoji="0" lang="en-US" sz="1800" b="0" i="0" u="none" strike="noStrike" cap="none" normalizeH="0" baseline="0" smtClean="0">
                <a:ln>
                  <a:noFill/>
                </a:ln>
                <a:solidFill>
                  <a:schemeClr val="tx1"/>
                </a:solidFill>
                <a:effectLst/>
                <a:latin typeface="Arial" pitchFamily="34" charset="0"/>
              </a:endParaRPr>
            </a:p>
          </p:txBody>
        </p:sp>
        <p:sp>
          <p:nvSpPr>
            <p:cNvPr id="50" name="Line 45"/>
            <p:cNvSpPr>
              <a:spLocks noChangeShapeType="1"/>
            </p:cNvSpPr>
            <p:nvPr/>
          </p:nvSpPr>
          <p:spPr bwMode="auto">
            <a:xfrm>
              <a:off x="5762625" y="2489200"/>
              <a:ext cx="0" cy="27305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p:cNvSpPr>
            <p:nvPr/>
          </p:nvSpPr>
          <p:spPr bwMode="auto">
            <a:xfrm>
              <a:off x="6818313" y="2317750"/>
              <a:ext cx="2011363" cy="146050"/>
            </a:xfrm>
            <a:custGeom>
              <a:avLst/>
              <a:gdLst>
                <a:gd name="T0" fmla="*/ 0 w 2769"/>
                <a:gd name="T1" fmla="*/ 184 h 199"/>
                <a:gd name="T2" fmla="*/ 50 w 2769"/>
                <a:gd name="T3" fmla="*/ 97 h 199"/>
                <a:gd name="T4" fmla="*/ 1327 w 2769"/>
                <a:gd name="T5" fmla="*/ 104 h 199"/>
                <a:gd name="T6" fmla="*/ 1418 w 2769"/>
                <a:gd name="T7" fmla="*/ 0 h 199"/>
                <a:gd name="T8" fmla="*/ 1481 w 2769"/>
                <a:gd name="T9" fmla="*/ 116 h 199"/>
                <a:gd name="T10" fmla="*/ 2695 w 2769"/>
                <a:gd name="T11" fmla="*/ 109 h 199"/>
                <a:gd name="T12" fmla="*/ 2769 w 2769"/>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2769" h="199">
                  <a:moveTo>
                    <a:pt x="0" y="184"/>
                  </a:moveTo>
                  <a:lnTo>
                    <a:pt x="50" y="97"/>
                  </a:lnTo>
                  <a:lnTo>
                    <a:pt x="1327" y="104"/>
                  </a:lnTo>
                  <a:lnTo>
                    <a:pt x="1418" y="0"/>
                  </a:lnTo>
                  <a:lnTo>
                    <a:pt x="1481" y="116"/>
                  </a:lnTo>
                  <a:lnTo>
                    <a:pt x="2695" y="109"/>
                  </a:lnTo>
                  <a:lnTo>
                    <a:pt x="2769"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47"/>
            <p:cNvSpPr>
              <a:spLocks noChangeArrowheads="1"/>
            </p:cNvSpPr>
            <p:nvPr/>
          </p:nvSpPr>
          <p:spPr bwMode="auto">
            <a:xfrm>
              <a:off x="7694613" y="2081213"/>
              <a:ext cx="355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12</a:t>
              </a:r>
              <a:endParaRPr kumimoji="0" lang="en-US" sz="1800" b="0" i="0" u="none" strike="noStrike" cap="none" normalizeH="0" baseline="0" smtClean="0">
                <a:ln>
                  <a:noFill/>
                </a:ln>
                <a:solidFill>
                  <a:schemeClr val="tx1"/>
                </a:solidFill>
                <a:effectLst/>
                <a:latin typeface="Arial" pitchFamily="34" charset="0"/>
              </a:endParaRPr>
            </a:p>
          </p:txBody>
        </p:sp>
        <p:sp>
          <p:nvSpPr>
            <p:cNvPr id="53" name="Rectangle 48"/>
            <p:cNvSpPr>
              <a:spLocks noChangeArrowheads="1"/>
            </p:cNvSpPr>
            <p:nvPr/>
          </p:nvSpPr>
          <p:spPr bwMode="auto">
            <a:xfrm>
              <a:off x="6840538" y="3179763"/>
              <a:ext cx="2968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12</a:t>
              </a:r>
              <a:endParaRPr kumimoji="0" lang="en-US" sz="1800" b="0" i="0" u="none" strike="noStrike" cap="none" normalizeH="0" baseline="0" smtClean="0">
                <a:ln>
                  <a:noFill/>
                </a:ln>
                <a:solidFill>
                  <a:schemeClr val="tx1"/>
                </a:solidFill>
                <a:effectLst/>
                <a:latin typeface="Arial" pitchFamily="34" charset="0"/>
              </a:endParaRPr>
            </a:p>
          </p:txBody>
        </p:sp>
        <p:sp>
          <p:nvSpPr>
            <p:cNvPr id="54" name="Rectangle 49"/>
            <p:cNvSpPr>
              <a:spLocks noChangeArrowheads="1"/>
            </p:cNvSpPr>
            <p:nvPr/>
          </p:nvSpPr>
          <p:spPr bwMode="auto">
            <a:xfrm>
              <a:off x="8655050" y="3195638"/>
              <a:ext cx="1905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50"/>
            <p:cNvSpPr>
              <a:spLocks noChangeArrowheads="1"/>
            </p:cNvSpPr>
            <p:nvPr/>
          </p:nvSpPr>
          <p:spPr bwMode="auto">
            <a:xfrm>
              <a:off x="3517900" y="2438400"/>
              <a:ext cx="944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Bitstream Vera Sans"/>
                </a:rPr>
                <a:t>opcode</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Encoding</a:t>
            </a:r>
            <a:r>
              <a:rPr lang="fr-FR" dirty="0">
                <a:solidFill>
                  <a:schemeClr val="tx1"/>
                </a:solidFill>
              </a:rPr>
              <a:t> </a:t>
            </a:r>
            <a:r>
              <a:rPr lang="fr-FR" dirty="0" err="1">
                <a:solidFill>
                  <a:schemeClr val="tx1"/>
                </a:solidFill>
              </a:rPr>
              <a:t>Immediate</a:t>
            </a:r>
            <a:r>
              <a:rPr lang="fr-FR" dirty="0">
                <a:solidFill>
                  <a:schemeClr val="tx1"/>
                </a:solidFill>
              </a:rPr>
              <a:t> Values</a:t>
            </a:r>
          </a:p>
        </p:txBody>
      </p:sp>
      <p:sp>
        <p:nvSpPr>
          <p:cNvPr id="3" name="Text Placeholder 2"/>
          <p:cNvSpPr txBox="1">
            <a:spLocks noGrp="1"/>
          </p:cNvSpPr>
          <p:nvPr>
            <p:ph type="body" idx="4294967295"/>
          </p:nvPr>
        </p:nvSpPr>
        <p:spPr>
          <a:xfrm>
            <a:off x="1219200" y="1524000"/>
            <a:ext cx="7416800" cy="49323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smtClean="0">
                <a:latin typeface="Calibri" panose="020F0502020204030204" pitchFamily="34" charset="0"/>
              </a:rPr>
              <a:t>ARM has 12 bits for </a:t>
            </a:r>
            <a:r>
              <a:rPr lang="en-US" dirty="0" err="1" smtClean="0">
                <a:solidFill>
                  <a:srgbClr val="2300DC"/>
                </a:solidFill>
                <a:latin typeface="Calibri" panose="020F0502020204030204" pitchFamily="34" charset="0"/>
              </a:rPr>
              <a:t>immediates</a:t>
            </a:r>
            <a:endParaRPr lang="en-US" dirty="0" smtClean="0">
              <a:solidFill>
                <a:srgbClr val="2300DC"/>
              </a:solidFill>
              <a:latin typeface="Calibri" panose="020F0502020204030204" pitchFamily="34" charset="0"/>
            </a:endParaRPr>
          </a:p>
          <a:p>
            <a:pPr lvl="1">
              <a:buSzPct val="100000"/>
              <a:buFont typeface="Symbol" panose="05050102010706020507" pitchFamily="18" charset="2"/>
              <a:buChar char="*"/>
            </a:pPr>
            <a:r>
              <a:rPr lang="en-US" dirty="0" smtClean="0">
                <a:latin typeface="Calibri" panose="020F0502020204030204" pitchFamily="34" charset="0"/>
              </a:rPr>
              <a:t>12 bits</a:t>
            </a:r>
            <a:br>
              <a:rPr lang="en-US" dirty="0" smtClean="0">
                <a:latin typeface="Calibri" panose="020F0502020204030204" pitchFamily="34" charset="0"/>
              </a:rPr>
            </a:br>
            <a:r>
              <a:rPr lang="en-US" dirty="0" smtClean="0">
                <a:latin typeface="Calibri" panose="020F0502020204030204" pitchFamily="34" charset="0"/>
              </a:rPr>
              <a:t/>
            </a:r>
            <a:br>
              <a:rPr lang="en-US" dirty="0" smtClean="0">
                <a:latin typeface="Calibri" panose="020F0502020204030204" pitchFamily="34" charset="0"/>
              </a:rPr>
            </a:br>
            <a:r>
              <a:rPr lang="en-US" dirty="0" smtClean="0">
                <a:latin typeface="Calibri" panose="020F0502020204030204" pitchFamily="34" charset="0"/>
              </a:rPr>
              <a:t/>
            </a:r>
            <a:br>
              <a:rPr lang="en-US" dirty="0" smtClean="0">
                <a:latin typeface="Calibri" panose="020F0502020204030204" pitchFamily="34" charset="0"/>
              </a:rPr>
            </a:br>
            <a:endParaRPr lang="en-US" dirty="0" smtClean="0">
              <a:latin typeface="Calibri" panose="020F0502020204030204" pitchFamily="34" charset="0"/>
            </a:endParaRPr>
          </a:p>
          <a:p>
            <a:pPr lvl="0">
              <a:buSzPct val="100000"/>
              <a:buFont typeface="Symbol" panose="05050102010706020507" pitchFamily="18" charset="2"/>
              <a:buChar char="*"/>
            </a:pPr>
            <a:r>
              <a:rPr lang="en-US" dirty="0" smtClean="0">
                <a:latin typeface="Calibri" panose="020F0502020204030204" pitchFamily="34" charset="0"/>
              </a:rPr>
              <a:t>What do we do with 12 bits ?</a:t>
            </a:r>
          </a:p>
          <a:p>
            <a:pPr lvl="1">
              <a:buSzPct val="100000"/>
              <a:buFont typeface="Symbol" panose="05050102010706020507" pitchFamily="18" charset="2"/>
              <a:buChar char="*"/>
            </a:pPr>
            <a:r>
              <a:rPr lang="en-US" dirty="0" smtClean="0">
                <a:latin typeface="Calibri" panose="020F0502020204030204" pitchFamily="34" charset="0"/>
              </a:rPr>
              <a:t>It is not 1 </a:t>
            </a:r>
            <a:r>
              <a:rPr lang="en-US" dirty="0" smtClean="0">
                <a:solidFill>
                  <a:srgbClr val="FF3333"/>
                </a:solidFill>
                <a:latin typeface="Calibri" panose="020F0502020204030204" pitchFamily="34" charset="0"/>
              </a:rPr>
              <a:t>byte</a:t>
            </a:r>
            <a:r>
              <a:rPr lang="en-US" dirty="0" smtClean="0">
                <a:latin typeface="Calibri" panose="020F0502020204030204" pitchFamily="34" charset="0"/>
              </a:rPr>
              <a:t>, nor is it 2 </a:t>
            </a:r>
            <a:r>
              <a:rPr lang="en-US" dirty="0" smtClean="0">
                <a:solidFill>
                  <a:srgbClr val="FF3333"/>
                </a:solidFill>
                <a:latin typeface="Calibri" panose="020F0502020204030204" pitchFamily="34" charset="0"/>
              </a:rPr>
              <a:t>bytes</a:t>
            </a:r>
          </a:p>
          <a:p>
            <a:pPr lvl="0">
              <a:buSzPct val="100000"/>
              <a:buFont typeface="Symbol" panose="05050102010706020507" pitchFamily="18" charset="2"/>
              <a:buChar char="*"/>
            </a:pPr>
            <a:r>
              <a:rPr lang="en-US" dirty="0" smtClean="0">
                <a:latin typeface="Calibri" panose="020F0502020204030204" pitchFamily="34" charset="0"/>
              </a:rPr>
              <a:t>Let us divide 12 bits into </a:t>
            </a:r>
            <a:r>
              <a:rPr lang="en-US" dirty="0" smtClean="0">
                <a:solidFill>
                  <a:srgbClr val="008000"/>
                </a:solidFill>
                <a:latin typeface="Calibri" panose="020F0502020204030204" pitchFamily="34" charset="0"/>
              </a:rPr>
              <a:t>two parts</a:t>
            </a:r>
          </a:p>
          <a:p>
            <a:pPr lvl="1">
              <a:buSzPct val="100000"/>
              <a:buFont typeface="Symbol" panose="05050102010706020507" pitchFamily="18" charset="2"/>
              <a:buChar char="*"/>
            </a:pPr>
            <a:r>
              <a:rPr lang="en-US" dirty="0" smtClean="0">
                <a:latin typeface="Calibri" panose="020F0502020204030204" pitchFamily="34" charset="0"/>
              </a:rPr>
              <a:t>8 bit </a:t>
            </a:r>
            <a:r>
              <a:rPr lang="en-US" dirty="0" smtClean="0">
                <a:solidFill>
                  <a:srgbClr val="2300DC"/>
                </a:solidFill>
                <a:latin typeface="Calibri" panose="020F0502020204030204" pitchFamily="34" charset="0"/>
              </a:rPr>
              <a:t>payload</a:t>
            </a:r>
            <a:r>
              <a:rPr lang="en-US" dirty="0" smtClean="0">
                <a:latin typeface="Calibri" panose="020F0502020204030204" pitchFamily="34" charset="0"/>
              </a:rPr>
              <a:t> + 4 bit </a:t>
            </a:r>
            <a:r>
              <a:rPr lang="en-US" dirty="0" smtClean="0">
                <a:solidFill>
                  <a:srgbClr val="DC2300"/>
                </a:solidFill>
                <a:latin typeface="Calibri" panose="020F0502020204030204" pitchFamily="34" charset="0"/>
              </a:rPr>
              <a:t>rot</a:t>
            </a:r>
            <a:r>
              <a:rPr lang="en-US" dirty="0" smtClean="0">
                <a:latin typeface="Calibri" panose="020F0502020204030204" pitchFamily="34" charset="0"/>
              </a:rPr>
              <a:t/>
            </a:r>
            <a:br>
              <a:rPr lang="en-US" dirty="0" smtClean="0">
                <a:latin typeface="Calibri" panose="020F0502020204030204" pitchFamily="34" charset="0"/>
              </a:rPr>
            </a:br>
            <a:endParaRPr lang="en-US" dirty="0">
              <a:latin typeface="Calibri" panose="020F0502020204030204" pitchFamily="34" charset="0"/>
            </a:endParaRPr>
          </a:p>
        </p:txBody>
      </p:sp>
      <p:pic>
        <p:nvPicPr>
          <p:cNvPr id="4" name="Picture 3"/>
          <p:cNvPicPr>
            <a:picLocks noChangeAspect="1"/>
          </p:cNvPicPr>
          <p:nvPr/>
        </p:nvPicPr>
        <p:blipFill>
          <a:blip r:embed="rId3">
            <a:lum/>
            <a:alphaModFix/>
          </a:blip>
          <a:srcRect/>
          <a:stretch>
            <a:fillRect/>
          </a:stretch>
        </p:blipFill>
        <p:spPr>
          <a:xfrm>
            <a:off x="3352800" y="2133600"/>
            <a:ext cx="1825920" cy="14288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Encoding</a:t>
            </a:r>
            <a:r>
              <a:rPr lang="fr-FR" dirty="0">
                <a:solidFill>
                  <a:schemeClr val="tx1"/>
                </a:solidFill>
              </a:rPr>
              <a:t> </a:t>
            </a:r>
            <a:r>
              <a:rPr lang="fr-FR" dirty="0" err="1">
                <a:solidFill>
                  <a:schemeClr val="tx1"/>
                </a:solidFill>
              </a:rPr>
              <a:t>Immediates</a:t>
            </a:r>
            <a:r>
              <a:rPr lang="fr-FR" dirty="0">
                <a:solidFill>
                  <a:schemeClr val="tx1"/>
                </a:solidFill>
              </a:rPr>
              <a:t> - II</a:t>
            </a:r>
          </a:p>
        </p:txBody>
      </p:sp>
      <p:sp>
        <p:nvSpPr>
          <p:cNvPr id="3" name="Text Placeholder 2"/>
          <p:cNvSpPr txBox="1">
            <a:spLocks noGrp="1"/>
          </p:cNvSpPr>
          <p:nvPr>
            <p:ph type="body" idx="4294967295"/>
          </p:nvPr>
        </p:nvSpPr>
        <p:spPr>
          <a:xfrm>
            <a:off x="1143000" y="1524000"/>
            <a:ext cx="7416800" cy="46990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real value of the immediate is equal to :   </a:t>
            </a:r>
            <a:r>
              <a:rPr lang="en-US" dirty="0">
                <a:solidFill>
                  <a:srgbClr val="280099"/>
                </a:solidFill>
                <a:latin typeface="Calibri" panose="020F0502020204030204" pitchFamily="34" charset="0"/>
              </a:rPr>
              <a:t>payload</a:t>
            </a:r>
            <a:r>
              <a:rPr lang="en-US" dirty="0">
                <a:latin typeface="Calibri" panose="020F0502020204030204" pitchFamily="34" charset="0"/>
              </a:rPr>
              <a:t> </a:t>
            </a:r>
            <a:r>
              <a:rPr lang="en-US" dirty="0" err="1" smtClean="0">
                <a:latin typeface="Calibri" panose="020F0502020204030204" pitchFamily="34" charset="0"/>
              </a:rPr>
              <a:t>ror</a:t>
            </a:r>
            <a:r>
              <a:rPr lang="en-US" dirty="0" smtClean="0">
                <a:latin typeface="Calibri" panose="020F0502020204030204" pitchFamily="34" charset="0"/>
              </a:rPr>
              <a:t> </a:t>
            </a:r>
            <a:r>
              <a:rPr lang="en-US" dirty="0">
                <a:latin typeface="Calibri" panose="020F0502020204030204" pitchFamily="34" charset="0"/>
              </a:rPr>
              <a:t>(2 * </a:t>
            </a:r>
            <a:r>
              <a:rPr lang="en-US" dirty="0">
                <a:solidFill>
                  <a:srgbClr val="DC2300"/>
                </a:solidFill>
                <a:latin typeface="Calibri" panose="020F0502020204030204" pitchFamily="34" charset="0"/>
              </a:rPr>
              <a:t>rot</a:t>
            </a:r>
            <a:r>
              <a:rPr lang="en-US" dirty="0">
                <a:latin typeface="Calibri" panose="020F0502020204030204" pitchFamily="34" charset="0"/>
              </a:rPr>
              <a:t>)</a:t>
            </a:r>
            <a:br>
              <a:rPr lang="en-US" dirty="0">
                <a:latin typeface="Calibri" panose="020F0502020204030204" pitchFamily="34" charset="0"/>
              </a:rPr>
            </a:br>
            <a:r>
              <a:rPr lang="en-US" dirty="0">
                <a:latin typeface="Calibri" panose="020F0502020204030204" pitchFamily="34" charset="0"/>
              </a:rPr>
              <a:t/>
            </a:r>
            <a:br>
              <a:rPr lang="en-US" dirty="0">
                <a:latin typeface="Calibri" panose="020F0502020204030204" pitchFamily="34" charset="0"/>
              </a:rPr>
            </a:br>
            <a:endParaRPr lang="en-US" dirty="0">
              <a:latin typeface="Calibri" panose="020F0502020204030204" pitchFamily="34" charset="0"/>
            </a:endParaRPr>
          </a:p>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2300DC"/>
                </a:solidFill>
                <a:latin typeface="Calibri" panose="020F0502020204030204" pitchFamily="34" charset="0"/>
              </a:rPr>
              <a:t>programmer</a:t>
            </a:r>
            <a:r>
              <a:rPr lang="en-US" sz="2800" dirty="0">
                <a:latin typeface="Calibri" panose="020F0502020204030204" pitchFamily="34" charset="0"/>
              </a:rPr>
              <a:t>/ </a:t>
            </a:r>
            <a:r>
              <a:rPr lang="en-US" sz="2800" dirty="0">
                <a:solidFill>
                  <a:srgbClr val="FF0000"/>
                </a:solidFill>
                <a:latin typeface="Calibri" panose="020F0502020204030204" pitchFamily="34" charset="0"/>
              </a:rPr>
              <a:t>compiler</a:t>
            </a:r>
            <a:r>
              <a:rPr lang="en-US" sz="2800" dirty="0">
                <a:latin typeface="Calibri" panose="020F0502020204030204" pitchFamily="34" charset="0"/>
              </a:rPr>
              <a:t> writes an </a:t>
            </a:r>
            <a:r>
              <a:rPr lang="en-US" sz="2800" dirty="0">
                <a:solidFill>
                  <a:srgbClr val="008000"/>
                </a:solidFill>
                <a:latin typeface="Calibri" panose="020F0502020204030204" pitchFamily="34" charset="0"/>
              </a:rPr>
              <a:t>assembly</a:t>
            </a:r>
            <a:r>
              <a:rPr lang="en-US" sz="2800" dirty="0">
                <a:latin typeface="Calibri" panose="020F0502020204030204" pitchFamily="34" charset="0"/>
              </a:rPr>
              <a:t> </a:t>
            </a:r>
            <a:r>
              <a:rPr lang="en-US" sz="2800" dirty="0">
                <a:solidFill>
                  <a:srgbClr val="008000"/>
                </a:solidFill>
                <a:latin typeface="Calibri" panose="020F0502020204030204" pitchFamily="34" charset="0"/>
              </a:rPr>
              <a:t>instruction</a:t>
            </a:r>
            <a:r>
              <a:rPr lang="en-US" sz="2800" dirty="0">
                <a:latin typeface="Calibri" panose="020F0502020204030204" pitchFamily="34" charset="0"/>
              </a:rPr>
              <a:t> with an </a:t>
            </a:r>
            <a:r>
              <a:rPr lang="en-US" sz="2800" dirty="0">
                <a:solidFill>
                  <a:srgbClr val="B80047"/>
                </a:solidFill>
                <a:latin typeface="Calibri" panose="020F0502020204030204" pitchFamily="34" charset="0"/>
              </a:rPr>
              <a:t>immediate</a:t>
            </a:r>
            <a:r>
              <a:rPr lang="en-US" sz="2800" dirty="0">
                <a:latin typeface="Calibri" panose="020F0502020204030204" pitchFamily="34" charset="0"/>
              </a:rPr>
              <a:t>: e.g. 4</a:t>
            </a:r>
          </a:p>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B80047"/>
                </a:solidFill>
                <a:latin typeface="Calibri" panose="020F0502020204030204" pitchFamily="34" charset="0"/>
              </a:rPr>
              <a:t>assembler</a:t>
            </a:r>
            <a:r>
              <a:rPr lang="en-US" sz="2800" dirty="0">
                <a:latin typeface="Calibri" panose="020F0502020204030204" pitchFamily="34" charset="0"/>
              </a:rPr>
              <a:t> converts it in to a 12 bit </a:t>
            </a:r>
            <a:r>
              <a:rPr lang="en-US" sz="2800" dirty="0">
                <a:solidFill>
                  <a:srgbClr val="008000"/>
                </a:solidFill>
                <a:latin typeface="Calibri" panose="020F0502020204030204" pitchFamily="34" charset="0"/>
              </a:rPr>
              <a:t>format</a:t>
            </a:r>
            <a:r>
              <a:rPr lang="en-US" sz="2800" dirty="0">
                <a:latin typeface="Calibri" panose="020F0502020204030204" pitchFamily="34" charset="0"/>
              </a:rPr>
              <a:t> (if it is possible to do so)</a:t>
            </a:r>
          </a:p>
          <a:p>
            <a:pPr lvl="0">
              <a:buSzPct val="100000"/>
              <a:buFont typeface="Symbol" panose="05050102010706020507" pitchFamily="18" charset="2"/>
              <a:buChar char="*"/>
            </a:pPr>
            <a:r>
              <a:rPr lang="en-US" sz="2800" dirty="0">
                <a:latin typeface="Calibri" panose="020F0502020204030204" pitchFamily="34" charset="0"/>
              </a:rPr>
              <a:t>The </a:t>
            </a:r>
            <a:r>
              <a:rPr lang="en-US" sz="2800" dirty="0">
                <a:solidFill>
                  <a:srgbClr val="2300DC"/>
                </a:solidFill>
                <a:latin typeface="Calibri" panose="020F0502020204030204" pitchFamily="34" charset="0"/>
              </a:rPr>
              <a:t>processor</a:t>
            </a:r>
            <a:r>
              <a:rPr lang="en-US" sz="2800" dirty="0">
                <a:latin typeface="Calibri" panose="020F0502020204030204" pitchFamily="34" charset="0"/>
              </a:rPr>
              <a:t> expands 12 bits → 32 bits</a:t>
            </a:r>
          </a:p>
        </p:txBody>
      </p:sp>
      <p:grpSp>
        <p:nvGrpSpPr>
          <p:cNvPr id="37" name="Group 36"/>
          <p:cNvGrpSpPr/>
          <p:nvPr/>
        </p:nvGrpSpPr>
        <p:grpSpPr>
          <a:xfrm>
            <a:off x="2768600" y="2682875"/>
            <a:ext cx="3744913" cy="1098550"/>
            <a:chOff x="3352800" y="2759075"/>
            <a:chExt cx="3744913" cy="1098550"/>
          </a:xfrm>
        </p:grpSpPr>
        <p:sp>
          <p:nvSpPr>
            <p:cNvPr id="9" name="AutoShape 3"/>
            <p:cNvSpPr>
              <a:spLocks noChangeAspect="1" noChangeArrowheads="1" noTextEdit="1"/>
            </p:cNvSpPr>
            <p:nvPr/>
          </p:nvSpPr>
          <p:spPr bwMode="auto">
            <a:xfrm>
              <a:off x="3352800" y="3048000"/>
              <a:ext cx="16652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4" name="Group 18"/>
            <p:cNvGrpSpPr>
              <a:grpSpLocks noChangeAspect="1"/>
            </p:cNvGrpSpPr>
            <p:nvPr/>
          </p:nvGrpSpPr>
          <p:grpSpPr bwMode="auto">
            <a:xfrm>
              <a:off x="3581400" y="2759075"/>
              <a:ext cx="3516313" cy="1098550"/>
              <a:chOff x="2256" y="1738"/>
              <a:chExt cx="2215" cy="692"/>
            </a:xfrm>
          </p:grpSpPr>
          <p:sp>
            <p:nvSpPr>
              <p:cNvPr id="25" name="AutoShape 17"/>
              <p:cNvSpPr>
                <a:spLocks noChangeAspect="1" noChangeArrowheads="1" noTextEdit="1"/>
              </p:cNvSpPr>
              <p:nvPr/>
            </p:nvSpPr>
            <p:spPr bwMode="auto">
              <a:xfrm>
                <a:off x="2256" y="1738"/>
                <a:ext cx="2215" cy="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0"/>
              <p:cNvSpPr>
                <a:spLocks noChangeArrowheads="1"/>
              </p:cNvSpPr>
              <p:nvPr/>
            </p:nvSpPr>
            <p:spPr bwMode="auto">
              <a:xfrm>
                <a:off x="2323" y="2054"/>
                <a:ext cx="653" cy="188"/>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3"/>
              <p:cNvSpPr>
                <a:spLocks noChangeArrowheads="1"/>
              </p:cNvSpPr>
              <p:nvPr/>
            </p:nvSpPr>
            <p:spPr bwMode="auto">
              <a:xfrm>
                <a:off x="2979" y="2054"/>
                <a:ext cx="1446" cy="188"/>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4"/>
              <p:cNvSpPr>
                <a:spLocks noChangeArrowheads="1"/>
              </p:cNvSpPr>
              <p:nvPr/>
            </p:nvSpPr>
            <p:spPr bwMode="auto">
              <a:xfrm>
                <a:off x="2503" y="2035"/>
                <a:ext cx="26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Bitstream Vera Sans"/>
                  </a:rPr>
                  <a:t>rot</a:t>
                </a:r>
                <a:endParaRPr kumimoji="0" lang="en-US" sz="1800" b="0" i="0" u="none" strike="noStrike" cap="none" normalizeH="0" baseline="0" dirty="0" smtClean="0">
                  <a:ln>
                    <a:noFill/>
                  </a:ln>
                  <a:solidFill>
                    <a:schemeClr val="tx1"/>
                  </a:solidFill>
                  <a:effectLst/>
                  <a:latin typeface="Arial" pitchFamily="34" charset="0"/>
                </a:endParaRPr>
              </a:p>
            </p:txBody>
          </p:sp>
          <p:sp>
            <p:nvSpPr>
              <p:cNvPr id="32" name="Rectangle 25"/>
              <p:cNvSpPr>
                <a:spLocks noChangeArrowheads="1"/>
              </p:cNvSpPr>
              <p:nvPr/>
            </p:nvSpPr>
            <p:spPr bwMode="auto">
              <a:xfrm>
                <a:off x="3400" y="2035"/>
                <a:ext cx="65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Bitstream Vera Sans"/>
                  </a:rPr>
                  <a:t>payload</a:t>
                </a:r>
                <a:endParaRPr kumimoji="0" lang="en-US" sz="1800" b="0" i="0" u="none" strike="noStrike" cap="none" normalizeH="0" baseline="0" dirty="0" smtClean="0">
                  <a:ln>
                    <a:noFill/>
                  </a:ln>
                  <a:solidFill>
                    <a:schemeClr val="tx1"/>
                  </a:solidFill>
                  <a:effectLst/>
                  <a:latin typeface="Arial" pitchFamily="34" charset="0"/>
                </a:endParaRPr>
              </a:p>
            </p:txBody>
          </p:sp>
          <p:sp>
            <p:nvSpPr>
              <p:cNvPr id="33" name="Freeform 26"/>
              <p:cNvSpPr>
                <a:spLocks/>
              </p:cNvSpPr>
              <p:nvPr/>
            </p:nvSpPr>
            <p:spPr bwMode="auto">
              <a:xfrm>
                <a:off x="2324" y="1922"/>
                <a:ext cx="633" cy="97"/>
              </a:xfrm>
              <a:custGeom>
                <a:avLst/>
                <a:gdLst>
                  <a:gd name="T0" fmla="*/ 0 w 1322"/>
                  <a:gd name="T1" fmla="*/ 184 h 199"/>
                  <a:gd name="T2" fmla="*/ 50 w 1322"/>
                  <a:gd name="T3" fmla="*/ 98 h 199"/>
                  <a:gd name="T4" fmla="*/ 615 w 1322"/>
                  <a:gd name="T5" fmla="*/ 98 h 199"/>
                  <a:gd name="T6" fmla="*/ 713 w 1322"/>
                  <a:gd name="T7" fmla="*/ 0 h 199"/>
                  <a:gd name="T8" fmla="*/ 776 w 1322"/>
                  <a:gd name="T9" fmla="*/ 110 h 199"/>
                  <a:gd name="T10" fmla="*/ 1270 w 1322"/>
                  <a:gd name="T11" fmla="*/ 110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8"/>
                    </a:lnTo>
                    <a:lnTo>
                      <a:pt x="615" y="98"/>
                    </a:lnTo>
                    <a:lnTo>
                      <a:pt x="713" y="0"/>
                    </a:lnTo>
                    <a:lnTo>
                      <a:pt x="776" y="110"/>
                    </a:lnTo>
                    <a:lnTo>
                      <a:pt x="1270" y="110"/>
                    </a:lnTo>
                    <a:lnTo>
                      <a:pt x="1322"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p:cNvSpPr>
              <p:nvPr/>
            </p:nvSpPr>
            <p:spPr bwMode="auto">
              <a:xfrm>
                <a:off x="3001" y="1913"/>
                <a:ext cx="1398" cy="104"/>
              </a:xfrm>
              <a:custGeom>
                <a:avLst/>
                <a:gdLst>
                  <a:gd name="T0" fmla="*/ 0 w 2918"/>
                  <a:gd name="T1" fmla="*/ 199 h 213"/>
                  <a:gd name="T2" fmla="*/ 110 w 2918"/>
                  <a:gd name="T3" fmla="*/ 120 h 213"/>
                  <a:gd name="T4" fmla="*/ 1357 w 2918"/>
                  <a:gd name="T5" fmla="*/ 120 h 213"/>
                  <a:gd name="T6" fmla="*/ 1492 w 2918"/>
                  <a:gd name="T7" fmla="*/ 0 h 213"/>
                  <a:gd name="T8" fmla="*/ 1612 w 2918"/>
                  <a:gd name="T9" fmla="*/ 131 h 213"/>
                  <a:gd name="T10" fmla="*/ 2803 w 2918"/>
                  <a:gd name="T11" fmla="*/ 131 h 213"/>
                  <a:gd name="T12" fmla="*/ 2918 w 2918"/>
                  <a:gd name="T13" fmla="*/ 213 h 213"/>
                </a:gdLst>
                <a:ahLst/>
                <a:cxnLst>
                  <a:cxn ang="0">
                    <a:pos x="T0" y="T1"/>
                  </a:cxn>
                  <a:cxn ang="0">
                    <a:pos x="T2" y="T3"/>
                  </a:cxn>
                  <a:cxn ang="0">
                    <a:pos x="T4" y="T5"/>
                  </a:cxn>
                  <a:cxn ang="0">
                    <a:pos x="T6" y="T7"/>
                  </a:cxn>
                  <a:cxn ang="0">
                    <a:pos x="T8" y="T9"/>
                  </a:cxn>
                  <a:cxn ang="0">
                    <a:pos x="T10" y="T11"/>
                  </a:cxn>
                  <a:cxn ang="0">
                    <a:pos x="T12" y="T13"/>
                  </a:cxn>
                </a:cxnLst>
                <a:rect l="0" t="0" r="r" b="b"/>
                <a:pathLst>
                  <a:path w="2918" h="213">
                    <a:moveTo>
                      <a:pt x="0" y="199"/>
                    </a:moveTo>
                    <a:lnTo>
                      <a:pt x="110" y="120"/>
                    </a:lnTo>
                    <a:lnTo>
                      <a:pt x="1357" y="120"/>
                    </a:lnTo>
                    <a:lnTo>
                      <a:pt x="1492" y="0"/>
                    </a:lnTo>
                    <a:lnTo>
                      <a:pt x="1612" y="131"/>
                    </a:lnTo>
                    <a:lnTo>
                      <a:pt x="2803" y="131"/>
                    </a:lnTo>
                    <a:lnTo>
                      <a:pt x="2918" y="213"/>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28"/>
              <p:cNvSpPr>
                <a:spLocks noChangeArrowheads="1"/>
              </p:cNvSpPr>
              <p:nvPr/>
            </p:nvSpPr>
            <p:spPr bwMode="auto">
              <a:xfrm>
                <a:off x="2612" y="1749"/>
                <a:ext cx="1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36" name="Rectangle 29"/>
              <p:cNvSpPr>
                <a:spLocks noChangeArrowheads="1"/>
              </p:cNvSpPr>
              <p:nvPr/>
            </p:nvSpPr>
            <p:spPr bwMode="auto">
              <a:xfrm>
                <a:off x="3653" y="1760"/>
                <a:ext cx="14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8</a:t>
                </a:r>
                <a:endParaRPr kumimoji="0" lang="en-US" sz="1800" b="0" i="0" u="none" strike="noStrike" cap="none" normalizeH="0" baseline="0" smtClean="0">
                  <a:ln>
                    <a:noFill/>
                  </a:ln>
                  <a:solidFill>
                    <a:schemeClr val="tx1"/>
                  </a:solidFill>
                  <a:effectLst/>
                  <a:latin typeface="Arial" pitchFamily="34" charset="0"/>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Encoding</a:t>
            </a:r>
            <a:r>
              <a:rPr lang="fr-FR" dirty="0">
                <a:solidFill>
                  <a:schemeClr val="tx1"/>
                </a:solidFill>
              </a:rPr>
              <a:t> </a:t>
            </a:r>
            <a:r>
              <a:rPr lang="fr-FR" dirty="0" err="1">
                <a:solidFill>
                  <a:schemeClr val="tx1"/>
                </a:solidFill>
              </a:rPr>
              <a:t>Immediates</a:t>
            </a:r>
            <a:r>
              <a:rPr lang="fr-FR" dirty="0">
                <a:solidFill>
                  <a:schemeClr val="tx1"/>
                </a:solidFill>
              </a:rPr>
              <a:t> - III</a:t>
            </a:r>
          </a:p>
        </p:txBody>
      </p:sp>
      <p:sp>
        <p:nvSpPr>
          <p:cNvPr id="3" name="Text Placeholder 2"/>
          <p:cNvSpPr txBox="1">
            <a:spLocks noGrp="1"/>
          </p:cNvSpPr>
          <p:nvPr>
            <p:ph type="body" idx="4294967295"/>
          </p:nvPr>
        </p:nvSpPr>
        <p:spPr>
          <a:xfrm>
            <a:off x="838200" y="1676400"/>
            <a:ext cx="7797800" cy="4038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cs typeface="Calibri" pitchFamily="32"/>
              </a:rPr>
              <a:t>Explanation of encoding the immediate in lay man's terms</a:t>
            </a:r>
          </a:p>
          <a:p>
            <a:pPr lvl="1">
              <a:buSzPct val="100000"/>
              <a:buFont typeface="Symbol" panose="05050102010706020507" pitchFamily="18" charset="2"/>
              <a:buChar char="*"/>
            </a:pPr>
            <a:r>
              <a:rPr lang="en-US" dirty="0">
                <a:latin typeface="Calibri" panose="020F0502020204030204" pitchFamily="34" charset="0"/>
              </a:rPr>
              <a:t>The payload is an 8 bit quantity</a:t>
            </a:r>
          </a:p>
          <a:p>
            <a:pPr lvl="1">
              <a:buSzPct val="100000"/>
              <a:buFont typeface="Symbol" panose="05050102010706020507" pitchFamily="18" charset="2"/>
              <a:buChar char="*"/>
            </a:pPr>
            <a:r>
              <a:rPr lang="en-US" dirty="0">
                <a:latin typeface="Calibri" panose="020F0502020204030204" pitchFamily="34" charset="0"/>
              </a:rPr>
              <a:t>A number is a 32 bit quantity.</a:t>
            </a:r>
          </a:p>
          <a:p>
            <a:pPr lvl="1">
              <a:buSzPct val="100000"/>
              <a:buFont typeface="Symbol" panose="05050102010706020507" pitchFamily="18" charset="2"/>
              <a:buChar char="*"/>
            </a:pPr>
            <a:r>
              <a:rPr lang="en-US" dirty="0">
                <a:latin typeface="Calibri" panose="020F0502020204030204" pitchFamily="34" charset="0"/>
              </a:rPr>
              <a:t>We can set 8 contiguous bits in the 32 bit number while specifying an immediate</a:t>
            </a:r>
          </a:p>
          <a:p>
            <a:pPr lvl="1">
              <a:buSzPct val="100000"/>
              <a:buFont typeface="Symbol" panose="05050102010706020507" pitchFamily="18" charset="2"/>
              <a:buChar char="*"/>
            </a:pPr>
            <a:r>
              <a:rPr lang="en-US" dirty="0">
                <a:latin typeface="Calibri" panose="020F0502020204030204" pitchFamily="34" charset="0"/>
              </a:rPr>
              <a:t>The starting point of this sequence of bits needs to be an even number such as 0, 2, 4,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2286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smtClean="0">
                <a:solidFill>
                  <a:schemeClr val="tx1"/>
                </a:solidFill>
              </a:rPr>
              <a:t>Examples</a:t>
            </a:r>
            <a:endParaRPr lang="fr-FR" dirty="0">
              <a:solidFill>
                <a:schemeClr val="tx1"/>
              </a:solidFill>
            </a:endParaRPr>
          </a:p>
        </p:txBody>
      </p:sp>
      <p:sp>
        <p:nvSpPr>
          <p:cNvPr id="3" name="Rectangle 2"/>
          <p:cNvSpPr/>
          <p:nvPr/>
        </p:nvSpPr>
        <p:spPr>
          <a:xfrm>
            <a:off x="1066800" y="1371600"/>
            <a:ext cx="7467600" cy="4247317"/>
          </a:xfrm>
          <a:prstGeom prst="rect">
            <a:avLst/>
          </a:prstGeom>
        </p:spPr>
        <p:txBody>
          <a:bodyPr wrap="square">
            <a:spAutoFit/>
          </a:bodyPr>
          <a:lstStyle/>
          <a:p>
            <a:r>
              <a:rPr lang="en-US" i="1" dirty="0" smtClean="0">
                <a:latin typeface="Times New Roman" pitchFamily="18" charset="0"/>
                <a:cs typeface="Times New Roman" pitchFamily="18" charset="0"/>
              </a:rPr>
              <a:t>Encode the decimal number 42. </a:t>
            </a:r>
          </a:p>
          <a:p>
            <a:endParaRPr lang="en-US" i="1" dirty="0">
              <a:latin typeface="Times New Roman" pitchFamily="18" charset="0"/>
              <a:cs typeface="Times New Roman" pitchFamily="18" charset="0"/>
            </a:endParaRPr>
          </a:p>
          <a:p>
            <a:r>
              <a:rPr lang="en-US" b="1" i="1" dirty="0" smtClean="0">
                <a:latin typeface="Times New Roman" pitchFamily="18" charset="0"/>
                <a:cs typeface="Times New Roman" pitchFamily="18" charset="0"/>
              </a:rPr>
              <a:t>Answer:</a:t>
            </a:r>
          </a:p>
          <a:p>
            <a:r>
              <a:rPr lang="en-US" i="1" dirty="0" smtClean="0">
                <a:latin typeface="Courier New" pitchFamily="49" charset="0"/>
                <a:cs typeface="Courier New" pitchFamily="49" charset="0"/>
              </a:rPr>
              <a:t>42 in the hex format is 0x2A, or alternatively 0x 00 00 00 2A. There is no right rotation involved. Hence, the immediate field is 0x02A.</a:t>
            </a:r>
          </a:p>
          <a:p>
            <a:endParaRPr lang="en-US" i="1" dirty="0">
              <a:latin typeface="Courier New" pitchFamily="49" charset="0"/>
              <a:cs typeface="Courier New" pitchFamily="49" charset="0"/>
            </a:endParaRPr>
          </a:p>
          <a:p>
            <a:endParaRPr lang="en-US" i="1" dirty="0" smtClean="0">
              <a:latin typeface="Courier New" pitchFamily="49" charset="0"/>
              <a:cs typeface="Courier New" pitchFamily="49" charset="0"/>
            </a:endParaRPr>
          </a:p>
          <a:p>
            <a:r>
              <a:rPr lang="en-US" i="1" dirty="0">
                <a:latin typeface="Times New Roman" pitchFamily="18" charset="0"/>
                <a:cs typeface="Times New Roman" pitchFamily="18" charset="0"/>
              </a:rPr>
              <a:t>Encode the number 0x2A 00 00 00.</a:t>
            </a:r>
          </a:p>
          <a:p>
            <a:r>
              <a:rPr lang="en-US" b="1" i="1" dirty="0">
                <a:latin typeface="Times New Roman" pitchFamily="18" charset="0"/>
                <a:cs typeface="Times New Roman" pitchFamily="18" charset="0"/>
              </a:rPr>
              <a:t>Answer:</a:t>
            </a:r>
          </a:p>
          <a:p>
            <a:r>
              <a:rPr lang="en-US" i="1" dirty="0" smtClean="0">
                <a:latin typeface="Courier New" pitchFamily="49" charset="0"/>
                <a:cs typeface="Courier New" pitchFamily="49" charset="0"/>
              </a:rPr>
              <a:t>The number is obtained by right rotating 0x2A by 8 places. Note that we need to right rotate by 4 places for moving a hex digit one position to the right. We need to now divide 8 by 2 to get 4. Thus, the encoding of the immediate: 0x42A </a:t>
            </a:r>
          </a:p>
        </p:txBody>
      </p:sp>
    </p:spTree>
    <p:extLst>
      <p:ext uri="{BB962C8B-B14F-4D97-AF65-F5344CB8AC3E}">
        <p14:creationId xmlns:p14="http://schemas.microsoft.com/office/powerpoint/2010/main" val="13745863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Encoding</a:t>
            </a:r>
            <a:r>
              <a:rPr lang="fr-FR" dirty="0">
                <a:solidFill>
                  <a:schemeClr val="tx1"/>
                </a:solidFill>
              </a:rPr>
              <a:t> the </a:t>
            </a:r>
            <a:r>
              <a:rPr lang="fr-FR" dirty="0" err="1">
                <a:solidFill>
                  <a:schemeClr val="tx1"/>
                </a:solidFill>
              </a:rPr>
              <a:t>Shifter</a:t>
            </a:r>
            <a:r>
              <a:rPr lang="fr-FR" dirty="0">
                <a:solidFill>
                  <a:schemeClr val="tx1"/>
                </a:solidFill>
              </a:rPr>
              <a:t> </a:t>
            </a:r>
            <a:r>
              <a:rPr lang="fr-FR" dirty="0" err="1">
                <a:solidFill>
                  <a:schemeClr val="tx1"/>
                </a:solidFill>
              </a:rPr>
              <a:t>Operand</a:t>
            </a:r>
            <a:endParaRPr lang="fr-FR" dirty="0">
              <a:solidFill>
                <a:schemeClr val="tx1"/>
              </a:solidFill>
            </a:endParaRPr>
          </a:p>
        </p:txBody>
      </p:sp>
      <p:grpSp>
        <p:nvGrpSpPr>
          <p:cNvPr id="73" name="Group 72"/>
          <p:cNvGrpSpPr/>
          <p:nvPr/>
        </p:nvGrpSpPr>
        <p:grpSpPr>
          <a:xfrm>
            <a:off x="1066800" y="2209800"/>
            <a:ext cx="7315200" cy="2898775"/>
            <a:chOff x="1600200" y="2514600"/>
            <a:chExt cx="7315200" cy="2898775"/>
          </a:xfrm>
        </p:grpSpPr>
        <p:sp>
          <p:nvSpPr>
            <p:cNvPr id="8" name="AutoShape 3"/>
            <p:cNvSpPr>
              <a:spLocks noChangeAspect="1" noChangeArrowheads="1" noTextEdit="1"/>
            </p:cNvSpPr>
            <p:nvPr/>
          </p:nvSpPr>
          <p:spPr bwMode="auto">
            <a:xfrm>
              <a:off x="1600200" y="2514600"/>
              <a:ext cx="731520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6757988" y="2771775"/>
              <a:ext cx="2066925" cy="482600"/>
            </a:xfrm>
            <a:prstGeom prst="rect">
              <a:avLst/>
            </a:prstGeom>
            <a:solidFill>
              <a:srgbClr val="D5F6FF"/>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6764338" y="3382963"/>
              <a:ext cx="2038350" cy="1389063"/>
            </a:xfrm>
            <a:prstGeom prst="rect">
              <a:avLst/>
            </a:prstGeom>
            <a:solidFill>
              <a:srgbClr val="FFE6D5"/>
            </a:solidFill>
            <a:ln w="1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1703388" y="2989263"/>
              <a:ext cx="4133850" cy="2952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5045075" y="3030538"/>
              <a:ext cx="265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Bitstream Vera Sans"/>
                </a:rPr>
                <a:t>rt</a:t>
              </a:r>
              <a:endParaRPr kumimoji="0" lang="en-US" sz="1800" b="0" i="0" u="none" strike="noStrike" cap="none" normalizeH="0" baseline="0" smtClean="0">
                <a:ln>
                  <a:noFill/>
                </a:ln>
                <a:solidFill>
                  <a:schemeClr val="tx1"/>
                </a:solidFill>
                <a:effectLst/>
                <a:latin typeface="Arial" pitchFamily="34" charset="0"/>
              </a:endParaRPr>
            </a:p>
          </p:txBody>
        </p:sp>
        <p:sp>
          <p:nvSpPr>
            <p:cNvPr id="14" name="Freeform 10"/>
            <p:cNvSpPr>
              <a:spLocks/>
            </p:cNvSpPr>
            <p:nvPr/>
          </p:nvSpPr>
          <p:spPr bwMode="auto">
            <a:xfrm>
              <a:off x="4506913" y="2794000"/>
              <a:ext cx="1306513" cy="163513"/>
            </a:xfrm>
            <a:custGeom>
              <a:avLst/>
              <a:gdLst>
                <a:gd name="T0" fmla="*/ 0 w 1646"/>
                <a:gd name="T1" fmla="*/ 190 h 206"/>
                <a:gd name="T2" fmla="*/ 30 w 1646"/>
                <a:gd name="T3" fmla="*/ 101 h 206"/>
                <a:gd name="T4" fmla="*/ 790 w 1646"/>
                <a:gd name="T5" fmla="*/ 108 h 206"/>
                <a:gd name="T6" fmla="*/ 844 w 1646"/>
                <a:gd name="T7" fmla="*/ 0 h 206"/>
                <a:gd name="T8" fmla="*/ 881 w 1646"/>
                <a:gd name="T9" fmla="*/ 120 h 206"/>
                <a:gd name="T10" fmla="*/ 1603 w 1646"/>
                <a:gd name="T11" fmla="*/ 113 h 206"/>
                <a:gd name="T12" fmla="*/ 1646 w 1646"/>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1646" h="206">
                  <a:moveTo>
                    <a:pt x="0" y="190"/>
                  </a:moveTo>
                  <a:lnTo>
                    <a:pt x="30" y="101"/>
                  </a:lnTo>
                  <a:lnTo>
                    <a:pt x="790" y="108"/>
                  </a:lnTo>
                  <a:lnTo>
                    <a:pt x="844" y="0"/>
                  </a:lnTo>
                  <a:lnTo>
                    <a:pt x="881" y="120"/>
                  </a:lnTo>
                  <a:lnTo>
                    <a:pt x="1603" y="113"/>
                  </a:lnTo>
                  <a:lnTo>
                    <a:pt x="1646" y="206"/>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5092700" y="2514600"/>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Bitstream Vera Sans"/>
                </a:rPr>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Rectangle 12"/>
            <p:cNvSpPr>
              <a:spLocks noChangeArrowheads="1"/>
            </p:cNvSpPr>
            <p:nvPr/>
          </p:nvSpPr>
          <p:spPr bwMode="auto">
            <a:xfrm>
              <a:off x="4556125" y="3327400"/>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3"/>
            <p:cNvSpPr>
              <a:spLocks noChangeArrowheads="1"/>
            </p:cNvSpPr>
            <p:nvPr/>
          </p:nvSpPr>
          <p:spPr bwMode="auto">
            <a:xfrm>
              <a:off x="5749925" y="3327400"/>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8" name="Line 14"/>
            <p:cNvSpPr>
              <a:spLocks noChangeShapeType="1"/>
            </p:cNvSpPr>
            <p:nvPr/>
          </p:nvSpPr>
          <p:spPr bwMode="auto">
            <a:xfrm>
              <a:off x="4468813" y="2995613"/>
              <a:ext cx="0" cy="29210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5"/>
            <p:cNvSpPr>
              <a:spLocks noChangeShapeType="1"/>
            </p:cNvSpPr>
            <p:nvPr/>
          </p:nvSpPr>
          <p:spPr bwMode="auto">
            <a:xfrm>
              <a:off x="4117975" y="2995613"/>
              <a:ext cx="0" cy="29210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6"/>
            <p:cNvSpPr>
              <a:spLocks noChangeArrowheads="1"/>
            </p:cNvSpPr>
            <p:nvPr/>
          </p:nvSpPr>
          <p:spPr bwMode="auto">
            <a:xfrm>
              <a:off x="4208463" y="3048000"/>
              <a:ext cx="1762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Bitstream Vera Sans"/>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7"/>
            <p:cNvSpPr>
              <a:spLocks noChangeArrowheads="1"/>
            </p:cNvSpPr>
            <p:nvPr/>
          </p:nvSpPr>
          <p:spPr bwMode="auto">
            <a:xfrm>
              <a:off x="4210050" y="3324225"/>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5</a:t>
              </a:r>
              <a:endParaRPr kumimoji="0" lang="en-US" sz="1800" b="0" i="0" u="none" strike="noStrike" cap="none" normalizeH="0" baseline="0" smtClean="0">
                <a:ln>
                  <a:noFill/>
                </a:ln>
                <a:solidFill>
                  <a:schemeClr val="tx1"/>
                </a:solidFill>
                <a:effectLst/>
                <a:latin typeface="Arial" pitchFamily="34" charset="0"/>
              </a:endParaRPr>
            </a:p>
          </p:txBody>
        </p:sp>
        <p:sp>
          <p:nvSpPr>
            <p:cNvPr id="22" name="Line 18"/>
            <p:cNvSpPr>
              <a:spLocks noChangeShapeType="1"/>
            </p:cNvSpPr>
            <p:nvPr/>
          </p:nvSpPr>
          <p:spPr bwMode="auto">
            <a:xfrm>
              <a:off x="3382963" y="2989263"/>
              <a:ext cx="0" cy="29368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3343275" y="2805113"/>
              <a:ext cx="785813" cy="177800"/>
            </a:xfrm>
            <a:custGeom>
              <a:avLst/>
              <a:gdLst>
                <a:gd name="T0" fmla="*/ 0 w 991"/>
                <a:gd name="T1" fmla="*/ 209 h 225"/>
                <a:gd name="T2" fmla="*/ 66 w 991"/>
                <a:gd name="T3" fmla="*/ 103 h 225"/>
                <a:gd name="T4" fmla="*/ 445 w 991"/>
                <a:gd name="T5" fmla="*/ 104 h 225"/>
                <a:gd name="T6" fmla="*/ 518 w 991"/>
                <a:gd name="T7" fmla="*/ 0 h 225"/>
                <a:gd name="T8" fmla="*/ 603 w 991"/>
                <a:gd name="T9" fmla="*/ 109 h 225"/>
                <a:gd name="T10" fmla="*/ 939 w 991"/>
                <a:gd name="T11" fmla="*/ 116 h 225"/>
                <a:gd name="T12" fmla="*/ 991 w 991"/>
                <a:gd name="T13" fmla="*/ 225 h 225"/>
              </a:gdLst>
              <a:ahLst/>
              <a:cxnLst>
                <a:cxn ang="0">
                  <a:pos x="T0" y="T1"/>
                </a:cxn>
                <a:cxn ang="0">
                  <a:pos x="T2" y="T3"/>
                </a:cxn>
                <a:cxn ang="0">
                  <a:pos x="T4" y="T5"/>
                </a:cxn>
                <a:cxn ang="0">
                  <a:pos x="T6" y="T7"/>
                </a:cxn>
                <a:cxn ang="0">
                  <a:pos x="T8" y="T9"/>
                </a:cxn>
                <a:cxn ang="0">
                  <a:pos x="T10" y="T11"/>
                </a:cxn>
                <a:cxn ang="0">
                  <a:pos x="T12" y="T13"/>
                </a:cxn>
              </a:cxnLst>
              <a:rect l="0" t="0" r="r" b="b"/>
              <a:pathLst>
                <a:path w="991" h="225">
                  <a:moveTo>
                    <a:pt x="0" y="209"/>
                  </a:moveTo>
                  <a:lnTo>
                    <a:pt x="66" y="103"/>
                  </a:lnTo>
                  <a:lnTo>
                    <a:pt x="445" y="104"/>
                  </a:lnTo>
                  <a:lnTo>
                    <a:pt x="518" y="0"/>
                  </a:lnTo>
                  <a:lnTo>
                    <a:pt x="603" y="109"/>
                  </a:lnTo>
                  <a:lnTo>
                    <a:pt x="939" y="116"/>
                  </a:lnTo>
                  <a:lnTo>
                    <a:pt x="991" y="225"/>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a:off x="3481388" y="3327400"/>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7</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1"/>
            <p:cNvSpPr>
              <a:spLocks noChangeArrowheads="1"/>
            </p:cNvSpPr>
            <p:nvPr/>
          </p:nvSpPr>
          <p:spPr bwMode="auto">
            <a:xfrm>
              <a:off x="3821113" y="3324225"/>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6</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2"/>
            <p:cNvSpPr>
              <a:spLocks noChangeArrowheads="1"/>
            </p:cNvSpPr>
            <p:nvPr/>
          </p:nvSpPr>
          <p:spPr bwMode="auto">
            <a:xfrm>
              <a:off x="3403600" y="3052763"/>
              <a:ext cx="73342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Bitstream Vera Sans"/>
                </a:rPr>
                <a:t>shift type</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3"/>
            <p:cNvSpPr>
              <a:spLocks noChangeArrowheads="1"/>
            </p:cNvSpPr>
            <p:nvPr/>
          </p:nvSpPr>
          <p:spPr bwMode="auto">
            <a:xfrm>
              <a:off x="1727200" y="3324225"/>
              <a:ext cx="3143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12</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4"/>
            <p:cNvSpPr>
              <a:spLocks noChangeArrowheads="1"/>
            </p:cNvSpPr>
            <p:nvPr/>
          </p:nvSpPr>
          <p:spPr bwMode="auto">
            <a:xfrm>
              <a:off x="3221038" y="3324225"/>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8</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5"/>
            <p:cNvSpPr>
              <a:spLocks noChangeArrowheads="1"/>
            </p:cNvSpPr>
            <p:nvPr/>
          </p:nvSpPr>
          <p:spPr bwMode="auto">
            <a:xfrm>
              <a:off x="2054225" y="3052763"/>
              <a:ext cx="8461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shift imm</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6"/>
            <p:cNvSpPr>
              <a:spLocks noChangeArrowheads="1"/>
            </p:cNvSpPr>
            <p:nvPr/>
          </p:nvSpPr>
          <p:spPr bwMode="auto">
            <a:xfrm>
              <a:off x="3703638" y="2514600"/>
              <a:ext cx="12065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Bitstream Vera Sans"/>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Freeform 27"/>
            <p:cNvSpPr>
              <a:spLocks/>
            </p:cNvSpPr>
            <p:nvPr/>
          </p:nvSpPr>
          <p:spPr bwMode="auto">
            <a:xfrm>
              <a:off x="1693863" y="2792413"/>
              <a:ext cx="1643063" cy="169863"/>
            </a:xfrm>
            <a:custGeom>
              <a:avLst/>
              <a:gdLst>
                <a:gd name="T0" fmla="*/ 0 w 2070"/>
                <a:gd name="T1" fmla="*/ 199 h 214"/>
                <a:gd name="T2" fmla="*/ 139 w 2070"/>
                <a:gd name="T3" fmla="*/ 98 h 214"/>
                <a:gd name="T4" fmla="*/ 929 w 2070"/>
                <a:gd name="T5" fmla="*/ 99 h 214"/>
                <a:gd name="T6" fmla="*/ 1081 w 2070"/>
                <a:gd name="T7" fmla="*/ 0 h 214"/>
                <a:gd name="T8" fmla="*/ 1259 w 2070"/>
                <a:gd name="T9" fmla="*/ 104 h 214"/>
                <a:gd name="T10" fmla="*/ 1960 w 2070"/>
                <a:gd name="T11" fmla="*/ 110 h 214"/>
                <a:gd name="T12" fmla="*/ 2070 w 2070"/>
                <a:gd name="T13" fmla="*/ 214 h 214"/>
              </a:gdLst>
              <a:ahLst/>
              <a:cxnLst>
                <a:cxn ang="0">
                  <a:pos x="T0" y="T1"/>
                </a:cxn>
                <a:cxn ang="0">
                  <a:pos x="T2" y="T3"/>
                </a:cxn>
                <a:cxn ang="0">
                  <a:pos x="T4" y="T5"/>
                </a:cxn>
                <a:cxn ang="0">
                  <a:pos x="T6" y="T7"/>
                </a:cxn>
                <a:cxn ang="0">
                  <a:pos x="T8" y="T9"/>
                </a:cxn>
                <a:cxn ang="0">
                  <a:pos x="T10" y="T11"/>
                </a:cxn>
                <a:cxn ang="0">
                  <a:pos x="T12" y="T13"/>
                </a:cxn>
              </a:cxnLst>
              <a:rect l="0" t="0" r="r" b="b"/>
              <a:pathLst>
                <a:path w="2070" h="214">
                  <a:moveTo>
                    <a:pt x="0" y="199"/>
                  </a:moveTo>
                  <a:lnTo>
                    <a:pt x="139" y="98"/>
                  </a:lnTo>
                  <a:lnTo>
                    <a:pt x="929" y="99"/>
                  </a:lnTo>
                  <a:lnTo>
                    <a:pt x="1081" y="0"/>
                  </a:lnTo>
                  <a:lnTo>
                    <a:pt x="1259" y="104"/>
                  </a:lnTo>
                  <a:lnTo>
                    <a:pt x="1960" y="110"/>
                  </a:lnTo>
                  <a:lnTo>
                    <a:pt x="2070" y="214"/>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8"/>
            <p:cNvSpPr>
              <a:spLocks noChangeArrowheads="1"/>
            </p:cNvSpPr>
            <p:nvPr/>
          </p:nvSpPr>
          <p:spPr bwMode="auto">
            <a:xfrm>
              <a:off x="2489200" y="2514600"/>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Bitstream Vera Sans"/>
                </a:rPr>
                <a:t>5</a:t>
              </a:r>
              <a:endParaRPr kumimoji="0" lang="en-US" sz="1800" b="0" i="0" u="none" strike="noStrike" cap="none" normalizeH="0" baseline="0" dirty="0" smtClean="0">
                <a:ln>
                  <a:noFill/>
                </a:ln>
                <a:solidFill>
                  <a:schemeClr val="tx1"/>
                </a:solidFill>
                <a:effectLst/>
                <a:latin typeface="Arial" pitchFamily="34" charset="0"/>
              </a:endParaRPr>
            </a:p>
          </p:txBody>
        </p:sp>
        <p:sp>
          <p:nvSpPr>
            <p:cNvPr id="33" name="Rectangle 29"/>
            <p:cNvSpPr>
              <a:spLocks noChangeArrowheads="1"/>
            </p:cNvSpPr>
            <p:nvPr/>
          </p:nvSpPr>
          <p:spPr bwMode="auto">
            <a:xfrm>
              <a:off x="1706563" y="4379913"/>
              <a:ext cx="4179888" cy="311150"/>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0"/>
            <p:cNvSpPr>
              <a:spLocks noChangeArrowheads="1"/>
            </p:cNvSpPr>
            <p:nvPr/>
          </p:nvSpPr>
          <p:spPr bwMode="auto">
            <a:xfrm>
              <a:off x="5064125" y="4421188"/>
              <a:ext cx="265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Bitstream Vera Sans"/>
                </a:rPr>
                <a:t>rt</a:t>
              </a:r>
              <a:endParaRPr kumimoji="0" lang="en-US" sz="1800" b="0" i="0" u="none" strike="noStrike" cap="none" normalizeH="0" baseline="0" smtClean="0">
                <a:ln>
                  <a:noFill/>
                </a:ln>
                <a:solidFill>
                  <a:schemeClr val="tx1"/>
                </a:solidFill>
                <a:effectLst/>
                <a:latin typeface="Arial" pitchFamily="34" charset="0"/>
              </a:endParaRPr>
            </a:p>
          </p:txBody>
        </p:sp>
        <p:sp>
          <p:nvSpPr>
            <p:cNvPr id="35" name="Freeform 31"/>
            <p:cNvSpPr>
              <a:spLocks/>
            </p:cNvSpPr>
            <p:nvPr/>
          </p:nvSpPr>
          <p:spPr bwMode="auto">
            <a:xfrm>
              <a:off x="4510088" y="4184650"/>
              <a:ext cx="1354138" cy="163513"/>
            </a:xfrm>
            <a:custGeom>
              <a:avLst/>
              <a:gdLst>
                <a:gd name="T0" fmla="*/ 0 w 1706"/>
                <a:gd name="T1" fmla="*/ 190 h 206"/>
                <a:gd name="T2" fmla="*/ 31 w 1706"/>
                <a:gd name="T3" fmla="*/ 101 h 206"/>
                <a:gd name="T4" fmla="*/ 818 w 1706"/>
                <a:gd name="T5" fmla="*/ 108 h 206"/>
                <a:gd name="T6" fmla="*/ 874 w 1706"/>
                <a:gd name="T7" fmla="*/ 0 h 206"/>
                <a:gd name="T8" fmla="*/ 913 w 1706"/>
                <a:gd name="T9" fmla="*/ 121 h 206"/>
                <a:gd name="T10" fmla="*/ 1661 w 1706"/>
                <a:gd name="T11" fmla="*/ 113 h 206"/>
                <a:gd name="T12" fmla="*/ 1706 w 1706"/>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1706" h="206">
                  <a:moveTo>
                    <a:pt x="0" y="190"/>
                  </a:moveTo>
                  <a:lnTo>
                    <a:pt x="31" y="101"/>
                  </a:lnTo>
                  <a:lnTo>
                    <a:pt x="818" y="108"/>
                  </a:lnTo>
                  <a:lnTo>
                    <a:pt x="874" y="0"/>
                  </a:lnTo>
                  <a:lnTo>
                    <a:pt x="913" y="121"/>
                  </a:lnTo>
                  <a:lnTo>
                    <a:pt x="1661" y="113"/>
                  </a:lnTo>
                  <a:lnTo>
                    <a:pt x="1706" y="206"/>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2"/>
            <p:cNvSpPr>
              <a:spLocks noChangeArrowheads="1"/>
            </p:cNvSpPr>
            <p:nvPr/>
          </p:nvSpPr>
          <p:spPr bwMode="auto">
            <a:xfrm>
              <a:off x="5110163" y="3886200"/>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Bitstream Vera Sans"/>
                </a:rPr>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37" name="Rectangle 33"/>
            <p:cNvSpPr>
              <a:spLocks noChangeArrowheads="1"/>
            </p:cNvSpPr>
            <p:nvPr/>
          </p:nvSpPr>
          <p:spPr bwMode="auto">
            <a:xfrm>
              <a:off x="4559300" y="4711700"/>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38" name="Rectangle 34"/>
            <p:cNvSpPr>
              <a:spLocks noChangeArrowheads="1"/>
            </p:cNvSpPr>
            <p:nvPr/>
          </p:nvSpPr>
          <p:spPr bwMode="auto">
            <a:xfrm>
              <a:off x="5783263" y="4719638"/>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39" name="Line 35"/>
            <p:cNvSpPr>
              <a:spLocks noChangeShapeType="1"/>
            </p:cNvSpPr>
            <p:nvPr/>
          </p:nvSpPr>
          <p:spPr bwMode="auto">
            <a:xfrm>
              <a:off x="4471988" y="4386263"/>
              <a:ext cx="0" cy="29210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6"/>
            <p:cNvSpPr>
              <a:spLocks noChangeShapeType="1"/>
            </p:cNvSpPr>
            <p:nvPr/>
          </p:nvSpPr>
          <p:spPr bwMode="auto">
            <a:xfrm>
              <a:off x="4121150" y="4386263"/>
              <a:ext cx="0" cy="29210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37"/>
            <p:cNvSpPr>
              <a:spLocks noChangeArrowheads="1"/>
            </p:cNvSpPr>
            <p:nvPr/>
          </p:nvSpPr>
          <p:spPr bwMode="auto">
            <a:xfrm>
              <a:off x="4211638" y="4438650"/>
              <a:ext cx="1762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Bitstream Vera 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42" name="Rectangle 38"/>
            <p:cNvSpPr>
              <a:spLocks noChangeArrowheads="1"/>
            </p:cNvSpPr>
            <p:nvPr/>
          </p:nvSpPr>
          <p:spPr bwMode="auto">
            <a:xfrm>
              <a:off x="4213225" y="4708525"/>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5</a:t>
              </a:r>
              <a:endParaRPr kumimoji="0" lang="en-US" sz="1800" b="0" i="0" u="none" strike="noStrike" cap="none" normalizeH="0" baseline="0" smtClean="0">
                <a:ln>
                  <a:noFill/>
                </a:ln>
                <a:solidFill>
                  <a:schemeClr val="tx1"/>
                </a:solidFill>
                <a:effectLst/>
                <a:latin typeface="Arial" pitchFamily="34" charset="0"/>
              </a:endParaRPr>
            </a:p>
          </p:txBody>
        </p:sp>
        <p:sp>
          <p:nvSpPr>
            <p:cNvPr id="43" name="Line 39"/>
            <p:cNvSpPr>
              <a:spLocks noChangeShapeType="1"/>
            </p:cNvSpPr>
            <p:nvPr/>
          </p:nvSpPr>
          <p:spPr bwMode="auto">
            <a:xfrm>
              <a:off x="3386138" y="4379913"/>
              <a:ext cx="0" cy="293688"/>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3346450" y="4195763"/>
              <a:ext cx="785813" cy="177800"/>
            </a:xfrm>
            <a:custGeom>
              <a:avLst/>
              <a:gdLst>
                <a:gd name="T0" fmla="*/ 0 w 991"/>
                <a:gd name="T1" fmla="*/ 209 h 225"/>
                <a:gd name="T2" fmla="*/ 66 w 991"/>
                <a:gd name="T3" fmla="*/ 103 h 225"/>
                <a:gd name="T4" fmla="*/ 445 w 991"/>
                <a:gd name="T5" fmla="*/ 104 h 225"/>
                <a:gd name="T6" fmla="*/ 517 w 991"/>
                <a:gd name="T7" fmla="*/ 0 h 225"/>
                <a:gd name="T8" fmla="*/ 602 w 991"/>
                <a:gd name="T9" fmla="*/ 109 h 225"/>
                <a:gd name="T10" fmla="*/ 938 w 991"/>
                <a:gd name="T11" fmla="*/ 116 h 225"/>
                <a:gd name="T12" fmla="*/ 991 w 991"/>
                <a:gd name="T13" fmla="*/ 225 h 225"/>
              </a:gdLst>
              <a:ahLst/>
              <a:cxnLst>
                <a:cxn ang="0">
                  <a:pos x="T0" y="T1"/>
                </a:cxn>
                <a:cxn ang="0">
                  <a:pos x="T2" y="T3"/>
                </a:cxn>
                <a:cxn ang="0">
                  <a:pos x="T4" y="T5"/>
                </a:cxn>
                <a:cxn ang="0">
                  <a:pos x="T6" y="T7"/>
                </a:cxn>
                <a:cxn ang="0">
                  <a:pos x="T8" y="T9"/>
                </a:cxn>
                <a:cxn ang="0">
                  <a:pos x="T10" y="T11"/>
                </a:cxn>
                <a:cxn ang="0">
                  <a:pos x="T12" y="T13"/>
                </a:cxn>
              </a:cxnLst>
              <a:rect l="0" t="0" r="r" b="b"/>
              <a:pathLst>
                <a:path w="991" h="225">
                  <a:moveTo>
                    <a:pt x="0" y="209"/>
                  </a:moveTo>
                  <a:lnTo>
                    <a:pt x="66" y="103"/>
                  </a:lnTo>
                  <a:lnTo>
                    <a:pt x="445" y="104"/>
                  </a:lnTo>
                  <a:lnTo>
                    <a:pt x="517" y="0"/>
                  </a:lnTo>
                  <a:lnTo>
                    <a:pt x="602" y="109"/>
                  </a:lnTo>
                  <a:lnTo>
                    <a:pt x="938" y="116"/>
                  </a:lnTo>
                  <a:lnTo>
                    <a:pt x="991" y="225"/>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1"/>
            <p:cNvSpPr>
              <a:spLocks noChangeArrowheads="1"/>
            </p:cNvSpPr>
            <p:nvPr/>
          </p:nvSpPr>
          <p:spPr bwMode="auto">
            <a:xfrm>
              <a:off x="3484563" y="4711700"/>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7</a:t>
              </a:r>
              <a:endParaRPr kumimoji="0" lang="en-US" sz="1800" b="0" i="0" u="none" strike="noStrike" cap="none" normalizeH="0" baseline="0" smtClean="0">
                <a:ln>
                  <a:noFill/>
                </a:ln>
                <a:solidFill>
                  <a:schemeClr val="tx1"/>
                </a:solidFill>
                <a:effectLst/>
                <a:latin typeface="Arial" pitchFamily="34" charset="0"/>
              </a:endParaRPr>
            </a:p>
          </p:txBody>
        </p:sp>
        <p:sp>
          <p:nvSpPr>
            <p:cNvPr id="46" name="Rectangle 42"/>
            <p:cNvSpPr>
              <a:spLocks noChangeArrowheads="1"/>
            </p:cNvSpPr>
            <p:nvPr/>
          </p:nvSpPr>
          <p:spPr bwMode="auto">
            <a:xfrm>
              <a:off x="3824288" y="4708525"/>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6</a:t>
              </a:r>
              <a:endParaRPr kumimoji="0" lang="en-US" sz="1800" b="0" i="0" u="none" strike="noStrike" cap="none" normalizeH="0" baseline="0" smtClean="0">
                <a:ln>
                  <a:noFill/>
                </a:ln>
                <a:solidFill>
                  <a:schemeClr val="tx1"/>
                </a:solidFill>
                <a:effectLst/>
                <a:latin typeface="Arial" pitchFamily="34" charset="0"/>
              </a:endParaRPr>
            </a:p>
          </p:txBody>
        </p:sp>
        <p:sp>
          <p:nvSpPr>
            <p:cNvPr id="47" name="Rectangle 43"/>
            <p:cNvSpPr>
              <a:spLocks noChangeArrowheads="1"/>
            </p:cNvSpPr>
            <p:nvPr/>
          </p:nvSpPr>
          <p:spPr bwMode="auto">
            <a:xfrm>
              <a:off x="3406775" y="4441825"/>
              <a:ext cx="733425"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Bitstream Vera Sans"/>
                </a:rPr>
                <a:t>shift type</a:t>
              </a:r>
              <a:endParaRPr kumimoji="0" lang="en-US" sz="1800" b="0" i="0" u="none" strike="noStrike" cap="none" normalizeH="0" baseline="0" smtClean="0">
                <a:ln>
                  <a:noFill/>
                </a:ln>
                <a:solidFill>
                  <a:schemeClr val="tx1"/>
                </a:solidFill>
                <a:effectLst/>
                <a:latin typeface="Arial" pitchFamily="34" charset="0"/>
              </a:endParaRPr>
            </a:p>
          </p:txBody>
        </p:sp>
        <p:sp>
          <p:nvSpPr>
            <p:cNvPr id="48" name="Rectangle 44"/>
            <p:cNvSpPr>
              <a:spLocks noChangeArrowheads="1"/>
            </p:cNvSpPr>
            <p:nvPr/>
          </p:nvSpPr>
          <p:spPr bwMode="auto">
            <a:xfrm>
              <a:off x="1730375" y="4708525"/>
              <a:ext cx="3143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12</a:t>
              </a:r>
              <a:endParaRPr kumimoji="0" lang="en-US" sz="1800" b="0" i="0" u="none" strike="noStrike" cap="none" normalizeH="0" baseline="0" smtClean="0">
                <a:ln>
                  <a:noFill/>
                </a:ln>
                <a:solidFill>
                  <a:schemeClr val="tx1"/>
                </a:solidFill>
                <a:effectLst/>
                <a:latin typeface="Arial" pitchFamily="34" charset="0"/>
              </a:endParaRPr>
            </a:p>
          </p:txBody>
        </p:sp>
        <p:sp>
          <p:nvSpPr>
            <p:cNvPr id="49" name="Rectangle 45"/>
            <p:cNvSpPr>
              <a:spLocks noChangeArrowheads="1"/>
            </p:cNvSpPr>
            <p:nvPr/>
          </p:nvSpPr>
          <p:spPr bwMode="auto">
            <a:xfrm>
              <a:off x="3182938" y="4708525"/>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8</a:t>
              </a:r>
              <a:endParaRPr kumimoji="0" lang="en-US" sz="1800" b="0" i="0" u="none" strike="noStrike" cap="none" normalizeH="0" baseline="0" smtClean="0">
                <a:ln>
                  <a:noFill/>
                </a:ln>
                <a:solidFill>
                  <a:schemeClr val="tx1"/>
                </a:solidFill>
                <a:effectLst/>
                <a:latin typeface="Arial" pitchFamily="34" charset="0"/>
              </a:endParaRPr>
            </a:p>
          </p:txBody>
        </p:sp>
        <p:sp>
          <p:nvSpPr>
            <p:cNvPr id="50" name="Rectangle 46"/>
            <p:cNvSpPr>
              <a:spLocks noChangeArrowheads="1"/>
            </p:cNvSpPr>
            <p:nvPr/>
          </p:nvSpPr>
          <p:spPr bwMode="auto">
            <a:xfrm>
              <a:off x="2057400" y="4443413"/>
              <a:ext cx="7620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Bitstream Vera Sans"/>
                </a:rPr>
                <a:t>shift reg</a:t>
              </a:r>
              <a:endParaRPr kumimoji="0" lang="en-US" sz="1800" b="0" i="0" u="none" strike="noStrike" cap="none" normalizeH="0" baseline="0" smtClean="0">
                <a:ln>
                  <a:noFill/>
                </a:ln>
                <a:solidFill>
                  <a:schemeClr val="tx1"/>
                </a:solidFill>
                <a:effectLst/>
                <a:latin typeface="Arial" pitchFamily="34" charset="0"/>
              </a:endParaRPr>
            </a:p>
          </p:txBody>
        </p:sp>
        <p:sp>
          <p:nvSpPr>
            <p:cNvPr id="51" name="Rectangle 47"/>
            <p:cNvSpPr>
              <a:spLocks noChangeArrowheads="1"/>
            </p:cNvSpPr>
            <p:nvPr/>
          </p:nvSpPr>
          <p:spPr bwMode="auto">
            <a:xfrm>
              <a:off x="3678238" y="3886200"/>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Bitstream Vera Sans"/>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52" name="Freeform 48"/>
            <p:cNvSpPr>
              <a:spLocks/>
            </p:cNvSpPr>
            <p:nvPr/>
          </p:nvSpPr>
          <p:spPr bwMode="auto">
            <a:xfrm>
              <a:off x="1695450" y="4181475"/>
              <a:ext cx="1384300" cy="171450"/>
            </a:xfrm>
            <a:custGeom>
              <a:avLst/>
              <a:gdLst>
                <a:gd name="T0" fmla="*/ 0 w 1744"/>
                <a:gd name="T1" fmla="*/ 201 h 216"/>
                <a:gd name="T2" fmla="*/ 116 w 1744"/>
                <a:gd name="T3" fmla="*/ 99 h 216"/>
                <a:gd name="T4" fmla="*/ 783 w 1744"/>
                <a:gd name="T5" fmla="*/ 100 h 216"/>
                <a:gd name="T6" fmla="*/ 910 w 1744"/>
                <a:gd name="T7" fmla="*/ 0 h 216"/>
                <a:gd name="T8" fmla="*/ 1060 w 1744"/>
                <a:gd name="T9" fmla="*/ 105 h 216"/>
                <a:gd name="T10" fmla="*/ 1652 w 1744"/>
                <a:gd name="T11" fmla="*/ 111 h 216"/>
                <a:gd name="T12" fmla="*/ 1744 w 1744"/>
                <a:gd name="T13" fmla="*/ 216 h 216"/>
              </a:gdLst>
              <a:ahLst/>
              <a:cxnLst>
                <a:cxn ang="0">
                  <a:pos x="T0" y="T1"/>
                </a:cxn>
                <a:cxn ang="0">
                  <a:pos x="T2" y="T3"/>
                </a:cxn>
                <a:cxn ang="0">
                  <a:pos x="T4" y="T5"/>
                </a:cxn>
                <a:cxn ang="0">
                  <a:pos x="T6" y="T7"/>
                </a:cxn>
                <a:cxn ang="0">
                  <a:pos x="T8" y="T9"/>
                </a:cxn>
                <a:cxn ang="0">
                  <a:pos x="T10" y="T11"/>
                </a:cxn>
                <a:cxn ang="0">
                  <a:pos x="T12" y="T13"/>
                </a:cxn>
              </a:cxnLst>
              <a:rect l="0" t="0" r="r" b="b"/>
              <a:pathLst>
                <a:path w="1744" h="216">
                  <a:moveTo>
                    <a:pt x="0" y="201"/>
                  </a:moveTo>
                  <a:lnTo>
                    <a:pt x="116" y="99"/>
                  </a:lnTo>
                  <a:lnTo>
                    <a:pt x="783" y="100"/>
                  </a:lnTo>
                  <a:lnTo>
                    <a:pt x="910" y="0"/>
                  </a:lnTo>
                  <a:lnTo>
                    <a:pt x="1060" y="105"/>
                  </a:lnTo>
                  <a:lnTo>
                    <a:pt x="1652" y="111"/>
                  </a:lnTo>
                  <a:lnTo>
                    <a:pt x="1744" y="216"/>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49"/>
            <p:cNvSpPr>
              <a:spLocks noChangeArrowheads="1"/>
            </p:cNvSpPr>
            <p:nvPr/>
          </p:nvSpPr>
          <p:spPr bwMode="auto">
            <a:xfrm>
              <a:off x="2344738" y="3886200"/>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000000"/>
                  </a:solidFill>
                  <a:effectLst/>
                  <a:latin typeface="Bitstream Vera Sans"/>
                </a:rPr>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54" name="Line 50"/>
            <p:cNvSpPr>
              <a:spLocks noChangeShapeType="1"/>
            </p:cNvSpPr>
            <p:nvPr/>
          </p:nvSpPr>
          <p:spPr bwMode="auto">
            <a:xfrm>
              <a:off x="3078163" y="4376738"/>
              <a:ext cx="0" cy="29210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Rectangle 51"/>
            <p:cNvSpPr>
              <a:spLocks noChangeArrowheads="1"/>
            </p:cNvSpPr>
            <p:nvPr/>
          </p:nvSpPr>
          <p:spPr bwMode="auto">
            <a:xfrm>
              <a:off x="2933700" y="4711700"/>
              <a:ext cx="2016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9</a:t>
              </a:r>
              <a:endParaRPr kumimoji="0" lang="en-US" sz="1800" b="0" i="0" u="none" strike="noStrike" cap="none" normalizeH="0" baseline="0" smtClean="0">
                <a:ln>
                  <a:noFill/>
                </a:ln>
                <a:solidFill>
                  <a:schemeClr val="tx1"/>
                </a:solidFill>
                <a:effectLst/>
                <a:latin typeface="Arial" pitchFamily="34" charset="0"/>
              </a:endParaRPr>
            </a:p>
          </p:txBody>
        </p:sp>
        <p:sp>
          <p:nvSpPr>
            <p:cNvPr id="56" name="Rectangle 52"/>
            <p:cNvSpPr>
              <a:spLocks noChangeArrowheads="1"/>
            </p:cNvSpPr>
            <p:nvPr/>
          </p:nvSpPr>
          <p:spPr bwMode="auto">
            <a:xfrm>
              <a:off x="6907213" y="2811463"/>
              <a:ext cx="158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rgbClr val="000000"/>
                  </a:solidFill>
                  <a:effectLst/>
                  <a:latin typeface="Bitstream Vera Sans"/>
                </a:rPr>
                <a:t>Shift type</a:t>
              </a:r>
              <a:endParaRPr kumimoji="0" lang="en-US" sz="1800" b="0" i="0" u="none" strike="noStrike" cap="none" normalizeH="0" baseline="0" smtClean="0">
                <a:ln>
                  <a:noFill/>
                </a:ln>
                <a:solidFill>
                  <a:schemeClr val="tx1"/>
                </a:solidFill>
                <a:effectLst/>
                <a:latin typeface="Arial" pitchFamily="34" charset="0"/>
              </a:endParaRPr>
            </a:p>
          </p:txBody>
        </p:sp>
        <p:sp>
          <p:nvSpPr>
            <p:cNvPr id="57" name="Line 53"/>
            <p:cNvSpPr>
              <a:spLocks noChangeShapeType="1"/>
            </p:cNvSpPr>
            <p:nvPr/>
          </p:nvSpPr>
          <p:spPr bwMode="auto">
            <a:xfrm>
              <a:off x="7743825" y="3371850"/>
              <a:ext cx="0" cy="139700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4"/>
            <p:cNvSpPr>
              <a:spLocks noChangeShapeType="1"/>
            </p:cNvSpPr>
            <p:nvPr/>
          </p:nvSpPr>
          <p:spPr bwMode="auto">
            <a:xfrm>
              <a:off x="6781800" y="3708400"/>
              <a:ext cx="2012950"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5"/>
            <p:cNvSpPr>
              <a:spLocks noChangeShapeType="1"/>
            </p:cNvSpPr>
            <p:nvPr/>
          </p:nvSpPr>
          <p:spPr bwMode="auto">
            <a:xfrm flipV="1">
              <a:off x="6759575" y="4059238"/>
              <a:ext cx="2035175" cy="11113"/>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6"/>
            <p:cNvSpPr>
              <a:spLocks noChangeShapeType="1"/>
            </p:cNvSpPr>
            <p:nvPr/>
          </p:nvSpPr>
          <p:spPr bwMode="auto">
            <a:xfrm>
              <a:off x="6781800" y="4430713"/>
              <a:ext cx="2035175"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Rectangle 57"/>
            <p:cNvSpPr>
              <a:spLocks noChangeArrowheads="1"/>
            </p:cNvSpPr>
            <p:nvPr/>
          </p:nvSpPr>
          <p:spPr bwMode="auto">
            <a:xfrm>
              <a:off x="6948488" y="3389313"/>
              <a:ext cx="385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Bitstream Vera Sans"/>
                </a:rPr>
                <a:t>lsl</a:t>
              </a:r>
              <a:endParaRPr kumimoji="0" lang="en-US" sz="1800" b="0" i="0" u="none" strike="noStrike" cap="none" normalizeH="0" baseline="0" smtClean="0">
                <a:ln>
                  <a:noFill/>
                </a:ln>
                <a:solidFill>
                  <a:schemeClr val="tx1"/>
                </a:solidFill>
                <a:effectLst/>
                <a:latin typeface="Arial" pitchFamily="34" charset="0"/>
              </a:endParaRPr>
            </a:p>
          </p:txBody>
        </p:sp>
        <p:sp>
          <p:nvSpPr>
            <p:cNvPr id="62" name="Rectangle 58"/>
            <p:cNvSpPr>
              <a:spLocks noChangeArrowheads="1"/>
            </p:cNvSpPr>
            <p:nvPr/>
          </p:nvSpPr>
          <p:spPr bwMode="auto">
            <a:xfrm>
              <a:off x="6935788" y="3746500"/>
              <a:ext cx="417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Bitstream Vera Sans"/>
                </a:rPr>
                <a:t>lsr</a:t>
              </a:r>
              <a:endParaRPr kumimoji="0" lang="en-US" sz="1800" b="0" i="0" u="none" strike="noStrike" cap="none" normalizeH="0" baseline="0" smtClean="0">
                <a:ln>
                  <a:noFill/>
                </a:ln>
                <a:solidFill>
                  <a:schemeClr val="tx1"/>
                </a:solidFill>
                <a:effectLst/>
                <a:latin typeface="Arial" pitchFamily="34" charset="0"/>
              </a:endParaRPr>
            </a:p>
          </p:txBody>
        </p:sp>
        <p:sp>
          <p:nvSpPr>
            <p:cNvPr id="63" name="Rectangle 59"/>
            <p:cNvSpPr>
              <a:spLocks noChangeArrowheads="1"/>
            </p:cNvSpPr>
            <p:nvPr/>
          </p:nvSpPr>
          <p:spPr bwMode="auto">
            <a:xfrm>
              <a:off x="6943725" y="4081463"/>
              <a:ext cx="511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Bitstream Vera Sans"/>
                </a:rPr>
                <a:t>asr</a:t>
              </a:r>
              <a:endParaRPr kumimoji="0" lang="en-US" sz="1800" b="0" i="0" u="none" strike="noStrike" cap="none" normalizeH="0" baseline="0" smtClean="0">
                <a:ln>
                  <a:noFill/>
                </a:ln>
                <a:solidFill>
                  <a:schemeClr val="tx1"/>
                </a:solidFill>
                <a:effectLst/>
                <a:latin typeface="Arial" pitchFamily="34" charset="0"/>
              </a:endParaRPr>
            </a:p>
          </p:txBody>
        </p:sp>
        <p:sp>
          <p:nvSpPr>
            <p:cNvPr id="64" name="Rectangle 60"/>
            <p:cNvSpPr>
              <a:spLocks noChangeArrowheads="1"/>
            </p:cNvSpPr>
            <p:nvPr/>
          </p:nvSpPr>
          <p:spPr bwMode="auto">
            <a:xfrm>
              <a:off x="6951663" y="4456113"/>
              <a:ext cx="465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Bitstream Vera Sans"/>
                </a:rPr>
                <a:t>ror</a:t>
              </a:r>
              <a:endParaRPr kumimoji="0" lang="en-US" sz="1800" b="0" i="0" u="none" strike="noStrike" cap="none" normalizeH="0" baseline="0" smtClean="0">
                <a:ln>
                  <a:noFill/>
                </a:ln>
                <a:solidFill>
                  <a:schemeClr val="tx1"/>
                </a:solidFill>
                <a:effectLst/>
                <a:latin typeface="Arial" pitchFamily="34" charset="0"/>
              </a:endParaRPr>
            </a:p>
          </p:txBody>
        </p:sp>
        <p:sp>
          <p:nvSpPr>
            <p:cNvPr id="65" name="Rectangle 61"/>
            <p:cNvSpPr>
              <a:spLocks noChangeArrowheads="1"/>
            </p:cNvSpPr>
            <p:nvPr/>
          </p:nvSpPr>
          <p:spPr bwMode="auto">
            <a:xfrm>
              <a:off x="8020050" y="3403600"/>
              <a:ext cx="433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Bitstream Vera Sans"/>
                </a:rPr>
                <a:t>00</a:t>
              </a:r>
              <a:endParaRPr kumimoji="0" lang="en-US" sz="1800" b="0" i="0" u="none" strike="noStrike" cap="none" normalizeH="0" baseline="0" smtClean="0">
                <a:ln>
                  <a:noFill/>
                </a:ln>
                <a:solidFill>
                  <a:schemeClr val="tx1"/>
                </a:solidFill>
                <a:effectLst/>
                <a:latin typeface="Arial" pitchFamily="34" charset="0"/>
              </a:endParaRPr>
            </a:p>
          </p:txBody>
        </p:sp>
        <p:sp>
          <p:nvSpPr>
            <p:cNvPr id="66" name="Rectangle 62"/>
            <p:cNvSpPr>
              <a:spLocks noChangeArrowheads="1"/>
            </p:cNvSpPr>
            <p:nvPr/>
          </p:nvSpPr>
          <p:spPr bwMode="auto">
            <a:xfrm>
              <a:off x="8015288" y="3760788"/>
              <a:ext cx="433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Bitstream Vera Sans"/>
                </a:rPr>
                <a:t>01</a:t>
              </a:r>
              <a:endParaRPr kumimoji="0" lang="en-US" sz="1800" b="0" i="0" u="none" strike="noStrike" cap="none" normalizeH="0" baseline="0" smtClean="0">
                <a:ln>
                  <a:noFill/>
                </a:ln>
                <a:solidFill>
                  <a:schemeClr val="tx1"/>
                </a:solidFill>
                <a:effectLst/>
                <a:latin typeface="Arial" pitchFamily="34" charset="0"/>
              </a:endParaRPr>
            </a:p>
          </p:txBody>
        </p:sp>
        <p:sp>
          <p:nvSpPr>
            <p:cNvPr id="67" name="Rectangle 63"/>
            <p:cNvSpPr>
              <a:spLocks noChangeArrowheads="1"/>
            </p:cNvSpPr>
            <p:nvPr/>
          </p:nvSpPr>
          <p:spPr bwMode="auto">
            <a:xfrm>
              <a:off x="8023225" y="4119563"/>
              <a:ext cx="433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Bitstream Vera Sans"/>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68" name="Rectangle 64"/>
            <p:cNvSpPr>
              <a:spLocks noChangeArrowheads="1"/>
            </p:cNvSpPr>
            <p:nvPr/>
          </p:nvSpPr>
          <p:spPr bwMode="auto">
            <a:xfrm>
              <a:off x="8023225" y="4462463"/>
              <a:ext cx="433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Bitstream Vera Sans"/>
                </a:rPr>
                <a:t>11</a:t>
              </a:r>
              <a:endParaRPr kumimoji="0" lang="en-US" sz="1800" b="0" i="0" u="none" strike="noStrike" cap="none" normalizeH="0" baseline="0" smtClean="0">
                <a:ln>
                  <a:noFill/>
                </a:ln>
                <a:solidFill>
                  <a:schemeClr val="tx1"/>
                </a:solidFill>
                <a:effectLst/>
                <a:latin typeface="Arial" pitchFamily="34" charset="0"/>
              </a:endParaRPr>
            </a:p>
          </p:txBody>
        </p:sp>
        <p:sp>
          <p:nvSpPr>
            <p:cNvPr id="69" name="Line 65"/>
            <p:cNvSpPr>
              <a:spLocks noChangeShapeType="1"/>
            </p:cNvSpPr>
            <p:nvPr/>
          </p:nvSpPr>
          <p:spPr bwMode="auto">
            <a:xfrm>
              <a:off x="6110288" y="2770188"/>
              <a:ext cx="15875" cy="2089150"/>
            </a:xfrm>
            <a:prstGeom prst="line">
              <a:avLst/>
            </a:prstGeom>
            <a:noFill/>
            <a:ln w="2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Rectangle 66"/>
            <p:cNvSpPr>
              <a:spLocks noChangeArrowheads="1"/>
            </p:cNvSpPr>
            <p:nvPr/>
          </p:nvSpPr>
          <p:spPr bwMode="auto">
            <a:xfrm>
              <a:off x="4040188" y="3617913"/>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Bitstream Vera Sans"/>
                </a:rPr>
                <a:t>(a)</a:t>
              </a:r>
              <a:endParaRPr kumimoji="0" lang="en-US" sz="1800" b="0" i="0" u="none" strike="noStrike" cap="none" normalizeH="0" baseline="0" smtClean="0">
                <a:ln>
                  <a:noFill/>
                </a:ln>
                <a:solidFill>
                  <a:schemeClr val="tx1"/>
                </a:solidFill>
                <a:effectLst/>
                <a:latin typeface="Arial" pitchFamily="34" charset="0"/>
              </a:endParaRPr>
            </a:p>
          </p:txBody>
        </p:sp>
        <p:sp>
          <p:nvSpPr>
            <p:cNvPr id="71" name="Rectangle 67"/>
            <p:cNvSpPr>
              <a:spLocks noChangeArrowheads="1"/>
            </p:cNvSpPr>
            <p:nvPr/>
          </p:nvSpPr>
          <p:spPr bwMode="auto">
            <a:xfrm>
              <a:off x="4046538" y="5014913"/>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Bitstream Vera Sans"/>
                </a:rPr>
                <a:t>(b)</a:t>
              </a:r>
              <a:endParaRPr kumimoji="0" lang="en-US" sz="1800" b="0" i="0" u="none" strike="noStrike" cap="none" normalizeH="0" baseline="0" smtClean="0">
                <a:ln>
                  <a:noFill/>
                </a:ln>
                <a:solidFill>
                  <a:schemeClr val="tx1"/>
                </a:solidFill>
                <a:effectLst/>
                <a:latin typeface="Arial" pitchFamily="34" charset="0"/>
              </a:endParaRPr>
            </a:p>
          </p:txBody>
        </p:sp>
        <p:sp>
          <p:nvSpPr>
            <p:cNvPr id="72" name="Rectangle 68"/>
            <p:cNvSpPr>
              <a:spLocks noChangeArrowheads="1"/>
            </p:cNvSpPr>
            <p:nvPr/>
          </p:nvSpPr>
          <p:spPr bwMode="auto">
            <a:xfrm>
              <a:off x="7546975" y="4959350"/>
              <a:ext cx="42862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Bitstream Vera Sans"/>
                </a:rPr>
                <a:t>(c)</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Load</a:t>
            </a:r>
            <a:r>
              <a:rPr lang="fr-FR" dirty="0">
                <a:solidFill>
                  <a:schemeClr val="tx1"/>
                </a:solidFill>
              </a:rPr>
              <a:t>/Store Instructions</a:t>
            </a:r>
          </a:p>
        </p:txBody>
      </p:sp>
      <p:sp>
        <p:nvSpPr>
          <p:cNvPr id="3" name="Text Placeholder 2"/>
          <p:cNvSpPr txBox="1">
            <a:spLocks noGrp="1"/>
          </p:cNvSpPr>
          <p:nvPr>
            <p:ph type="body" idx="4294967295"/>
          </p:nvPr>
        </p:nvSpPr>
        <p:spPr>
          <a:xfrm>
            <a:off x="990600" y="3200400"/>
            <a:ext cx="7416800" cy="25828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Memory </a:t>
            </a:r>
            <a:r>
              <a:rPr lang="en-US" sz="2800" dirty="0">
                <a:solidFill>
                  <a:srgbClr val="2300DC"/>
                </a:solidFill>
                <a:latin typeface="Calibri" panose="020F0502020204030204" pitchFamily="34" charset="0"/>
              </a:rPr>
              <a:t>instruction</a:t>
            </a:r>
            <a:r>
              <a:rPr lang="en-US" sz="2800" dirty="0">
                <a:latin typeface="Calibri" panose="020F0502020204030204" pitchFamily="34" charset="0"/>
              </a:rPr>
              <a:t> type : 01</a:t>
            </a:r>
          </a:p>
          <a:p>
            <a:pPr lvl="0">
              <a:buSzPct val="100000"/>
              <a:buFont typeface="Symbol" panose="05050102010706020507" pitchFamily="18" charset="2"/>
              <a:buChar char="*"/>
            </a:pPr>
            <a:r>
              <a:rPr lang="en-US" sz="2800" dirty="0" err="1">
                <a:latin typeface="Calibri" panose="020F0502020204030204" pitchFamily="34" charset="0"/>
              </a:rPr>
              <a:t>rs</a:t>
            </a:r>
            <a:r>
              <a:rPr lang="en-US" sz="2800" dirty="0">
                <a:latin typeface="Calibri" panose="020F0502020204030204" pitchFamily="34" charset="0"/>
              </a:rPr>
              <a:t>, </a:t>
            </a:r>
            <a:r>
              <a:rPr lang="en-US" sz="2800" dirty="0" err="1">
                <a:latin typeface="Calibri" panose="020F0502020204030204" pitchFamily="34" charset="0"/>
              </a:rPr>
              <a:t>rd</a:t>
            </a:r>
            <a:r>
              <a:rPr lang="en-US" sz="2800" dirty="0">
                <a:latin typeface="Calibri" panose="020F0502020204030204" pitchFamily="34" charset="0"/>
              </a:rPr>
              <a:t>, shifter operand</a:t>
            </a:r>
          </a:p>
          <a:p>
            <a:pPr lvl="1">
              <a:buSzPct val="100000"/>
              <a:buFont typeface="Symbol" panose="05050102010706020507" pitchFamily="18" charset="2"/>
              <a:buChar char="*"/>
            </a:pPr>
            <a:r>
              <a:rPr lang="en-US" sz="2200" dirty="0">
                <a:solidFill>
                  <a:srgbClr val="DC2300"/>
                </a:solidFill>
                <a:latin typeface="Calibri" panose="020F0502020204030204" pitchFamily="34" charset="0"/>
              </a:rPr>
              <a:t>Connotation</a:t>
            </a:r>
            <a:r>
              <a:rPr lang="en-US" sz="2200" dirty="0">
                <a:latin typeface="Calibri" panose="020F0502020204030204" pitchFamily="34" charset="0"/>
              </a:rPr>
              <a:t> remains the </a:t>
            </a:r>
            <a:r>
              <a:rPr lang="en-US" sz="2200" dirty="0">
                <a:solidFill>
                  <a:srgbClr val="2300DC"/>
                </a:solidFill>
                <a:latin typeface="Calibri" panose="020F0502020204030204" pitchFamily="34" charset="0"/>
              </a:rPr>
              <a:t>same</a:t>
            </a:r>
          </a:p>
          <a:p>
            <a:pPr lvl="0">
              <a:buSzPct val="100000"/>
              <a:buFont typeface="Symbol" panose="05050102010706020507" pitchFamily="18" charset="2"/>
              <a:buChar char="*"/>
            </a:pPr>
            <a:r>
              <a:rPr lang="en-US" sz="2800" dirty="0" err="1">
                <a:solidFill>
                  <a:srgbClr val="DC2300"/>
                </a:solidFill>
                <a:latin typeface="Calibri" panose="020F0502020204030204" pitchFamily="34" charset="0"/>
              </a:rPr>
              <a:t>Immediates</a:t>
            </a:r>
            <a:r>
              <a:rPr lang="en-US" sz="2800" dirty="0">
                <a:latin typeface="Calibri" panose="020F0502020204030204" pitchFamily="34" charset="0"/>
              </a:rPr>
              <a:t> are not in (rot + payload format) : They are standard 12 bit unsigned numbers</a:t>
            </a:r>
          </a:p>
        </p:txBody>
      </p:sp>
      <p:grpSp>
        <p:nvGrpSpPr>
          <p:cNvPr id="58" name="Group 57"/>
          <p:cNvGrpSpPr/>
          <p:nvPr/>
        </p:nvGrpSpPr>
        <p:grpSpPr>
          <a:xfrm>
            <a:off x="762000" y="1524000"/>
            <a:ext cx="7772400" cy="1524000"/>
            <a:chOff x="1219200" y="1524000"/>
            <a:chExt cx="7772400" cy="1524000"/>
          </a:xfrm>
        </p:grpSpPr>
        <p:sp>
          <p:nvSpPr>
            <p:cNvPr id="9" name="AutoShape 3"/>
            <p:cNvSpPr>
              <a:spLocks noChangeAspect="1" noChangeArrowheads="1" noTextEdit="1"/>
            </p:cNvSpPr>
            <p:nvPr/>
          </p:nvSpPr>
          <p:spPr bwMode="auto">
            <a:xfrm>
              <a:off x="1219200" y="1524000"/>
              <a:ext cx="77724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308100" y="2055813"/>
              <a:ext cx="1035050" cy="2952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349500" y="2055813"/>
              <a:ext cx="666750" cy="295275"/>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6791325" y="2057400"/>
              <a:ext cx="2160588" cy="693738"/>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014663" y="2055813"/>
              <a:ext cx="3771900" cy="290513"/>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1484313" y="2057400"/>
              <a:ext cx="69056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smtClean="0">
                  <a:ln>
                    <a:noFill/>
                  </a:ln>
                  <a:solidFill>
                    <a:srgbClr val="000000"/>
                  </a:solidFill>
                  <a:effectLst/>
                  <a:latin typeface="Bitstream Vera Sans"/>
                </a:rPr>
                <a:t>cond</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Rectangle 13"/>
            <p:cNvSpPr>
              <a:spLocks noChangeArrowheads="1"/>
            </p:cNvSpPr>
            <p:nvPr/>
          </p:nvSpPr>
          <p:spPr bwMode="auto">
            <a:xfrm>
              <a:off x="1236663" y="2419350"/>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Bitstream Vera 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4"/>
            <p:cNvSpPr>
              <a:spLocks noChangeArrowheads="1"/>
            </p:cNvSpPr>
            <p:nvPr/>
          </p:nvSpPr>
          <p:spPr bwMode="auto">
            <a:xfrm>
              <a:off x="2114550" y="2419350"/>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Bitstream Vera Sans"/>
                </a:rPr>
                <a:t>29</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5"/>
            <p:cNvSpPr>
              <a:spLocks noChangeArrowheads="1"/>
            </p:cNvSpPr>
            <p:nvPr/>
          </p:nvSpPr>
          <p:spPr bwMode="auto">
            <a:xfrm>
              <a:off x="2376488" y="2057400"/>
              <a:ext cx="5588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Bitstream Vera Sans"/>
                </a:rPr>
                <a:t>0  1</a:t>
              </a:r>
              <a:endParaRPr kumimoji="0" lang="en-US" sz="1800" b="0" i="0" u="none" strike="noStrike" cap="none" normalizeH="0" baseline="0" dirty="0" smtClean="0">
                <a:ln>
                  <a:noFill/>
                </a:ln>
                <a:solidFill>
                  <a:schemeClr val="tx1"/>
                </a:solidFill>
                <a:effectLst/>
                <a:latin typeface="Arial" pitchFamily="34" charset="0"/>
              </a:endParaRPr>
            </a:p>
          </p:txBody>
        </p:sp>
        <p:sp>
          <p:nvSpPr>
            <p:cNvPr id="21" name="Rectangle 16"/>
            <p:cNvSpPr>
              <a:spLocks noChangeArrowheads="1"/>
            </p:cNvSpPr>
            <p:nvPr/>
          </p:nvSpPr>
          <p:spPr bwMode="auto">
            <a:xfrm>
              <a:off x="2784475" y="2419350"/>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Bitstream Vera Sans"/>
                </a:rPr>
                <a:t>27</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7"/>
            <p:cNvSpPr>
              <a:spLocks noChangeArrowheads="1"/>
            </p:cNvSpPr>
            <p:nvPr/>
          </p:nvSpPr>
          <p:spPr bwMode="auto">
            <a:xfrm>
              <a:off x="2409825" y="2419350"/>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Bitstream Vera Sans"/>
                </a:rPr>
                <a:t>28</a:t>
              </a:r>
              <a:endParaRPr kumimoji="0" lang="en-US" sz="1800" b="0" i="0" u="none" strike="noStrike" cap="none" normalizeH="0" baseline="0" smtClean="0">
                <a:ln>
                  <a:noFill/>
                </a:ln>
                <a:solidFill>
                  <a:schemeClr val="tx1"/>
                </a:solidFill>
                <a:effectLst/>
                <a:latin typeface="Arial" pitchFamily="34" charset="0"/>
              </a:endParaRPr>
            </a:p>
          </p:txBody>
        </p:sp>
        <p:sp>
          <p:nvSpPr>
            <p:cNvPr id="23" name="Freeform 18"/>
            <p:cNvSpPr>
              <a:spLocks/>
            </p:cNvSpPr>
            <p:nvPr/>
          </p:nvSpPr>
          <p:spPr bwMode="auto">
            <a:xfrm>
              <a:off x="1309688" y="1847850"/>
              <a:ext cx="1003300" cy="152400"/>
            </a:xfrm>
            <a:custGeom>
              <a:avLst/>
              <a:gdLst>
                <a:gd name="T0" fmla="*/ 0 w 1322"/>
                <a:gd name="T1" fmla="*/ 185 h 200"/>
                <a:gd name="T2" fmla="*/ 50 w 1322"/>
                <a:gd name="T3" fmla="*/ 98 h 200"/>
                <a:gd name="T4" fmla="*/ 615 w 1322"/>
                <a:gd name="T5" fmla="*/ 98 h 200"/>
                <a:gd name="T6" fmla="*/ 712 w 1322"/>
                <a:gd name="T7" fmla="*/ 0 h 200"/>
                <a:gd name="T8" fmla="*/ 776 w 1322"/>
                <a:gd name="T9" fmla="*/ 110 h 200"/>
                <a:gd name="T10" fmla="*/ 1270 w 1322"/>
                <a:gd name="T11" fmla="*/ 110 h 200"/>
                <a:gd name="T12" fmla="*/ 1322 w 1322"/>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1322" h="200">
                  <a:moveTo>
                    <a:pt x="0" y="185"/>
                  </a:moveTo>
                  <a:lnTo>
                    <a:pt x="50" y="98"/>
                  </a:lnTo>
                  <a:lnTo>
                    <a:pt x="615" y="98"/>
                  </a:lnTo>
                  <a:lnTo>
                    <a:pt x="712" y="0"/>
                  </a:lnTo>
                  <a:lnTo>
                    <a:pt x="776" y="110"/>
                  </a:lnTo>
                  <a:lnTo>
                    <a:pt x="1270" y="110"/>
                  </a:lnTo>
                  <a:lnTo>
                    <a:pt x="1322" y="200"/>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2374900" y="1847850"/>
              <a:ext cx="617538" cy="158750"/>
            </a:xfrm>
            <a:custGeom>
              <a:avLst/>
              <a:gdLst>
                <a:gd name="T0" fmla="*/ 0 w 814"/>
                <a:gd name="T1" fmla="*/ 190 h 206"/>
                <a:gd name="T2" fmla="*/ 31 w 814"/>
                <a:gd name="T3" fmla="*/ 101 h 206"/>
                <a:gd name="T4" fmla="*/ 379 w 814"/>
                <a:gd name="T5" fmla="*/ 101 h 206"/>
                <a:gd name="T6" fmla="*/ 439 w 814"/>
                <a:gd name="T7" fmla="*/ 0 h 206"/>
                <a:gd name="T8" fmla="*/ 478 w 814"/>
                <a:gd name="T9" fmla="*/ 113 h 206"/>
                <a:gd name="T10" fmla="*/ 782 w 814"/>
                <a:gd name="T11" fmla="*/ 113 h 206"/>
                <a:gd name="T12" fmla="*/ 814 w 814"/>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814" h="206">
                  <a:moveTo>
                    <a:pt x="0" y="190"/>
                  </a:moveTo>
                  <a:lnTo>
                    <a:pt x="31" y="101"/>
                  </a:lnTo>
                  <a:lnTo>
                    <a:pt x="379" y="101"/>
                  </a:lnTo>
                  <a:lnTo>
                    <a:pt x="439" y="0"/>
                  </a:lnTo>
                  <a:lnTo>
                    <a:pt x="478" y="113"/>
                  </a:lnTo>
                  <a:lnTo>
                    <a:pt x="782" y="113"/>
                  </a:lnTo>
                  <a:lnTo>
                    <a:pt x="814" y="206"/>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1766888" y="1574800"/>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1"/>
            <p:cNvSpPr>
              <a:spLocks noChangeArrowheads="1"/>
            </p:cNvSpPr>
            <p:nvPr/>
          </p:nvSpPr>
          <p:spPr bwMode="auto">
            <a:xfrm>
              <a:off x="2613025" y="1577975"/>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7" name="Line 22"/>
            <p:cNvSpPr>
              <a:spLocks noChangeShapeType="1"/>
            </p:cNvSpPr>
            <p:nvPr/>
          </p:nvSpPr>
          <p:spPr bwMode="auto">
            <a:xfrm>
              <a:off x="3287713" y="2057400"/>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3128963" y="2057400"/>
              <a:ext cx="1905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Bitstream Vera Sans"/>
                </a:rPr>
                <a:t>I</a:t>
              </a:r>
              <a:endParaRPr kumimoji="0" lang="en-US" sz="1800" b="0" i="0" u="none" strike="noStrike" cap="none" normalizeH="0" baseline="0" dirty="0" smtClean="0">
                <a:ln>
                  <a:noFill/>
                </a:ln>
                <a:solidFill>
                  <a:schemeClr val="tx1"/>
                </a:solidFill>
                <a:effectLst/>
                <a:latin typeface="Arial" pitchFamily="34" charset="0"/>
              </a:endParaRPr>
            </a:p>
          </p:txBody>
        </p:sp>
        <p:sp>
          <p:nvSpPr>
            <p:cNvPr id="29" name="Freeform 24"/>
            <p:cNvSpPr>
              <a:spLocks/>
            </p:cNvSpPr>
            <p:nvPr/>
          </p:nvSpPr>
          <p:spPr bwMode="auto">
            <a:xfrm>
              <a:off x="3054350" y="1868488"/>
              <a:ext cx="1609725" cy="147638"/>
            </a:xfrm>
            <a:custGeom>
              <a:avLst/>
              <a:gdLst>
                <a:gd name="T0" fmla="*/ 0 w 2121"/>
                <a:gd name="T1" fmla="*/ 178 h 193"/>
                <a:gd name="T2" fmla="*/ 81 w 2121"/>
                <a:gd name="T3" fmla="*/ 94 h 193"/>
                <a:gd name="T4" fmla="*/ 987 w 2121"/>
                <a:gd name="T5" fmla="*/ 94 h 193"/>
                <a:gd name="T6" fmla="*/ 1143 w 2121"/>
                <a:gd name="T7" fmla="*/ 0 h 193"/>
                <a:gd name="T8" fmla="*/ 1245 w 2121"/>
                <a:gd name="T9" fmla="*/ 106 h 193"/>
                <a:gd name="T10" fmla="*/ 2037 w 2121"/>
                <a:gd name="T11" fmla="*/ 106 h 193"/>
                <a:gd name="T12" fmla="*/ 2121 w 2121"/>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2121" h="193">
                  <a:moveTo>
                    <a:pt x="0" y="178"/>
                  </a:moveTo>
                  <a:lnTo>
                    <a:pt x="81" y="94"/>
                  </a:lnTo>
                  <a:lnTo>
                    <a:pt x="987" y="94"/>
                  </a:lnTo>
                  <a:lnTo>
                    <a:pt x="1143" y="0"/>
                  </a:lnTo>
                  <a:lnTo>
                    <a:pt x="1245" y="106"/>
                  </a:lnTo>
                  <a:lnTo>
                    <a:pt x="2037" y="106"/>
                  </a:lnTo>
                  <a:lnTo>
                    <a:pt x="2121" y="193"/>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3827463" y="1593850"/>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6</a:t>
              </a:r>
              <a:endParaRPr kumimoji="0" lang="en-US" sz="1800" b="0" i="0" u="none" strike="noStrike" cap="none" normalizeH="0" baseline="0" smtClean="0">
                <a:ln>
                  <a:noFill/>
                </a:ln>
                <a:solidFill>
                  <a:schemeClr val="tx1"/>
                </a:solidFill>
                <a:effectLst/>
                <a:latin typeface="Arial" pitchFamily="34" charset="0"/>
              </a:endParaRPr>
            </a:p>
          </p:txBody>
        </p:sp>
        <p:sp>
          <p:nvSpPr>
            <p:cNvPr id="31" name="Line 26"/>
            <p:cNvSpPr>
              <a:spLocks noChangeShapeType="1"/>
            </p:cNvSpPr>
            <p:nvPr/>
          </p:nvSpPr>
          <p:spPr bwMode="auto">
            <a:xfrm>
              <a:off x="4422775" y="2062163"/>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6972300" y="2084388"/>
              <a:ext cx="17891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Bitstream Vera Sans"/>
                </a:rPr>
                <a:t>shifter operand/</a:t>
              </a:r>
              <a:endParaRPr kumimoji="0" lang="en-US" sz="1800" b="0" i="0" u="none" strike="noStrike" cap="none" normalizeH="0" baseline="0" smtClean="0">
                <a:ln>
                  <a:noFill/>
                </a:ln>
                <a:solidFill>
                  <a:schemeClr val="tx1"/>
                </a:solidFill>
                <a:effectLst/>
                <a:latin typeface="Arial" pitchFamily="34" charset="0"/>
              </a:endParaRPr>
            </a:p>
          </p:txBody>
        </p:sp>
        <p:sp>
          <p:nvSpPr>
            <p:cNvPr id="33" name="Rectangle 28"/>
            <p:cNvSpPr>
              <a:spLocks noChangeArrowheads="1"/>
            </p:cNvSpPr>
            <p:nvPr/>
          </p:nvSpPr>
          <p:spPr bwMode="auto">
            <a:xfrm>
              <a:off x="6972300" y="2403475"/>
              <a:ext cx="12239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Bitstream Vera Sans"/>
                </a:rPr>
                <a:t>immediate</a:t>
              </a:r>
              <a:endParaRPr kumimoji="0" lang="en-US" sz="1800" b="0" i="0" u="none" strike="noStrike" cap="none" normalizeH="0" baseline="0" smtClean="0">
                <a:ln>
                  <a:noFill/>
                </a:ln>
                <a:solidFill>
                  <a:schemeClr val="tx1"/>
                </a:solidFill>
                <a:effectLst/>
                <a:latin typeface="Arial" pitchFamily="34" charset="0"/>
              </a:endParaRPr>
            </a:p>
          </p:txBody>
        </p:sp>
        <p:sp>
          <p:nvSpPr>
            <p:cNvPr id="34" name="Line 29"/>
            <p:cNvSpPr>
              <a:spLocks noChangeShapeType="1"/>
            </p:cNvSpPr>
            <p:nvPr/>
          </p:nvSpPr>
          <p:spPr bwMode="auto">
            <a:xfrm>
              <a:off x="4691063" y="2054225"/>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p:nvSpPr>
          <p:spPr bwMode="auto">
            <a:xfrm>
              <a:off x="4708525" y="1866900"/>
              <a:ext cx="1003300" cy="152400"/>
            </a:xfrm>
            <a:custGeom>
              <a:avLst/>
              <a:gdLst>
                <a:gd name="T0" fmla="*/ 0 w 1322"/>
                <a:gd name="T1" fmla="*/ 184 h 199"/>
                <a:gd name="T2" fmla="*/ 50 w 1322"/>
                <a:gd name="T3" fmla="*/ 97 h 199"/>
                <a:gd name="T4" fmla="*/ 615 w 1322"/>
                <a:gd name="T5" fmla="*/ 97 h 199"/>
                <a:gd name="T6" fmla="*/ 713 w 1322"/>
                <a:gd name="T7" fmla="*/ 0 h 199"/>
                <a:gd name="T8" fmla="*/ 776 w 1322"/>
                <a:gd name="T9" fmla="*/ 109 h 199"/>
                <a:gd name="T10" fmla="*/ 1270 w 1322"/>
                <a:gd name="T11" fmla="*/ 109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7"/>
                  </a:lnTo>
                  <a:lnTo>
                    <a:pt x="615" y="97"/>
                  </a:lnTo>
                  <a:lnTo>
                    <a:pt x="713" y="0"/>
                  </a:lnTo>
                  <a:lnTo>
                    <a:pt x="776" y="109"/>
                  </a:lnTo>
                  <a:lnTo>
                    <a:pt x="1270" y="109"/>
                  </a:lnTo>
                  <a:lnTo>
                    <a:pt x="1322"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5165725" y="1593850"/>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37" name="Rectangle 32"/>
            <p:cNvSpPr>
              <a:spLocks noChangeArrowheads="1"/>
            </p:cNvSpPr>
            <p:nvPr/>
          </p:nvSpPr>
          <p:spPr bwMode="auto">
            <a:xfrm>
              <a:off x="5045075" y="2057400"/>
              <a:ext cx="33813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smtClean="0">
                  <a:ln>
                    <a:noFill/>
                  </a:ln>
                  <a:solidFill>
                    <a:srgbClr val="000000"/>
                  </a:solidFill>
                  <a:effectLst/>
                  <a:latin typeface="Bitstream Vera Sans"/>
                </a:rPr>
                <a:t>rs</a:t>
              </a:r>
              <a:endParaRPr kumimoji="0" lang="en-US" sz="1800" b="0" i="0" u="none" strike="noStrike" cap="none" normalizeH="0" baseline="0" dirty="0" smtClean="0">
                <a:ln>
                  <a:noFill/>
                </a:ln>
                <a:solidFill>
                  <a:schemeClr val="tx1"/>
                </a:solidFill>
                <a:effectLst/>
                <a:latin typeface="Arial" pitchFamily="34" charset="0"/>
              </a:endParaRPr>
            </a:p>
          </p:txBody>
        </p:sp>
        <p:sp>
          <p:nvSpPr>
            <p:cNvPr id="38" name="Rectangle 33"/>
            <p:cNvSpPr>
              <a:spLocks noChangeArrowheads="1"/>
            </p:cNvSpPr>
            <p:nvPr/>
          </p:nvSpPr>
          <p:spPr bwMode="auto">
            <a:xfrm>
              <a:off x="4719638" y="2419350"/>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Bitstream Vera Sans"/>
                </a:rPr>
                <a:t>20</a:t>
              </a:r>
              <a:endParaRPr kumimoji="0" lang="en-US" sz="1800" b="0" i="0" u="none" strike="noStrike" cap="none" normalizeH="0" baseline="0" smtClean="0">
                <a:ln>
                  <a:noFill/>
                </a:ln>
                <a:solidFill>
                  <a:schemeClr val="tx1"/>
                </a:solidFill>
                <a:effectLst/>
                <a:latin typeface="Arial" pitchFamily="34" charset="0"/>
              </a:endParaRPr>
            </a:p>
          </p:txBody>
        </p:sp>
        <p:sp>
          <p:nvSpPr>
            <p:cNvPr id="39" name="Rectangle 34"/>
            <p:cNvSpPr>
              <a:spLocks noChangeArrowheads="1"/>
            </p:cNvSpPr>
            <p:nvPr/>
          </p:nvSpPr>
          <p:spPr bwMode="auto">
            <a:xfrm>
              <a:off x="5527675" y="2419350"/>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Bitstream Vera Sans"/>
                </a:rPr>
                <a:t>17</a:t>
              </a:r>
              <a:endParaRPr kumimoji="0" lang="en-US" sz="1800" b="0" i="0" u="none" strike="noStrike" cap="none" normalizeH="0" baseline="0" smtClean="0">
                <a:ln>
                  <a:noFill/>
                </a:ln>
                <a:solidFill>
                  <a:schemeClr val="tx1"/>
                </a:solidFill>
                <a:effectLst/>
                <a:latin typeface="Arial" pitchFamily="34" charset="0"/>
              </a:endParaRPr>
            </a:p>
          </p:txBody>
        </p:sp>
        <p:sp>
          <p:nvSpPr>
            <p:cNvPr id="40" name="Rectangle 35"/>
            <p:cNvSpPr>
              <a:spLocks noChangeArrowheads="1"/>
            </p:cNvSpPr>
            <p:nvPr/>
          </p:nvSpPr>
          <p:spPr bwMode="auto">
            <a:xfrm>
              <a:off x="6148388" y="2057400"/>
              <a:ext cx="3540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smtClean="0">
                  <a:ln>
                    <a:noFill/>
                  </a:ln>
                  <a:solidFill>
                    <a:srgbClr val="000000"/>
                  </a:solidFill>
                  <a:effectLst/>
                  <a:latin typeface="Bitstream Vera Sans"/>
                </a:rPr>
                <a:t>rd</a:t>
              </a:r>
              <a:endParaRPr kumimoji="0" lang="en-US" sz="1800" b="0" i="0" u="none" strike="noStrike" cap="none" normalizeH="0" baseline="0" dirty="0" smtClean="0">
                <a:ln>
                  <a:noFill/>
                </a:ln>
                <a:solidFill>
                  <a:schemeClr val="tx1"/>
                </a:solidFill>
                <a:effectLst/>
                <a:latin typeface="Arial" pitchFamily="34" charset="0"/>
              </a:endParaRPr>
            </a:p>
          </p:txBody>
        </p:sp>
        <p:sp>
          <p:nvSpPr>
            <p:cNvPr id="41" name="Freeform 36"/>
            <p:cNvSpPr>
              <a:spLocks/>
            </p:cNvSpPr>
            <p:nvPr/>
          </p:nvSpPr>
          <p:spPr bwMode="auto">
            <a:xfrm>
              <a:off x="5764213" y="1865313"/>
              <a:ext cx="1003300" cy="152400"/>
            </a:xfrm>
            <a:custGeom>
              <a:avLst/>
              <a:gdLst>
                <a:gd name="T0" fmla="*/ 0 w 1322"/>
                <a:gd name="T1" fmla="*/ 185 h 200"/>
                <a:gd name="T2" fmla="*/ 50 w 1322"/>
                <a:gd name="T3" fmla="*/ 98 h 200"/>
                <a:gd name="T4" fmla="*/ 615 w 1322"/>
                <a:gd name="T5" fmla="*/ 98 h 200"/>
                <a:gd name="T6" fmla="*/ 712 w 1322"/>
                <a:gd name="T7" fmla="*/ 0 h 200"/>
                <a:gd name="T8" fmla="*/ 776 w 1322"/>
                <a:gd name="T9" fmla="*/ 110 h 200"/>
                <a:gd name="T10" fmla="*/ 1270 w 1322"/>
                <a:gd name="T11" fmla="*/ 110 h 200"/>
                <a:gd name="T12" fmla="*/ 1322 w 1322"/>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1322" h="200">
                  <a:moveTo>
                    <a:pt x="0" y="185"/>
                  </a:moveTo>
                  <a:lnTo>
                    <a:pt x="50" y="98"/>
                  </a:lnTo>
                  <a:lnTo>
                    <a:pt x="615" y="98"/>
                  </a:lnTo>
                  <a:lnTo>
                    <a:pt x="712" y="0"/>
                  </a:lnTo>
                  <a:lnTo>
                    <a:pt x="776" y="110"/>
                  </a:lnTo>
                  <a:lnTo>
                    <a:pt x="1270" y="110"/>
                  </a:lnTo>
                  <a:lnTo>
                    <a:pt x="1322" y="200"/>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37"/>
            <p:cNvSpPr>
              <a:spLocks noChangeArrowheads="1"/>
            </p:cNvSpPr>
            <p:nvPr/>
          </p:nvSpPr>
          <p:spPr bwMode="auto">
            <a:xfrm>
              <a:off x="6219825" y="1592263"/>
              <a:ext cx="2413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43" name="Rectangle 38"/>
            <p:cNvSpPr>
              <a:spLocks noChangeArrowheads="1"/>
            </p:cNvSpPr>
            <p:nvPr/>
          </p:nvSpPr>
          <p:spPr bwMode="auto">
            <a:xfrm>
              <a:off x="5784850" y="2416175"/>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Bitstream Vera Sans"/>
                </a:rPr>
                <a:t>16</a:t>
              </a:r>
              <a:endParaRPr kumimoji="0" lang="en-US" sz="1800" b="0" i="0" u="none" strike="noStrike" cap="none" normalizeH="0" baseline="0" smtClean="0">
                <a:ln>
                  <a:noFill/>
                </a:ln>
                <a:solidFill>
                  <a:schemeClr val="tx1"/>
                </a:solidFill>
                <a:effectLst/>
                <a:latin typeface="Arial" pitchFamily="34" charset="0"/>
              </a:endParaRPr>
            </a:p>
          </p:txBody>
        </p:sp>
        <p:sp>
          <p:nvSpPr>
            <p:cNvPr id="44" name="Rectangle 39"/>
            <p:cNvSpPr>
              <a:spLocks noChangeArrowheads="1"/>
            </p:cNvSpPr>
            <p:nvPr/>
          </p:nvSpPr>
          <p:spPr bwMode="auto">
            <a:xfrm>
              <a:off x="6550025" y="2419350"/>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Bitstream Vera Sans"/>
                </a:rPr>
                <a:t>13</a:t>
              </a:r>
              <a:endParaRPr kumimoji="0" lang="en-US" sz="1800" b="0" i="0" u="none" strike="noStrike" cap="none" normalizeH="0" baseline="0" smtClean="0">
                <a:ln>
                  <a:noFill/>
                </a:ln>
                <a:solidFill>
                  <a:schemeClr val="tx1"/>
                </a:solidFill>
                <a:effectLst/>
                <a:latin typeface="Arial" pitchFamily="34" charset="0"/>
              </a:endParaRPr>
            </a:p>
          </p:txBody>
        </p:sp>
        <p:sp>
          <p:nvSpPr>
            <p:cNvPr id="45" name="Line 40"/>
            <p:cNvSpPr>
              <a:spLocks noChangeShapeType="1"/>
            </p:cNvSpPr>
            <p:nvPr/>
          </p:nvSpPr>
          <p:spPr bwMode="auto">
            <a:xfrm>
              <a:off x="5729288" y="2055813"/>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p:cNvSpPr>
            <p:nvPr/>
          </p:nvSpPr>
          <p:spPr bwMode="auto">
            <a:xfrm>
              <a:off x="6834188" y="1876425"/>
              <a:ext cx="2101850" cy="150813"/>
            </a:xfrm>
            <a:custGeom>
              <a:avLst/>
              <a:gdLst>
                <a:gd name="T0" fmla="*/ 0 w 2769"/>
                <a:gd name="T1" fmla="*/ 184 h 199"/>
                <a:gd name="T2" fmla="*/ 50 w 2769"/>
                <a:gd name="T3" fmla="*/ 97 h 199"/>
                <a:gd name="T4" fmla="*/ 1327 w 2769"/>
                <a:gd name="T5" fmla="*/ 104 h 199"/>
                <a:gd name="T6" fmla="*/ 1418 w 2769"/>
                <a:gd name="T7" fmla="*/ 0 h 199"/>
                <a:gd name="T8" fmla="*/ 1481 w 2769"/>
                <a:gd name="T9" fmla="*/ 116 h 199"/>
                <a:gd name="T10" fmla="*/ 2695 w 2769"/>
                <a:gd name="T11" fmla="*/ 109 h 199"/>
                <a:gd name="T12" fmla="*/ 2769 w 2769"/>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2769" h="199">
                  <a:moveTo>
                    <a:pt x="0" y="184"/>
                  </a:moveTo>
                  <a:lnTo>
                    <a:pt x="50" y="97"/>
                  </a:lnTo>
                  <a:lnTo>
                    <a:pt x="1327" y="104"/>
                  </a:lnTo>
                  <a:lnTo>
                    <a:pt x="1418" y="0"/>
                  </a:lnTo>
                  <a:lnTo>
                    <a:pt x="1481" y="116"/>
                  </a:lnTo>
                  <a:lnTo>
                    <a:pt x="2695" y="109"/>
                  </a:lnTo>
                  <a:lnTo>
                    <a:pt x="2769" y="199"/>
                  </a:lnTo>
                </a:path>
              </a:pathLst>
            </a:custGeom>
            <a:noFill/>
            <a:ln w="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42"/>
            <p:cNvSpPr>
              <a:spLocks noChangeArrowheads="1"/>
            </p:cNvSpPr>
            <p:nvPr/>
          </p:nvSpPr>
          <p:spPr bwMode="auto">
            <a:xfrm>
              <a:off x="7750175" y="1630363"/>
              <a:ext cx="3762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Bitstream Vera Sans"/>
                </a:rPr>
                <a:t>12</a:t>
              </a:r>
              <a:endParaRPr kumimoji="0" lang="en-US" sz="1800" b="0" i="0" u="none" strike="noStrike" cap="none" normalizeH="0" baseline="0" smtClean="0">
                <a:ln>
                  <a:noFill/>
                </a:ln>
                <a:solidFill>
                  <a:schemeClr val="tx1"/>
                </a:solidFill>
                <a:effectLst/>
                <a:latin typeface="Arial" pitchFamily="34" charset="0"/>
              </a:endParaRPr>
            </a:p>
          </p:txBody>
        </p:sp>
        <p:sp>
          <p:nvSpPr>
            <p:cNvPr id="48" name="Rectangle 43"/>
            <p:cNvSpPr>
              <a:spLocks noChangeArrowheads="1"/>
            </p:cNvSpPr>
            <p:nvPr/>
          </p:nvSpPr>
          <p:spPr bwMode="auto">
            <a:xfrm>
              <a:off x="6858000" y="2774950"/>
              <a:ext cx="29686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Bitstream Vera Sans"/>
                </a:rPr>
                <a:t>12</a:t>
              </a:r>
              <a:endParaRPr kumimoji="0" lang="en-US" sz="1800" b="0" i="0" u="none" strike="noStrike" cap="none" normalizeH="0" baseline="0" smtClean="0">
                <a:ln>
                  <a:noFill/>
                </a:ln>
                <a:solidFill>
                  <a:schemeClr val="tx1"/>
                </a:solidFill>
                <a:effectLst/>
                <a:latin typeface="Arial" pitchFamily="34" charset="0"/>
              </a:endParaRPr>
            </a:p>
          </p:txBody>
        </p:sp>
        <p:sp>
          <p:nvSpPr>
            <p:cNvPr id="49" name="Rectangle 44"/>
            <p:cNvSpPr>
              <a:spLocks noChangeArrowheads="1"/>
            </p:cNvSpPr>
            <p:nvPr/>
          </p:nvSpPr>
          <p:spPr bwMode="auto">
            <a:xfrm>
              <a:off x="8755063" y="2790825"/>
              <a:ext cx="1905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Bitstream Vera 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0" name="Line 45"/>
            <p:cNvSpPr>
              <a:spLocks noChangeShapeType="1"/>
            </p:cNvSpPr>
            <p:nvPr/>
          </p:nvSpPr>
          <p:spPr bwMode="auto">
            <a:xfrm>
              <a:off x="3571875" y="2066925"/>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a:off x="3852863" y="2055813"/>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a:off x="4135438" y="2066925"/>
              <a:ext cx="0" cy="28416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48"/>
            <p:cNvSpPr>
              <a:spLocks noChangeArrowheads="1"/>
            </p:cNvSpPr>
            <p:nvPr/>
          </p:nvSpPr>
          <p:spPr bwMode="auto">
            <a:xfrm>
              <a:off x="3352800" y="2057400"/>
              <a:ext cx="2936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Bitstream Vera Sans"/>
                </a:rPr>
                <a:t>P</a:t>
              </a:r>
              <a:endParaRPr kumimoji="0" lang="en-US" sz="1800" b="0" i="0" u="none" strike="noStrike" cap="none" normalizeH="0" baseline="0" dirty="0" smtClean="0">
                <a:ln>
                  <a:noFill/>
                </a:ln>
                <a:solidFill>
                  <a:schemeClr val="tx1"/>
                </a:solidFill>
                <a:effectLst/>
                <a:latin typeface="Arial" pitchFamily="34" charset="0"/>
              </a:endParaRPr>
            </a:p>
          </p:txBody>
        </p:sp>
        <p:sp>
          <p:nvSpPr>
            <p:cNvPr id="54" name="Rectangle 49"/>
            <p:cNvSpPr>
              <a:spLocks noChangeArrowheads="1"/>
            </p:cNvSpPr>
            <p:nvPr/>
          </p:nvSpPr>
          <p:spPr bwMode="auto">
            <a:xfrm>
              <a:off x="3625850" y="2057400"/>
              <a:ext cx="30956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Bitstream Vera Sans"/>
                </a:rPr>
                <a:t>U</a:t>
              </a:r>
              <a:endParaRPr kumimoji="0" lang="en-US" sz="1800" b="0" i="0" u="none" strike="noStrike" cap="none" normalizeH="0" baseline="0" dirty="0" smtClean="0">
                <a:ln>
                  <a:noFill/>
                </a:ln>
                <a:solidFill>
                  <a:schemeClr val="tx1"/>
                </a:solidFill>
                <a:effectLst/>
                <a:latin typeface="Arial" pitchFamily="34" charset="0"/>
              </a:endParaRPr>
            </a:p>
          </p:txBody>
        </p:sp>
        <p:sp>
          <p:nvSpPr>
            <p:cNvPr id="55" name="Rectangle 50"/>
            <p:cNvSpPr>
              <a:spLocks noChangeArrowheads="1"/>
            </p:cNvSpPr>
            <p:nvPr/>
          </p:nvSpPr>
          <p:spPr bwMode="auto">
            <a:xfrm>
              <a:off x="3890963" y="2057400"/>
              <a:ext cx="2936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Bitstream Vera Sans"/>
                </a:rPr>
                <a:t>B</a:t>
              </a:r>
              <a:endParaRPr kumimoji="0" lang="en-US" sz="1800" b="0" i="0" u="none" strike="noStrike" cap="none" normalizeH="0" baseline="0" dirty="0" smtClean="0">
                <a:ln>
                  <a:noFill/>
                </a:ln>
                <a:solidFill>
                  <a:schemeClr val="tx1"/>
                </a:solidFill>
                <a:effectLst/>
                <a:latin typeface="Arial" pitchFamily="34" charset="0"/>
              </a:endParaRPr>
            </a:p>
          </p:txBody>
        </p:sp>
        <p:sp>
          <p:nvSpPr>
            <p:cNvPr id="56" name="Rectangle 51"/>
            <p:cNvSpPr>
              <a:spLocks noChangeArrowheads="1"/>
            </p:cNvSpPr>
            <p:nvPr/>
          </p:nvSpPr>
          <p:spPr bwMode="auto">
            <a:xfrm>
              <a:off x="4140200" y="2057400"/>
              <a:ext cx="3683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Bitstream Vera Sans"/>
                </a:rPr>
                <a:t>W</a:t>
              </a:r>
              <a:endParaRPr kumimoji="0" lang="en-US" sz="1800" b="0" i="0" u="none" strike="noStrike" cap="none" normalizeH="0" baseline="0" dirty="0" smtClean="0">
                <a:ln>
                  <a:noFill/>
                </a:ln>
                <a:solidFill>
                  <a:schemeClr val="tx1"/>
                </a:solidFill>
                <a:effectLst/>
                <a:latin typeface="Arial" pitchFamily="34" charset="0"/>
              </a:endParaRPr>
            </a:p>
          </p:txBody>
        </p:sp>
        <p:sp>
          <p:nvSpPr>
            <p:cNvPr id="57" name="Rectangle 52"/>
            <p:cNvSpPr>
              <a:spLocks noChangeArrowheads="1"/>
            </p:cNvSpPr>
            <p:nvPr/>
          </p:nvSpPr>
          <p:spPr bwMode="auto">
            <a:xfrm>
              <a:off x="4475163" y="2057400"/>
              <a:ext cx="2651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000000"/>
                  </a:solidFill>
                  <a:effectLst/>
                  <a:latin typeface="Bitstream Vera Sans"/>
                </a:rPr>
                <a:t>L</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ARM Machine Model</a:t>
            </a:r>
          </a:p>
        </p:txBody>
      </p:sp>
      <p:sp>
        <p:nvSpPr>
          <p:cNvPr id="3" name="Text Placeholder 2"/>
          <p:cNvSpPr txBox="1">
            <a:spLocks noGrp="1"/>
          </p:cNvSpPr>
          <p:nvPr>
            <p:ph type="body" idx="4294967295"/>
          </p:nvPr>
        </p:nvSpPr>
        <p:spPr>
          <a:xfrm>
            <a:off x="12700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16 registers – r0 … r15</a:t>
            </a:r>
          </a:p>
          <a:p>
            <a:pPr lvl="1">
              <a:buSzPct val="100000"/>
              <a:buFont typeface="Symbol" panose="05050102010706020507" pitchFamily="18" charset="2"/>
              <a:buChar char="*"/>
            </a:pPr>
            <a:r>
              <a:rPr lang="en-US" dirty="0">
                <a:latin typeface="Calibri" panose="020F0502020204030204" pitchFamily="34" charset="0"/>
              </a:rPr>
              <a:t>The PC is explicitly visible</a:t>
            </a:r>
          </a:p>
          <a:p>
            <a:pPr lvl="0">
              <a:buSzPct val="100000"/>
              <a:buFont typeface="Symbol" panose="05050102010706020507" pitchFamily="18" charset="2"/>
              <a:buChar char="*"/>
            </a:pPr>
            <a:r>
              <a:rPr lang="en-US" dirty="0">
                <a:solidFill>
                  <a:srgbClr val="2323DC"/>
                </a:solidFill>
                <a:latin typeface="Calibri" panose="020F0502020204030204" pitchFamily="34" charset="0"/>
              </a:rPr>
              <a:t>Memory</a:t>
            </a:r>
            <a:r>
              <a:rPr lang="en-US" dirty="0">
                <a:latin typeface="Calibri" panose="020F0502020204030204" pitchFamily="34" charset="0"/>
              </a:rPr>
              <a:t> (Von Neumann Architecture)</a:t>
            </a:r>
          </a:p>
        </p:txBody>
      </p:sp>
      <p:grpSp>
        <p:nvGrpSpPr>
          <p:cNvPr id="7" name="Group 5"/>
          <p:cNvGrpSpPr>
            <a:grpSpLocks noChangeAspect="1"/>
          </p:cNvGrpSpPr>
          <p:nvPr/>
        </p:nvGrpSpPr>
        <p:grpSpPr bwMode="auto">
          <a:xfrm>
            <a:off x="1143000" y="3721100"/>
            <a:ext cx="6567488" cy="2025650"/>
            <a:chOff x="1296" y="2344"/>
            <a:chExt cx="4137" cy="1276"/>
          </a:xfrm>
        </p:grpSpPr>
        <p:sp>
          <p:nvSpPr>
            <p:cNvPr id="8" name="AutoShape 4"/>
            <p:cNvSpPr>
              <a:spLocks noChangeAspect="1" noChangeArrowheads="1" noTextEdit="1"/>
            </p:cNvSpPr>
            <p:nvPr/>
          </p:nvSpPr>
          <p:spPr bwMode="auto">
            <a:xfrm>
              <a:off x="1296" y="2344"/>
              <a:ext cx="4137" cy="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317" y="2365"/>
              <a:ext cx="4087" cy="227"/>
            </a:xfrm>
            <a:custGeom>
              <a:avLst/>
              <a:gdLst>
                <a:gd name="T0" fmla="*/ 0 w 395"/>
                <a:gd name="T1" fmla="*/ 0 h 22"/>
                <a:gd name="T2" fmla="*/ 395 w 395"/>
                <a:gd name="T3" fmla="*/ 0 h 22"/>
                <a:gd name="T4" fmla="*/ 0 w 395"/>
                <a:gd name="T5" fmla="*/ 4 h 22"/>
                <a:gd name="T6" fmla="*/ 395 w 395"/>
                <a:gd name="T7" fmla="*/ 4 h 22"/>
                <a:gd name="T8" fmla="*/ 0 w 395"/>
                <a:gd name="T9" fmla="*/ 22 h 22"/>
                <a:gd name="T10" fmla="*/ 0 w 395"/>
                <a:gd name="T11" fmla="*/ 4 h 22"/>
                <a:gd name="T12" fmla="*/ 4 w 395"/>
                <a:gd name="T13" fmla="*/ 22 h 22"/>
                <a:gd name="T14" fmla="*/ 4 w 395"/>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22">
                  <a:moveTo>
                    <a:pt x="0" y="0"/>
                  </a:moveTo>
                  <a:lnTo>
                    <a:pt x="395" y="0"/>
                  </a:lnTo>
                  <a:moveTo>
                    <a:pt x="0" y="4"/>
                  </a:moveTo>
                  <a:lnTo>
                    <a:pt x="395" y="4"/>
                  </a:lnTo>
                  <a:moveTo>
                    <a:pt x="0" y="22"/>
                  </a:moveTo>
                  <a:lnTo>
                    <a:pt x="0" y="4"/>
                  </a:lnTo>
                  <a:moveTo>
                    <a:pt x="4" y="22"/>
                  </a:moveTo>
                  <a:lnTo>
                    <a:pt x="4" y="4"/>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451" y="2395"/>
              <a:ext cx="58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11" name="Line 8"/>
            <p:cNvSpPr>
              <a:spLocks noChangeShapeType="1"/>
            </p:cNvSpPr>
            <p:nvPr/>
          </p:nvSpPr>
          <p:spPr bwMode="auto">
            <a:xfrm flipV="1">
              <a:off x="2103" y="2406"/>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196" y="2395"/>
              <a:ext cx="49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Abbrv.</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10"/>
            <p:cNvSpPr>
              <a:spLocks noChangeShapeType="1"/>
            </p:cNvSpPr>
            <p:nvPr/>
          </p:nvSpPr>
          <p:spPr bwMode="auto">
            <a:xfrm flipV="1">
              <a:off x="2765" y="2406"/>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3873" y="2395"/>
              <a:ext cx="4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Name</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2"/>
            <p:cNvSpPr>
              <a:spLocks noEditPoints="1"/>
            </p:cNvSpPr>
            <p:nvPr/>
          </p:nvSpPr>
          <p:spPr bwMode="auto">
            <a:xfrm>
              <a:off x="1317" y="2406"/>
              <a:ext cx="4087" cy="383"/>
            </a:xfrm>
            <a:custGeom>
              <a:avLst/>
              <a:gdLst>
                <a:gd name="T0" fmla="*/ 391 w 395"/>
                <a:gd name="T1" fmla="*/ 18 h 37"/>
                <a:gd name="T2" fmla="*/ 391 w 395"/>
                <a:gd name="T3" fmla="*/ 0 h 37"/>
                <a:gd name="T4" fmla="*/ 395 w 395"/>
                <a:gd name="T5" fmla="*/ 18 h 37"/>
                <a:gd name="T6" fmla="*/ 395 w 395"/>
                <a:gd name="T7" fmla="*/ 0 h 37"/>
                <a:gd name="T8" fmla="*/ 0 w 395"/>
                <a:gd name="T9" fmla="*/ 18 h 37"/>
                <a:gd name="T10" fmla="*/ 395 w 395"/>
                <a:gd name="T11" fmla="*/ 18 h 37"/>
                <a:gd name="T12" fmla="*/ 0 w 395"/>
                <a:gd name="T13" fmla="*/ 37 h 37"/>
                <a:gd name="T14" fmla="*/ 0 w 395"/>
                <a:gd name="T15" fmla="*/ 18 h 37"/>
                <a:gd name="T16" fmla="*/ 4 w 395"/>
                <a:gd name="T17" fmla="*/ 37 h 37"/>
                <a:gd name="T18" fmla="*/ 4 w 395"/>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8"/>
                  </a:moveTo>
                  <a:lnTo>
                    <a:pt x="391" y="0"/>
                  </a:lnTo>
                  <a:moveTo>
                    <a:pt x="395" y="18"/>
                  </a:moveTo>
                  <a:lnTo>
                    <a:pt x="395" y="0"/>
                  </a:lnTo>
                  <a:moveTo>
                    <a:pt x="0" y="18"/>
                  </a:moveTo>
                  <a:lnTo>
                    <a:pt x="395"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617" y="2592"/>
              <a:ext cx="2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1A1B1C"/>
                  </a:solidFill>
                  <a:effectLst/>
                  <a:latin typeface="Times New Roman" pitchFamily="18" charset="0"/>
                </a:rPr>
                <a:t>r</a:t>
              </a:r>
              <a:r>
                <a:rPr kumimoji="0" lang="en-US" sz="1900" b="0" i="0" u="none" strike="noStrike" cap="none" normalizeH="0" baseline="0" dirty="0" smtClean="0">
                  <a:ln>
                    <a:noFill/>
                  </a:ln>
                  <a:solidFill>
                    <a:srgbClr val="1A1B1C"/>
                  </a:solidFill>
                  <a:effectLst/>
                  <a:latin typeface="Times New Roman" pitchFamily="18" charset="0"/>
                </a:rPr>
                <a:t>11</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Line 14"/>
            <p:cNvSpPr>
              <a:spLocks noChangeShapeType="1"/>
            </p:cNvSpPr>
            <p:nvPr/>
          </p:nvSpPr>
          <p:spPr bwMode="auto">
            <a:xfrm flipV="1">
              <a:off x="2103" y="2592"/>
              <a:ext cx="0" cy="19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2362" y="2592"/>
              <a:ext cx="18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fp</a:t>
              </a:r>
              <a:endParaRPr kumimoji="0" lang="en-US" sz="1800" b="0" i="0" u="none" strike="noStrike" cap="none" normalizeH="0" baseline="0" smtClean="0">
                <a:ln>
                  <a:noFill/>
                </a:ln>
                <a:solidFill>
                  <a:schemeClr val="tx1"/>
                </a:solidFill>
                <a:effectLst/>
                <a:latin typeface="Arial" pitchFamily="34" charset="0"/>
              </a:endParaRPr>
            </a:p>
          </p:txBody>
        </p:sp>
        <p:sp>
          <p:nvSpPr>
            <p:cNvPr id="19" name="Line 16"/>
            <p:cNvSpPr>
              <a:spLocks noChangeShapeType="1"/>
            </p:cNvSpPr>
            <p:nvPr/>
          </p:nvSpPr>
          <p:spPr bwMode="auto">
            <a:xfrm flipV="1">
              <a:off x="2765" y="2592"/>
              <a:ext cx="0" cy="19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604" y="2592"/>
              <a:ext cx="83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frame pointer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1" name="Freeform 18"/>
            <p:cNvSpPr>
              <a:spLocks noEditPoints="1"/>
            </p:cNvSpPr>
            <p:nvPr/>
          </p:nvSpPr>
          <p:spPr bwMode="auto">
            <a:xfrm>
              <a:off x="1317" y="2592"/>
              <a:ext cx="4087" cy="383"/>
            </a:xfrm>
            <a:custGeom>
              <a:avLst/>
              <a:gdLst>
                <a:gd name="T0" fmla="*/ 391 w 395"/>
                <a:gd name="T1" fmla="*/ 19 h 37"/>
                <a:gd name="T2" fmla="*/ 391 w 395"/>
                <a:gd name="T3" fmla="*/ 0 h 37"/>
                <a:gd name="T4" fmla="*/ 395 w 395"/>
                <a:gd name="T5" fmla="*/ 19 h 37"/>
                <a:gd name="T6" fmla="*/ 395 w 395"/>
                <a:gd name="T7" fmla="*/ 0 h 37"/>
                <a:gd name="T8" fmla="*/ 0 w 395"/>
                <a:gd name="T9" fmla="*/ 19 h 37"/>
                <a:gd name="T10" fmla="*/ 395 w 395"/>
                <a:gd name="T11" fmla="*/ 19 h 37"/>
                <a:gd name="T12" fmla="*/ 0 w 395"/>
                <a:gd name="T13" fmla="*/ 37 h 37"/>
                <a:gd name="T14" fmla="*/ 0 w 395"/>
                <a:gd name="T15" fmla="*/ 19 h 37"/>
                <a:gd name="T16" fmla="*/ 4 w 395"/>
                <a:gd name="T17" fmla="*/ 37 h 37"/>
                <a:gd name="T18" fmla="*/ 4 w 39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9"/>
                  </a:moveTo>
                  <a:lnTo>
                    <a:pt x="391" y="0"/>
                  </a:lnTo>
                  <a:moveTo>
                    <a:pt x="395" y="19"/>
                  </a:moveTo>
                  <a:lnTo>
                    <a:pt x="395" y="0"/>
                  </a:lnTo>
                  <a:moveTo>
                    <a:pt x="0" y="19"/>
                  </a:moveTo>
                  <a:lnTo>
                    <a:pt x="39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1617" y="2789"/>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1A1B1C"/>
                  </a:solidFill>
                  <a:effectLst/>
                  <a:latin typeface="Times New Roman" pitchFamily="18" charset="0"/>
                </a:rPr>
                <a:t>r</a:t>
              </a:r>
              <a:r>
                <a:rPr kumimoji="0" lang="en-US" sz="1900" b="0" i="0" u="none" strike="noStrike" cap="none" normalizeH="0" baseline="0" dirty="0" smtClean="0">
                  <a:ln>
                    <a:noFill/>
                  </a:ln>
                  <a:solidFill>
                    <a:srgbClr val="1A1B1C"/>
                  </a:solidFill>
                  <a:effectLst/>
                  <a:latin typeface="Times New Roman" pitchFamily="18" charset="0"/>
                </a:rPr>
                <a:t>12</a:t>
              </a:r>
              <a:endParaRPr kumimoji="0" lang="en-US" sz="1800" b="0" i="0" u="none" strike="noStrike" cap="none" normalizeH="0" baseline="0" dirty="0" smtClean="0">
                <a:ln>
                  <a:noFill/>
                </a:ln>
                <a:solidFill>
                  <a:schemeClr val="tx1"/>
                </a:solidFill>
                <a:effectLst/>
                <a:latin typeface="Arial" pitchFamily="34" charset="0"/>
              </a:endParaRPr>
            </a:p>
          </p:txBody>
        </p:sp>
        <p:sp>
          <p:nvSpPr>
            <p:cNvPr id="23" name="Line 20"/>
            <p:cNvSpPr>
              <a:spLocks noChangeShapeType="1"/>
            </p:cNvSpPr>
            <p:nvPr/>
          </p:nvSpPr>
          <p:spPr bwMode="auto">
            <a:xfrm flipV="1">
              <a:off x="2103" y="2789"/>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2372" y="2789"/>
              <a:ext cx="18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ip</a:t>
              </a:r>
              <a:endParaRPr kumimoji="0" lang="en-US" sz="1800" b="0" i="0" u="none" strike="noStrike" cap="none" normalizeH="0" baseline="0" smtClean="0">
                <a:ln>
                  <a:noFill/>
                </a:ln>
                <a:solidFill>
                  <a:schemeClr val="tx1"/>
                </a:solidFill>
                <a:effectLst/>
                <a:latin typeface="Arial" pitchFamily="34" charset="0"/>
              </a:endParaRPr>
            </a:p>
          </p:txBody>
        </p:sp>
        <p:sp>
          <p:nvSpPr>
            <p:cNvPr id="25" name="Line 22"/>
            <p:cNvSpPr>
              <a:spLocks noChangeShapeType="1"/>
            </p:cNvSpPr>
            <p:nvPr/>
          </p:nvSpPr>
          <p:spPr bwMode="auto">
            <a:xfrm flipV="1">
              <a:off x="2765" y="2789"/>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2859" y="2789"/>
              <a:ext cx="21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intra-procedure-call scratch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7" name="Freeform 24"/>
            <p:cNvSpPr>
              <a:spLocks noEditPoints="1"/>
            </p:cNvSpPr>
            <p:nvPr/>
          </p:nvSpPr>
          <p:spPr bwMode="auto">
            <a:xfrm>
              <a:off x="1317" y="2789"/>
              <a:ext cx="4087" cy="383"/>
            </a:xfrm>
            <a:custGeom>
              <a:avLst/>
              <a:gdLst>
                <a:gd name="T0" fmla="*/ 391 w 395"/>
                <a:gd name="T1" fmla="*/ 18 h 37"/>
                <a:gd name="T2" fmla="*/ 391 w 395"/>
                <a:gd name="T3" fmla="*/ 0 h 37"/>
                <a:gd name="T4" fmla="*/ 395 w 395"/>
                <a:gd name="T5" fmla="*/ 18 h 37"/>
                <a:gd name="T6" fmla="*/ 395 w 395"/>
                <a:gd name="T7" fmla="*/ 0 h 37"/>
                <a:gd name="T8" fmla="*/ 0 w 395"/>
                <a:gd name="T9" fmla="*/ 19 h 37"/>
                <a:gd name="T10" fmla="*/ 395 w 395"/>
                <a:gd name="T11" fmla="*/ 19 h 37"/>
                <a:gd name="T12" fmla="*/ 0 w 395"/>
                <a:gd name="T13" fmla="*/ 37 h 37"/>
                <a:gd name="T14" fmla="*/ 0 w 395"/>
                <a:gd name="T15" fmla="*/ 19 h 37"/>
                <a:gd name="T16" fmla="*/ 4 w 395"/>
                <a:gd name="T17" fmla="*/ 37 h 37"/>
                <a:gd name="T18" fmla="*/ 4 w 39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8"/>
                  </a:moveTo>
                  <a:lnTo>
                    <a:pt x="391" y="0"/>
                  </a:lnTo>
                  <a:moveTo>
                    <a:pt x="395" y="18"/>
                  </a:moveTo>
                  <a:lnTo>
                    <a:pt x="395" y="0"/>
                  </a:lnTo>
                  <a:moveTo>
                    <a:pt x="0" y="19"/>
                  </a:moveTo>
                  <a:lnTo>
                    <a:pt x="39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1617" y="2975"/>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1A1B1C"/>
                  </a:solidFill>
                  <a:effectLst/>
                  <a:latin typeface="Times New Roman" pitchFamily="18" charset="0"/>
                </a:rPr>
                <a:t>r</a:t>
              </a:r>
              <a:r>
                <a:rPr kumimoji="0" lang="en-US" sz="1900" b="0" i="0" u="none" strike="noStrike" cap="none" normalizeH="0" baseline="0" dirty="0" smtClean="0">
                  <a:ln>
                    <a:noFill/>
                  </a:ln>
                  <a:solidFill>
                    <a:srgbClr val="1A1B1C"/>
                  </a:solidFill>
                  <a:effectLst/>
                  <a:latin typeface="Times New Roman" pitchFamily="18" charset="0"/>
                </a:rPr>
                <a:t>13</a:t>
              </a:r>
              <a:endParaRPr kumimoji="0" lang="en-US" sz="1800" b="0" i="0" u="none" strike="noStrike" cap="none" normalizeH="0" baseline="0" dirty="0" smtClean="0">
                <a:ln>
                  <a:noFill/>
                </a:ln>
                <a:solidFill>
                  <a:schemeClr val="tx1"/>
                </a:solidFill>
                <a:effectLst/>
                <a:latin typeface="Arial" pitchFamily="34" charset="0"/>
              </a:endParaRPr>
            </a:p>
          </p:txBody>
        </p:sp>
        <p:sp>
          <p:nvSpPr>
            <p:cNvPr id="29" name="Line 26"/>
            <p:cNvSpPr>
              <a:spLocks noChangeShapeType="1"/>
            </p:cNvSpPr>
            <p:nvPr/>
          </p:nvSpPr>
          <p:spPr bwMode="auto">
            <a:xfrm flipV="1">
              <a:off x="2103" y="2986"/>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2362" y="2975"/>
              <a:ext cx="19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sp</a:t>
              </a:r>
              <a:endParaRPr kumimoji="0" lang="en-US" sz="1800" b="0" i="0" u="none" strike="noStrike" cap="none" normalizeH="0" baseline="0" smtClean="0">
                <a:ln>
                  <a:noFill/>
                </a:ln>
                <a:solidFill>
                  <a:schemeClr val="tx1"/>
                </a:solidFill>
                <a:effectLst/>
                <a:latin typeface="Arial" pitchFamily="34" charset="0"/>
              </a:endParaRPr>
            </a:p>
          </p:txBody>
        </p:sp>
        <p:sp>
          <p:nvSpPr>
            <p:cNvPr id="31" name="Line 28"/>
            <p:cNvSpPr>
              <a:spLocks noChangeShapeType="1"/>
            </p:cNvSpPr>
            <p:nvPr/>
          </p:nvSpPr>
          <p:spPr bwMode="auto">
            <a:xfrm flipV="1">
              <a:off x="2765" y="2986"/>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 name="Rectangle 29"/>
            <p:cNvSpPr>
              <a:spLocks noChangeArrowheads="1"/>
            </p:cNvSpPr>
            <p:nvPr/>
          </p:nvSpPr>
          <p:spPr bwMode="auto">
            <a:xfrm>
              <a:off x="3624" y="2975"/>
              <a:ext cx="7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stack pointer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5" name="Freeform 30"/>
            <p:cNvSpPr>
              <a:spLocks noEditPoints="1"/>
            </p:cNvSpPr>
            <p:nvPr/>
          </p:nvSpPr>
          <p:spPr bwMode="auto">
            <a:xfrm>
              <a:off x="1317" y="2986"/>
              <a:ext cx="4087" cy="383"/>
            </a:xfrm>
            <a:custGeom>
              <a:avLst/>
              <a:gdLst>
                <a:gd name="T0" fmla="*/ 391 w 395"/>
                <a:gd name="T1" fmla="*/ 18 h 37"/>
                <a:gd name="T2" fmla="*/ 391 w 395"/>
                <a:gd name="T3" fmla="*/ 0 h 37"/>
                <a:gd name="T4" fmla="*/ 395 w 395"/>
                <a:gd name="T5" fmla="*/ 18 h 37"/>
                <a:gd name="T6" fmla="*/ 395 w 395"/>
                <a:gd name="T7" fmla="*/ 0 h 37"/>
                <a:gd name="T8" fmla="*/ 0 w 395"/>
                <a:gd name="T9" fmla="*/ 18 h 37"/>
                <a:gd name="T10" fmla="*/ 395 w 395"/>
                <a:gd name="T11" fmla="*/ 18 h 37"/>
                <a:gd name="T12" fmla="*/ 0 w 395"/>
                <a:gd name="T13" fmla="*/ 37 h 37"/>
                <a:gd name="T14" fmla="*/ 0 w 395"/>
                <a:gd name="T15" fmla="*/ 18 h 37"/>
                <a:gd name="T16" fmla="*/ 4 w 395"/>
                <a:gd name="T17" fmla="*/ 37 h 37"/>
                <a:gd name="T18" fmla="*/ 4 w 395"/>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8"/>
                  </a:moveTo>
                  <a:lnTo>
                    <a:pt x="391" y="0"/>
                  </a:lnTo>
                  <a:moveTo>
                    <a:pt x="395" y="18"/>
                  </a:moveTo>
                  <a:lnTo>
                    <a:pt x="395" y="0"/>
                  </a:lnTo>
                  <a:moveTo>
                    <a:pt x="0" y="18"/>
                  </a:moveTo>
                  <a:lnTo>
                    <a:pt x="395" y="18"/>
                  </a:lnTo>
                  <a:moveTo>
                    <a:pt x="0" y="37"/>
                  </a:moveTo>
                  <a:lnTo>
                    <a:pt x="0" y="18"/>
                  </a:lnTo>
                  <a:moveTo>
                    <a:pt x="4" y="37"/>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 name="Rectangle 31"/>
            <p:cNvSpPr>
              <a:spLocks noChangeArrowheads="1"/>
            </p:cNvSpPr>
            <p:nvPr/>
          </p:nvSpPr>
          <p:spPr bwMode="auto">
            <a:xfrm>
              <a:off x="1617" y="3172"/>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1A1B1C"/>
                  </a:solidFill>
                  <a:effectLst/>
                  <a:latin typeface="Times New Roman" pitchFamily="18" charset="0"/>
                </a:rPr>
                <a:t>r</a:t>
              </a:r>
              <a:r>
                <a:rPr kumimoji="0" lang="en-US" sz="1900" b="0" i="0" u="none" strike="noStrike" cap="none" normalizeH="0" baseline="0" dirty="0" smtClean="0">
                  <a:ln>
                    <a:noFill/>
                  </a:ln>
                  <a:solidFill>
                    <a:srgbClr val="1A1B1C"/>
                  </a:solidFill>
                  <a:effectLst/>
                  <a:latin typeface="Times New Roman" pitchFamily="18" charset="0"/>
                </a:rPr>
                <a:t>14</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8" name="Line 32"/>
            <p:cNvSpPr>
              <a:spLocks noChangeShapeType="1"/>
            </p:cNvSpPr>
            <p:nvPr/>
          </p:nvSpPr>
          <p:spPr bwMode="auto">
            <a:xfrm flipV="1">
              <a:off x="2103" y="3172"/>
              <a:ext cx="0" cy="19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 name="Rectangle 33"/>
            <p:cNvSpPr>
              <a:spLocks noChangeArrowheads="1"/>
            </p:cNvSpPr>
            <p:nvPr/>
          </p:nvSpPr>
          <p:spPr bwMode="auto">
            <a:xfrm>
              <a:off x="2383" y="3172"/>
              <a:ext cx="15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lr</a:t>
              </a:r>
              <a:endParaRPr kumimoji="0" lang="en-US" sz="1800" b="0" i="0" u="none" strike="noStrike" cap="none" normalizeH="0" baseline="0" smtClean="0">
                <a:ln>
                  <a:noFill/>
                </a:ln>
                <a:solidFill>
                  <a:schemeClr val="tx1"/>
                </a:solidFill>
                <a:effectLst/>
                <a:latin typeface="Arial" pitchFamily="34" charset="0"/>
              </a:endParaRPr>
            </a:p>
          </p:txBody>
        </p:sp>
        <p:sp>
          <p:nvSpPr>
            <p:cNvPr id="1030" name="Line 34"/>
            <p:cNvSpPr>
              <a:spLocks noChangeShapeType="1"/>
            </p:cNvSpPr>
            <p:nvPr/>
          </p:nvSpPr>
          <p:spPr bwMode="auto">
            <a:xfrm flipV="1">
              <a:off x="2765" y="3172"/>
              <a:ext cx="0" cy="197"/>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1" name="Rectangle 35"/>
            <p:cNvSpPr>
              <a:spLocks noChangeArrowheads="1"/>
            </p:cNvSpPr>
            <p:nvPr/>
          </p:nvSpPr>
          <p:spPr bwMode="auto">
            <a:xfrm>
              <a:off x="3666" y="3172"/>
              <a:ext cx="73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900" dirty="0">
                  <a:solidFill>
                    <a:srgbClr val="1A1B1C"/>
                  </a:solidFill>
                  <a:latin typeface="Times New Roman" pitchFamily="18" charset="0"/>
                </a:rPr>
                <a:t>l</a:t>
              </a:r>
              <a:r>
                <a:rPr kumimoji="0" lang="en-US" sz="1900" b="0" i="0" u="none" strike="noStrike" cap="none" normalizeH="0" baseline="0" dirty="0" smtClean="0">
                  <a:ln>
                    <a:noFill/>
                  </a:ln>
                  <a:solidFill>
                    <a:srgbClr val="1A1B1C"/>
                  </a:solidFill>
                  <a:effectLst/>
                  <a:latin typeface="Times New Roman" pitchFamily="18" charset="0"/>
                </a:rPr>
                <a:t>ink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2" name="Freeform 36"/>
            <p:cNvSpPr>
              <a:spLocks noEditPoints="1"/>
            </p:cNvSpPr>
            <p:nvPr/>
          </p:nvSpPr>
          <p:spPr bwMode="auto">
            <a:xfrm>
              <a:off x="1317" y="3172"/>
              <a:ext cx="4087" cy="383"/>
            </a:xfrm>
            <a:custGeom>
              <a:avLst/>
              <a:gdLst>
                <a:gd name="T0" fmla="*/ 391 w 395"/>
                <a:gd name="T1" fmla="*/ 19 h 37"/>
                <a:gd name="T2" fmla="*/ 391 w 395"/>
                <a:gd name="T3" fmla="*/ 0 h 37"/>
                <a:gd name="T4" fmla="*/ 395 w 395"/>
                <a:gd name="T5" fmla="*/ 19 h 37"/>
                <a:gd name="T6" fmla="*/ 395 w 395"/>
                <a:gd name="T7" fmla="*/ 0 h 37"/>
                <a:gd name="T8" fmla="*/ 0 w 395"/>
                <a:gd name="T9" fmla="*/ 19 h 37"/>
                <a:gd name="T10" fmla="*/ 395 w 395"/>
                <a:gd name="T11" fmla="*/ 19 h 37"/>
                <a:gd name="T12" fmla="*/ 0 w 395"/>
                <a:gd name="T13" fmla="*/ 37 h 37"/>
                <a:gd name="T14" fmla="*/ 0 w 395"/>
                <a:gd name="T15" fmla="*/ 19 h 37"/>
                <a:gd name="T16" fmla="*/ 4 w 395"/>
                <a:gd name="T17" fmla="*/ 37 h 37"/>
                <a:gd name="T18" fmla="*/ 4 w 39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5" h="37">
                  <a:moveTo>
                    <a:pt x="391" y="19"/>
                  </a:moveTo>
                  <a:lnTo>
                    <a:pt x="391" y="0"/>
                  </a:lnTo>
                  <a:moveTo>
                    <a:pt x="395" y="19"/>
                  </a:moveTo>
                  <a:lnTo>
                    <a:pt x="395" y="0"/>
                  </a:lnTo>
                  <a:moveTo>
                    <a:pt x="0" y="19"/>
                  </a:moveTo>
                  <a:lnTo>
                    <a:pt x="39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3" name="Rectangle 37"/>
            <p:cNvSpPr>
              <a:spLocks noChangeArrowheads="1"/>
            </p:cNvSpPr>
            <p:nvPr/>
          </p:nvSpPr>
          <p:spPr bwMode="auto">
            <a:xfrm>
              <a:off x="1617" y="3368"/>
              <a:ext cx="2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1" u="none" strike="noStrike" cap="none" normalizeH="0" baseline="0" dirty="0" smtClean="0">
                  <a:ln>
                    <a:noFill/>
                  </a:ln>
                  <a:solidFill>
                    <a:srgbClr val="1A1B1C"/>
                  </a:solidFill>
                  <a:effectLst/>
                  <a:latin typeface="Times New Roman" pitchFamily="18" charset="0"/>
                </a:rPr>
                <a:t>r</a:t>
              </a:r>
              <a:r>
                <a:rPr kumimoji="0" lang="en-US" sz="1900" b="0" i="0" u="none" strike="noStrike" cap="none" normalizeH="0" baseline="0" dirty="0" smtClean="0">
                  <a:ln>
                    <a:noFill/>
                  </a:ln>
                  <a:solidFill>
                    <a:srgbClr val="1A1B1C"/>
                  </a:solidFill>
                  <a:effectLst/>
                  <a:latin typeface="Times New Roman" pitchFamily="18" charset="0"/>
                </a:rPr>
                <a:t>15</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4" name="Line 38"/>
            <p:cNvSpPr>
              <a:spLocks noChangeShapeType="1"/>
            </p:cNvSpPr>
            <p:nvPr/>
          </p:nvSpPr>
          <p:spPr bwMode="auto">
            <a:xfrm flipV="1">
              <a:off x="2103" y="3369"/>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Rectangle 39"/>
            <p:cNvSpPr>
              <a:spLocks noChangeArrowheads="1"/>
            </p:cNvSpPr>
            <p:nvPr/>
          </p:nvSpPr>
          <p:spPr bwMode="auto">
            <a:xfrm>
              <a:off x="2352" y="3368"/>
              <a:ext cx="20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1036" name="Line 40"/>
            <p:cNvSpPr>
              <a:spLocks noChangeShapeType="1"/>
            </p:cNvSpPr>
            <p:nvPr/>
          </p:nvSpPr>
          <p:spPr bwMode="auto">
            <a:xfrm flipV="1">
              <a:off x="2765" y="3369"/>
              <a:ext cx="0" cy="186"/>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7" name="Rectangle 41"/>
            <p:cNvSpPr>
              <a:spLocks noChangeArrowheads="1"/>
            </p:cNvSpPr>
            <p:nvPr/>
          </p:nvSpPr>
          <p:spPr bwMode="auto">
            <a:xfrm>
              <a:off x="3500" y="3368"/>
              <a:ext cx="101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program counter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8" name="Freeform 42"/>
            <p:cNvSpPr>
              <a:spLocks noEditPoints="1"/>
            </p:cNvSpPr>
            <p:nvPr/>
          </p:nvSpPr>
          <p:spPr bwMode="auto">
            <a:xfrm>
              <a:off x="1317" y="3369"/>
              <a:ext cx="4087" cy="228"/>
            </a:xfrm>
            <a:custGeom>
              <a:avLst/>
              <a:gdLst>
                <a:gd name="T0" fmla="*/ 391 w 395"/>
                <a:gd name="T1" fmla="*/ 18 h 22"/>
                <a:gd name="T2" fmla="*/ 391 w 395"/>
                <a:gd name="T3" fmla="*/ 0 h 22"/>
                <a:gd name="T4" fmla="*/ 395 w 395"/>
                <a:gd name="T5" fmla="*/ 18 h 22"/>
                <a:gd name="T6" fmla="*/ 395 w 395"/>
                <a:gd name="T7" fmla="*/ 0 h 22"/>
                <a:gd name="T8" fmla="*/ 0 w 395"/>
                <a:gd name="T9" fmla="*/ 18 h 22"/>
                <a:gd name="T10" fmla="*/ 395 w 395"/>
                <a:gd name="T11" fmla="*/ 18 h 22"/>
                <a:gd name="T12" fmla="*/ 0 w 395"/>
                <a:gd name="T13" fmla="*/ 22 h 22"/>
                <a:gd name="T14" fmla="*/ 395 w 39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22">
                  <a:moveTo>
                    <a:pt x="391" y="18"/>
                  </a:moveTo>
                  <a:lnTo>
                    <a:pt x="391" y="0"/>
                  </a:lnTo>
                  <a:moveTo>
                    <a:pt x="395" y="18"/>
                  </a:moveTo>
                  <a:lnTo>
                    <a:pt x="395" y="0"/>
                  </a:lnTo>
                  <a:moveTo>
                    <a:pt x="0" y="18"/>
                  </a:moveTo>
                  <a:lnTo>
                    <a:pt x="395" y="18"/>
                  </a:lnTo>
                  <a:moveTo>
                    <a:pt x="0" y="22"/>
                  </a:moveTo>
                  <a:lnTo>
                    <a:pt x="395"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 P, U, B, W, and L bits	</a:t>
            </a:r>
          </a:p>
        </p:txBody>
      </p:sp>
      <p:grpSp>
        <p:nvGrpSpPr>
          <p:cNvPr id="6" name="Group 5"/>
          <p:cNvGrpSpPr>
            <a:grpSpLocks noChangeAspect="1"/>
          </p:cNvGrpSpPr>
          <p:nvPr/>
        </p:nvGrpSpPr>
        <p:grpSpPr bwMode="auto">
          <a:xfrm>
            <a:off x="1447800" y="1600200"/>
            <a:ext cx="7315200" cy="4594225"/>
            <a:chOff x="912" y="1008"/>
            <a:chExt cx="4608" cy="2894"/>
          </a:xfrm>
        </p:grpSpPr>
        <p:sp>
          <p:nvSpPr>
            <p:cNvPr id="7" name="AutoShape 4"/>
            <p:cNvSpPr>
              <a:spLocks noChangeAspect="1" noChangeArrowheads="1" noTextEdit="1"/>
            </p:cNvSpPr>
            <p:nvPr/>
          </p:nvSpPr>
          <p:spPr bwMode="auto">
            <a:xfrm>
              <a:off x="912" y="1008"/>
              <a:ext cx="4608" cy="2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935" y="1031"/>
              <a:ext cx="4552" cy="254"/>
            </a:xfrm>
            <a:custGeom>
              <a:avLst/>
              <a:gdLst>
                <a:gd name="T0" fmla="*/ 0 w 394"/>
                <a:gd name="T1" fmla="*/ 0 h 22"/>
                <a:gd name="T2" fmla="*/ 394 w 394"/>
                <a:gd name="T3" fmla="*/ 0 h 22"/>
                <a:gd name="T4" fmla="*/ 0 w 394"/>
                <a:gd name="T5" fmla="*/ 4 h 22"/>
                <a:gd name="T6" fmla="*/ 394 w 394"/>
                <a:gd name="T7" fmla="*/ 4 h 22"/>
                <a:gd name="T8" fmla="*/ 0 w 394"/>
                <a:gd name="T9" fmla="*/ 22 h 22"/>
                <a:gd name="T10" fmla="*/ 0 w 394"/>
                <a:gd name="T11" fmla="*/ 4 h 22"/>
                <a:gd name="T12" fmla="*/ 4 w 394"/>
                <a:gd name="T13" fmla="*/ 22 h 22"/>
                <a:gd name="T14" fmla="*/ 4 w 394"/>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22">
                  <a:moveTo>
                    <a:pt x="0" y="0"/>
                  </a:moveTo>
                  <a:lnTo>
                    <a:pt x="394" y="0"/>
                  </a:lnTo>
                  <a:moveTo>
                    <a:pt x="0" y="4"/>
                  </a:moveTo>
                  <a:lnTo>
                    <a:pt x="394" y="4"/>
                  </a:lnTo>
                  <a:moveTo>
                    <a:pt x="0" y="22"/>
                  </a:moveTo>
                  <a:lnTo>
                    <a:pt x="0" y="4"/>
                  </a:lnTo>
                  <a:moveTo>
                    <a:pt x="4" y="22"/>
                  </a:moveTo>
                  <a:lnTo>
                    <a:pt x="4" y="4"/>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1085" y="1066"/>
              <a:ext cx="27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Bit</a:t>
              </a:r>
              <a:endParaRPr kumimoji="0" lang="en-US" sz="1800" b="0" i="0" u="none" strike="noStrike" cap="none" normalizeH="0" baseline="0" smtClean="0">
                <a:ln>
                  <a:noFill/>
                </a:ln>
                <a:solidFill>
                  <a:schemeClr val="tx1"/>
                </a:solidFill>
                <a:effectLst/>
                <a:latin typeface="Arial" pitchFamily="34" charset="0"/>
              </a:endParaRPr>
            </a:p>
          </p:txBody>
        </p:sp>
        <p:sp>
          <p:nvSpPr>
            <p:cNvPr id="10" name="Line 8"/>
            <p:cNvSpPr>
              <a:spLocks noChangeShapeType="1"/>
            </p:cNvSpPr>
            <p:nvPr/>
          </p:nvSpPr>
          <p:spPr bwMode="auto">
            <a:xfrm flipV="1">
              <a:off x="1432" y="1077"/>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536" y="1066"/>
              <a:ext cx="48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Value</a:t>
              </a:r>
              <a:endParaRPr kumimoji="0" lang="en-US" sz="1800" b="0" i="0" u="none" strike="noStrike" cap="none" normalizeH="0" baseline="0" smtClean="0">
                <a:ln>
                  <a:noFill/>
                </a:ln>
                <a:solidFill>
                  <a:schemeClr val="tx1"/>
                </a:solidFill>
                <a:effectLst/>
                <a:latin typeface="Arial" pitchFamily="34" charset="0"/>
              </a:endParaRPr>
            </a:p>
          </p:txBody>
        </p:sp>
        <p:sp>
          <p:nvSpPr>
            <p:cNvPr id="12" name="Line 10"/>
            <p:cNvSpPr>
              <a:spLocks noChangeShapeType="1"/>
            </p:cNvSpPr>
            <p:nvPr/>
          </p:nvSpPr>
          <p:spPr bwMode="auto">
            <a:xfrm flipV="1">
              <a:off x="2067" y="1077"/>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2171" y="1066"/>
              <a:ext cx="77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14" name="Freeform 12"/>
            <p:cNvSpPr>
              <a:spLocks noEditPoints="1"/>
            </p:cNvSpPr>
            <p:nvPr/>
          </p:nvSpPr>
          <p:spPr bwMode="auto">
            <a:xfrm>
              <a:off x="935" y="1077"/>
              <a:ext cx="4552" cy="428"/>
            </a:xfrm>
            <a:custGeom>
              <a:avLst/>
              <a:gdLst>
                <a:gd name="T0" fmla="*/ 390 w 394"/>
                <a:gd name="T1" fmla="*/ 18 h 37"/>
                <a:gd name="T2" fmla="*/ 390 w 394"/>
                <a:gd name="T3" fmla="*/ 0 h 37"/>
                <a:gd name="T4" fmla="*/ 394 w 394"/>
                <a:gd name="T5" fmla="*/ 18 h 37"/>
                <a:gd name="T6" fmla="*/ 394 w 394"/>
                <a:gd name="T7" fmla="*/ 0 h 37"/>
                <a:gd name="T8" fmla="*/ 0 w 394"/>
                <a:gd name="T9" fmla="*/ 18 h 37"/>
                <a:gd name="T10" fmla="*/ 394 w 394"/>
                <a:gd name="T11" fmla="*/ 18 h 37"/>
                <a:gd name="T12" fmla="*/ 0 w 394"/>
                <a:gd name="T13" fmla="*/ 37 h 37"/>
                <a:gd name="T14" fmla="*/ 0 w 394"/>
                <a:gd name="T15" fmla="*/ 18 h 37"/>
                <a:gd name="T16" fmla="*/ 4 w 394"/>
                <a:gd name="T17" fmla="*/ 37 h 37"/>
                <a:gd name="T18" fmla="*/ 4 w 394"/>
                <a:gd name="T19"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8"/>
                  </a:moveTo>
                  <a:lnTo>
                    <a:pt x="390" y="0"/>
                  </a:lnTo>
                  <a:moveTo>
                    <a:pt x="394" y="18"/>
                  </a:moveTo>
                  <a:lnTo>
                    <a:pt x="394" y="0"/>
                  </a:lnTo>
                  <a:moveTo>
                    <a:pt x="0" y="18"/>
                  </a:moveTo>
                  <a:lnTo>
                    <a:pt x="394" y="18"/>
                  </a:lnTo>
                  <a:moveTo>
                    <a:pt x="0" y="37"/>
                  </a:moveTo>
                  <a:lnTo>
                    <a:pt x="0" y="18"/>
                  </a:lnTo>
                  <a:moveTo>
                    <a:pt x="4" y="37"/>
                  </a:moveTo>
                  <a:lnTo>
                    <a:pt x="4"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085" y="1389"/>
              <a:ext cx="12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I</a:t>
              </a:r>
              <a:endParaRPr kumimoji="0" lang="en-US" sz="1800" b="0" i="0" u="none" strike="noStrike" cap="none" normalizeH="0" baseline="0" smtClean="0">
                <a:ln>
                  <a:noFill/>
                </a:ln>
                <a:solidFill>
                  <a:schemeClr val="tx1"/>
                </a:solidFill>
                <a:effectLst/>
                <a:latin typeface="Arial" pitchFamily="34" charset="0"/>
              </a:endParaRPr>
            </a:p>
          </p:txBody>
        </p:sp>
        <p:sp>
          <p:nvSpPr>
            <p:cNvPr id="16" name="Line 14"/>
            <p:cNvSpPr>
              <a:spLocks noChangeShapeType="1"/>
            </p:cNvSpPr>
            <p:nvPr/>
          </p:nvSpPr>
          <p:spPr bwMode="auto">
            <a:xfrm flipV="1">
              <a:off x="1432" y="1285"/>
              <a:ext cx="0" cy="22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1536" y="1285"/>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8" name="Line 16"/>
            <p:cNvSpPr>
              <a:spLocks noChangeShapeType="1"/>
            </p:cNvSpPr>
            <p:nvPr/>
          </p:nvSpPr>
          <p:spPr bwMode="auto">
            <a:xfrm flipV="1">
              <a:off x="2067" y="1285"/>
              <a:ext cx="0" cy="22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2171" y="1285"/>
              <a:ext cx="290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last 12 bits represent an immediate value</a:t>
              </a:r>
              <a:endParaRPr kumimoji="0" lang="en-US" sz="1800" b="0" i="0" u="none" strike="noStrike" cap="none" normalizeH="0" baseline="0" dirty="0" smtClean="0">
                <a:ln>
                  <a:noFill/>
                </a:ln>
                <a:solidFill>
                  <a:schemeClr val="tx1"/>
                </a:solidFill>
                <a:effectLst/>
                <a:latin typeface="Arial" pitchFamily="34" charset="0"/>
              </a:endParaRPr>
            </a:p>
          </p:txBody>
        </p:sp>
        <p:sp>
          <p:nvSpPr>
            <p:cNvPr id="20" name="Freeform 18"/>
            <p:cNvSpPr>
              <a:spLocks noEditPoints="1"/>
            </p:cNvSpPr>
            <p:nvPr/>
          </p:nvSpPr>
          <p:spPr bwMode="auto">
            <a:xfrm>
              <a:off x="935" y="1285"/>
              <a:ext cx="4552" cy="428"/>
            </a:xfrm>
            <a:custGeom>
              <a:avLst/>
              <a:gdLst>
                <a:gd name="T0" fmla="*/ 390 w 394"/>
                <a:gd name="T1" fmla="*/ 19 h 37"/>
                <a:gd name="T2" fmla="*/ 390 w 394"/>
                <a:gd name="T3" fmla="*/ 0 h 37"/>
                <a:gd name="T4" fmla="*/ 394 w 394"/>
                <a:gd name="T5" fmla="*/ 19 h 37"/>
                <a:gd name="T6" fmla="*/ 394 w 394"/>
                <a:gd name="T7" fmla="*/ 0 h 37"/>
                <a:gd name="T8" fmla="*/ 0 w 394"/>
                <a:gd name="T9" fmla="*/ 37 h 37"/>
                <a:gd name="T10" fmla="*/ 0 w 394"/>
                <a:gd name="T11" fmla="*/ 19 h 37"/>
                <a:gd name="T12" fmla="*/ 4 w 394"/>
                <a:gd name="T13" fmla="*/ 37 h 37"/>
                <a:gd name="T14" fmla="*/ 4 w 394"/>
                <a:gd name="T15" fmla="*/ 19 h 37"/>
                <a:gd name="T16" fmla="*/ 43 w 394"/>
                <a:gd name="T17" fmla="*/ 37 h 37"/>
                <a:gd name="T18" fmla="*/ 43 w 3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9"/>
                  </a:moveTo>
                  <a:lnTo>
                    <a:pt x="390" y="0"/>
                  </a:lnTo>
                  <a:moveTo>
                    <a:pt x="394" y="19"/>
                  </a:moveTo>
                  <a:lnTo>
                    <a:pt x="394" y="0"/>
                  </a:lnTo>
                  <a:moveTo>
                    <a:pt x="0" y="37"/>
                  </a:moveTo>
                  <a:lnTo>
                    <a:pt x="0" y="19"/>
                  </a:lnTo>
                  <a:moveTo>
                    <a:pt x="4" y="37"/>
                  </a:moveTo>
                  <a:lnTo>
                    <a:pt x="4" y="19"/>
                  </a:lnTo>
                  <a:moveTo>
                    <a:pt x="43" y="37"/>
                  </a:moveTo>
                  <a:lnTo>
                    <a:pt x="43"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1536" y="1493"/>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22" name="Line 20"/>
            <p:cNvSpPr>
              <a:spLocks noChangeShapeType="1"/>
            </p:cNvSpPr>
            <p:nvPr/>
          </p:nvSpPr>
          <p:spPr bwMode="auto">
            <a:xfrm flipV="1">
              <a:off x="2067" y="1505"/>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2171" y="1493"/>
              <a:ext cx="27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last 12 bits represent a shifter operand</a:t>
              </a:r>
              <a:endParaRPr kumimoji="0" lang="en-US" sz="1800" b="0" i="0" u="none" strike="noStrike" cap="none" normalizeH="0" baseline="0" dirty="0" smtClean="0">
                <a:ln>
                  <a:noFill/>
                </a:ln>
                <a:solidFill>
                  <a:schemeClr val="tx1"/>
                </a:solidFill>
                <a:effectLst/>
                <a:latin typeface="Arial" pitchFamily="34" charset="0"/>
              </a:endParaRPr>
            </a:p>
          </p:txBody>
        </p:sp>
        <p:sp>
          <p:nvSpPr>
            <p:cNvPr id="24" name="Freeform 22"/>
            <p:cNvSpPr>
              <a:spLocks noEditPoints="1"/>
            </p:cNvSpPr>
            <p:nvPr/>
          </p:nvSpPr>
          <p:spPr bwMode="auto">
            <a:xfrm>
              <a:off x="935" y="1505"/>
              <a:ext cx="4552" cy="415"/>
            </a:xfrm>
            <a:custGeom>
              <a:avLst/>
              <a:gdLst>
                <a:gd name="T0" fmla="*/ 390 w 394"/>
                <a:gd name="T1" fmla="*/ 18 h 36"/>
                <a:gd name="T2" fmla="*/ 390 w 394"/>
                <a:gd name="T3" fmla="*/ 0 h 36"/>
                <a:gd name="T4" fmla="*/ 394 w 394"/>
                <a:gd name="T5" fmla="*/ 18 h 36"/>
                <a:gd name="T6" fmla="*/ 394 w 394"/>
                <a:gd name="T7" fmla="*/ 0 h 36"/>
                <a:gd name="T8" fmla="*/ 0 w 394"/>
                <a:gd name="T9" fmla="*/ 18 h 36"/>
                <a:gd name="T10" fmla="*/ 394 w 394"/>
                <a:gd name="T11" fmla="*/ 18 h 36"/>
                <a:gd name="T12" fmla="*/ 0 w 394"/>
                <a:gd name="T13" fmla="*/ 36 h 36"/>
                <a:gd name="T14" fmla="*/ 0 w 394"/>
                <a:gd name="T15" fmla="*/ 18 h 36"/>
                <a:gd name="T16" fmla="*/ 4 w 394"/>
                <a:gd name="T17" fmla="*/ 36 h 36"/>
                <a:gd name="T18" fmla="*/ 4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18"/>
                  </a:moveTo>
                  <a:lnTo>
                    <a:pt x="394" y="18"/>
                  </a:lnTo>
                  <a:moveTo>
                    <a:pt x="0" y="36"/>
                  </a:moveTo>
                  <a:lnTo>
                    <a:pt x="0" y="18"/>
                  </a:lnTo>
                  <a:moveTo>
                    <a:pt x="4" y="36"/>
                  </a:moveTo>
                  <a:lnTo>
                    <a:pt x="4"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1085" y="1817"/>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P</a:t>
              </a:r>
              <a:endParaRPr kumimoji="0" lang="en-US" sz="1800" b="0" i="0" u="none" strike="noStrike" cap="none" normalizeH="0" baseline="0" smtClean="0">
                <a:ln>
                  <a:noFill/>
                </a:ln>
                <a:solidFill>
                  <a:schemeClr val="tx1"/>
                </a:solidFill>
                <a:effectLst/>
                <a:latin typeface="Arial" pitchFamily="34" charset="0"/>
              </a:endParaRPr>
            </a:p>
          </p:txBody>
        </p:sp>
        <p:sp>
          <p:nvSpPr>
            <p:cNvPr id="26" name="Line 24"/>
            <p:cNvSpPr>
              <a:spLocks noChangeShapeType="1"/>
            </p:cNvSpPr>
            <p:nvPr/>
          </p:nvSpPr>
          <p:spPr bwMode="auto">
            <a:xfrm flipV="1">
              <a:off x="1432" y="1713"/>
              <a:ext cx="0" cy="207"/>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1536" y="1713"/>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8" name="Line 26"/>
            <p:cNvSpPr>
              <a:spLocks noChangeShapeType="1"/>
            </p:cNvSpPr>
            <p:nvPr/>
          </p:nvSpPr>
          <p:spPr bwMode="auto">
            <a:xfrm flipV="1">
              <a:off x="2067" y="1713"/>
              <a:ext cx="0" cy="207"/>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2171" y="1713"/>
              <a:ext cx="172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post-indexed </a:t>
              </a:r>
              <a:r>
                <a:rPr lang="en-US" sz="2200" dirty="0" smtClean="0">
                  <a:solidFill>
                    <a:srgbClr val="1A1B1C"/>
                  </a:solidFill>
                  <a:latin typeface="Times New Roman" pitchFamily="18" charset="0"/>
                </a:rPr>
                <a:t>addressing</a:t>
              </a:r>
              <a:endParaRPr kumimoji="0" lang="en-US" sz="1800" b="0" i="0" u="none" strike="noStrike" cap="none" normalizeH="0" baseline="0" dirty="0" smtClean="0">
                <a:ln>
                  <a:noFill/>
                </a:ln>
                <a:solidFill>
                  <a:schemeClr val="tx1"/>
                </a:solidFill>
                <a:effectLst/>
                <a:latin typeface="Arial" pitchFamily="34" charset="0"/>
              </a:endParaRPr>
            </a:p>
          </p:txBody>
        </p:sp>
        <p:sp>
          <p:nvSpPr>
            <p:cNvPr id="30" name="Freeform 28"/>
            <p:cNvSpPr>
              <a:spLocks noEditPoints="1"/>
            </p:cNvSpPr>
            <p:nvPr/>
          </p:nvSpPr>
          <p:spPr bwMode="auto">
            <a:xfrm>
              <a:off x="935" y="1713"/>
              <a:ext cx="4552" cy="415"/>
            </a:xfrm>
            <a:custGeom>
              <a:avLst/>
              <a:gdLst>
                <a:gd name="T0" fmla="*/ 390 w 394"/>
                <a:gd name="T1" fmla="*/ 18 h 36"/>
                <a:gd name="T2" fmla="*/ 390 w 394"/>
                <a:gd name="T3" fmla="*/ 0 h 36"/>
                <a:gd name="T4" fmla="*/ 394 w 394"/>
                <a:gd name="T5" fmla="*/ 18 h 36"/>
                <a:gd name="T6" fmla="*/ 394 w 394"/>
                <a:gd name="T7" fmla="*/ 0 h 36"/>
                <a:gd name="T8" fmla="*/ 0 w 394"/>
                <a:gd name="T9" fmla="*/ 36 h 36"/>
                <a:gd name="T10" fmla="*/ 0 w 394"/>
                <a:gd name="T11" fmla="*/ 18 h 36"/>
                <a:gd name="T12" fmla="*/ 4 w 394"/>
                <a:gd name="T13" fmla="*/ 36 h 36"/>
                <a:gd name="T14" fmla="*/ 4 w 394"/>
                <a:gd name="T15" fmla="*/ 18 h 36"/>
                <a:gd name="T16" fmla="*/ 43 w 394"/>
                <a:gd name="T17" fmla="*/ 36 h 36"/>
                <a:gd name="T18" fmla="*/ 43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36"/>
                  </a:moveTo>
                  <a:lnTo>
                    <a:pt x="0" y="18"/>
                  </a:lnTo>
                  <a:moveTo>
                    <a:pt x="4" y="36"/>
                  </a:moveTo>
                  <a:lnTo>
                    <a:pt x="4" y="18"/>
                  </a:lnTo>
                  <a:moveTo>
                    <a:pt x="43" y="36"/>
                  </a:moveTo>
                  <a:lnTo>
                    <a:pt x="43"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9"/>
            <p:cNvSpPr>
              <a:spLocks noChangeArrowheads="1"/>
            </p:cNvSpPr>
            <p:nvPr/>
          </p:nvSpPr>
          <p:spPr bwMode="auto">
            <a:xfrm>
              <a:off x="1536" y="1921"/>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0240" name="Line 30"/>
            <p:cNvSpPr>
              <a:spLocks noChangeShapeType="1"/>
            </p:cNvSpPr>
            <p:nvPr/>
          </p:nvSpPr>
          <p:spPr bwMode="auto">
            <a:xfrm flipV="1">
              <a:off x="2067" y="1920"/>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1" name="Rectangle 31"/>
            <p:cNvSpPr>
              <a:spLocks noChangeArrowheads="1"/>
            </p:cNvSpPr>
            <p:nvPr/>
          </p:nvSpPr>
          <p:spPr bwMode="auto">
            <a:xfrm>
              <a:off x="2171" y="1921"/>
              <a:ext cx="165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1A1B1C"/>
                  </a:solidFill>
                  <a:effectLst/>
                  <a:latin typeface="Times New Roman" pitchFamily="18" charset="0"/>
                </a:rPr>
                <a:t>pre-indexed addressing</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43" name="Freeform 32"/>
            <p:cNvSpPr>
              <a:spLocks noEditPoints="1"/>
            </p:cNvSpPr>
            <p:nvPr/>
          </p:nvSpPr>
          <p:spPr bwMode="auto">
            <a:xfrm>
              <a:off x="935" y="1920"/>
              <a:ext cx="4552" cy="428"/>
            </a:xfrm>
            <a:custGeom>
              <a:avLst/>
              <a:gdLst>
                <a:gd name="T0" fmla="*/ 390 w 394"/>
                <a:gd name="T1" fmla="*/ 18 h 37"/>
                <a:gd name="T2" fmla="*/ 390 w 394"/>
                <a:gd name="T3" fmla="*/ 0 h 37"/>
                <a:gd name="T4" fmla="*/ 394 w 394"/>
                <a:gd name="T5" fmla="*/ 18 h 37"/>
                <a:gd name="T6" fmla="*/ 394 w 394"/>
                <a:gd name="T7" fmla="*/ 0 h 37"/>
                <a:gd name="T8" fmla="*/ 0 w 394"/>
                <a:gd name="T9" fmla="*/ 19 h 37"/>
                <a:gd name="T10" fmla="*/ 394 w 394"/>
                <a:gd name="T11" fmla="*/ 19 h 37"/>
                <a:gd name="T12" fmla="*/ 0 w 394"/>
                <a:gd name="T13" fmla="*/ 37 h 37"/>
                <a:gd name="T14" fmla="*/ 0 w 394"/>
                <a:gd name="T15" fmla="*/ 19 h 37"/>
                <a:gd name="T16" fmla="*/ 4 w 394"/>
                <a:gd name="T17" fmla="*/ 37 h 37"/>
                <a:gd name="T18" fmla="*/ 4 w 3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8"/>
                  </a:moveTo>
                  <a:lnTo>
                    <a:pt x="390" y="0"/>
                  </a:lnTo>
                  <a:moveTo>
                    <a:pt x="394" y="18"/>
                  </a:moveTo>
                  <a:lnTo>
                    <a:pt x="394" y="0"/>
                  </a:lnTo>
                  <a:moveTo>
                    <a:pt x="0" y="19"/>
                  </a:moveTo>
                  <a:lnTo>
                    <a:pt x="394" y="19"/>
                  </a:lnTo>
                  <a:moveTo>
                    <a:pt x="0" y="37"/>
                  </a:moveTo>
                  <a:lnTo>
                    <a:pt x="0" y="19"/>
                  </a:lnTo>
                  <a:moveTo>
                    <a:pt x="4" y="37"/>
                  </a:moveTo>
                  <a:lnTo>
                    <a:pt x="4"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4" name="Rectangle 33"/>
            <p:cNvSpPr>
              <a:spLocks noChangeArrowheads="1"/>
            </p:cNvSpPr>
            <p:nvPr/>
          </p:nvSpPr>
          <p:spPr bwMode="auto">
            <a:xfrm>
              <a:off x="1085" y="2244"/>
              <a:ext cx="19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U</a:t>
              </a:r>
              <a:endParaRPr kumimoji="0" lang="en-US" sz="1800" b="0" i="0" u="none" strike="noStrike" cap="none" normalizeH="0" baseline="0" smtClean="0">
                <a:ln>
                  <a:noFill/>
                </a:ln>
                <a:solidFill>
                  <a:schemeClr val="tx1"/>
                </a:solidFill>
                <a:effectLst/>
                <a:latin typeface="Arial" pitchFamily="34" charset="0"/>
              </a:endParaRPr>
            </a:p>
          </p:txBody>
        </p:sp>
        <p:sp>
          <p:nvSpPr>
            <p:cNvPr id="10245" name="Line 34"/>
            <p:cNvSpPr>
              <a:spLocks noChangeShapeType="1"/>
            </p:cNvSpPr>
            <p:nvPr/>
          </p:nvSpPr>
          <p:spPr bwMode="auto">
            <a:xfrm flipV="1">
              <a:off x="1432" y="2140"/>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6" name="Rectangle 35"/>
            <p:cNvSpPr>
              <a:spLocks noChangeArrowheads="1"/>
            </p:cNvSpPr>
            <p:nvPr/>
          </p:nvSpPr>
          <p:spPr bwMode="auto">
            <a:xfrm>
              <a:off x="1536" y="2140"/>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0247" name="Line 36"/>
            <p:cNvSpPr>
              <a:spLocks noChangeShapeType="1"/>
            </p:cNvSpPr>
            <p:nvPr/>
          </p:nvSpPr>
          <p:spPr bwMode="auto">
            <a:xfrm flipV="1">
              <a:off x="2067" y="2140"/>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48" name="Rectangle 37"/>
            <p:cNvSpPr>
              <a:spLocks noChangeArrowheads="1"/>
            </p:cNvSpPr>
            <p:nvPr/>
          </p:nvSpPr>
          <p:spPr bwMode="auto">
            <a:xfrm>
              <a:off x="2171" y="2140"/>
              <a:ext cx="17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subtract offset from base</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50" name="Freeform 39"/>
            <p:cNvSpPr>
              <a:spLocks noEditPoints="1"/>
            </p:cNvSpPr>
            <p:nvPr/>
          </p:nvSpPr>
          <p:spPr bwMode="auto">
            <a:xfrm>
              <a:off x="935" y="2140"/>
              <a:ext cx="4552" cy="416"/>
            </a:xfrm>
            <a:custGeom>
              <a:avLst/>
              <a:gdLst>
                <a:gd name="T0" fmla="*/ 390 w 394"/>
                <a:gd name="T1" fmla="*/ 18 h 36"/>
                <a:gd name="T2" fmla="*/ 390 w 394"/>
                <a:gd name="T3" fmla="*/ 0 h 36"/>
                <a:gd name="T4" fmla="*/ 394 w 394"/>
                <a:gd name="T5" fmla="*/ 18 h 36"/>
                <a:gd name="T6" fmla="*/ 394 w 394"/>
                <a:gd name="T7" fmla="*/ 0 h 36"/>
                <a:gd name="T8" fmla="*/ 0 w 394"/>
                <a:gd name="T9" fmla="*/ 36 h 36"/>
                <a:gd name="T10" fmla="*/ 0 w 394"/>
                <a:gd name="T11" fmla="*/ 18 h 36"/>
                <a:gd name="T12" fmla="*/ 4 w 394"/>
                <a:gd name="T13" fmla="*/ 36 h 36"/>
                <a:gd name="T14" fmla="*/ 4 w 394"/>
                <a:gd name="T15" fmla="*/ 18 h 36"/>
                <a:gd name="T16" fmla="*/ 43 w 394"/>
                <a:gd name="T17" fmla="*/ 36 h 36"/>
                <a:gd name="T18" fmla="*/ 43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36"/>
                  </a:moveTo>
                  <a:lnTo>
                    <a:pt x="0" y="18"/>
                  </a:lnTo>
                  <a:moveTo>
                    <a:pt x="4" y="36"/>
                  </a:moveTo>
                  <a:lnTo>
                    <a:pt x="4" y="18"/>
                  </a:lnTo>
                  <a:moveTo>
                    <a:pt x="43" y="36"/>
                  </a:moveTo>
                  <a:lnTo>
                    <a:pt x="43"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1" name="Rectangle 40"/>
            <p:cNvSpPr>
              <a:spLocks noChangeArrowheads="1"/>
            </p:cNvSpPr>
            <p:nvPr/>
          </p:nvSpPr>
          <p:spPr bwMode="auto">
            <a:xfrm>
              <a:off x="1536" y="2348"/>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0252" name="Line 41"/>
            <p:cNvSpPr>
              <a:spLocks noChangeShapeType="1"/>
            </p:cNvSpPr>
            <p:nvPr/>
          </p:nvSpPr>
          <p:spPr bwMode="auto">
            <a:xfrm flipV="1">
              <a:off x="2067" y="2348"/>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3" name="Rectangle 42"/>
            <p:cNvSpPr>
              <a:spLocks noChangeArrowheads="1"/>
            </p:cNvSpPr>
            <p:nvPr/>
          </p:nvSpPr>
          <p:spPr bwMode="auto">
            <a:xfrm>
              <a:off x="2171" y="2348"/>
              <a:ext cx="12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add offset to base</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55" name="Freeform 44"/>
            <p:cNvSpPr>
              <a:spLocks noEditPoints="1"/>
            </p:cNvSpPr>
            <p:nvPr/>
          </p:nvSpPr>
          <p:spPr bwMode="auto">
            <a:xfrm>
              <a:off x="935" y="2348"/>
              <a:ext cx="4552" cy="427"/>
            </a:xfrm>
            <a:custGeom>
              <a:avLst/>
              <a:gdLst>
                <a:gd name="T0" fmla="*/ 390 w 394"/>
                <a:gd name="T1" fmla="*/ 18 h 37"/>
                <a:gd name="T2" fmla="*/ 390 w 394"/>
                <a:gd name="T3" fmla="*/ 0 h 37"/>
                <a:gd name="T4" fmla="*/ 394 w 394"/>
                <a:gd name="T5" fmla="*/ 18 h 37"/>
                <a:gd name="T6" fmla="*/ 394 w 394"/>
                <a:gd name="T7" fmla="*/ 0 h 37"/>
                <a:gd name="T8" fmla="*/ 0 w 394"/>
                <a:gd name="T9" fmla="*/ 18 h 37"/>
                <a:gd name="T10" fmla="*/ 394 w 394"/>
                <a:gd name="T11" fmla="*/ 18 h 37"/>
                <a:gd name="T12" fmla="*/ 0 w 394"/>
                <a:gd name="T13" fmla="*/ 37 h 37"/>
                <a:gd name="T14" fmla="*/ 0 w 394"/>
                <a:gd name="T15" fmla="*/ 19 h 37"/>
                <a:gd name="T16" fmla="*/ 4 w 394"/>
                <a:gd name="T17" fmla="*/ 37 h 37"/>
                <a:gd name="T18" fmla="*/ 4 w 3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8"/>
                  </a:moveTo>
                  <a:lnTo>
                    <a:pt x="390" y="0"/>
                  </a:lnTo>
                  <a:moveTo>
                    <a:pt x="394" y="18"/>
                  </a:moveTo>
                  <a:lnTo>
                    <a:pt x="394" y="0"/>
                  </a:lnTo>
                  <a:moveTo>
                    <a:pt x="0" y="18"/>
                  </a:moveTo>
                  <a:lnTo>
                    <a:pt x="394" y="18"/>
                  </a:lnTo>
                  <a:moveTo>
                    <a:pt x="0" y="37"/>
                  </a:moveTo>
                  <a:lnTo>
                    <a:pt x="0" y="19"/>
                  </a:lnTo>
                  <a:moveTo>
                    <a:pt x="4" y="37"/>
                  </a:moveTo>
                  <a:lnTo>
                    <a:pt x="4"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6" name="Rectangle 45"/>
            <p:cNvSpPr>
              <a:spLocks noChangeArrowheads="1"/>
            </p:cNvSpPr>
            <p:nvPr/>
          </p:nvSpPr>
          <p:spPr bwMode="auto">
            <a:xfrm>
              <a:off x="1085" y="2660"/>
              <a:ext cx="18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0257" name="Line 46"/>
            <p:cNvSpPr>
              <a:spLocks noChangeShapeType="1"/>
            </p:cNvSpPr>
            <p:nvPr/>
          </p:nvSpPr>
          <p:spPr bwMode="auto">
            <a:xfrm flipV="1">
              <a:off x="1432" y="2567"/>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8" name="Rectangle 47"/>
            <p:cNvSpPr>
              <a:spLocks noChangeArrowheads="1"/>
            </p:cNvSpPr>
            <p:nvPr/>
          </p:nvSpPr>
          <p:spPr bwMode="auto">
            <a:xfrm>
              <a:off x="1536" y="2556"/>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0259" name="Line 48"/>
            <p:cNvSpPr>
              <a:spLocks noChangeShapeType="1"/>
            </p:cNvSpPr>
            <p:nvPr/>
          </p:nvSpPr>
          <p:spPr bwMode="auto">
            <a:xfrm flipV="1">
              <a:off x="2067" y="2567"/>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0" name="Rectangle 49"/>
            <p:cNvSpPr>
              <a:spLocks noChangeArrowheads="1"/>
            </p:cNvSpPr>
            <p:nvPr/>
          </p:nvSpPr>
          <p:spPr bwMode="auto">
            <a:xfrm>
              <a:off x="2171" y="2556"/>
              <a:ext cx="95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1A1B1C"/>
                  </a:solidFill>
                  <a:effectLst/>
                  <a:latin typeface="Times New Roman" pitchFamily="18" charset="0"/>
                </a:rPr>
                <a:t>transfer word</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61" name="Freeform 50"/>
            <p:cNvSpPr>
              <a:spLocks noEditPoints="1"/>
            </p:cNvSpPr>
            <p:nvPr/>
          </p:nvSpPr>
          <p:spPr bwMode="auto">
            <a:xfrm>
              <a:off x="935" y="2567"/>
              <a:ext cx="4552" cy="416"/>
            </a:xfrm>
            <a:custGeom>
              <a:avLst/>
              <a:gdLst>
                <a:gd name="T0" fmla="*/ 390 w 394"/>
                <a:gd name="T1" fmla="*/ 18 h 36"/>
                <a:gd name="T2" fmla="*/ 390 w 394"/>
                <a:gd name="T3" fmla="*/ 0 h 36"/>
                <a:gd name="T4" fmla="*/ 394 w 394"/>
                <a:gd name="T5" fmla="*/ 18 h 36"/>
                <a:gd name="T6" fmla="*/ 394 w 394"/>
                <a:gd name="T7" fmla="*/ 0 h 36"/>
                <a:gd name="T8" fmla="*/ 0 w 394"/>
                <a:gd name="T9" fmla="*/ 36 h 36"/>
                <a:gd name="T10" fmla="*/ 0 w 394"/>
                <a:gd name="T11" fmla="*/ 18 h 36"/>
                <a:gd name="T12" fmla="*/ 4 w 394"/>
                <a:gd name="T13" fmla="*/ 36 h 36"/>
                <a:gd name="T14" fmla="*/ 4 w 394"/>
                <a:gd name="T15" fmla="*/ 18 h 36"/>
                <a:gd name="T16" fmla="*/ 43 w 394"/>
                <a:gd name="T17" fmla="*/ 36 h 36"/>
                <a:gd name="T18" fmla="*/ 43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36"/>
                  </a:moveTo>
                  <a:lnTo>
                    <a:pt x="0" y="18"/>
                  </a:lnTo>
                  <a:moveTo>
                    <a:pt x="4" y="36"/>
                  </a:moveTo>
                  <a:lnTo>
                    <a:pt x="4" y="18"/>
                  </a:lnTo>
                  <a:moveTo>
                    <a:pt x="43" y="36"/>
                  </a:moveTo>
                  <a:lnTo>
                    <a:pt x="43"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2" name="Rectangle 51"/>
            <p:cNvSpPr>
              <a:spLocks noChangeArrowheads="1"/>
            </p:cNvSpPr>
            <p:nvPr/>
          </p:nvSpPr>
          <p:spPr bwMode="auto">
            <a:xfrm>
              <a:off x="1536" y="2764"/>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0263" name="Line 52"/>
            <p:cNvSpPr>
              <a:spLocks noChangeShapeType="1"/>
            </p:cNvSpPr>
            <p:nvPr/>
          </p:nvSpPr>
          <p:spPr bwMode="auto">
            <a:xfrm flipV="1">
              <a:off x="2067" y="2775"/>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4" name="Rectangle 53"/>
            <p:cNvSpPr>
              <a:spLocks noChangeArrowheads="1"/>
            </p:cNvSpPr>
            <p:nvPr/>
          </p:nvSpPr>
          <p:spPr bwMode="auto">
            <a:xfrm>
              <a:off x="2171" y="2764"/>
              <a:ext cx="89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1A1B1C"/>
                  </a:solidFill>
                  <a:effectLst/>
                  <a:latin typeface="Times New Roman" pitchFamily="18" charset="0"/>
                </a:rPr>
                <a:t>transfer byte</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65" name="Freeform 54"/>
            <p:cNvSpPr>
              <a:spLocks noEditPoints="1"/>
            </p:cNvSpPr>
            <p:nvPr/>
          </p:nvSpPr>
          <p:spPr bwMode="auto">
            <a:xfrm>
              <a:off x="935" y="2775"/>
              <a:ext cx="4552" cy="416"/>
            </a:xfrm>
            <a:custGeom>
              <a:avLst/>
              <a:gdLst>
                <a:gd name="T0" fmla="*/ 390 w 394"/>
                <a:gd name="T1" fmla="*/ 18 h 36"/>
                <a:gd name="T2" fmla="*/ 390 w 394"/>
                <a:gd name="T3" fmla="*/ 0 h 36"/>
                <a:gd name="T4" fmla="*/ 394 w 394"/>
                <a:gd name="T5" fmla="*/ 18 h 36"/>
                <a:gd name="T6" fmla="*/ 394 w 394"/>
                <a:gd name="T7" fmla="*/ 0 h 36"/>
                <a:gd name="T8" fmla="*/ 0 w 394"/>
                <a:gd name="T9" fmla="*/ 18 h 36"/>
                <a:gd name="T10" fmla="*/ 394 w 394"/>
                <a:gd name="T11" fmla="*/ 18 h 36"/>
                <a:gd name="T12" fmla="*/ 0 w 394"/>
                <a:gd name="T13" fmla="*/ 36 h 36"/>
                <a:gd name="T14" fmla="*/ 0 w 394"/>
                <a:gd name="T15" fmla="*/ 18 h 36"/>
                <a:gd name="T16" fmla="*/ 4 w 394"/>
                <a:gd name="T17" fmla="*/ 36 h 36"/>
                <a:gd name="T18" fmla="*/ 4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18"/>
                  </a:moveTo>
                  <a:lnTo>
                    <a:pt x="394" y="18"/>
                  </a:lnTo>
                  <a:moveTo>
                    <a:pt x="0" y="36"/>
                  </a:moveTo>
                  <a:lnTo>
                    <a:pt x="0" y="18"/>
                  </a:lnTo>
                  <a:moveTo>
                    <a:pt x="4" y="36"/>
                  </a:moveTo>
                  <a:lnTo>
                    <a:pt x="4"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6" name="Rectangle 55"/>
            <p:cNvSpPr>
              <a:spLocks noChangeArrowheads="1"/>
            </p:cNvSpPr>
            <p:nvPr/>
          </p:nvSpPr>
          <p:spPr bwMode="auto">
            <a:xfrm>
              <a:off x="1085" y="3087"/>
              <a:ext cx="23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W</a:t>
              </a:r>
              <a:endParaRPr kumimoji="0" lang="en-US" sz="1800" b="0" i="0" u="none" strike="noStrike" cap="none" normalizeH="0" baseline="0" smtClean="0">
                <a:ln>
                  <a:noFill/>
                </a:ln>
                <a:solidFill>
                  <a:schemeClr val="tx1"/>
                </a:solidFill>
                <a:effectLst/>
                <a:latin typeface="Arial" pitchFamily="34" charset="0"/>
              </a:endParaRPr>
            </a:p>
          </p:txBody>
        </p:sp>
        <p:sp>
          <p:nvSpPr>
            <p:cNvPr id="10267" name="Line 56"/>
            <p:cNvSpPr>
              <a:spLocks noChangeShapeType="1"/>
            </p:cNvSpPr>
            <p:nvPr/>
          </p:nvSpPr>
          <p:spPr bwMode="auto">
            <a:xfrm flipV="1">
              <a:off x="1432" y="2983"/>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8" name="Rectangle 57"/>
            <p:cNvSpPr>
              <a:spLocks noChangeArrowheads="1"/>
            </p:cNvSpPr>
            <p:nvPr/>
          </p:nvSpPr>
          <p:spPr bwMode="auto">
            <a:xfrm>
              <a:off x="1536" y="2983"/>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0269" name="Line 58"/>
            <p:cNvSpPr>
              <a:spLocks noChangeShapeType="1"/>
            </p:cNvSpPr>
            <p:nvPr/>
          </p:nvSpPr>
          <p:spPr bwMode="auto">
            <a:xfrm flipV="1">
              <a:off x="2067" y="2983"/>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0" name="Rectangle 59"/>
            <p:cNvSpPr>
              <a:spLocks noChangeArrowheads="1"/>
            </p:cNvSpPr>
            <p:nvPr/>
          </p:nvSpPr>
          <p:spPr bwMode="auto">
            <a:xfrm>
              <a:off x="2171" y="2983"/>
              <a:ext cx="29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do not use pre or post indexed addressing</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71" name="Freeform 60"/>
            <p:cNvSpPr>
              <a:spLocks noEditPoints="1"/>
            </p:cNvSpPr>
            <p:nvPr/>
          </p:nvSpPr>
          <p:spPr bwMode="auto">
            <a:xfrm>
              <a:off x="935" y="2983"/>
              <a:ext cx="4552" cy="416"/>
            </a:xfrm>
            <a:custGeom>
              <a:avLst/>
              <a:gdLst>
                <a:gd name="T0" fmla="*/ 390 w 394"/>
                <a:gd name="T1" fmla="*/ 18 h 36"/>
                <a:gd name="T2" fmla="*/ 390 w 394"/>
                <a:gd name="T3" fmla="*/ 0 h 36"/>
                <a:gd name="T4" fmla="*/ 394 w 394"/>
                <a:gd name="T5" fmla="*/ 18 h 36"/>
                <a:gd name="T6" fmla="*/ 394 w 394"/>
                <a:gd name="T7" fmla="*/ 0 h 36"/>
                <a:gd name="T8" fmla="*/ 0 w 394"/>
                <a:gd name="T9" fmla="*/ 36 h 36"/>
                <a:gd name="T10" fmla="*/ 0 w 394"/>
                <a:gd name="T11" fmla="*/ 18 h 36"/>
                <a:gd name="T12" fmla="*/ 4 w 394"/>
                <a:gd name="T13" fmla="*/ 36 h 36"/>
                <a:gd name="T14" fmla="*/ 4 w 394"/>
                <a:gd name="T15" fmla="*/ 18 h 36"/>
                <a:gd name="T16" fmla="*/ 43 w 394"/>
                <a:gd name="T17" fmla="*/ 36 h 36"/>
                <a:gd name="T18" fmla="*/ 43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36"/>
                  </a:moveTo>
                  <a:lnTo>
                    <a:pt x="0" y="18"/>
                  </a:lnTo>
                  <a:moveTo>
                    <a:pt x="4" y="36"/>
                  </a:moveTo>
                  <a:lnTo>
                    <a:pt x="4" y="18"/>
                  </a:lnTo>
                  <a:moveTo>
                    <a:pt x="43" y="36"/>
                  </a:moveTo>
                  <a:lnTo>
                    <a:pt x="43"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2" name="Rectangle 61"/>
            <p:cNvSpPr>
              <a:spLocks noChangeArrowheads="1"/>
            </p:cNvSpPr>
            <p:nvPr/>
          </p:nvSpPr>
          <p:spPr bwMode="auto">
            <a:xfrm>
              <a:off x="1536" y="3191"/>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0273" name="Line 62"/>
            <p:cNvSpPr>
              <a:spLocks noChangeShapeType="1"/>
            </p:cNvSpPr>
            <p:nvPr/>
          </p:nvSpPr>
          <p:spPr bwMode="auto">
            <a:xfrm flipV="1">
              <a:off x="2067" y="3191"/>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4" name="Rectangle 63"/>
            <p:cNvSpPr>
              <a:spLocks noChangeArrowheads="1"/>
            </p:cNvSpPr>
            <p:nvPr/>
          </p:nvSpPr>
          <p:spPr bwMode="auto">
            <a:xfrm>
              <a:off x="2171" y="3191"/>
              <a:ext cx="245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rPr>
                <a:t>use pre or post indexed addressing</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75" name="Freeform 64"/>
            <p:cNvSpPr>
              <a:spLocks noEditPoints="1"/>
            </p:cNvSpPr>
            <p:nvPr/>
          </p:nvSpPr>
          <p:spPr bwMode="auto">
            <a:xfrm>
              <a:off x="935" y="3191"/>
              <a:ext cx="4552" cy="427"/>
            </a:xfrm>
            <a:custGeom>
              <a:avLst/>
              <a:gdLst>
                <a:gd name="T0" fmla="*/ 390 w 394"/>
                <a:gd name="T1" fmla="*/ 18 h 37"/>
                <a:gd name="T2" fmla="*/ 390 w 394"/>
                <a:gd name="T3" fmla="*/ 0 h 37"/>
                <a:gd name="T4" fmla="*/ 394 w 394"/>
                <a:gd name="T5" fmla="*/ 18 h 37"/>
                <a:gd name="T6" fmla="*/ 394 w 394"/>
                <a:gd name="T7" fmla="*/ 0 h 37"/>
                <a:gd name="T8" fmla="*/ 0 w 394"/>
                <a:gd name="T9" fmla="*/ 19 h 37"/>
                <a:gd name="T10" fmla="*/ 394 w 394"/>
                <a:gd name="T11" fmla="*/ 19 h 37"/>
                <a:gd name="T12" fmla="*/ 0 w 394"/>
                <a:gd name="T13" fmla="*/ 37 h 37"/>
                <a:gd name="T14" fmla="*/ 0 w 394"/>
                <a:gd name="T15" fmla="*/ 19 h 37"/>
                <a:gd name="T16" fmla="*/ 4 w 394"/>
                <a:gd name="T17" fmla="*/ 37 h 37"/>
                <a:gd name="T18" fmla="*/ 4 w 3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8"/>
                  </a:moveTo>
                  <a:lnTo>
                    <a:pt x="390" y="0"/>
                  </a:lnTo>
                  <a:moveTo>
                    <a:pt x="394" y="18"/>
                  </a:moveTo>
                  <a:lnTo>
                    <a:pt x="394" y="0"/>
                  </a:lnTo>
                  <a:moveTo>
                    <a:pt x="0" y="19"/>
                  </a:moveTo>
                  <a:lnTo>
                    <a:pt x="394" y="19"/>
                  </a:lnTo>
                  <a:moveTo>
                    <a:pt x="0" y="37"/>
                  </a:moveTo>
                  <a:lnTo>
                    <a:pt x="0" y="19"/>
                  </a:lnTo>
                  <a:moveTo>
                    <a:pt x="4" y="37"/>
                  </a:moveTo>
                  <a:lnTo>
                    <a:pt x="4" y="19"/>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6" name="Rectangle 65"/>
            <p:cNvSpPr>
              <a:spLocks noChangeArrowheads="1"/>
            </p:cNvSpPr>
            <p:nvPr/>
          </p:nvSpPr>
          <p:spPr bwMode="auto">
            <a:xfrm>
              <a:off x="1085" y="3514"/>
              <a:ext cx="17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L</a:t>
              </a:r>
              <a:endParaRPr kumimoji="0" lang="en-US" sz="1800" b="0" i="0" u="none" strike="noStrike" cap="none" normalizeH="0" baseline="0" smtClean="0">
                <a:ln>
                  <a:noFill/>
                </a:ln>
                <a:solidFill>
                  <a:schemeClr val="tx1"/>
                </a:solidFill>
                <a:effectLst/>
                <a:latin typeface="Arial" pitchFamily="34" charset="0"/>
              </a:endParaRPr>
            </a:p>
          </p:txBody>
        </p:sp>
        <p:sp>
          <p:nvSpPr>
            <p:cNvPr id="10277" name="Line 66"/>
            <p:cNvSpPr>
              <a:spLocks noChangeShapeType="1"/>
            </p:cNvSpPr>
            <p:nvPr/>
          </p:nvSpPr>
          <p:spPr bwMode="auto">
            <a:xfrm flipV="1">
              <a:off x="1432" y="3410"/>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8" name="Rectangle 67"/>
            <p:cNvSpPr>
              <a:spLocks noChangeArrowheads="1"/>
            </p:cNvSpPr>
            <p:nvPr/>
          </p:nvSpPr>
          <p:spPr bwMode="auto">
            <a:xfrm>
              <a:off x="1536" y="3411"/>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0279" name="Line 68"/>
            <p:cNvSpPr>
              <a:spLocks noChangeShapeType="1"/>
            </p:cNvSpPr>
            <p:nvPr/>
          </p:nvSpPr>
          <p:spPr bwMode="auto">
            <a:xfrm flipV="1">
              <a:off x="2067" y="3410"/>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0" name="Rectangle 69"/>
            <p:cNvSpPr>
              <a:spLocks noChangeArrowheads="1"/>
            </p:cNvSpPr>
            <p:nvPr/>
          </p:nvSpPr>
          <p:spPr bwMode="auto">
            <a:xfrm>
              <a:off x="2171" y="3411"/>
              <a:ext cx="116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1A1B1C"/>
                  </a:solidFill>
                  <a:effectLst/>
                  <a:latin typeface="Times New Roman" pitchFamily="18" charset="0"/>
                </a:rPr>
                <a:t>store to memory</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81" name="Freeform 70"/>
            <p:cNvSpPr>
              <a:spLocks noEditPoints="1"/>
            </p:cNvSpPr>
            <p:nvPr/>
          </p:nvSpPr>
          <p:spPr bwMode="auto">
            <a:xfrm>
              <a:off x="935" y="3410"/>
              <a:ext cx="4552" cy="416"/>
            </a:xfrm>
            <a:custGeom>
              <a:avLst/>
              <a:gdLst>
                <a:gd name="T0" fmla="*/ 390 w 394"/>
                <a:gd name="T1" fmla="*/ 18 h 36"/>
                <a:gd name="T2" fmla="*/ 390 w 394"/>
                <a:gd name="T3" fmla="*/ 0 h 36"/>
                <a:gd name="T4" fmla="*/ 394 w 394"/>
                <a:gd name="T5" fmla="*/ 18 h 36"/>
                <a:gd name="T6" fmla="*/ 394 w 394"/>
                <a:gd name="T7" fmla="*/ 0 h 36"/>
                <a:gd name="T8" fmla="*/ 0 w 394"/>
                <a:gd name="T9" fmla="*/ 36 h 36"/>
                <a:gd name="T10" fmla="*/ 0 w 394"/>
                <a:gd name="T11" fmla="*/ 18 h 36"/>
                <a:gd name="T12" fmla="*/ 4 w 394"/>
                <a:gd name="T13" fmla="*/ 36 h 36"/>
                <a:gd name="T14" fmla="*/ 4 w 394"/>
                <a:gd name="T15" fmla="*/ 18 h 36"/>
                <a:gd name="T16" fmla="*/ 43 w 394"/>
                <a:gd name="T17" fmla="*/ 36 h 36"/>
                <a:gd name="T18" fmla="*/ 43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36"/>
                  </a:moveTo>
                  <a:lnTo>
                    <a:pt x="0" y="18"/>
                  </a:lnTo>
                  <a:moveTo>
                    <a:pt x="4" y="36"/>
                  </a:moveTo>
                  <a:lnTo>
                    <a:pt x="4" y="18"/>
                  </a:lnTo>
                  <a:moveTo>
                    <a:pt x="43" y="36"/>
                  </a:moveTo>
                  <a:lnTo>
                    <a:pt x="43" y="18"/>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2" name="Rectangle 71"/>
            <p:cNvSpPr>
              <a:spLocks noChangeArrowheads="1"/>
            </p:cNvSpPr>
            <p:nvPr/>
          </p:nvSpPr>
          <p:spPr bwMode="auto">
            <a:xfrm>
              <a:off x="1536" y="3618"/>
              <a:ext cx="16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0283" name="Line 72"/>
            <p:cNvSpPr>
              <a:spLocks noChangeShapeType="1"/>
            </p:cNvSpPr>
            <p:nvPr/>
          </p:nvSpPr>
          <p:spPr bwMode="auto">
            <a:xfrm flipV="1">
              <a:off x="2067" y="3618"/>
              <a:ext cx="0" cy="208"/>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4" name="Rectangle 73"/>
            <p:cNvSpPr>
              <a:spLocks noChangeArrowheads="1"/>
            </p:cNvSpPr>
            <p:nvPr/>
          </p:nvSpPr>
          <p:spPr bwMode="auto">
            <a:xfrm>
              <a:off x="2171" y="3618"/>
              <a:ext cx="13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1A1B1C"/>
                  </a:solidFill>
                  <a:effectLst/>
                  <a:latin typeface="Times New Roman" pitchFamily="18" charset="0"/>
                </a:rPr>
                <a:t>load from memory</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85" name="Freeform 74"/>
            <p:cNvSpPr>
              <a:spLocks noEditPoints="1"/>
            </p:cNvSpPr>
            <p:nvPr/>
          </p:nvSpPr>
          <p:spPr bwMode="auto">
            <a:xfrm>
              <a:off x="935" y="3618"/>
              <a:ext cx="4552" cy="254"/>
            </a:xfrm>
            <a:custGeom>
              <a:avLst/>
              <a:gdLst>
                <a:gd name="T0" fmla="*/ 390 w 394"/>
                <a:gd name="T1" fmla="*/ 18 h 22"/>
                <a:gd name="T2" fmla="*/ 390 w 394"/>
                <a:gd name="T3" fmla="*/ 0 h 22"/>
                <a:gd name="T4" fmla="*/ 394 w 394"/>
                <a:gd name="T5" fmla="*/ 18 h 22"/>
                <a:gd name="T6" fmla="*/ 394 w 394"/>
                <a:gd name="T7" fmla="*/ 0 h 22"/>
                <a:gd name="T8" fmla="*/ 0 w 394"/>
                <a:gd name="T9" fmla="*/ 18 h 22"/>
                <a:gd name="T10" fmla="*/ 394 w 394"/>
                <a:gd name="T11" fmla="*/ 18 h 22"/>
                <a:gd name="T12" fmla="*/ 0 w 394"/>
                <a:gd name="T13" fmla="*/ 22 h 22"/>
                <a:gd name="T14" fmla="*/ 394 w 394"/>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22">
                  <a:moveTo>
                    <a:pt x="390" y="18"/>
                  </a:moveTo>
                  <a:lnTo>
                    <a:pt x="390" y="0"/>
                  </a:lnTo>
                  <a:moveTo>
                    <a:pt x="394" y="18"/>
                  </a:moveTo>
                  <a:lnTo>
                    <a:pt x="394" y="0"/>
                  </a:lnTo>
                  <a:moveTo>
                    <a:pt x="0" y="18"/>
                  </a:moveTo>
                  <a:lnTo>
                    <a:pt x="394" y="18"/>
                  </a:lnTo>
                  <a:moveTo>
                    <a:pt x="0" y="22"/>
                  </a:moveTo>
                  <a:lnTo>
                    <a:pt x="394" y="22"/>
                  </a:lnTo>
                </a:path>
              </a:pathLst>
            </a:custGeom>
            <a:noFill/>
            <a:ln w="12"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66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Branch</a:t>
            </a:r>
            <a:r>
              <a:rPr lang="fr-FR" dirty="0">
                <a:solidFill>
                  <a:schemeClr val="tx1"/>
                </a:solidFill>
              </a:rPr>
              <a:t> Instructions</a:t>
            </a:r>
          </a:p>
        </p:txBody>
      </p:sp>
      <p:sp>
        <p:nvSpPr>
          <p:cNvPr id="3" name="Text Placeholder 2"/>
          <p:cNvSpPr txBox="1">
            <a:spLocks noGrp="1"/>
          </p:cNvSpPr>
          <p:nvPr>
            <p:ph type="body" idx="4294967295"/>
          </p:nvPr>
        </p:nvSpPr>
        <p:spPr>
          <a:xfrm>
            <a:off x="762000" y="3408362"/>
            <a:ext cx="7415212" cy="238283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b="1" dirty="0">
                <a:solidFill>
                  <a:srgbClr val="008000"/>
                </a:solidFill>
                <a:latin typeface="Calibri" panose="020F0502020204030204" pitchFamily="34" charset="0"/>
              </a:rPr>
              <a:t>L</a:t>
            </a:r>
            <a:r>
              <a:rPr lang="en-US" dirty="0">
                <a:latin typeface="Calibri" panose="020F0502020204030204" pitchFamily="34" charset="0"/>
              </a:rPr>
              <a:t> bit →  Link bit</a:t>
            </a:r>
          </a:p>
          <a:p>
            <a:pPr lvl="0">
              <a:buSzPct val="100000"/>
              <a:buFont typeface="Symbol" panose="05050102010706020507" pitchFamily="18" charset="2"/>
              <a:buChar char="*"/>
            </a:pPr>
            <a:r>
              <a:rPr lang="en-US" b="1" dirty="0">
                <a:solidFill>
                  <a:srgbClr val="280099"/>
                </a:solidFill>
                <a:latin typeface="Calibri" panose="020F0502020204030204" pitchFamily="34" charset="0"/>
              </a:rPr>
              <a:t>offset</a:t>
            </a:r>
            <a:r>
              <a:rPr lang="en-US" dirty="0">
                <a:latin typeface="Calibri" panose="020F0502020204030204" pitchFamily="34" charset="0"/>
              </a:rPr>
              <a:t> → branch offset (in number of words, similar to </a:t>
            </a:r>
            <a:r>
              <a:rPr lang="en-US" dirty="0" err="1">
                <a:latin typeface="Calibri" panose="020F0502020204030204" pitchFamily="34" charset="0"/>
              </a:rPr>
              <a:t>SimpleRisc</a:t>
            </a:r>
            <a:r>
              <a:rPr lang="en-US" dirty="0">
                <a:latin typeface="Calibri" panose="020F0502020204030204" pitchFamily="34" charset="0"/>
              </a:rPr>
              <a:t>)</a:t>
            </a:r>
          </a:p>
        </p:txBody>
      </p:sp>
      <p:grpSp>
        <p:nvGrpSpPr>
          <p:cNvPr id="34" name="Group 33"/>
          <p:cNvGrpSpPr/>
          <p:nvPr/>
        </p:nvGrpSpPr>
        <p:grpSpPr>
          <a:xfrm>
            <a:off x="1077913" y="1676400"/>
            <a:ext cx="7315200" cy="1487488"/>
            <a:chOff x="1382713" y="1676400"/>
            <a:chExt cx="7315200" cy="1487488"/>
          </a:xfrm>
        </p:grpSpPr>
        <p:sp>
          <p:nvSpPr>
            <p:cNvPr id="9" name="AutoShape 3"/>
            <p:cNvSpPr>
              <a:spLocks noChangeAspect="1" noChangeArrowheads="1" noTextEdit="1"/>
            </p:cNvSpPr>
            <p:nvPr/>
          </p:nvSpPr>
          <p:spPr bwMode="auto">
            <a:xfrm>
              <a:off x="1382713" y="1676400"/>
              <a:ext cx="7315200"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498601" y="2317750"/>
              <a:ext cx="1343025" cy="379413"/>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847976" y="2317750"/>
              <a:ext cx="866775" cy="379413"/>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3711576" y="2317750"/>
              <a:ext cx="4892675" cy="373063"/>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5775326" y="2286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smtClean="0">
                  <a:ln>
                    <a:noFill/>
                  </a:ln>
                  <a:solidFill>
                    <a:srgbClr val="000000"/>
                  </a:solidFill>
                  <a:effectLst/>
                  <a:latin typeface="Bitstream Vera Sans"/>
                </a:rPr>
                <a:t>offset</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Rectangle 12"/>
            <p:cNvSpPr>
              <a:spLocks noChangeArrowheads="1"/>
            </p:cNvSpPr>
            <p:nvPr/>
          </p:nvSpPr>
          <p:spPr bwMode="auto">
            <a:xfrm>
              <a:off x="1404938" y="2784475"/>
              <a:ext cx="395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Bitstream Vera Sans"/>
                </a:rPr>
                <a:t>32</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3"/>
            <p:cNvSpPr>
              <a:spLocks noChangeArrowheads="1"/>
            </p:cNvSpPr>
            <p:nvPr/>
          </p:nvSpPr>
          <p:spPr bwMode="auto">
            <a:xfrm>
              <a:off x="2543176" y="2784475"/>
              <a:ext cx="395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Bitstream Vera Sans"/>
                </a:rPr>
                <a:t>29</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4"/>
            <p:cNvSpPr>
              <a:spLocks noChangeArrowheads="1"/>
            </p:cNvSpPr>
            <p:nvPr/>
          </p:nvSpPr>
          <p:spPr bwMode="auto">
            <a:xfrm>
              <a:off x="3413126" y="2784475"/>
              <a:ext cx="395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Bitstream Vera Sans"/>
                </a:rPr>
                <a:t>26</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5"/>
            <p:cNvSpPr>
              <a:spLocks noChangeArrowheads="1"/>
            </p:cNvSpPr>
            <p:nvPr/>
          </p:nvSpPr>
          <p:spPr bwMode="auto">
            <a:xfrm>
              <a:off x="2927351" y="2784475"/>
              <a:ext cx="395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Bitstream Vera Sans"/>
                </a:rPr>
                <a:t>28</a:t>
              </a:r>
              <a:endParaRPr kumimoji="0" lang="en-US" sz="1800" b="0" i="0" u="none" strike="noStrike" cap="none" normalizeH="0" baseline="0" smtClean="0">
                <a:ln>
                  <a:noFill/>
                </a:ln>
                <a:solidFill>
                  <a:schemeClr val="tx1"/>
                </a:solidFill>
                <a:effectLst/>
                <a:latin typeface="Arial" pitchFamily="34" charset="0"/>
              </a:endParaRPr>
            </a:p>
          </p:txBody>
        </p:sp>
        <p:sp>
          <p:nvSpPr>
            <p:cNvPr id="21" name="Freeform 16"/>
            <p:cNvSpPr>
              <a:spLocks/>
            </p:cNvSpPr>
            <p:nvPr/>
          </p:nvSpPr>
          <p:spPr bwMode="auto">
            <a:xfrm>
              <a:off x="1500188" y="2051050"/>
              <a:ext cx="1301750" cy="195263"/>
            </a:xfrm>
            <a:custGeom>
              <a:avLst/>
              <a:gdLst>
                <a:gd name="T0" fmla="*/ 0 w 1322"/>
                <a:gd name="T1" fmla="*/ 184 h 199"/>
                <a:gd name="T2" fmla="*/ 50 w 1322"/>
                <a:gd name="T3" fmla="*/ 97 h 199"/>
                <a:gd name="T4" fmla="*/ 615 w 1322"/>
                <a:gd name="T5" fmla="*/ 97 h 199"/>
                <a:gd name="T6" fmla="*/ 712 w 1322"/>
                <a:gd name="T7" fmla="*/ 0 h 199"/>
                <a:gd name="T8" fmla="*/ 776 w 1322"/>
                <a:gd name="T9" fmla="*/ 109 h 199"/>
                <a:gd name="T10" fmla="*/ 1270 w 1322"/>
                <a:gd name="T11" fmla="*/ 109 h 199"/>
                <a:gd name="T12" fmla="*/ 1322 w 1322"/>
                <a:gd name="T13" fmla="*/ 199 h 199"/>
              </a:gdLst>
              <a:ahLst/>
              <a:cxnLst>
                <a:cxn ang="0">
                  <a:pos x="T0" y="T1"/>
                </a:cxn>
                <a:cxn ang="0">
                  <a:pos x="T2" y="T3"/>
                </a:cxn>
                <a:cxn ang="0">
                  <a:pos x="T4" y="T5"/>
                </a:cxn>
                <a:cxn ang="0">
                  <a:pos x="T6" y="T7"/>
                </a:cxn>
                <a:cxn ang="0">
                  <a:pos x="T8" y="T9"/>
                </a:cxn>
                <a:cxn ang="0">
                  <a:pos x="T10" y="T11"/>
                </a:cxn>
                <a:cxn ang="0">
                  <a:pos x="T12" y="T13"/>
                </a:cxn>
              </a:cxnLst>
              <a:rect l="0" t="0" r="r" b="b"/>
              <a:pathLst>
                <a:path w="1322" h="199">
                  <a:moveTo>
                    <a:pt x="0" y="184"/>
                  </a:moveTo>
                  <a:lnTo>
                    <a:pt x="50" y="97"/>
                  </a:lnTo>
                  <a:lnTo>
                    <a:pt x="615" y="97"/>
                  </a:lnTo>
                  <a:lnTo>
                    <a:pt x="712" y="0"/>
                  </a:lnTo>
                  <a:lnTo>
                    <a:pt x="776" y="109"/>
                  </a:lnTo>
                  <a:lnTo>
                    <a:pt x="1270" y="109"/>
                  </a:lnTo>
                  <a:lnTo>
                    <a:pt x="1322" y="199"/>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2881313" y="2051050"/>
              <a:ext cx="800100" cy="201613"/>
            </a:xfrm>
            <a:custGeom>
              <a:avLst/>
              <a:gdLst>
                <a:gd name="T0" fmla="*/ 0 w 814"/>
                <a:gd name="T1" fmla="*/ 190 h 205"/>
                <a:gd name="T2" fmla="*/ 31 w 814"/>
                <a:gd name="T3" fmla="*/ 100 h 205"/>
                <a:gd name="T4" fmla="*/ 379 w 814"/>
                <a:gd name="T5" fmla="*/ 100 h 205"/>
                <a:gd name="T6" fmla="*/ 439 w 814"/>
                <a:gd name="T7" fmla="*/ 0 h 205"/>
                <a:gd name="T8" fmla="*/ 478 w 814"/>
                <a:gd name="T9" fmla="*/ 113 h 205"/>
                <a:gd name="T10" fmla="*/ 782 w 814"/>
                <a:gd name="T11" fmla="*/ 113 h 205"/>
                <a:gd name="T12" fmla="*/ 814 w 814"/>
                <a:gd name="T13" fmla="*/ 205 h 205"/>
              </a:gdLst>
              <a:ahLst/>
              <a:cxnLst>
                <a:cxn ang="0">
                  <a:pos x="T0" y="T1"/>
                </a:cxn>
                <a:cxn ang="0">
                  <a:pos x="T2" y="T3"/>
                </a:cxn>
                <a:cxn ang="0">
                  <a:pos x="T4" y="T5"/>
                </a:cxn>
                <a:cxn ang="0">
                  <a:pos x="T6" y="T7"/>
                </a:cxn>
                <a:cxn ang="0">
                  <a:pos x="T8" y="T9"/>
                </a:cxn>
                <a:cxn ang="0">
                  <a:pos x="T10" y="T11"/>
                </a:cxn>
                <a:cxn ang="0">
                  <a:pos x="T12" y="T13"/>
                </a:cxn>
              </a:cxnLst>
              <a:rect l="0" t="0" r="r" b="b"/>
              <a:pathLst>
                <a:path w="814" h="205">
                  <a:moveTo>
                    <a:pt x="0" y="190"/>
                  </a:moveTo>
                  <a:lnTo>
                    <a:pt x="31" y="100"/>
                  </a:lnTo>
                  <a:lnTo>
                    <a:pt x="379" y="100"/>
                  </a:lnTo>
                  <a:lnTo>
                    <a:pt x="439" y="0"/>
                  </a:lnTo>
                  <a:lnTo>
                    <a:pt x="478" y="113"/>
                  </a:lnTo>
                  <a:lnTo>
                    <a:pt x="782" y="113"/>
                  </a:lnTo>
                  <a:lnTo>
                    <a:pt x="814" y="205"/>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2092326" y="1698625"/>
              <a:ext cx="304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000000"/>
                  </a:solidFill>
                  <a:effectLst/>
                  <a:latin typeface="Bitstream Vera 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19"/>
            <p:cNvSpPr>
              <a:spLocks noChangeArrowheads="1"/>
            </p:cNvSpPr>
            <p:nvPr/>
          </p:nvSpPr>
          <p:spPr bwMode="auto">
            <a:xfrm>
              <a:off x="3189288" y="1701800"/>
              <a:ext cx="304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000000"/>
                  </a:solidFill>
                  <a:effectLst/>
                  <a:latin typeface="Bitstream Vera 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25" name="Line 20"/>
            <p:cNvSpPr>
              <a:spLocks noChangeShapeType="1"/>
            </p:cNvSpPr>
            <p:nvPr/>
          </p:nvSpPr>
          <p:spPr bwMode="auto">
            <a:xfrm>
              <a:off x="4110038" y="2320925"/>
              <a:ext cx="0" cy="365125"/>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832226" y="2286000"/>
              <a:ext cx="34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smtClean="0">
                  <a:ln>
                    <a:noFill/>
                  </a:ln>
                  <a:solidFill>
                    <a:srgbClr val="000000"/>
                  </a:solidFill>
                  <a:effectLst/>
                  <a:latin typeface="Bitstream Vera Sans"/>
                </a:rPr>
                <a:t>L</a:t>
              </a:r>
              <a:endParaRPr kumimoji="0" lang="en-US" sz="1800" b="0" i="0" u="none" strike="noStrike" cap="none" normalizeH="0" baseline="0" dirty="0" smtClean="0">
                <a:ln>
                  <a:noFill/>
                </a:ln>
                <a:solidFill>
                  <a:schemeClr val="tx1"/>
                </a:solidFill>
                <a:effectLst/>
                <a:latin typeface="Arial" pitchFamily="34" charset="0"/>
              </a:endParaRPr>
            </a:p>
          </p:txBody>
        </p:sp>
        <p:sp>
          <p:nvSpPr>
            <p:cNvPr id="27" name="Rectangle 22"/>
            <p:cNvSpPr>
              <a:spLocks noChangeArrowheads="1"/>
            </p:cNvSpPr>
            <p:nvPr/>
          </p:nvSpPr>
          <p:spPr bwMode="auto">
            <a:xfrm>
              <a:off x="3759201" y="2784475"/>
              <a:ext cx="395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Bitstream Vera Sans"/>
                </a:rPr>
                <a:t>25</a:t>
              </a:r>
              <a:endParaRPr kumimoji="0" lang="en-US" sz="1800" b="0" i="0" u="none" strike="noStrike" cap="none" normalizeH="0" baseline="0" smtClean="0">
                <a:ln>
                  <a:noFill/>
                </a:ln>
                <a:solidFill>
                  <a:schemeClr val="tx1"/>
                </a:solidFill>
                <a:effectLst/>
                <a:latin typeface="Arial" pitchFamily="34" charset="0"/>
              </a:endParaRPr>
            </a:p>
          </p:txBody>
        </p:sp>
        <p:sp>
          <p:nvSpPr>
            <p:cNvPr id="28" name="Freeform 23"/>
            <p:cNvSpPr>
              <a:spLocks/>
            </p:cNvSpPr>
            <p:nvPr/>
          </p:nvSpPr>
          <p:spPr bwMode="auto">
            <a:xfrm>
              <a:off x="4184651" y="2084388"/>
              <a:ext cx="4379913" cy="174625"/>
            </a:xfrm>
            <a:custGeom>
              <a:avLst/>
              <a:gdLst>
                <a:gd name="T0" fmla="*/ 0 w 4451"/>
                <a:gd name="T1" fmla="*/ 166 h 179"/>
                <a:gd name="T2" fmla="*/ 168 w 4451"/>
                <a:gd name="T3" fmla="*/ 88 h 179"/>
                <a:gd name="T4" fmla="*/ 2070 w 4451"/>
                <a:gd name="T5" fmla="*/ 88 h 179"/>
                <a:gd name="T6" fmla="*/ 2221 w 4451"/>
                <a:gd name="T7" fmla="*/ 0 h 179"/>
                <a:gd name="T8" fmla="*/ 2349 w 4451"/>
                <a:gd name="T9" fmla="*/ 99 h 179"/>
                <a:gd name="T10" fmla="*/ 4276 w 4451"/>
                <a:gd name="T11" fmla="*/ 99 h 179"/>
                <a:gd name="T12" fmla="*/ 4451 w 4451"/>
                <a:gd name="T13" fmla="*/ 179 h 179"/>
              </a:gdLst>
              <a:ahLst/>
              <a:cxnLst>
                <a:cxn ang="0">
                  <a:pos x="T0" y="T1"/>
                </a:cxn>
                <a:cxn ang="0">
                  <a:pos x="T2" y="T3"/>
                </a:cxn>
                <a:cxn ang="0">
                  <a:pos x="T4" y="T5"/>
                </a:cxn>
                <a:cxn ang="0">
                  <a:pos x="T6" y="T7"/>
                </a:cxn>
                <a:cxn ang="0">
                  <a:pos x="T8" y="T9"/>
                </a:cxn>
                <a:cxn ang="0">
                  <a:pos x="T10" y="T11"/>
                </a:cxn>
                <a:cxn ang="0">
                  <a:pos x="T12" y="T13"/>
                </a:cxn>
              </a:cxnLst>
              <a:rect l="0" t="0" r="r" b="b"/>
              <a:pathLst>
                <a:path w="4451" h="179">
                  <a:moveTo>
                    <a:pt x="0" y="166"/>
                  </a:moveTo>
                  <a:lnTo>
                    <a:pt x="168" y="88"/>
                  </a:lnTo>
                  <a:lnTo>
                    <a:pt x="2070" y="88"/>
                  </a:lnTo>
                  <a:lnTo>
                    <a:pt x="2221" y="0"/>
                  </a:lnTo>
                  <a:lnTo>
                    <a:pt x="2349" y="99"/>
                  </a:lnTo>
                  <a:lnTo>
                    <a:pt x="4276" y="99"/>
                  </a:lnTo>
                  <a:lnTo>
                    <a:pt x="4451" y="179"/>
                  </a:lnTo>
                </a:path>
              </a:pathLst>
            </a:custGeom>
            <a:noFill/>
            <a:ln w="1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4179888" y="2784475"/>
              <a:ext cx="395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Bitstream Vera Sans"/>
                </a:rPr>
                <a:t>24</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5"/>
            <p:cNvSpPr>
              <a:spLocks noChangeArrowheads="1"/>
            </p:cNvSpPr>
            <p:nvPr/>
          </p:nvSpPr>
          <p:spPr bwMode="auto">
            <a:xfrm>
              <a:off x="2986088" y="2286000"/>
              <a:ext cx="668338"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Bitstream Vera Sans"/>
                </a:rPr>
                <a:t>101</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Rectangle 26"/>
            <p:cNvSpPr>
              <a:spLocks noChangeArrowheads="1"/>
            </p:cNvSpPr>
            <p:nvPr/>
          </p:nvSpPr>
          <p:spPr bwMode="auto">
            <a:xfrm>
              <a:off x="8431213" y="2738438"/>
              <a:ext cx="25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Bitstream Vera 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32" name="Rectangle 27"/>
            <p:cNvSpPr>
              <a:spLocks noChangeArrowheads="1"/>
            </p:cNvSpPr>
            <p:nvPr/>
          </p:nvSpPr>
          <p:spPr bwMode="auto">
            <a:xfrm>
              <a:off x="6148388" y="1731963"/>
              <a:ext cx="4746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000000"/>
                  </a:solidFill>
                  <a:effectLst/>
                  <a:latin typeface="Bitstream Vera Sans"/>
                </a:rPr>
                <a:t>24</a:t>
              </a:r>
              <a:endParaRPr kumimoji="0" lang="en-US" sz="1800" b="0" i="0" u="none" strike="noStrike" cap="none" normalizeH="0" baseline="0" smtClean="0">
                <a:ln>
                  <a:noFill/>
                </a:ln>
                <a:solidFill>
                  <a:schemeClr val="tx1"/>
                </a:solidFill>
                <a:effectLst/>
                <a:latin typeface="Arial" pitchFamily="34" charset="0"/>
              </a:endParaRPr>
            </a:p>
          </p:txBody>
        </p:sp>
        <p:sp>
          <p:nvSpPr>
            <p:cNvPr id="33" name="Rectangle 28"/>
            <p:cNvSpPr>
              <a:spLocks noChangeArrowheads="1"/>
            </p:cNvSpPr>
            <p:nvPr/>
          </p:nvSpPr>
          <p:spPr bwMode="auto">
            <a:xfrm>
              <a:off x="1960563" y="2295525"/>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smtClean="0">
                  <a:ln>
                    <a:noFill/>
                  </a:ln>
                  <a:solidFill>
                    <a:srgbClr val="000000"/>
                  </a:solidFill>
                  <a:effectLst/>
                  <a:latin typeface="Bitstream Vera Sans"/>
                </a:rPr>
                <a:t>cond</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Branch</a:t>
            </a:r>
            <a:r>
              <a:rPr lang="fr-FR" dirty="0">
                <a:solidFill>
                  <a:schemeClr val="tx1"/>
                </a:solidFill>
              </a:rPr>
              <a:t> Instructions - II</a:t>
            </a:r>
          </a:p>
        </p:txBody>
      </p:sp>
      <p:sp>
        <p:nvSpPr>
          <p:cNvPr id="3" name="Text Placeholder 2"/>
          <p:cNvSpPr txBox="1">
            <a:spLocks noGrp="1"/>
          </p:cNvSpPr>
          <p:nvPr>
            <p:ph type="body" idx="4294967295"/>
          </p:nvPr>
        </p:nvSpPr>
        <p:spPr>
          <a:xfrm>
            <a:off x="990600" y="1600200"/>
            <a:ext cx="7416800" cy="4267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What does the </a:t>
            </a:r>
            <a:r>
              <a:rPr lang="en-US" dirty="0">
                <a:solidFill>
                  <a:srgbClr val="00B050"/>
                </a:solidFill>
                <a:latin typeface="Calibri" panose="020F0502020204030204" pitchFamily="34" charset="0"/>
              </a:rPr>
              <a:t>processor</a:t>
            </a:r>
            <a:r>
              <a:rPr lang="en-US" dirty="0">
                <a:latin typeface="Calibri" panose="020F0502020204030204" pitchFamily="34" charset="0"/>
              </a:rPr>
              <a:t> do</a:t>
            </a:r>
          </a:p>
          <a:p>
            <a:pPr lvl="1">
              <a:buSzPct val="100000"/>
              <a:buFont typeface="Symbol" panose="05050102010706020507" pitchFamily="18" charset="2"/>
              <a:buChar char="*"/>
            </a:pPr>
            <a:r>
              <a:rPr lang="en-US" dirty="0">
                <a:solidFill>
                  <a:srgbClr val="FF0000"/>
                </a:solidFill>
                <a:latin typeface="Calibri" panose="020F0502020204030204" pitchFamily="34" charset="0"/>
              </a:rPr>
              <a:t>Expands</a:t>
            </a:r>
            <a:r>
              <a:rPr lang="en-US" dirty="0">
                <a:latin typeface="Calibri" panose="020F0502020204030204" pitchFamily="34" charset="0"/>
              </a:rPr>
              <a:t> the offset to 32 bits (with proper sign extensions)</a:t>
            </a:r>
          </a:p>
          <a:p>
            <a:pPr lvl="1">
              <a:buSzPct val="100000"/>
              <a:buFont typeface="Symbol" panose="05050102010706020507" pitchFamily="18" charset="2"/>
              <a:buChar char="*"/>
            </a:pPr>
            <a:r>
              <a:rPr lang="en-US" dirty="0">
                <a:solidFill>
                  <a:srgbClr val="0070C0"/>
                </a:solidFill>
                <a:latin typeface="Calibri" panose="020F0502020204030204" pitchFamily="34" charset="0"/>
              </a:rPr>
              <a:t>Shifts</a:t>
            </a:r>
            <a:r>
              <a:rPr lang="en-US" dirty="0">
                <a:latin typeface="Calibri" panose="020F0502020204030204" pitchFamily="34" charset="0"/>
              </a:rPr>
              <a:t> it to the left by 2 bits (because offset is in terms of memory words)</a:t>
            </a:r>
          </a:p>
          <a:p>
            <a:pPr lvl="1">
              <a:buSzPct val="100000"/>
              <a:buFont typeface="Symbol" panose="05050102010706020507" pitchFamily="18" charset="2"/>
              <a:buChar char="*"/>
            </a:pPr>
            <a:r>
              <a:rPr lang="en-US" dirty="0">
                <a:solidFill>
                  <a:srgbClr val="C00000"/>
                </a:solidFill>
                <a:latin typeface="Calibri" panose="020F0502020204030204" pitchFamily="34" charset="0"/>
              </a:rPr>
              <a:t>Adds</a:t>
            </a:r>
            <a:r>
              <a:rPr lang="en-US" dirty="0">
                <a:latin typeface="Calibri" panose="020F0502020204030204" pitchFamily="34" charset="0"/>
              </a:rPr>
              <a:t> it to PC + 8 to generate the branch target</a:t>
            </a:r>
          </a:p>
          <a:p>
            <a:pPr lvl="0">
              <a:buSzPct val="100000"/>
              <a:buFont typeface="Symbol" panose="05050102010706020507" pitchFamily="18" charset="2"/>
              <a:buChar char="*"/>
            </a:pPr>
            <a:r>
              <a:rPr lang="en-US" dirty="0">
                <a:latin typeface="Calibri" panose="020F0502020204030204" pitchFamily="34" charset="0"/>
              </a:rPr>
              <a:t>Why, PC + 8 ?</a:t>
            </a:r>
          </a:p>
          <a:p>
            <a:pPr lvl="1">
              <a:buSzPct val="100000"/>
              <a:buFont typeface="Symbol" panose="05050102010706020507" pitchFamily="18" charset="2"/>
              <a:buChar char="*"/>
            </a:pPr>
            <a:r>
              <a:rPr lang="en-US" dirty="0">
                <a:latin typeface="Calibri" panose="020F0502020204030204" pitchFamily="34" charset="0"/>
              </a:rPr>
              <a:t>Read chapter 9</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5" name="Subtitle 1"/>
          <p:cNvSpPr txBox="1">
            <a:spLocks/>
          </p:cNvSpPr>
          <p:nvPr/>
        </p:nvSpPr>
        <p:spPr bwMode="auto">
          <a:xfrm>
            <a:off x="1524000" y="1828800"/>
            <a:ext cx="60960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smtClean="0">
                <a:latin typeface="Times New Roman" panose="02020603050405020304" pitchFamily="18" charset="0"/>
                <a:ea typeface="Microsoft YaHei"/>
                <a:cs typeface="Times New Roman" panose="02020603050405020304" pitchFamily="18" charset="0"/>
              </a:rPr>
              <a:t>THE END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Data Transfer Instructions</a:t>
            </a:r>
          </a:p>
        </p:txBody>
      </p:sp>
      <p:sp>
        <p:nvSpPr>
          <p:cNvPr id="3" name="Text Placeholder 2"/>
          <p:cNvSpPr txBox="1">
            <a:spLocks noGrp="1"/>
          </p:cNvSpPr>
          <p:nvPr>
            <p:ph type="body" idx="4294967295"/>
          </p:nvPr>
        </p:nvSpPr>
        <p:spPr>
          <a:xfrm>
            <a:off x="1346200" y="4443413"/>
            <a:ext cx="7416800" cy="13017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a:latin typeface="Calibri" panose="020F0502020204030204" pitchFamily="34" charset="0"/>
              </a:rPr>
              <a:t>mov</a:t>
            </a:r>
            <a:r>
              <a:rPr lang="en-US" dirty="0">
                <a:latin typeface="Calibri" panose="020F0502020204030204" pitchFamily="34" charset="0"/>
              </a:rPr>
              <a:t> and </a:t>
            </a:r>
            <a:r>
              <a:rPr lang="en-US" dirty="0" err="1">
                <a:latin typeface="Calibri" panose="020F0502020204030204" pitchFamily="34" charset="0"/>
              </a:rPr>
              <a:t>mvn</a:t>
            </a:r>
            <a:r>
              <a:rPr lang="en-US" dirty="0">
                <a:latin typeface="Calibri" panose="020F0502020204030204" pitchFamily="34" charset="0"/>
              </a:rPr>
              <a:t> (move not)</a:t>
            </a:r>
          </a:p>
        </p:txBody>
      </p:sp>
      <p:grpSp>
        <p:nvGrpSpPr>
          <p:cNvPr id="7" name="Group 6"/>
          <p:cNvGrpSpPr>
            <a:grpSpLocks noChangeAspect="1"/>
          </p:cNvGrpSpPr>
          <p:nvPr/>
        </p:nvGrpSpPr>
        <p:grpSpPr bwMode="auto">
          <a:xfrm>
            <a:off x="1565275" y="2057400"/>
            <a:ext cx="6148388" cy="1790700"/>
            <a:chOff x="1258" y="1536"/>
            <a:chExt cx="3873" cy="1128"/>
          </a:xfrm>
        </p:grpSpPr>
        <p:sp>
          <p:nvSpPr>
            <p:cNvPr id="8" name="AutoShape 5"/>
            <p:cNvSpPr>
              <a:spLocks noChangeAspect="1" noChangeArrowheads="1" noTextEdit="1"/>
            </p:cNvSpPr>
            <p:nvPr/>
          </p:nvSpPr>
          <p:spPr bwMode="auto">
            <a:xfrm>
              <a:off x="1258" y="1536"/>
              <a:ext cx="3873"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1280" y="1558"/>
              <a:ext cx="3821" cy="240"/>
            </a:xfrm>
            <a:custGeom>
              <a:avLst/>
              <a:gdLst>
                <a:gd name="T0" fmla="*/ 0 w 350"/>
                <a:gd name="T1" fmla="*/ 0 h 22"/>
                <a:gd name="T2" fmla="*/ 350 w 350"/>
                <a:gd name="T3" fmla="*/ 0 h 22"/>
                <a:gd name="T4" fmla="*/ 0 w 350"/>
                <a:gd name="T5" fmla="*/ 4 h 22"/>
                <a:gd name="T6" fmla="*/ 350 w 350"/>
                <a:gd name="T7" fmla="*/ 4 h 22"/>
                <a:gd name="T8" fmla="*/ 0 w 350"/>
                <a:gd name="T9" fmla="*/ 22 h 22"/>
                <a:gd name="T10" fmla="*/ 0 w 350"/>
                <a:gd name="T11" fmla="*/ 4 h 22"/>
                <a:gd name="T12" fmla="*/ 4 w 350"/>
                <a:gd name="T13" fmla="*/ 22 h 22"/>
                <a:gd name="T14" fmla="*/ 4 w 350"/>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 h="22">
                  <a:moveTo>
                    <a:pt x="0" y="0"/>
                  </a:moveTo>
                  <a:lnTo>
                    <a:pt x="350" y="0"/>
                  </a:lnTo>
                  <a:moveTo>
                    <a:pt x="0" y="4"/>
                  </a:moveTo>
                  <a:lnTo>
                    <a:pt x="350" y="4"/>
                  </a:lnTo>
                  <a:moveTo>
                    <a:pt x="0" y="22"/>
                  </a:moveTo>
                  <a:lnTo>
                    <a:pt x="0" y="4"/>
                  </a:lnTo>
                  <a:moveTo>
                    <a:pt x="4" y="22"/>
                  </a:moveTo>
                  <a:lnTo>
                    <a:pt x="4" y="4"/>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1422" y="1590"/>
              <a:ext cx="74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1A1B1C"/>
                  </a:solidFill>
                  <a:effectLst/>
                  <a:latin typeface="Times New Roman" pitchFamily="18" charset="0"/>
                </a:rPr>
                <a:t>Semantics</a:t>
              </a:r>
              <a:endParaRPr kumimoji="0" lang="en-US" sz="1800" b="0" i="0" u="none" strike="noStrike" cap="none" normalizeH="0" baseline="0" smtClean="0">
                <a:ln>
                  <a:noFill/>
                </a:ln>
                <a:solidFill>
                  <a:schemeClr val="tx1"/>
                </a:solidFill>
                <a:effectLst/>
                <a:latin typeface="Arial" pitchFamily="34" charset="0"/>
              </a:endParaRPr>
            </a:p>
          </p:txBody>
        </p:sp>
        <p:sp>
          <p:nvSpPr>
            <p:cNvPr id="11" name="Line 9"/>
            <p:cNvSpPr>
              <a:spLocks noChangeShapeType="1"/>
            </p:cNvSpPr>
            <p:nvPr/>
          </p:nvSpPr>
          <p:spPr bwMode="auto">
            <a:xfrm flipV="1">
              <a:off x="2961" y="1601"/>
              <a:ext cx="0" cy="197"/>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3059" y="1590"/>
              <a:ext cx="6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11"/>
            <p:cNvSpPr>
              <a:spLocks noChangeShapeType="1"/>
            </p:cNvSpPr>
            <p:nvPr/>
          </p:nvSpPr>
          <p:spPr bwMode="auto">
            <a:xfrm flipV="1">
              <a:off x="3987" y="1601"/>
              <a:ext cx="0" cy="197"/>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4096" y="1590"/>
              <a:ext cx="8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3"/>
            <p:cNvSpPr>
              <a:spLocks noEditPoints="1"/>
            </p:cNvSpPr>
            <p:nvPr/>
          </p:nvSpPr>
          <p:spPr bwMode="auto">
            <a:xfrm>
              <a:off x="1280" y="1601"/>
              <a:ext cx="3821" cy="393"/>
            </a:xfrm>
            <a:custGeom>
              <a:avLst/>
              <a:gdLst>
                <a:gd name="T0" fmla="*/ 346 w 350"/>
                <a:gd name="T1" fmla="*/ 18 h 36"/>
                <a:gd name="T2" fmla="*/ 346 w 350"/>
                <a:gd name="T3" fmla="*/ 0 h 36"/>
                <a:gd name="T4" fmla="*/ 350 w 350"/>
                <a:gd name="T5" fmla="*/ 18 h 36"/>
                <a:gd name="T6" fmla="*/ 350 w 350"/>
                <a:gd name="T7" fmla="*/ 0 h 36"/>
                <a:gd name="T8" fmla="*/ 0 w 350"/>
                <a:gd name="T9" fmla="*/ 18 h 36"/>
                <a:gd name="T10" fmla="*/ 350 w 350"/>
                <a:gd name="T11" fmla="*/ 18 h 36"/>
                <a:gd name="T12" fmla="*/ 0 w 350"/>
                <a:gd name="T13" fmla="*/ 36 h 36"/>
                <a:gd name="T14" fmla="*/ 0 w 350"/>
                <a:gd name="T15" fmla="*/ 18 h 36"/>
                <a:gd name="T16" fmla="*/ 4 w 350"/>
                <a:gd name="T17" fmla="*/ 36 h 36"/>
                <a:gd name="T18" fmla="*/ 4 w 350"/>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0" h="36">
                  <a:moveTo>
                    <a:pt x="346" y="18"/>
                  </a:moveTo>
                  <a:lnTo>
                    <a:pt x="346" y="0"/>
                  </a:lnTo>
                  <a:moveTo>
                    <a:pt x="350" y="18"/>
                  </a:moveTo>
                  <a:lnTo>
                    <a:pt x="350" y="0"/>
                  </a:lnTo>
                  <a:moveTo>
                    <a:pt x="0" y="18"/>
                  </a:moveTo>
                  <a:lnTo>
                    <a:pt x="350" y="18"/>
                  </a:lnTo>
                  <a:moveTo>
                    <a:pt x="0" y="36"/>
                  </a:moveTo>
                  <a:lnTo>
                    <a:pt x="0" y="18"/>
                  </a:lnTo>
                  <a:moveTo>
                    <a:pt x="4" y="36"/>
                  </a:moveTo>
                  <a:lnTo>
                    <a:pt x="4" y="18"/>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1422" y="1896"/>
              <a:ext cx="133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err="1">
                  <a:solidFill>
                    <a:srgbClr val="1A1B1C"/>
                  </a:solidFill>
                  <a:latin typeface="Times New Roman" pitchFamily="18" charset="0"/>
                </a:rPr>
                <a:t>mov</a:t>
              </a:r>
              <a:r>
                <a:rPr lang="en-US" sz="2100" dirty="0">
                  <a:solidFill>
                    <a:srgbClr val="1A1B1C"/>
                  </a:solidFill>
                  <a:latin typeface="Times New Roman" pitchFamily="18" charset="0"/>
                </a:rPr>
                <a:t> </a:t>
              </a:r>
              <a:r>
                <a:rPr lang="en-US" sz="2100" i="1" dirty="0" err="1">
                  <a:solidFill>
                    <a:srgbClr val="1A1B1C"/>
                  </a:solidFill>
                  <a:latin typeface="Times New Roman" pitchFamily="18" charset="0"/>
                </a:rPr>
                <a:t>reg</a:t>
              </a:r>
              <a:r>
                <a:rPr lang="en-US" sz="2100" dirty="0">
                  <a:solidFill>
                    <a:srgbClr val="1A1B1C"/>
                  </a:solidFill>
                  <a:latin typeface="Times New Roman" pitchFamily="18" charset="0"/>
                </a:rPr>
                <a:t>, (</a:t>
              </a:r>
              <a:r>
                <a:rPr lang="en-US" sz="2100" i="1" dirty="0" err="1">
                  <a:solidFill>
                    <a:srgbClr val="1A1B1C"/>
                  </a:solidFill>
                  <a:latin typeface="Times New Roman" pitchFamily="18" charset="0"/>
                </a:rPr>
                <a:t>reg</a:t>
              </a:r>
              <a:r>
                <a:rPr lang="en-US" sz="2100" i="1" dirty="0">
                  <a:solidFill>
                    <a:srgbClr val="1A1B1C"/>
                  </a:solidFill>
                  <a:latin typeface="Times New Roman" pitchFamily="18" charset="0"/>
                </a:rPr>
                <a:t>/</a:t>
              </a:r>
              <a:r>
                <a:rPr lang="en-US" sz="2100" i="1" dirty="0" err="1">
                  <a:solidFill>
                    <a:srgbClr val="1A1B1C"/>
                  </a:solidFill>
                  <a:latin typeface="Times New Roman" pitchFamily="18" charset="0"/>
                </a:rPr>
                <a:t>imm</a:t>
              </a:r>
              <a:r>
                <a:rPr lang="en-US" sz="2100" dirty="0">
                  <a:solidFill>
                    <a:srgbClr val="1A1B1C"/>
                  </a:solidFill>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23" name="Line 21"/>
            <p:cNvSpPr>
              <a:spLocks noChangeShapeType="1"/>
            </p:cNvSpPr>
            <p:nvPr/>
          </p:nvSpPr>
          <p:spPr bwMode="auto">
            <a:xfrm flipV="1">
              <a:off x="2961" y="1798"/>
              <a:ext cx="0" cy="196"/>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3059" y="1798"/>
              <a:ext cx="71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smtClean="0">
                  <a:ln>
                    <a:noFill/>
                  </a:ln>
                  <a:solidFill>
                    <a:srgbClr val="1A1B1C"/>
                  </a:solidFill>
                  <a:effectLst/>
                  <a:latin typeface="Times New Roman" pitchFamily="18" charset="0"/>
                </a:rPr>
                <a:t>mov</a:t>
              </a:r>
              <a:r>
                <a:rPr kumimoji="0" lang="en-US" sz="2100" b="0" i="0" u="none" strike="noStrike" cap="none" normalizeH="0" baseline="0" dirty="0" smtClean="0">
                  <a:ln>
                    <a:noFill/>
                  </a:ln>
                  <a:solidFill>
                    <a:srgbClr val="1A1B1C"/>
                  </a:solidFill>
                  <a:effectLst/>
                  <a:latin typeface="Times New Roman" pitchFamily="18" charset="0"/>
                </a:rPr>
                <a:t> r1, r2</a:t>
              </a:r>
              <a:endParaRPr kumimoji="0" lang="en-US" sz="1800" b="0" i="0" u="none" strike="noStrike" cap="none" normalizeH="0" baseline="0" dirty="0" smtClean="0">
                <a:ln>
                  <a:noFill/>
                </a:ln>
                <a:solidFill>
                  <a:schemeClr val="tx1"/>
                </a:solidFill>
                <a:effectLst/>
                <a:latin typeface="Arial" pitchFamily="34" charset="0"/>
              </a:endParaRPr>
            </a:p>
          </p:txBody>
        </p:sp>
        <p:sp>
          <p:nvSpPr>
            <p:cNvPr id="25" name="Line 23"/>
            <p:cNvSpPr>
              <a:spLocks noChangeShapeType="1"/>
            </p:cNvSpPr>
            <p:nvPr/>
          </p:nvSpPr>
          <p:spPr bwMode="auto">
            <a:xfrm flipV="1">
              <a:off x="3987" y="1798"/>
              <a:ext cx="0" cy="196"/>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4096" y="1798"/>
              <a:ext cx="53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a:solidFill>
                    <a:srgbClr val="1A1B1C"/>
                  </a:solidFill>
                  <a:latin typeface="Times New Roman" pitchFamily="18" charset="0"/>
                </a:rPr>
                <a:t>r1 ← r2</a:t>
              </a:r>
              <a:endParaRPr kumimoji="0" lang="en-US" sz="1800" b="0" i="0" u="none" strike="noStrike" cap="none" normalizeH="0" baseline="0" dirty="0" smtClean="0">
                <a:ln>
                  <a:noFill/>
                </a:ln>
                <a:solidFill>
                  <a:schemeClr val="tx1"/>
                </a:solidFill>
                <a:effectLst/>
                <a:latin typeface="Arial" pitchFamily="34" charset="0"/>
              </a:endParaRPr>
            </a:p>
          </p:txBody>
        </p:sp>
        <p:sp>
          <p:nvSpPr>
            <p:cNvPr id="29" name="Freeform 27"/>
            <p:cNvSpPr>
              <a:spLocks noEditPoints="1"/>
            </p:cNvSpPr>
            <p:nvPr/>
          </p:nvSpPr>
          <p:spPr bwMode="auto">
            <a:xfrm>
              <a:off x="1280" y="1798"/>
              <a:ext cx="3821" cy="404"/>
            </a:xfrm>
            <a:custGeom>
              <a:avLst/>
              <a:gdLst>
                <a:gd name="T0" fmla="*/ 346 w 350"/>
                <a:gd name="T1" fmla="*/ 18 h 37"/>
                <a:gd name="T2" fmla="*/ 346 w 350"/>
                <a:gd name="T3" fmla="*/ 0 h 37"/>
                <a:gd name="T4" fmla="*/ 350 w 350"/>
                <a:gd name="T5" fmla="*/ 18 h 37"/>
                <a:gd name="T6" fmla="*/ 350 w 350"/>
                <a:gd name="T7" fmla="*/ 0 h 37"/>
                <a:gd name="T8" fmla="*/ 154 w 350"/>
                <a:gd name="T9" fmla="*/ 19 h 37"/>
                <a:gd name="T10" fmla="*/ 350 w 350"/>
                <a:gd name="T11" fmla="*/ 19 h 37"/>
                <a:gd name="T12" fmla="*/ 0 w 350"/>
                <a:gd name="T13" fmla="*/ 37 h 37"/>
                <a:gd name="T14" fmla="*/ 0 w 350"/>
                <a:gd name="T15" fmla="*/ 18 h 37"/>
                <a:gd name="T16" fmla="*/ 4 w 350"/>
                <a:gd name="T17" fmla="*/ 37 h 37"/>
                <a:gd name="T18" fmla="*/ 4 w 350"/>
                <a:gd name="T19" fmla="*/ 18 h 37"/>
                <a:gd name="T20" fmla="*/ 154 w 350"/>
                <a:gd name="T21" fmla="*/ 37 h 37"/>
                <a:gd name="T22" fmla="*/ 154 w 350"/>
                <a:gd name="T2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 h="37">
                  <a:moveTo>
                    <a:pt x="346" y="18"/>
                  </a:moveTo>
                  <a:lnTo>
                    <a:pt x="346" y="0"/>
                  </a:lnTo>
                  <a:moveTo>
                    <a:pt x="350" y="18"/>
                  </a:moveTo>
                  <a:lnTo>
                    <a:pt x="350" y="0"/>
                  </a:lnTo>
                  <a:moveTo>
                    <a:pt x="154" y="19"/>
                  </a:moveTo>
                  <a:lnTo>
                    <a:pt x="350" y="19"/>
                  </a:lnTo>
                  <a:moveTo>
                    <a:pt x="0" y="37"/>
                  </a:moveTo>
                  <a:lnTo>
                    <a:pt x="0" y="18"/>
                  </a:lnTo>
                  <a:moveTo>
                    <a:pt x="4" y="37"/>
                  </a:moveTo>
                  <a:lnTo>
                    <a:pt x="4" y="18"/>
                  </a:lnTo>
                  <a:moveTo>
                    <a:pt x="154" y="37"/>
                  </a:moveTo>
                  <a:lnTo>
                    <a:pt x="154" y="18"/>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8"/>
            <p:cNvSpPr>
              <a:spLocks noChangeArrowheads="1"/>
            </p:cNvSpPr>
            <p:nvPr/>
          </p:nvSpPr>
          <p:spPr bwMode="auto">
            <a:xfrm>
              <a:off x="3059" y="1994"/>
              <a:ext cx="74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smtClean="0">
                  <a:ln>
                    <a:noFill/>
                  </a:ln>
                  <a:solidFill>
                    <a:srgbClr val="1A1B1C"/>
                  </a:solidFill>
                  <a:effectLst/>
                  <a:latin typeface="Times New Roman" pitchFamily="18" charset="0"/>
                </a:rPr>
                <a:t>mov</a:t>
              </a:r>
              <a:r>
                <a:rPr kumimoji="0" lang="en-US" sz="2100" b="0" i="0" u="none" strike="noStrike" cap="none" normalizeH="0" baseline="0" dirty="0" smtClean="0">
                  <a:ln>
                    <a:noFill/>
                  </a:ln>
                  <a:solidFill>
                    <a:srgbClr val="1A1B1C"/>
                  </a:solidFill>
                  <a:effectLst/>
                  <a:latin typeface="Times New Roman" pitchFamily="18" charset="0"/>
                </a:rPr>
                <a:t> r1, #3</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Line 29"/>
            <p:cNvSpPr>
              <a:spLocks noChangeShapeType="1"/>
            </p:cNvSpPr>
            <p:nvPr/>
          </p:nvSpPr>
          <p:spPr bwMode="auto">
            <a:xfrm flipV="1">
              <a:off x="3987" y="1994"/>
              <a:ext cx="0" cy="208"/>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8" name="Rectangle 30"/>
            <p:cNvSpPr>
              <a:spLocks noChangeArrowheads="1"/>
            </p:cNvSpPr>
            <p:nvPr/>
          </p:nvSpPr>
          <p:spPr bwMode="auto">
            <a:xfrm>
              <a:off x="4096" y="1994"/>
              <a:ext cx="48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a:solidFill>
                    <a:srgbClr val="1A1B1C"/>
                  </a:solidFill>
                  <a:latin typeface="Times New Roman" pitchFamily="18" charset="0"/>
                </a:rPr>
                <a:t>r1 </a:t>
              </a:r>
              <a:r>
                <a:rPr lang="en-US" sz="2100" dirty="0" smtClean="0">
                  <a:solidFill>
                    <a:srgbClr val="1A1B1C"/>
                  </a:solidFill>
                  <a:latin typeface="Times New Roman" pitchFamily="18" charset="0"/>
                </a:rPr>
                <a:t>← 3</a:t>
              </a:r>
              <a:endParaRPr kumimoji="0" lang="en-US" sz="1800" b="0" i="0" u="none" strike="noStrike" cap="none" normalizeH="0" baseline="0" dirty="0" smtClean="0">
                <a:ln>
                  <a:noFill/>
                </a:ln>
                <a:solidFill>
                  <a:schemeClr val="tx1"/>
                </a:solidFill>
                <a:effectLst/>
                <a:latin typeface="Arial" pitchFamily="34" charset="0"/>
              </a:endParaRPr>
            </a:p>
          </p:txBody>
        </p:sp>
        <p:sp>
          <p:nvSpPr>
            <p:cNvPr id="2053" name="Freeform 33"/>
            <p:cNvSpPr>
              <a:spLocks noEditPoints="1"/>
            </p:cNvSpPr>
            <p:nvPr/>
          </p:nvSpPr>
          <p:spPr bwMode="auto">
            <a:xfrm>
              <a:off x="1280" y="1994"/>
              <a:ext cx="3821" cy="404"/>
            </a:xfrm>
            <a:custGeom>
              <a:avLst/>
              <a:gdLst>
                <a:gd name="T0" fmla="*/ 346 w 350"/>
                <a:gd name="T1" fmla="*/ 19 h 37"/>
                <a:gd name="T2" fmla="*/ 346 w 350"/>
                <a:gd name="T3" fmla="*/ 0 h 37"/>
                <a:gd name="T4" fmla="*/ 350 w 350"/>
                <a:gd name="T5" fmla="*/ 19 h 37"/>
                <a:gd name="T6" fmla="*/ 350 w 350"/>
                <a:gd name="T7" fmla="*/ 0 h 37"/>
                <a:gd name="T8" fmla="*/ 0 w 350"/>
                <a:gd name="T9" fmla="*/ 19 h 37"/>
                <a:gd name="T10" fmla="*/ 350 w 350"/>
                <a:gd name="T11" fmla="*/ 19 h 37"/>
                <a:gd name="T12" fmla="*/ 0 w 350"/>
                <a:gd name="T13" fmla="*/ 37 h 37"/>
                <a:gd name="T14" fmla="*/ 0 w 350"/>
                <a:gd name="T15" fmla="*/ 19 h 37"/>
                <a:gd name="T16" fmla="*/ 4 w 350"/>
                <a:gd name="T17" fmla="*/ 37 h 37"/>
                <a:gd name="T18" fmla="*/ 4 w 350"/>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0" h="37">
                  <a:moveTo>
                    <a:pt x="346" y="19"/>
                  </a:moveTo>
                  <a:lnTo>
                    <a:pt x="346" y="0"/>
                  </a:lnTo>
                  <a:moveTo>
                    <a:pt x="350" y="19"/>
                  </a:moveTo>
                  <a:lnTo>
                    <a:pt x="350" y="0"/>
                  </a:lnTo>
                  <a:moveTo>
                    <a:pt x="0" y="19"/>
                  </a:moveTo>
                  <a:lnTo>
                    <a:pt x="350" y="19"/>
                  </a:lnTo>
                  <a:moveTo>
                    <a:pt x="0" y="37"/>
                  </a:moveTo>
                  <a:lnTo>
                    <a:pt x="0" y="19"/>
                  </a:lnTo>
                  <a:moveTo>
                    <a:pt x="4" y="37"/>
                  </a:moveTo>
                  <a:lnTo>
                    <a:pt x="4" y="19"/>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1" name="Line 41"/>
            <p:cNvSpPr>
              <a:spLocks noChangeShapeType="1"/>
            </p:cNvSpPr>
            <p:nvPr/>
          </p:nvSpPr>
          <p:spPr bwMode="auto">
            <a:xfrm flipV="1">
              <a:off x="2961" y="2202"/>
              <a:ext cx="0" cy="196"/>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2" name="Rectangle 42"/>
            <p:cNvSpPr>
              <a:spLocks noChangeArrowheads="1"/>
            </p:cNvSpPr>
            <p:nvPr/>
          </p:nvSpPr>
          <p:spPr bwMode="auto">
            <a:xfrm>
              <a:off x="3059" y="2202"/>
              <a:ext cx="71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smtClean="0">
                  <a:ln>
                    <a:noFill/>
                  </a:ln>
                  <a:solidFill>
                    <a:srgbClr val="1A1B1C"/>
                  </a:solidFill>
                  <a:effectLst/>
                  <a:latin typeface="Times New Roman" pitchFamily="18" charset="0"/>
                </a:rPr>
                <a:t>mvn</a:t>
              </a:r>
              <a:r>
                <a:rPr kumimoji="0" lang="en-US" sz="2100" b="0" i="0" u="none" strike="noStrike" cap="none" normalizeH="0" baseline="0" dirty="0" smtClean="0">
                  <a:ln>
                    <a:noFill/>
                  </a:ln>
                  <a:solidFill>
                    <a:srgbClr val="1A1B1C"/>
                  </a:solidFill>
                  <a:effectLst/>
                  <a:latin typeface="Times New Roman" pitchFamily="18" charset="0"/>
                </a:rPr>
                <a:t> r1, r2</a:t>
              </a:r>
              <a:endParaRPr kumimoji="0" lang="en-US" sz="1800" b="0" i="0" u="none" strike="noStrike" cap="none" normalizeH="0" baseline="0" dirty="0" smtClean="0">
                <a:ln>
                  <a:noFill/>
                </a:ln>
                <a:solidFill>
                  <a:schemeClr val="tx1"/>
                </a:solidFill>
                <a:effectLst/>
                <a:latin typeface="Arial" pitchFamily="34" charset="0"/>
              </a:endParaRPr>
            </a:p>
          </p:txBody>
        </p:sp>
        <p:sp>
          <p:nvSpPr>
            <p:cNvPr id="2063" name="Line 43"/>
            <p:cNvSpPr>
              <a:spLocks noChangeShapeType="1"/>
            </p:cNvSpPr>
            <p:nvPr/>
          </p:nvSpPr>
          <p:spPr bwMode="auto">
            <a:xfrm flipV="1">
              <a:off x="3987" y="2202"/>
              <a:ext cx="0" cy="196"/>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4" name="Rectangle 44"/>
            <p:cNvSpPr>
              <a:spLocks noChangeArrowheads="1"/>
            </p:cNvSpPr>
            <p:nvPr/>
          </p:nvSpPr>
          <p:spPr bwMode="auto">
            <a:xfrm>
              <a:off x="4096" y="2202"/>
              <a:ext cx="70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a:solidFill>
                    <a:srgbClr val="1A1B1C"/>
                  </a:solidFill>
                  <a:latin typeface="Times New Roman" pitchFamily="18" charset="0"/>
                </a:rPr>
                <a:t>r1 </a:t>
              </a:r>
              <a:r>
                <a:rPr lang="en-US" sz="2100" dirty="0" smtClean="0">
                  <a:solidFill>
                    <a:srgbClr val="1A1B1C"/>
                  </a:solidFill>
                  <a:latin typeface="Times New Roman" pitchFamily="18" charset="0"/>
                </a:rPr>
                <a:t>← </a:t>
              </a:r>
              <a:r>
                <a:rPr lang="en-US" sz="2100" dirty="0">
                  <a:solidFill>
                    <a:srgbClr val="1A1B1C"/>
                  </a:solidFill>
                  <a:latin typeface="Times New Roman" pitchFamily="18" charset="0"/>
                </a:rPr>
                <a:t>∼ r2</a:t>
              </a:r>
              <a:endParaRPr kumimoji="0" lang="en-US" sz="1800" b="0" i="0" u="none" strike="noStrike" cap="none" normalizeH="0" baseline="0" dirty="0" smtClean="0">
                <a:ln>
                  <a:noFill/>
                </a:ln>
                <a:solidFill>
                  <a:schemeClr val="tx1"/>
                </a:solidFill>
                <a:effectLst/>
                <a:latin typeface="Arial" pitchFamily="34" charset="0"/>
              </a:endParaRPr>
            </a:p>
          </p:txBody>
        </p:sp>
        <p:sp>
          <p:nvSpPr>
            <p:cNvPr id="2067" name="Freeform 47"/>
            <p:cNvSpPr>
              <a:spLocks noEditPoints="1"/>
            </p:cNvSpPr>
            <p:nvPr/>
          </p:nvSpPr>
          <p:spPr bwMode="auto">
            <a:xfrm>
              <a:off x="1280" y="2202"/>
              <a:ext cx="3821" cy="393"/>
            </a:xfrm>
            <a:custGeom>
              <a:avLst/>
              <a:gdLst>
                <a:gd name="T0" fmla="*/ 346 w 350"/>
                <a:gd name="T1" fmla="*/ 18 h 36"/>
                <a:gd name="T2" fmla="*/ 346 w 350"/>
                <a:gd name="T3" fmla="*/ 0 h 36"/>
                <a:gd name="T4" fmla="*/ 350 w 350"/>
                <a:gd name="T5" fmla="*/ 18 h 36"/>
                <a:gd name="T6" fmla="*/ 350 w 350"/>
                <a:gd name="T7" fmla="*/ 0 h 36"/>
                <a:gd name="T8" fmla="*/ 154 w 350"/>
                <a:gd name="T9" fmla="*/ 18 h 36"/>
                <a:gd name="T10" fmla="*/ 350 w 350"/>
                <a:gd name="T11" fmla="*/ 18 h 36"/>
                <a:gd name="T12" fmla="*/ 0 w 350"/>
                <a:gd name="T13" fmla="*/ 36 h 36"/>
                <a:gd name="T14" fmla="*/ 0 w 350"/>
                <a:gd name="T15" fmla="*/ 18 h 36"/>
                <a:gd name="T16" fmla="*/ 4 w 350"/>
                <a:gd name="T17" fmla="*/ 36 h 36"/>
                <a:gd name="T18" fmla="*/ 4 w 350"/>
                <a:gd name="T19" fmla="*/ 18 h 36"/>
                <a:gd name="T20" fmla="*/ 154 w 350"/>
                <a:gd name="T21" fmla="*/ 36 h 36"/>
                <a:gd name="T22" fmla="*/ 154 w 350"/>
                <a:gd name="T23"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 h="36">
                  <a:moveTo>
                    <a:pt x="346" y="18"/>
                  </a:moveTo>
                  <a:lnTo>
                    <a:pt x="346" y="0"/>
                  </a:lnTo>
                  <a:moveTo>
                    <a:pt x="350" y="18"/>
                  </a:moveTo>
                  <a:lnTo>
                    <a:pt x="350" y="0"/>
                  </a:lnTo>
                  <a:moveTo>
                    <a:pt x="154" y="18"/>
                  </a:moveTo>
                  <a:lnTo>
                    <a:pt x="350" y="18"/>
                  </a:lnTo>
                  <a:moveTo>
                    <a:pt x="0" y="36"/>
                  </a:moveTo>
                  <a:lnTo>
                    <a:pt x="0" y="18"/>
                  </a:lnTo>
                  <a:moveTo>
                    <a:pt x="4" y="36"/>
                  </a:moveTo>
                  <a:lnTo>
                    <a:pt x="4" y="18"/>
                  </a:lnTo>
                  <a:moveTo>
                    <a:pt x="154" y="36"/>
                  </a:moveTo>
                  <a:lnTo>
                    <a:pt x="154" y="18"/>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8" name="Rectangle 48"/>
            <p:cNvSpPr>
              <a:spLocks noChangeArrowheads="1"/>
            </p:cNvSpPr>
            <p:nvPr/>
          </p:nvSpPr>
          <p:spPr bwMode="auto">
            <a:xfrm>
              <a:off x="3059" y="2398"/>
              <a:ext cx="74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err="1" smtClean="0">
                  <a:ln>
                    <a:noFill/>
                  </a:ln>
                  <a:solidFill>
                    <a:srgbClr val="1A1B1C"/>
                  </a:solidFill>
                  <a:effectLst/>
                  <a:latin typeface="Times New Roman" pitchFamily="18" charset="0"/>
                </a:rPr>
                <a:t>mvn</a:t>
              </a:r>
              <a:r>
                <a:rPr kumimoji="0" lang="en-US" sz="2100" b="0" i="0" u="none" strike="noStrike" cap="none" normalizeH="0" baseline="0" dirty="0" smtClean="0">
                  <a:ln>
                    <a:noFill/>
                  </a:ln>
                  <a:solidFill>
                    <a:srgbClr val="1A1B1C"/>
                  </a:solidFill>
                  <a:effectLst/>
                  <a:latin typeface="Times New Roman" pitchFamily="18" charset="0"/>
                </a:rPr>
                <a:t> r1, #3</a:t>
              </a:r>
              <a:endParaRPr kumimoji="0" lang="en-US" sz="1800" b="0" i="0" u="none" strike="noStrike" cap="none" normalizeH="0" baseline="0" dirty="0" smtClean="0">
                <a:ln>
                  <a:noFill/>
                </a:ln>
                <a:solidFill>
                  <a:schemeClr val="tx1"/>
                </a:solidFill>
                <a:effectLst/>
                <a:latin typeface="Arial" pitchFamily="34" charset="0"/>
              </a:endParaRPr>
            </a:p>
          </p:txBody>
        </p:sp>
        <p:sp>
          <p:nvSpPr>
            <p:cNvPr id="2069" name="Line 49"/>
            <p:cNvSpPr>
              <a:spLocks noChangeShapeType="1"/>
            </p:cNvSpPr>
            <p:nvPr/>
          </p:nvSpPr>
          <p:spPr bwMode="auto">
            <a:xfrm flipV="1">
              <a:off x="3987" y="2398"/>
              <a:ext cx="0" cy="197"/>
            </a:xfrm>
            <a:prstGeom prst="line">
              <a:avLst/>
            </a:prstGeom>
            <a:noFill/>
            <a:ln w="11"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50"/>
            <p:cNvSpPr>
              <a:spLocks noChangeArrowheads="1"/>
            </p:cNvSpPr>
            <p:nvPr/>
          </p:nvSpPr>
          <p:spPr bwMode="auto">
            <a:xfrm>
              <a:off x="4096" y="2398"/>
              <a:ext cx="64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a:solidFill>
                    <a:srgbClr val="1A1B1C"/>
                  </a:solidFill>
                  <a:latin typeface="Times New Roman" pitchFamily="18" charset="0"/>
                </a:rPr>
                <a:t>r1 ← ∼ </a:t>
              </a:r>
              <a:r>
                <a:rPr lang="en-US" sz="2100" dirty="0" smtClean="0">
                  <a:solidFill>
                    <a:srgbClr val="1A1B1C"/>
                  </a:solidFill>
                  <a:latin typeface="Times New Roman" pitchFamily="18" charset="0"/>
                </a:rPr>
                <a:t>3</a:t>
              </a:r>
              <a:endParaRPr kumimoji="0" lang="en-US" sz="1800" b="0" i="0" u="none" strike="noStrike" cap="none" normalizeH="0" baseline="0" dirty="0" smtClean="0">
                <a:ln>
                  <a:noFill/>
                </a:ln>
                <a:solidFill>
                  <a:schemeClr val="tx1"/>
                </a:solidFill>
                <a:effectLst/>
                <a:latin typeface="Arial" pitchFamily="34" charset="0"/>
              </a:endParaRPr>
            </a:p>
          </p:txBody>
        </p:sp>
        <p:sp>
          <p:nvSpPr>
            <p:cNvPr id="2073" name="Freeform 53"/>
            <p:cNvSpPr>
              <a:spLocks noEditPoints="1"/>
            </p:cNvSpPr>
            <p:nvPr/>
          </p:nvSpPr>
          <p:spPr bwMode="auto">
            <a:xfrm>
              <a:off x="1280" y="2398"/>
              <a:ext cx="3821" cy="240"/>
            </a:xfrm>
            <a:custGeom>
              <a:avLst/>
              <a:gdLst>
                <a:gd name="T0" fmla="*/ 346 w 350"/>
                <a:gd name="T1" fmla="*/ 18 h 22"/>
                <a:gd name="T2" fmla="*/ 346 w 350"/>
                <a:gd name="T3" fmla="*/ 0 h 22"/>
                <a:gd name="T4" fmla="*/ 350 w 350"/>
                <a:gd name="T5" fmla="*/ 18 h 22"/>
                <a:gd name="T6" fmla="*/ 350 w 350"/>
                <a:gd name="T7" fmla="*/ 0 h 22"/>
                <a:gd name="T8" fmla="*/ 0 w 350"/>
                <a:gd name="T9" fmla="*/ 18 h 22"/>
                <a:gd name="T10" fmla="*/ 350 w 350"/>
                <a:gd name="T11" fmla="*/ 18 h 22"/>
                <a:gd name="T12" fmla="*/ 0 w 350"/>
                <a:gd name="T13" fmla="*/ 22 h 22"/>
                <a:gd name="T14" fmla="*/ 350 w 350"/>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 h="22">
                  <a:moveTo>
                    <a:pt x="346" y="18"/>
                  </a:moveTo>
                  <a:lnTo>
                    <a:pt x="346" y="0"/>
                  </a:lnTo>
                  <a:moveTo>
                    <a:pt x="350" y="18"/>
                  </a:moveTo>
                  <a:lnTo>
                    <a:pt x="350" y="0"/>
                  </a:lnTo>
                  <a:moveTo>
                    <a:pt x="0" y="18"/>
                  </a:moveTo>
                  <a:lnTo>
                    <a:pt x="350" y="18"/>
                  </a:lnTo>
                  <a:moveTo>
                    <a:pt x="0" y="22"/>
                  </a:moveTo>
                  <a:lnTo>
                    <a:pt x="350" y="22"/>
                  </a:lnTo>
                </a:path>
              </a:pathLst>
            </a:custGeom>
            <a:noFill/>
            <a:ln w="11"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14"/>
            <p:cNvSpPr>
              <a:spLocks noChangeArrowheads="1"/>
            </p:cNvSpPr>
            <p:nvPr/>
          </p:nvSpPr>
          <p:spPr bwMode="auto">
            <a:xfrm>
              <a:off x="1430" y="2311"/>
              <a:ext cx="13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100" dirty="0" err="1" smtClean="0">
                  <a:solidFill>
                    <a:srgbClr val="1A1B1C"/>
                  </a:solidFill>
                  <a:latin typeface="Times New Roman" pitchFamily="18" charset="0"/>
                </a:rPr>
                <a:t>mvn</a:t>
              </a:r>
              <a:r>
                <a:rPr lang="en-US" sz="2100" dirty="0" smtClean="0">
                  <a:solidFill>
                    <a:srgbClr val="1A1B1C"/>
                  </a:solidFill>
                  <a:latin typeface="Times New Roman" pitchFamily="18" charset="0"/>
                </a:rPr>
                <a:t> </a:t>
              </a:r>
              <a:r>
                <a:rPr lang="en-US" sz="2100" i="1" dirty="0" err="1">
                  <a:solidFill>
                    <a:srgbClr val="1A1B1C"/>
                  </a:solidFill>
                  <a:latin typeface="Times New Roman" pitchFamily="18" charset="0"/>
                </a:rPr>
                <a:t>reg</a:t>
              </a:r>
              <a:r>
                <a:rPr lang="en-US" sz="2100" dirty="0">
                  <a:solidFill>
                    <a:srgbClr val="1A1B1C"/>
                  </a:solidFill>
                  <a:latin typeface="Times New Roman" pitchFamily="18" charset="0"/>
                </a:rPr>
                <a:t>, (</a:t>
              </a:r>
              <a:r>
                <a:rPr lang="en-US" sz="2100" i="1" dirty="0" err="1">
                  <a:solidFill>
                    <a:srgbClr val="1A1B1C"/>
                  </a:solidFill>
                  <a:latin typeface="Times New Roman" pitchFamily="18" charset="0"/>
                </a:rPr>
                <a:t>reg</a:t>
              </a:r>
              <a:r>
                <a:rPr lang="en-US" sz="2100" i="1" dirty="0">
                  <a:solidFill>
                    <a:srgbClr val="1A1B1C"/>
                  </a:solidFill>
                  <a:latin typeface="Times New Roman" pitchFamily="18" charset="0"/>
                </a:rPr>
                <a:t>/</a:t>
              </a:r>
              <a:r>
                <a:rPr lang="en-US" sz="2100" i="1" dirty="0" err="1">
                  <a:solidFill>
                    <a:srgbClr val="1A1B1C"/>
                  </a:solidFill>
                  <a:latin typeface="Times New Roman" pitchFamily="18" charset="0"/>
                </a:rPr>
                <a:t>imm</a:t>
              </a:r>
              <a:r>
                <a:rPr lang="en-US" sz="2100" dirty="0">
                  <a:solidFill>
                    <a:srgbClr val="1A1B1C"/>
                  </a:solidFill>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Arithmetic Instructions</a:t>
            </a:r>
          </a:p>
        </p:txBody>
      </p:sp>
      <p:sp>
        <p:nvSpPr>
          <p:cNvPr id="3" name="Text Placeholder 2"/>
          <p:cNvSpPr txBox="1">
            <a:spLocks noGrp="1"/>
          </p:cNvSpPr>
          <p:nvPr>
            <p:ph type="body" idx="4294967295"/>
          </p:nvPr>
        </p:nvSpPr>
        <p:spPr>
          <a:xfrm>
            <a:off x="1066800" y="3963988"/>
            <a:ext cx="7416800" cy="1446212"/>
          </a:xfrm>
        </p:spPr>
        <p:txBody>
          <a:bodyPr vert="horz" lIns="0" tIns="0" rIns="0" bIns="0" rtlCol="0">
            <a:normAutofit/>
          </a:bodyPr>
          <a:lstStyle/>
          <a:p>
            <a:pPr marL="432000" indent="-324000">
              <a:spcBef>
                <a:spcPts val="0"/>
              </a:spcBef>
              <a:spcAft>
                <a:spcPts val="1414"/>
              </a:spcAft>
              <a:buChar char="*"/>
            </a:pPr>
            <a:r>
              <a:rPr lang="en-US" sz="3200" dirty="0">
                <a:solidFill>
                  <a:srgbClr val="000000"/>
                </a:solidFill>
                <a:latin typeface="Calibri" panose="020F0502020204030204" pitchFamily="34" charset="0"/>
                <a:ea typeface="Microsoft YaHei" pitchFamily="2"/>
                <a:cs typeface="Mangal" pitchFamily="2"/>
              </a:rPr>
              <a:t>add, sub, </a:t>
            </a:r>
            <a:r>
              <a:rPr lang="en-US" sz="3200" dirty="0" err="1">
                <a:solidFill>
                  <a:srgbClr val="000000"/>
                </a:solidFill>
                <a:latin typeface="Calibri" panose="020F0502020204030204" pitchFamily="34" charset="0"/>
                <a:ea typeface="Microsoft YaHei" pitchFamily="2"/>
                <a:cs typeface="Mangal" pitchFamily="2"/>
              </a:rPr>
              <a:t>rsb</a:t>
            </a:r>
            <a:r>
              <a:rPr lang="en-US" sz="3200" dirty="0">
                <a:solidFill>
                  <a:srgbClr val="000000"/>
                </a:solidFill>
                <a:latin typeface="Calibri" panose="020F0502020204030204" pitchFamily="34" charset="0"/>
                <a:ea typeface="Microsoft YaHei" pitchFamily="2"/>
                <a:cs typeface="Mangal" pitchFamily="2"/>
              </a:rPr>
              <a:t> (reverse subtract)</a:t>
            </a:r>
          </a:p>
        </p:txBody>
      </p:sp>
      <p:grpSp>
        <p:nvGrpSpPr>
          <p:cNvPr id="7" name="Group 5"/>
          <p:cNvGrpSpPr>
            <a:grpSpLocks noChangeAspect="1"/>
          </p:cNvGrpSpPr>
          <p:nvPr/>
        </p:nvGrpSpPr>
        <p:grpSpPr bwMode="auto">
          <a:xfrm>
            <a:off x="1676400" y="2057400"/>
            <a:ext cx="6470650" cy="1393825"/>
            <a:chOff x="1056" y="1296"/>
            <a:chExt cx="4076" cy="878"/>
          </a:xfrm>
        </p:grpSpPr>
        <p:sp>
          <p:nvSpPr>
            <p:cNvPr id="8" name="AutoShape 4"/>
            <p:cNvSpPr>
              <a:spLocks noChangeAspect="1" noChangeArrowheads="1" noTextEdit="1"/>
            </p:cNvSpPr>
            <p:nvPr/>
          </p:nvSpPr>
          <p:spPr bwMode="auto">
            <a:xfrm>
              <a:off x="1056" y="1296"/>
              <a:ext cx="4076"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076" y="1316"/>
              <a:ext cx="4030" cy="225"/>
            </a:xfrm>
            <a:custGeom>
              <a:avLst/>
              <a:gdLst>
                <a:gd name="T0" fmla="*/ 0 w 394"/>
                <a:gd name="T1" fmla="*/ 0 h 22"/>
                <a:gd name="T2" fmla="*/ 394 w 394"/>
                <a:gd name="T3" fmla="*/ 0 h 22"/>
                <a:gd name="T4" fmla="*/ 0 w 394"/>
                <a:gd name="T5" fmla="*/ 3 h 22"/>
                <a:gd name="T6" fmla="*/ 394 w 394"/>
                <a:gd name="T7" fmla="*/ 3 h 22"/>
                <a:gd name="T8" fmla="*/ 0 w 394"/>
                <a:gd name="T9" fmla="*/ 22 h 22"/>
                <a:gd name="T10" fmla="*/ 0 w 394"/>
                <a:gd name="T11" fmla="*/ 4 h 22"/>
                <a:gd name="T12" fmla="*/ 4 w 394"/>
                <a:gd name="T13" fmla="*/ 22 h 22"/>
                <a:gd name="T14" fmla="*/ 4 w 394"/>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22">
                  <a:moveTo>
                    <a:pt x="0" y="0"/>
                  </a:moveTo>
                  <a:lnTo>
                    <a:pt x="394" y="0"/>
                  </a:lnTo>
                  <a:moveTo>
                    <a:pt x="0" y="3"/>
                  </a:moveTo>
                  <a:lnTo>
                    <a:pt x="394" y="3"/>
                  </a:lnTo>
                  <a:moveTo>
                    <a:pt x="0" y="22"/>
                  </a:moveTo>
                  <a:lnTo>
                    <a:pt x="0" y="4"/>
                  </a:lnTo>
                  <a:moveTo>
                    <a:pt x="4" y="22"/>
                  </a:moveTo>
                  <a:lnTo>
                    <a:pt x="4" y="4"/>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209" y="1347"/>
              <a:ext cx="7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1A1B1C"/>
                  </a:solidFill>
                  <a:effectLst/>
                  <a:latin typeface="Times New Roman" pitchFamily="18" charset="0"/>
                </a:rPr>
                <a:t>Semantics</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Line 8"/>
            <p:cNvSpPr>
              <a:spLocks noChangeShapeType="1"/>
            </p:cNvSpPr>
            <p:nvPr/>
          </p:nvSpPr>
          <p:spPr bwMode="auto">
            <a:xfrm flipV="1">
              <a:off x="2907" y="1357"/>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999" y="1347"/>
              <a:ext cx="64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Example</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10"/>
            <p:cNvSpPr>
              <a:spLocks noChangeShapeType="1"/>
            </p:cNvSpPr>
            <p:nvPr/>
          </p:nvSpPr>
          <p:spPr bwMode="auto">
            <a:xfrm flipV="1">
              <a:off x="3991" y="1357"/>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4093" y="1347"/>
              <a:ext cx="85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1A1B1C"/>
                  </a:solidFill>
                  <a:effectLst/>
                  <a:latin typeface="Times New Roman" pitchFamily="18" charset="0"/>
                </a:rPr>
                <a:t>Explanation</a:t>
              </a:r>
              <a:endParaRPr kumimoji="0" lang="en-US" sz="1800" b="0" i="0" u="none" strike="noStrike" cap="none" normalizeH="0" baseline="0" smtClean="0">
                <a:ln>
                  <a:noFill/>
                </a:ln>
                <a:solidFill>
                  <a:schemeClr val="tx1"/>
                </a:solidFill>
                <a:effectLst/>
                <a:latin typeface="Arial" pitchFamily="34" charset="0"/>
              </a:endParaRPr>
            </a:p>
          </p:txBody>
        </p:sp>
        <p:sp>
          <p:nvSpPr>
            <p:cNvPr id="15" name="Freeform 12"/>
            <p:cNvSpPr>
              <a:spLocks noEditPoints="1"/>
            </p:cNvSpPr>
            <p:nvPr/>
          </p:nvSpPr>
          <p:spPr bwMode="auto">
            <a:xfrm>
              <a:off x="1076" y="1357"/>
              <a:ext cx="4030" cy="368"/>
            </a:xfrm>
            <a:custGeom>
              <a:avLst/>
              <a:gdLst>
                <a:gd name="T0" fmla="*/ 390 w 394"/>
                <a:gd name="T1" fmla="*/ 18 h 36"/>
                <a:gd name="T2" fmla="*/ 390 w 394"/>
                <a:gd name="T3" fmla="*/ 0 h 36"/>
                <a:gd name="T4" fmla="*/ 394 w 394"/>
                <a:gd name="T5" fmla="*/ 18 h 36"/>
                <a:gd name="T6" fmla="*/ 394 w 394"/>
                <a:gd name="T7" fmla="*/ 0 h 36"/>
                <a:gd name="T8" fmla="*/ 0 w 394"/>
                <a:gd name="T9" fmla="*/ 18 h 36"/>
                <a:gd name="T10" fmla="*/ 394 w 394"/>
                <a:gd name="T11" fmla="*/ 18 h 36"/>
                <a:gd name="T12" fmla="*/ 0 w 394"/>
                <a:gd name="T13" fmla="*/ 36 h 36"/>
                <a:gd name="T14" fmla="*/ 0 w 394"/>
                <a:gd name="T15" fmla="*/ 18 h 36"/>
                <a:gd name="T16" fmla="*/ 4 w 394"/>
                <a:gd name="T17" fmla="*/ 36 h 36"/>
                <a:gd name="T18" fmla="*/ 4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18"/>
                  </a:moveTo>
                  <a:lnTo>
                    <a:pt x="394"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3"/>
            <p:cNvSpPr>
              <a:spLocks noChangeShapeType="1"/>
            </p:cNvSpPr>
            <p:nvPr/>
          </p:nvSpPr>
          <p:spPr bwMode="auto">
            <a:xfrm flipV="1">
              <a:off x="2907" y="1541"/>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flipV="1">
              <a:off x="3991" y="1541"/>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1076" y="1541"/>
              <a:ext cx="4030" cy="379"/>
            </a:xfrm>
            <a:custGeom>
              <a:avLst/>
              <a:gdLst>
                <a:gd name="T0" fmla="*/ 390 w 394"/>
                <a:gd name="T1" fmla="*/ 18 h 37"/>
                <a:gd name="T2" fmla="*/ 390 w 394"/>
                <a:gd name="T3" fmla="*/ 0 h 37"/>
                <a:gd name="T4" fmla="*/ 394 w 394"/>
                <a:gd name="T5" fmla="*/ 18 h 37"/>
                <a:gd name="T6" fmla="*/ 394 w 394"/>
                <a:gd name="T7" fmla="*/ 0 h 37"/>
                <a:gd name="T8" fmla="*/ 0 w 394"/>
                <a:gd name="T9" fmla="*/ 18 h 37"/>
                <a:gd name="T10" fmla="*/ 394 w 394"/>
                <a:gd name="T11" fmla="*/ 18 h 37"/>
                <a:gd name="T12" fmla="*/ 0 w 394"/>
                <a:gd name="T13" fmla="*/ 37 h 37"/>
                <a:gd name="T14" fmla="*/ 0 w 394"/>
                <a:gd name="T15" fmla="*/ 19 h 37"/>
                <a:gd name="T16" fmla="*/ 4 w 394"/>
                <a:gd name="T17" fmla="*/ 37 h 37"/>
                <a:gd name="T18" fmla="*/ 4 w 394"/>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7">
                  <a:moveTo>
                    <a:pt x="390" y="18"/>
                  </a:moveTo>
                  <a:lnTo>
                    <a:pt x="390" y="0"/>
                  </a:lnTo>
                  <a:moveTo>
                    <a:pt x="394" y="18"/>
                  </a:moveTo>
                  <a:lnTo>
                    <a:pt x="394" y="0"/>
                  </a:lnTo>
                  <a:moveTo>
                    <a:pt x="0" y="18"/>
                  </a:moveTo>
                  <a:lnTo>
                    <a:pt x="394" y="18"/>
                  </a:lnTo>
                  <a:moveTo>
                    <a:pt x="0" y="37"/>
                  </a:moveTo>
                  <a:lnTo>
                    <a:pt x="0" y="19"/>
                  </a:lnTo>
                  <a:moveTo>
                    <a:pt x="4" y="37"/>
                  </a:moveTo>
                  <a:lnTo>
                    <a:pt x="4" y="19"/>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V="1">
              <a:off x="2907" y="1736"/>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flipV="1">
              <a:off x="3991" y="1736"/>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1076" y="1736"/>
              <a:ext cx="4030" cy="368"/>
            </a:xfrm>
            <a:custGeom>
              <a:avLst/>
              <a:gdLst>
                <a:gd name="T0" fmla="*/ 390 w 394"/>
                <a:gd name="T1" fmla="*/ 18 h 36"/>
                <a:gd name="T2" fmla="*/ 390 w 394"/>
                <a:gd name="T3" fmla="*/ 0 h 36"/>
                <a:gd name="T4" fmla="*/ 394 w 394"/>
                <a:gd name="T5" fmla="*/ 18 h 36"/>
                <a:gd name="T6" fmla="*/ 394 w 394"/>
                <a:gd name="T7" fmla="*/ 0 h 36"/>
                <a:gd name="T8" fmla="*/ 0 w 394"/>
                <a:gd name="T9" fmla="*/ 18 h 36"/>
                <a:gd name="T10" fmla="*/ 394 w 394"/>
                <a:gd name="T11" fmla="*/ 18 h 36"/>
                <a:gd name="T12" fmla="*/ 0 w 394"/>
                <a:gd name="T13" fmla="*/ 36 h 36"/>
                <a:gd name="T14" fmla="*/ 0 w 394"/>
                <a:gd name="T15" fmla="*/ 18 h 36"/>
                <a:gd name="T16" fmla="*/ 4 w 394"/>
                <a:gd name="T17" fmla="*/ 36 h 36"/>
                <a:gd name="T18" fmla="*/ 4 w 394"/>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4" h="36">
                  <a:moveTo>
                    <a:pt x="390" y="18"/>
                  </a:moveTo>
                  <a:lnTo>
                    <a:pt x="390" y="0"/>
                  </a:lnTo>
                  <a:moveTo>
                    <a:pt x="394" y="18"/>
                  </a:moveTo>
                  <a:lnTo>
                    <a:pt x="394" y="0"/>
                  </a:lnTo>
                  <a:moveTo>
                    <a:pt x="0" y="18"/>
                  </a:moveTo>
                  <a:lnTo>
                    <a:pt x="394" y="18"/>
                  </a:lnTo>
                  <a:moveTo>
                    <a:pt x="0" y="36"/>
                  </a:moveTo>
                  <a:lnTo>
                    <a:pt x="0" y="18"/>
                  </a:lnTo>
                  <a:moveTo>
                    <a:pt x="4" y="36"/>
                  </a:moveTo>
                  <a:lnTo>
                    <a:pt x="4" y="18"/>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2907" y="1920"/>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flipV="1">
              <a:off x="3991" y="1920"/>
              <a:ext cx="0" cy="184"/>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1076" y="1920"/>
              <a:ext cx="4030" cy="224"/>
            </a:xfrm>
            <a:custGeom>
              <a:avLst/>
              <a:gdLst>
                <a:gd name="T0" fmla="*/ 390 w 394"/>
                <a:gd name="T1" fmla="*/ 18 h 22"/>
                <a:gd name="T2" fmla="*/ 390 w 394"/>
                <a:gd name="T3" fmla="*/ 0 h 22"/>
                <a:gd name="T4" fmla="*/ 394 w 394"/>
                <a:gd name="T5" fmla="*/ 18 h 22"/>
                <a:gd name="T6" fmla="*/ 394 w 394"/>
                <a:gd name="T7" fmla="*/ 0 h 22"/>
                <a:gd name="T8" fmla="*/ 0 w 394"/>
                <a:gd name="T9" fmla="*/ 19 h 22"/>
                <a:gd name="T10" fmla="*/ 394 w 394"/>
                <a:gd name="T11" fmla="*/ 19 h 22"/>
                <a:gd name="T12" fmla="*/ 0 w 394"/>
                <a:gd name="T13" fmla="*/ 22 h 22"/>
                <a:gd name="T14" fmla="*/ 394 w 394"/>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4" h="22">
                  <a:moveTo>
                    <a:pt x="390" y="18"/>
                  </a:moveTo>
                  <a:lnTo>
                    <a:pt x="390" y="0"/>
                  </a:lnTo>
                  <a:moveTo>
                    <a:pt x="394" y="18"/>
                  </a:moveTo>
                  <a:lnTo>
                    <a:pt x="394" y="0"/>
                  </a:lnTo>
                  <a:moveTo>
                    <a:pt x="0" y="19"/>
                  </a:moveTo>
                  <a:lnTo>
                    <a:pt x="394" y="19"/>
                  </a:lnTo>
                  <a:moveTo>
                    <a:pt x="0" y="22"/>
                  </a:moveTo>
                  <a:lnTo>
                    <a:pt x="394" y="22"/>
                  </a:lnTo>
                </a:path>
              </a:pathLst>
            </a:custGeom>
            <a:noFill/>
            <a:ln w="10" cap="flat">
              <a:solidFill>
                <a:srgbClr val="1A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7"/>
            <p:cNvSpPr>
              <a:spLocks noChangeArrowheads="1"/>
            </p:cNvSpPr>
            <p:nvPr/>
          </p:nvSpPr>
          <p:spPr bwMode="auto">
            <a:xfrm>
              <a:off x="1209" y="1536"/>
              <a:ext cx="1575"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nn-NO" sz="1900" dirty="0">
                  <a:solidFill>
                    <a:srgbClr val="1A1B1C"/>
                  </a:solidFill>
                  <a:latin typeface="Times New Roman" pitchFamily="18" charset="0"/>
                </a:rPr>
                <a:t>add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reg/imm</a:t>
              </a:r>
              <a:r>
                <a:rPr lang="nn-NO" sz="1900" dirty="0">
                  <a:solidFill>
                    <a:srgbClr val="1A1B1C"/>
                  </a:solidFill>
                  <a:latin typeface="Times New Roman" pitchFamily="18" charset="0"/>
                </a:rPr>
                <a:t>)</a:t>
              </a:r>
            </a:p>
            <a:p>
              <a:pPr lvl="0" fontAlgn="base">
                <a:spcBef>
                  <a:spcPct val="0"/>
                </a:spcBef>
                <a:spcAft>
                  <a:spcPct val="0"/>
                </a:spcAft>
              </a:pPr>
              <a:r>
                <a:rPr lang="nn-NO" sz="1900" dirty="0">
                  <a:solidFill>
                    <a:srgbClr val="1A1B1C"/>
                  </a:solidFill>
                  <a:latin typeface="Times New Roman" pitchFamily="18" charset="0"/>
                </a:rPr>
                <a:t>sub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reg/imm</a:t>
              </a:r>
              <a:r>
                <a:rPr lang="nn-NO" sz="1900" dirty="0">
                  <a:solidFill>
                    <a:srgbClr val="1A1B1C"/>
                  </a:solidFill>
                  <a:latin typeface="Times New Roman" pitchFamily="18" charset="0"/>
                </a:rPr>
                <a:t>)</a:t>
              </a:r>
            </a:p>
            <a:p>
              <a:pPr lvl="0" fontAlgn="base">
                <a:spcBef>
                  <a:spcPct val="0"/>
                </a:spcBef>
                <a:spcAft>
                  <a:spcPct val="0"/>
                </a:spcAft>
              </a:pPr>
              <a:r>
                <a:rPr lang="nn-NO" sz="1900" dirty="0">
                  <a:solidFill>
                    <a:srgbClr val="1A1B1C"/>
                  </a:solidFill>
                  <a:latin typeface="Times New Roman" pitchFamily="18" charset="0"/>
                </a:rPr>
                <a:t>rsb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a:t>
              </a:r>
              <a:r>
                <a:rPr lang="nn-NO" sz="1900" dirty="0">
                  <a:solidFill>
                    <a:srgbClr val="1A1B1C"/>
                  </a:solidFill>
                  <a:latin typeface="Times New Roman" pitchFamily="18" charset="0"/>
                </a:rPr>
                <a:t>, (</a:t>
              </a:r>
              <a:r>
                <a:rPr lang="nn-NO" sz="1900" i="1" dirty="0">
                  <a:solidFill>
                    <a:srgbClr val="1A1B1C"/>
                  </a:solidFill>
                  <a:latin typeface="Times New Roman" pitchFamily="18" charset="0"/>
                </a:rPr>
                <a:t>reg/imm</a:t>
              </a:r>
              <a:r>
                <a:rPr lang="nn-NO" sz="1900" dirty="0">
                  <a:solidFill>
                    <a:srgbClr val="1A1B1C"/>
                  </a:solidFill>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27" name="Rectangle 7"/>
            <p:cNvSpPr>
              <a:spLocks noChangeArrowheads="1"/>
            </p:cNvSpPr>
            <p:nvPr/>
          </p:nvSpPr>
          <p:spPr bwMode="auto">
            <a:xfrm>
              <a:off x="2971" y="1541"/>
              <a:ext cx="965"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pt-BR" sz="1900" dirty="0">
                  <a:solidFill>
                    <a:srgbClr val="1A1B1C"/>
                  </a:solidFill>
                  <a:latin typeface="Times New Roman" pitchFamily="18" charset="0"/>
                </a:rPr>
                <a:t>add r1, r2, r3</a:t>
              </a:r>
            </a:p>
            <a:p>
              <a:pPr lvl="0" fontAlgn="base">
                <a:spcBef>
                  <a:spcPct val="0"/>
                </a:spcBef>
                <a:spcAft>
                  <a:spcPct val="0"/>
                </a:spcAft>
              </a:pPr>
              <a:r>
                <a:rPr lang="pt-BR" sz="1900" dirty="0">
                  <a:solidFill>
                    <a:srgbClr val="1A1B1C"/>
                  </a:solidFill>
                  <a:latin typeface="Times New Roman" pitchFamily="18" charset="0"/>
                </a:rPr>
                <a:t>sub r1, r2, r3</a:t>
              </a:r>
            </a:p>
            <a:p>
              <a:pPr lvl="0" fontAlgn="base">
                <a:spcBef>
                  <a:spcPct val="0"/>
                </a:spcBef>
                <a:spcAft>
                  <a:spcPct val="0"/>
                </a:spcAft>
              </a:pPr>
              <a:r>
                <a:rPr lang="pt-BR" sz="1900" dirty="0">
                  <a:solidFill>
                    <a:srgbClr val="1A1B1C"/>
                  </a:solidFill>
                  <a:latin typeface="Times New Roman" pitchFamily="18" charset="0"/>
                </a:rPr>
                <a:t>rsb r1, r2, r3</a:t>
              </a:r>
              <a:endParaRPr kumimoji="0" lang="en-US" sz="1800" b="0" i="0" u="none" strike="noStrike" cap="none" normalizeH="0" baseline="0" dirty="0" smtClean="0">
                <a:ln>
                  <a:noFill/>
                </a:ln>
                <a:solidFill>
                  <a:schemeClr val="tx1"/>
                </a:solidFill>
                <a:effectLst/>
                <a:latin typeface="Arial" pitchFamily="34" charset="0"/>
              </a:endParaRPr>
            </a:p>
          </p:txBody>
        </p:sp>
        <p:sp>
          <p:nvSpPr>
            <p:cNvPr id="28" name="Rectangle 7"/>
            <p:cNvSpPr>
              <a:spLocks noChangeArrowheads="1"/>
            </p:cNvSpPr>
            <p:nvPr/>
          </p:nvSpPr>
          <p:spPr bwMode="auto">
            <a:xfrm>
              <a:off x="4075" y="1536"/>
              <a:ext cx="965"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pt-BR" sz="1900" dirty="0">
                  <a:solidFill>
                    <a:srgbClr val="1A1B1C"/>
                  </a:solidFill>
                  <a:latin typeface="Times New Roman" pitchFamily="18" charset="0"/>
                </a:rPr>
                <a:t>r1 ← r2 + r3</a:t>
              </a:r>
            </a:p>
            <a:p>
              <a:pPr lvl="0" fontAlgn="base">
                <a:spcBef>
                  <a:spcPct val="0"/>
                </a:spcBef>
                <a:spcAft>
                  <a:spcPct val="0"/>
                </a:spcAft>
              </a:pPr>
              <a:r>
                <a:rPr lang="pt-BR" sz="1900" dirty="0">
                  <a:solidFill>
                    <a:srgbClr val="1A1B1C"/>
                  </a:solidFill>
                  <a:latin typeface="Times New Roman" pitchFamily="18" charset="0"/>
                </a:rPr>
                <a:t>r1 ← r2 - r3</a:t>
              </a:r>
            </a:p>
            <a:p>
              <a:pPr lvl="0" fontAlgn="base">
                <a:spcBef>
                  <a:spcPct val="0"/>
                </a:spcBef>
                <a:spcAft>
                  <a:spcPct val="0"/>
                </a:spcAft>
              </a:pPr>
              <a:r>
                <a:rPr lang="pt-BR" sz="1900" dirty="0">
                  <a:solidFill>
                    <a:srgbClr val="1A1B1C"/>
                  </a:solidFill>
                  <a:latin typeface="Times New Roman" pitchFamily="18" charset="0"/>
                </a:rPr>
                <a:t>r1 ← r3 - r2</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160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Example</a:t>
            </a:r>
          </a:p>
        </p:txBody>
      </p:sp>
      <p:grpSp>
        <p:nvGrpSpPr>
          <p:cNvPr id="6" name="Group 5"/>
          <p:cNvGrpSpPr>
            <a:grpSpLocks noChangeAspect="1"/>
          </p:cNvGrpSpPr>
          <p:nvPr/>
        </p:nvGrpSpPr>
        <p:grpSpPr bwMode="auto">
          <a:xfrm>
            <a:off x="1752600" y="1682750"/>
            <a:ext cx="5824537" cy="4108450"/>
            <a:chOff x="1317" y="1060"/>
            <a:chExt cx="3669" cy="2588"/>
          </a:xfrm>
        </p:grpSpPr>
        <p:sp>
          <p:nvSpPr>
            <p:cNvPr id="7" name="AutoShape 4"/>
            <p:cNvSpPr>
              <a:spLocks noChangeAspect="1" noChangeArrowheads="1" noTextEdit="1"/>
            </p:cNvSpPr>
            <p:nvPr/>
          </p:nvSpPr>
          <p:spPr bwMode="auto">
            <a:xfrm>
              <a:off x="1317" y="1060"/>
              <a:ext cx="3669" cy="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2352" y="2736"/>
              <a:ext cx="317" cy="324"/>
            </a:xfrm>
            <a:custGeom>
              <a:avLst/>
              <a:gdLst>
                <a:gd name="T0" fmla="*/ 37 w 45"/>
                <a:gd name="T1" fmla="*/ 8 h 46"/>
                <a:gd name="T2" fmla="*/ 38 w 45"/>
                <a:gd name="T3" fmla="*/ 37 h 46"/>
                <a:gd name="T4" fmla="*/ 9 w 45"/>
                <a:gd name="T5" fmla="*/ 38 h 46"/>
                <a:gd name="T6" fmla="*/ 7 w 45"/>
                <a:gd name="T7" fmla="*/ 9 h 46"/>
                <a:gd name="T8" fmla="*/ 37 w 45"/>
                <a:gd name="T9" fmla="*/ 8 h 46"/>
                <a:gd name="T10" fmla="*/ 37 w 45"/>
                <a:gd name="T11" fmla="*/ 8 h 46"/>
              </a:gdLst>
              <a:ahLst/>
              <a:cxnLst>
                <a:cxn ang="0">
                  <a:pos x="T0" y="T1"/>
                </a:cxn>
                <a:cxn ang="0">
                  <a:pos x="T2" y="T3"/>
                </a:cxn>
                <a:cxn ang="0">
                  <a:pos x="T4" y="T5"/>
                </a:cxn>
                <a:cxn ang="0">
                  <a:pos x="T6" y="T7"/>
                </a:cxn>
                <a:cxn ang="0">
                  <a:pos x="T8" y="T9"/>
                </a:cxn>
                <a:cxn ang="0">
                  <a:pos x="T10" y="T11"/>
                </a:cxn>
              </a:cxnLst>
              <a:rect l="0" t="0" r="r" b="b"/>
              <a:pathLst>
                <a:path w="45" h="46">
                  <a:moveTo>
                    <a:pt x="37" y="8"/>
                  </a:moveTo>
                  <a:cubicBezTo>
                    <a:pt x="45" y="16"/>
                    <a:pt x="45" y="29"/>
                    <a:pt x="38" y="37"/>
                  </a:cubicBezTo>
                  <a:cubicBezTo>
                    <a:pt x="30" y="45"/>
                    <a:pt x="17" y="46"/>
                    <a:pt x="9" y="38"/>
                  </a:cubicBezTo>
                  <a:cubicBezTo>
                    <a:pt x="0" y="30"/>
                    <a:pt x="0" y="17"/>
                    <a:pt x="7" y="9"/>
                  </a:cubicBezTo>
                  <a:cubicBezTo>
                    <a:pt x="15" y="0"/>
                    <a:pt x="28" y="0"/>
                    <a:pt x="37" y="8"/>
                  </a:cubicBezTo>
                  <a:close/>
                  <a:moveTo>
                    <a:pt x="37" y="8"/>
                  </a:moveTo>
                </a:path>
              </a:pathLst>
            </a:custGeom>
            <a:noFill/>
            <a:ln w="0">
              <a:solidFill>
                <a:srgbClr val="FAFBF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1430" y="124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endParaRPr>
            </a:p>
          </p:txBody>
        </p:sp>
        <p:sp>
          <p:nvSpPr>
            <p:cNvPr id="10" name="Rectangle 8"/>
            <p:cNvSpPr>
              <a:spLocks noChangeArrowheads="1"/>
            </p:cNvSpPr>
            <p:nvPr/>
          </p:nvSpPr>
          <p:spPr bwMode="auto">
            <a:xfrm>
              <a:off x="1317" y="1243"/>
              <a:ext cx="354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en-US" sz="1400" i="1" dirty="0">
                  <a:solidFill>
                    <a:srgbClr val="1A1B1C"/>
                  </a:solidFill>
                  <a:latin typeface="Times New Roman" pitchFamily="18" charset="0"/>
                </a:rPr>
                <a:t>Write an ARM assembly program to compute: 4+5 - 19. Save the result in</a:t>
              </a:r>
            </a:p>
            <a:p>
              <a:pPr lvl="0" fontAlgn="base">
                <a:spcBef>
                  <a:spcPct val="0"/>
                </a:spcBef>
                <a:spcAft>
                  <a:spcPct val="0"/>
                </a:spcAft>
              </a:pPr>
              <a:r>
                <a:rPr lang="en-US" sz="1400" i="1" dirty="0">
                  <a:solidFill>
                    <a:srgbClr val="1A1B1C"/>
                  </a:solidFill>
                  <a:latin typeface="Times New Roman" pitchFamily="18" charset="0"/>
                </a:rPr>
                <a:t>r1.</a:t>
              </a:r>
              <a:endParaRPr kumimoji="0" lang="en-US" sz="2000" b="0" i="1" u="none" strike="noStrike" cap="none" normalizeH="0" baseline="0" dirty="0" smtClean="0">
                <a:ln>
                  <a:noFill/>
                </a:ln>
                <a:solidFill>
                  <a:schemeClr val="tx1"/>
                </a:solidFill>
                <a:effectLst/>
                <a:latin typeface="Arial" pitchFamily="34" charset="0"/>
              </a:endParaRPr>
            </a:p>
          </p:txBody>
        </p:sp>
        <p:sp>
          <p:nvSpPr>
            <p:cNvPr id="12" name="Rectangle 10"/>
            <p:cNvSpPr>
              <a:spLocks noChangeArrowheads="1"/>
            </p:cNvSpPr>
            <p:nvPr/>
          </p:nvSpPr>
          <p:spPr bwMode="auto">
            <a:xfrm>
              <a:off x="1430" y="1750"/>
              <a:ext cx="18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kumimoji="0" lang="en-US" sz="1400" b="1" i="1" u="none" strike="noStrike" cap="none" normalizeH="0" baseline="0" dirty="0" smtClean="0">
                  <a:ln>
                    <a:noFill/>
                  </a:ln>
                  <a:solidFill>
                    <a:srgbClr val="1A1B1C"/>
                  </a:solidFill>
                  <a:effectLst/>
                  <a:latin typeface="Times New Roman" pitchFamily="18" charset="0"/>
                </a:rPr>
                <a:t>Answer: </a:t>
              </a:r>
              <a:r>
                <a:rPr lang="en-US" sz="1400" i="1" dirty="0">
                  <a:solidFill>
                    <a:srgbClr val="1A1B1C"/>
                  </a:solidFill>
                  <a:latin typeface="Times New Roman" pitchFamily="18" charset="0"/>
                </a:rPr>
                <a:t>Simple yet suboptimal solution</a:t>
              </a:r>
              <a:r>
                <a:rPr lang="en-US" sz="1400" i="1" dirty="0" smtClean="0">
                  <a:solidFill>
                    <a:srgbClr val="1A1B1C"/>
                  </a:solidFill>
                  <a:latin typeface="Times New Roman" pitchFamily="18" charset="0"/>
                </a:rPr>
                <a:t>.</a:t>
              </a:r>
              <a:endParaRPr lang="en-US" sz="1400" i="1" dirty="0">
                <a:latin typeface="Arial" pitchFamily="34" charset="0"/>
              </a:endParaRPr>
            </a:p>
          </p:txBody>
        </p:sp>
        <p:sp>
          <p:nvSpPr>
            <p:cNvPr id="18" name="Rectangle 16"/>
            <p:cNvSpPr>
              <a:spLocks noChangeArrowheads="1"/>
            </p:cNvSpPr>
            <p:nvPr/>
          </p:nvSpPr>
          <p:spPr bwMode="auto">
            <a:xfrm>
              <a:off x="1483" y="1968"/>
              <a:ext cx="1397"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pt-BR" sz="1300" i="1" dirty="0">
                  <a:solidFill>
                    <a:srgbClr val="1A1B1C"/>
                  </a:solidFill>
                  <a:latin typeface="Courier New" pitchFamily="49" charset="0"/>
                  <a:cs typeface="Courier New" pitchFamily="49" charset="0"/>
                </a:rPr>
                <a:t>mov r1, #4</a:t>
              </a:r>
            </a:p>
            <a:p>
              <a:pPr lvl="0" fontAlgn="base">
                <a:spcBef>
                  <a:spcPct val="0"/>
                </a:spcBef>
                <a:spcAft>
                  <a:spcPct val="0"/>
                </a:spcAft>
              </a:pPr>
              <a:r>
                <a:rPr lang="pt-BR" sz="1300" i="1" dirty="0">
                  <a:solidFill>
                    <a:srgbClr val="1A1B1C"/>
                  </a:solidFill>
                  <a:latin typeface="Courier New" pitchFamily="49" charset="0"/>
                  <a:cs typeface="Courier New" pitchFamily="49" charset="0"/>
                </a:rPr>
                <a:t>mov r2, #5</a:t>
              </a:r>
            </a:p>
            <a:p>
              <a:pPr lvl="0" fontAlgn="base">
                <a:spcBef>
                  <a:spcPct val="0"/>
                </a:spcBef>
                <a:spcAft>
                  <a:spcPct val="0"/>
                </a:spcAft>
              </a:pPr>
              <a:r>
                <a:rPr lang="pt-BR" sz="1300" i="1" dirty="0">
                  <a:solidFill>
                    <a:srgbClr val="1A1B1C"/>
                  </a:solidFill>
                  <a:latin typeface="Courier New" pitchFamily="49" charset="0"/>
                  <a:cs typeface="Courier New" pitchFamily="49" charset="0"/>
                </a:rPr>
                <a:t>add r3, r1, r2</a:t>
              </a:r>
            </a:p>
            <a:p>
              <a:pPr lvl="0" fontAlgn="base">
                <a:spcBef>
                  <a:spcPct val="0"/>
                </a:spcBef>
                <a:spcAft>
                  <a:spcPct val="0"/>
                </a:spcAft>
              </a:pPr>
              <a:r>
                <a:rPr lang="pt-BR" sz="1300" i="1" dirty="0">
                  <a:solidFill>
                    <a:srgbClr val="1A1B1C"/>
                  </a:solidFill>
                  <a:latin typeface="Courier New" pitchFamily="49" charset="0"/>
                  <a:cs typeface="Courier New" pitchFamily="49" charset="0"/>
                </a:rPr>
                <a:t>mov r4, #19</a:t>
              </a:r>
            </a:p>
            <a:p>
              <a:pPr lvl="0" fontAlgn="base">
                <a:spcBef>
                  <a:spcPct val="0"/>
                </a:spcBef>
                <a:spcAft>
                  <a:spcPct val="0"/>
                </a:spcAft>
              </a:pPr>
              <a:r>
                <a:rPr lang="pt-BR" sz="1300" i="1" dirty="0">
                  <a:solidFill>
                    <a:srgbClr val="1A1B1C"/>
                  </a:solidFill>
                  <a:latin typeface="Courier New" pitchFamily="49" charset="0"/>
                  <a:cs typeface="Courier New" pitchFamily="49" charset="0"/>
                </a:rPr>
                <a:t>sub r1, r3, r4</a:t>
              </a:r>
              <a:endParaRPr kumimoji="0" lang="en-US" sz="1800" b="0" i="1"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19" name="Rectangle 17"/>
            <p:cNvSpPr>
              <a:spLocks noChangeArrowheads="1"/>
            </p:cNvSpPr>
            <p:nvPr/>
          </p:nvSpPr>
          <p:spPr bwMode="auto">
            <a:xfrm>
              <a:off x="1488" y="2736"/>
              <a:ext cx="73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1" u="none" strike="noStrike" cap="none" normalizeH="0" baseline="0" dirty="0" smtClean="0">
                  <a:ln>
                    <a:noFill/>
                  </a:ln>
                  <a:solidFill>
                    <a:srgbClr val="1A1B1C"/>
                  </a:solidFill>
                  <a:effectLst/>
                  <a:latin typeface="Times New Roman" pitchFamily="18" charset="0"/>
                </a:rPr>
                <a:t>Optimal solution.</a:t>
              </a:r>
              <a:endParaRPr kumimoji="0" lang="en-US" sz="1800" b="0" i="1" u="none" strike="noStrike" cap="none" normalizeH="0" baseline="0" dirty="0" smtClean="0">
                <a:ln>
                  <a:noFill/>
                </a:ln>
                <a:solidFill>
                  <a:schemeClr val="tx1"/>
                </a:solidFill>
                <a:effectLst/>
                <a:latin typeface="Arial" pitchFamily="34" charset="0"/>
              </a:endParaRPr>
            </a:p>
          </p:txBody>
        </p:sp>
        <p:sp>
          <p:nvSpPr>
            <p:cNvPr id="20" name="Rectangle 18"/>
            <p:cNvSpPr>
              <a:spLocks noChangeArrowheads="1"/>
            </p:cNvSpPr>
            <p:nvPr/>
          </p:nvSpPr>
          <p:spPr bwMode="auto">
            <a:xfrm>
              <a:off x="1465" y="3003"/>
              <a:ext cx="1697"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fontAlgn="base">
                <a:spcBef>
                  <a:spcPct val="0"/>
                </a:spcBef>
                <a:spcAft>
                  <a:spcPct val="0"/>
                </a:spcAft>
              </a:pPr>
              <a:r>
                <a:rPr lang="pt-BR" sz="1300" i="1" dirty="0">
                  <a:solidFill>
                    <a:srgbClr val="1A1B1C"/>
                  </a:solidFill>
                  <a:latin typeface="Courier New" pitchFamily="49" charset="0"/>
                  <a:cs typeface="Courier New" pitchFamily="49" charset="0"/>
                </a:rPr>
                <a:t>mov r1, #4</a:t>
              </a:r>
            </a:p>
            <a:p>
              <a:pPr lvl="0" fontAlgn="base">
                <a:spcBef>
                  <a:spcPct val="0"/>
                </a:spcBef>
                <a:spcAft>
                  <a:spcPct val="0"/>
                </a:spcAft>
              </a:pPr>
              <a:r>
                <a:rPr lang="pt-BR" sz="1300" i="1" dirty="0">
                  <a:solidFill>
                    <a:srgbClr val="1A1B1C"/>
                  </a:solidFill>
                  <a:latin typeface="Courier New" pitchFamily="49" charset="0"/>
                  <a:cs typeface="Courier New" pitchFamily="49" charset="0"/>
                </a:rPr>
                <a:t>add r1, r1, #5</a:t>
              </a:r>
            </a:p>
            <a:p>
              <a:pPr lvl="0" fontAlgn="base">
                <a:spcBef>
                  <a:spcPct val="0"/>
                </a:spcBef>
                <a:spcAft>
                  <a:spcPct val="0"/>
                </a:spcAft>
              </a:pPr>
              <a:r>
                <a:rPr lang="pt-BR" sz="1300" i="1" dirty="0">
                  <a:solidFill>
                    <a:srgbClr val="1A1B1C"/>
                  </a:solidFill>
                  <a:latin typeface="Courier New" pitchFamily="49" charset="0"/>
                  <a:cs typeface="Courier New" pitchFamily="49" charset="0"/>
                </a:rPr>
                <a:t>sub r1, r1, #19</a:t>
              </a:r>
              <a:endParaRPr kumimoji="0" lang="en-US" sz="1800" b="0" i="1"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23" name="Rectangle 21"/>
            <p:cNvSpPr>
              <a:spLocks noChangeArrowheads="1"/>
            </p:cNvSpPr>
            <p:nvPr/>
          </p:nvSpPr>
          <p:spPr bwMode="auto">
            <a:xfrm>
              <a:off x="1430" y="1940"/>
              <a:ext cx="3436" cy="704"/>
            </a:xfrm>
            <a:prstGeom prst="rect">
              <a:avLst/>
            </a:prstGeom>
            <a:noFill/>
            <a:ln w="7"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1430" y="2961"/>
              <a:ext cx="3436" cy="486"/>
            </a:xfrm>
            <a:prstGeom prst="rect">
              <a:avLst/>
            </a:prstGeom>
            <a:noFill/>
            <a:ln w="7"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Logical</a:t>
            </a:r>
            <a:r>
              <a:rPr lang="fr-FR" dirty="0">
                <a:solidFill>
                  <a:schemeClr val="tx1"/>
                </a:solidFill>
              </a:rPr>
              <a:t> Instructions</a:t>
            </a:r>
          </a:p>
        </p:txBody>
      </p:sp>
      <p:sp>
        <p:nvSpPr>
          <p:cNvPr id="3" name="Text Placeholder 2"/>
          <p:cNvSpPr txBox="1">
            <a:spLocks noGrp="1"/>
          </p:cNvSpPr>
          <p:nvPr>
            <p:ph type="body" idx="4294967295"/>
          </p:nvPr>
        </p:nvSpPr>
        <p:spPr>
          <a:xfrm>
            <a:off x="1066800" y="4419600"/>
            <a:ext cx="7416800" cy="1301750"/>
          </a:xfrm>
        </p:spPr>
        <p:txBody>
          <a:bodyPr vert="horz" lIns="0" tIns="0" rIns="0" bIns="0" rtlCol="0">
            <a:normAutofit/>
          </a:bodyPr>
          <a:lstStyle/>
          <a:p>
            <a:pPr marL="432000" indent="-324000">
              <a:spcBef>
                <a:spcPts val="0"/>
              </a:spcBef>
              <a:spcAft>
                <a:spcPts val="1414"/>
              </a:spcAft>
              <a:buChar char="*"/>
            </a:pPr>
            <a:r>
              <a:rPr lang="en-US" sz="3200" dirty="0">
                <a:solidFill>
                  <a:srgbClr val="000000"/>
                </a:solidFill>
                <a:latin typeface="Calibri" panose="020F0502020204030204" pitchFamily="34" charset="0"/>
                <a:ea typeface="Microsoft YaHei" pitchFamily="2"/>
                <a:cs typeface="Mangal" pitchFamily="2"/>
              </a:rPr>
              <a:t>and, </a:t>
            </a:r>
            <a:r>
              <a:rPr lang="en-US" sz="3200" dirty="0" err="1">
                <a:solidFill>
                  <a:srgbClr val="000000"/>
                </a:solidFill>
                <a:latin typeface="Calibri" panose="020F0502020204030204" pitchFamily="34" charset="0"/>
                <a:ea typeface="Microsoft YaHei" pitchFamily="2"/>
                <a:cs typeface="Mangal" pitchFamily="2"/>
              </a:rPr>
              <a:t>eor</a:t>
            </a:r>
            <a:r>
              <a:rPr lang="en-US" sz="3200" dirty="0">
                <a:solidFill>
                  <a:srgbClr val="000000"/>
                </a:solidFill>
                <a:latin typeface="Calibri" panose="020F0502020204030204" pitchFamily="34" charset="0"/>
                <a:ea typeface="Microsoft YaHei" pitchFamily="2"/>
                <a:cs typeface="Mangal" pitchFamily="2"/>
              </a:rPr>
              <a:t> (exclusive or), </a:t>
            </a:r>
            <a:r>
              <a:rPr lang="en-US" sz="3200" dirty="0" err="1">
                <a:solidFill>
                  <a:srgbClr val="000000"/>
                </a:solidFill>
                <a:latin typeface="Calibri" panose="020F0502020204030204" pitchFamily="34" charset="0"/>
                <a:ea typeface="Microsoft YaHei" pitchFamily="2"/>
                <a:cs typeface="Mangal" pitchFamily="2"/>
              </a:rPr>
              <a:t>orr</a:t>
            </a:r>
            <a:r>
              <a:rPr lang="en-US" sz="3200" dirty="0">
                <a:solidFill>
                  <a:srgbClr val="000000"/>
                </a:solidFill>
                <a:latin typeface="Calibri" panose="020F0502020204030204" pitchFamily="34" charset="0"/>
                <a:ea typeface="Microsoft YaHei" pitchFamily="2"/>
                <a:cs typeface="Mangal" pitchFamily="2"/>
              </a:rPr>
              <a:t> (or), </a:t>
            </a:r>
            <a:r>
              <a:rPr lang="en-US" sz="3200" dirty="0" err="1">
                <a:solidFill>
                  <a:srgbClr val="000000"/>
                </a:solidFill>
                <a:latin typeface="Calibri" panose="020F0502020204030204" pitchFamily="34" charset="0"/>
                <a:ea typeface="Microsoft YaHei" pitchFamily="2"/>
                <a:cs typeface="Mangal" pitchFamily="2"/>
              </a:rPr>
              <a:t>bic</a:t>
            </a:r>
            <a:r>
              <a:rPr lang="en-US" sz="3200" dirty="0">
                <a:solidFill>
                  <a:srgbClr val="000000"/>
                </a:solidFill>
                <a:latin typeface="Calibri" panose="020F0502020204030204" pitchFamily="34" charset="0"/>
                <a:ea typeface="Microsoft YaHei" pitchFamily="2"/>
                <a:cs typeface="Mangal" pitchFamily="2"/>
              </a:rPr>
              <a:t>(bit clear)</a:t>
            </a:r>
          </a:p>
        </p:txBody>
      </p:sp>
      <p:sp>
        <p:nvSpPr>
          <p:cNvPr id="8" name="AutoShape 5"/>
          <p:cNvSpPr>
            <a:spLocks noChangeAspect="1" noChangeArrowheads="1" noTextEdit="1"/>
          </p:cNvSpPr>
          <p:nvPr/>
        </p:nvSpPr>
        <p:spPr bwMode="auto">
          <a:xfrm>
            <a:off x="1198562" y="2209800"/>
            <a:ext cx="68786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flipV="1">
            <a:off x="1290637" y="230187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flipV="1">
            <a:off x="1228725" y="230187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1228725" y="2301875"/>
            <a:ext cx="6815138"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0"/>
          <p:cNvSpPr>
            <a:spLocks noChangeShapeType="1"/>
          </p:cNvSpPr>
          <p:nvPr/>
        </p:nvSpPr>
        <p:spPr bwMode="auto">
          <a:xfrm>
            <a:off x="1228725" y="2239963"/>
            <a:ext cx="6815138" cy="0"/>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1428750" y="2301875"/>
            <a:ext cx="21478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nn-NO" dirty="0">
                <a:solidFill>
                  <a:srgbClr val="1A1B1C"/>
                </a:solidFill>
                <a:latin typeface="Times New Roman" pitchFamily="18" charset="0"/>
              </a:rPr>
              <a:t>Semantics</a:t>
            </a:r>
          </a:p>
          <a:p>
            <a:pPr lvl="0" fontAlgn="base">
              <a:spcBef>
                <a:spcPct val="0"/>
              </a:spcBef>
              <a:spcAft>
                <a:spcPct val="0"/>
              </a:spcAft>
            </a:pPr>
            <a:r>
              <a:rPr lang="nn-NO" dirty="0">
                <a:solidFill>
                  <a:srgbClr val="1A1B1C"/>
                </a:solidFill>
                <a:latin typeface="Times New Roman" pitchFamily="18" charset="0"/>
              </a:rPr>
              <a:t>and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reg/imm</a:t>
            </a:r>
            <a:r>
              <a:rPr lang="nn-NO" dirty="0">
                <a:solidFill>
                  <a:srgbClr val="1A1B1C"/>
                </a:solidFill>
                <a:latin typeface="Times New Roman" pitchFamily="18" charset="0"/>
              </a:rPr>
              <a:t>)</a:t>
            </a:r>
          </a:p>
          <a:p>
            <a:pPr lvl="0" fontAlgn="base">
              <a:spcBef>
                <a:spcPct val="0"/>
              </a:spcBef>
              <a:spcAft>
                <a:spcPct val="0"/>
              </a:spcAft>
            </a:pPr>
            <a:r>
              <a:rPr lang="nn-NO" dirty="0">
                <a:solidFill>
                  <a:srgbClr val="1A1B1C"/>
                </a:solidFill>
                <a:latin typeface="Times New Roman" pitchFamily="18" charset="0"/>
              </a:rPr>
              <a:t>eor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reg/imm</a:t>
            </a:r>
            <a:r>
              <a:rPr lang="nn-NO" dirty="0">
                <a:solidFill>
                  <a:srgbClr val="1A1B1C"/>
                </a:solidFill>
                <a:latin typeface="Times New Roman" pitchFamily="18" charset="0"/>
              </a:rPr>
              <a:t>)</a:t>
            </a:r>
          </a:p>
          <a:p>
            <a:pPr lvl="0" fontAlgn="base">
              <a:spcBef>
                <a:spcPct val="0"/>
              </a:spcBef>
              <a:spcAft>
                <a:spcPct val="0"/>
              </a:spcAft>
            </a:pPr>
            <a:r>
              <a:rPr lang="nn-NO" dirty="0">
                <a:solidFill>
                  <a:srgbClr val="1A1B1C"/>
                </a:solidFill>
                <a:latin typeface="Times New Roman" pitchFamily="18" charset="0"/>
              </a:rPr>
              <a:t>orr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reg/imm</a:t>
            </a:r>
            <a:r>
              <a:rPr lang="nn-NO" dirty="0">
                <a:solidFill>
                  <a:srgbClr val="1A1B1C"/>
                </a:solidFill>
                <a:latin typeface="Times New Roman" pitchFamily="18" charset="0"/>
              </a:rPr>
              <a:t>)</a:t>
            </a:r>
          </a:p>
          <a:p>
            <a:pPr lvl="0" fontAlgn="base">
              <a:spcBef>
                <a:spcPct val="0"/>
              </a:spcBef>
              <a:spcAft>
                <a:spcPct val="0"/>
              </a:spcAft>
            </a:pPr>
            <a:r>
              <a:rPr lang="nn-NO" dirty="0">
                <a:solidFill>
                  <a:srgbClr val="1A1B1C"/>
                </a:solidFill>
                <a:latin typeface="Times New Roman" pitchFamily="18" charset="0"/>
              </a:rPr>
              <a:t>bic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a:t>
            </a:r>
            <a:r>
              <a:rPr lang="nn-NO" dirty="0">
                <a:solidFill>
                  <a:srgbClr val="1A1B1C"/>
                </a:solidFill>
                <a:latin typeface="Times New Roman" pitchFamily="18" charset="0"/>
              </a:rPr>
              <a:t>, (</a:t>
            </a:r>
            <a:r>
              <a:rPr lang="nn-NO" i="1" dirty="0">
                <a:solidFill>
                  <a:srgbClr val="1A1B1C"/>
                </a:solidFill>
                <a:latin typeface="Times New Roman" pitchFamily="18" charset="0"/>
              </a:rPr>
              <a:t>reg/imm</a:t>
            </a:r>
            <a:r>
              <a:rPr lang="nn-NO" dirty="0">
                <a:solidFill>
                  <a:srgbClr val="1A1B1C"/>
                </a:solidFill>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Line 12"/>
          <p:cNvSpPr>
            <a:spLocks noChangeShapeType="1"/>
          </p:cNvSpPr>
          <p:nvPr/>
        </p:nvSpPr>
        <p:spPr bwMode="auto">
          <a:xfrm flipV="1">
            <a:off x="3970337" y="230187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4122737" y="2301875"/>
            <a:ext cx="11985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Times New Roman" pitchFamily="18" charset="0"/>
              </a:rPr>
              <a:t>Example</a:t>
            </a:r>
          </a:p>
          <a:p>
            <a:pPr lvl="0" fontAlgn="base">
              <a:spcBef>
                <a:spcPct val="0"/>
              </a:spcBef>
              <a:spcAft>
                <a:spcPct val="0"/>
              </a:spcAft>
            </a:pPr>
            <a:r>
              <a:rPr lang="pt-BR" dirty="0">
                <a:solidFill>
                  <a:srgbClr val="1A1B1C"/>
                </a:solidFill>
                <a:latin typeface="Times New Roman" pitchFamily="18" charset="0"/>
              </a:rPr>
              <a:t>and r1, r2, r3</a:t>
            </a:r>
          </a:p>
          <a:p>
            <a:pPr lvl="0" fontAlgn="base">
              <a:spcBef>
                <a:spcPct val="0"/>
              </a:spcBef>
              <a:spcAft>
                <a:spcPct val="0"/>
              </a:spcAft>
            </a:pPr>
            <a:r>
              <a:rPr lang="pt-BR" dirty="0">
                <a:solidFill>
                  <a:srgbClr val="1A1B1C"/>
                </a:solidFill>
                <a:latin typeface="Times New Roman" pitchFamily="18" charset="0"/>
              </a:rPr>
              <a:t>eor r1, r2, r3</a:t>
            </a:r>
          </a:p>
          <a:p>
            <a:pPr lvl="0" fontAlgn="base">
              <a:spcBef>
                <a:spcPct val="0"/>
              </a:spcBef>
              <a:spcAft>
                <a:spcPct val="0"/>
              </a:spcAft>
            </a:pPr>
            <a:r>
              <a:rPr lang="pt-BR" dirty="0">
                <a:solidFill>
                  <a:srgbClr val="1A1B1C"/>
                </a:solidFill>
                <a:latin typeface="Times New Roman" pitchFamily="18" charset="0"/>
              </a:rPr>
              <a:t>orr r1, r2, r3</a:t>
            </a:r>
          </a:p>
          <a:p>
            <a:pPr lvl="0" fontAlgn="base">
              <a:spcBef>
                <a:spcPct val="0"/>
              </a:spcBef>
              <a:spcAft>
                <a:spcPct val="0"/>
              </a:spcAft>
            </a:pPr>
            <a:r>
              <a:rPr lang="pt-BR" dirty="0">
                <a:solidFill>
                  <a:srgbClr val="1A1B1C"/>
                </a:solidFill>
                <a:latin typeface="Times New Roman" pitchFamily="18" charset="0"/>
              </a:rPr>
              <a:t>bic r1, r2, </a:t>
            </a:r>
            <a:r>
              <a:rPr lang="pt-BR" dirty="0" smtClean="0">
                <a:solidFill>
                  <a:srgbClr val="1A1B1C"/>
                </a:solidFill>
                <a:latin typeface="Times New Roman" pitchFamily="18" charset="0"/>
              </a:rPr>
              <a:t>r3</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Line 14"/>
          <p:cNvSpPr>
            <a:spLocks noChangeShapeType="1"/>
          </p:cNvSpPr>
          <p:nvPr/>
        </p:nvSpPr>
        <p:spPr bwMode="auto">
          <a:xfrm flipV="1">
            <a:off x="5608637" y="230187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5746750" y="2327275"/>
            <a:ext cx="19034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1A1B1C"/>
                </a:solidFill>
                <a:effectLst/>
                <a:latin typeface="Times New Roman" pitchFamily="18" charset="0"/>
              </a:rPr>
              <a:t>Explanation</a:t>
            </a:r>
          </a:p>
          <a:p>
            <a:pPr lvl="0" fontAlgn="base">
              <a:spcBef>
                <a:spcPct val="0"/>
              </a:spcBef>
              <a:spcAft>
                <a:spcPct val="0"/>
              </a:spcAft>
            </a:pPr>
            <a:r>
              <a:rPr lang="pt-BR" dirty="0">
                <a:solidFill>
                  <a:srgbClr val="1A1B1C"/>
                </a:solidFill>
                <a:latin typeface="Times New Roman" pitchFamily="18" charset="0"/>
              </a:rPr>
              <a:t>r1 ← r2 AND r3</a:t>
            </a:r>
          </a:p>
          <a:p>
            <a:pPr lvl="0" fontAlgn="base">
              <a:spcBef>
                <a:spcPct val="0"/>
              </a:spcBef>
              <a:spcAft>
                <a:spcPct val="0"/>
              </a:spcAft>
            </a:pPr>
            <a:r>
              <a:rPr lang="pt-BR" dirty="0">
                <a:solidFill>
                  <a:srgbClr val="1A1B1C"/>
                </a:solidFill>
                <a:latin typeface="Times New Roman" pitchFamily="18" charset="0"/>
              </a:rPr>
              <a:t>r1 ← r2 XOR r3</a:t>
            </a:r>
          </a:p>
          <a:p>
            <a:pPr lvl="0" fontAlgn="base">
              <a:spcBef>
                <a:spcPct val="0"/>
              </a:spcBef>
              <a:spcAft>
                <a:spcPct val="0"/>
              </a:spcAft>
            </a:pPr>
            <a:r>
              <a:rPr lang="pt-BR" dirty="0">
                <a:solidFill>
                  <a:srgbClr val="1A1B1C"/>
                </a:solidFill>
                <a:latin typeface="Times New Roman" pitchFamily="18" charset="0"/>
              </a:rPr>
              <a:t>r1 ← r2 OR r3</a:t>
            </a:r>
          </a:p>
          <a:p>
            <a:pPr lvl="0" fontAlgn="base">
              <a:spcBef>
                <a:spcPct val="0"/>
              </a:spcBef>
              <a:spcAft>
                <a:spcPct val="0"/>
              </a:spcAft>
            </a:pPr>
            <a:r>
              <a:rPr lang="pt-BR" dirty="0">
                <a:solidFill>
                  <a:srgbClr val="1A1B1C"/>
                </a:solidFill>
                <a:latin typeface="Times New Roman" pitchFamily="18" charset="0"/>
              </a:rPr>
              <a:t>r1 ← r2 AND (∼ r3</a:t>
            </a:r>
            <a:r>
              <a:rPr lang="pt-BR" dirty="0" smtClean="0">
                <a:solidFill>
                  <a:srgbClr val="1A1B1C"/>
                </a:solidFill>
                <a:latin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18" name="Freeform 16"/>
          <p:cNvSpPr>
            <a:spLocks noEditPoints="1"/>
          </p:cNvSpPr>
          <p:nvPr/>
        </p:nvSpPr>
        <p:spPr bwMode="auto">
          <a:xfrm>
            <a:off x="1228725" y="2301875"/>
            <a:ext cx="6815138" cy="550863"/>
          </a:xfrm>
          <a:custGeom>
            <a:avLst/>
            <a:gdLst>
              <a:gd name="T0" fmla="*/ 441 w 445"/>
              <a:gd name="T1" fmla="*/ 18 h 36"/>
              <a:gd name="T2" fmla="*/ 441 w 445"/>
              <a:gd name="T3" fmla="*/ 0 h 36"/>
              <a:gd name="T4" fmla="*/ 445 w 445"/>
              <a:gd name="T5" fmla="*/ 18 h 36"/>
              <a:gd name="T6" fmla="*/ 445 w 445"/>
              <a:gd name="T7" fmla="*/ 0 h 36"/>
              <a:gd name="T8" fmla="*/ 0 w 445"/>
              <a:gd name="T9" fmla="*/ 18 h 36"/>
              <a:gd name="T10" fmla="*/ 445 w 445"/>
              <a:gd name="T11" fmla="*/ 18 h 36"/>
              <a:gd name="T12" fmla="*/ 0 w 445"/>
              <a:gd name="T13" fmla="*/ 36 h 36"/>
              <a:gd name="T14" fmla="*/ 0 w 445"/>
              <a:gd name="T15" fmla="*/ 18 h 36"/>
              <a:gd name="T16" fmla="*/ 4 w 445"/>
              <a:gd name="T17" fmla="*/ 36 h 36"/>
              <a:gd name="T18" fmla="*/ 4 w 445"/>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5" h="36">
                <a:moveTo>
                  <a:pt x="441" y="18"/>
                </a:moveTo>
                <a:lnTo>
                  <a:pt x="441" y="0"/>
                </a:lnTo>
                <a:moveTo>
                  <a:pt x="445" y="18"/>
                </a:moveTo>
                <a:lnTo>
                  <a:pt x="445" y="0"/>
                </a:lnTo>
                <a:moveTo>
                  <a:pt x="0" y="18"/>
                </a:moveTo>
                <a:lnTo>
                  <a:pt x="445"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flipV="1">
            <a:off x="3970337" y="2576513"/>
            <a:ext cx="0" cy="276225"/>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flipV="1">
            <a:off x="5608637" y="2576513"/>
            <a:ext cx="0" cy="276225"/>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1228725" y="2576513"/>
            <a:ext cx="6815138" cy="566738"/>
          </a:xfrm>
          <a:custGeom>
            <a:avLst/>
            <a:gdLst>
              <a:gd name="T0" fmla="*/ 441 w 445"/>
              <a:gd name="T1" fmla="*/ 18 h 37"/>
              <a:gd name="T2" fmla="*/ 441 w 445"/>
              <a:gd name="T3" fmla="*/ 0 h 37"/>
              <a:gd name="T4" fmla="*/ 445 w 445"/>
              <a:gd name="T5" fmla="*/ 18 h 37"/>
              <a:gd name="T6" fmla="*/ 445 w 445"/>
              <a:gd name="T7" fmla="*/ 0 h 37"/>
              <a:gd name="T8" fmla="*/ 0 w 445"/>
              <a:gd name="T9" fmla="*/ 19 h 37"/>
              <a:gd name="T10" fmla="*/ 445 w 445"/>
              <a:gd name="T11" fmla="*/ 19 h 37"/>
              <a:gd name="T12" fmla="*/ 0 w 445"/>
              <a:gd name="T13" fmla="*/ 37 h 37"/>
              <a:gd name="T14" fmla="*/ 0 w 445"/>
              <a:gd name="T15" fmla="*/ 19 h 37"/>
              <a:gd name="T16" fmla="*/ 4 w 445"/>
              <a:gd name="T17" fmla="*/ 37 h 37"/>
              <a:gd name="T18" fmla="*/ 4 w 44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5" h="37">
                <a:moveTo>
                  <a:pt x="441" y="18"/>
                </a:moveTo>
                <a:lnTo>
                  <a:pt x="441" y="0"/>
                </a:lnTo>
                <a:moveTo>
                  <a:pt x="445" y="18"/>
                </a:moveTo>
                <a:lnTo>
                  <a:pt x="445" y="0"/>
                </a:lnTo>
                <a:moveTo>
                  <a:pt x="0" y="19"/>
                </a:moveTo>
                <a:lnTo>
                  <a:pt x="445" y="19"/>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0"/>
          <p:cNvSpPr>
            <a:spLocks noChangeShapeType="1"/>
          </p:cNvSpPr>
          <p:nvPr/>
        </p:nvSpPr>
        <p:spPr bwMode="auto">
          <a:xfrm flipV="1">
            <a:off x="3970337" y="2868613"/>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flipV="1">
            <a:off x="5608637" y="2868613"/>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228725" y="2868613"/>
            <a:ext cx="6815138" cy="565150"/>
          </a:xfrm>
          <a:custGeom>
            <a:avLst/>
            <a:gdLst>
              <a:gd name="T0" fmla="*/ 441 w 445"/>
              <a:gd name="T1" fmla="*/ 18 h 37"/>
              <a:gd name="T2" fmla="*/ 441 w 445"/>
              <a:gd name="T3" fmla="*/ 0 h 37"/>
              <a:gd name="T4" fmla="*/ 445 w 445"/>
              <a:gd name="T5" fmla="*/ 18 h 37"/>
              <a:gd name="T6" fmla="*/ 445 w 445"/>
              <a:gd name="T7" fmla="*/ 0 h 37"/>
              <a:gd name="T8" fmla="*/ 0 w 445"/>
              <a:gd name="T9" fmla="*/ 18 h 37"/>
              <a:gd name="T10" fmla="*/ 445 w 445"/>
              <a:gd name="T11" fmla="*/ 18 h 37"/>
              <a:gd name="T12" fmla="*/ 0 w 445"/>
              <a:gd name="T13" fmla="*/ 37 h 37"/>
              <a:gd name="T14" fmla="*/ 0 w 445"/>
              <a:gd name="T15" fmla="*/ 19 h 37"/>
              <a:gd name="T16" fmla="*/ 4 w 445"/>
              <a:gd name="T17" fmla="*/ 37 h 37"/>
              <a:gd name="T18" fmla="*/ 4 w 445"/>
              <a:gd name="T19" fmla="*/ 1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5" h="37">
                <a:moveTo>
                  <a:pt x="441" y="18"/>
                </a:moveTo>
                <a:lnTo>
                  <a:pt x="441" y="0"/>
                </a:lnTo>
                <a:moveTo>
                  <a:pt x="445" y="18"/>
                </a:moveTo>
                <a:lnTo>
                  <a:pt x="445" y="0"/>
                </a:lnTo>
                <a:moveTo>
                  <a:pt x="0" y="18"/>
                </a:moveTo>
                <a:lnTo>
                  <a:pt x="445" y="18"/>
                </a:lnTo>
                <a:moveTo>
                  <a:pt x="0" y="37"/>
                </a:moveTo>
                <a:lnTo>
                  <a:pt x="0" y="19"/>
                </a:lnTo>
                <a:moveTo>
                  <a:pt x="4" y="37"/>
                </a:moveTo>
                <a:lnTo>
                  <a:pt x="4" y="19"/>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flipV="1">
            <a:off x="3970337" y="315912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4"/>
          <p:cNvSpPr>
            <a:spLocks noChangeShapeType="1"/>
          </p:cNvSpPr>
          <p:nvPr/>
        </p:nvSpPr>
        <p:spPr bwMode="auto">
          <a:xfrm flipV="1">
            <a:off x="5608637" y="3159125"/>
            <a:ext cx="0" cy="274638"/>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noEditPoints="1"/>
          </p:cNvSpPr>
          <p:nvPr/>
        </p:nvSpPr>
        <p:spPr bwMode="auto">
          <a:xfrm>
            <a:off x="1228725" y="3159125"/>
            <a:ext cx="6815138" cy="550863"/>
          </a:xfrm>
          <a:custGeom>
            <a:avLst/>
            <a:gdLst>
              <a:gd name="T0" fmla="*/ 441 w 445"/>
              <a:gd name="T1" fmla="*/ 18 h 36"/>
              <a:gd name="T2" fmla="*/ 441 w 445"/>
              <a:gd name="T3" fmla="*/ 0 h 36"/>
              <a:gd name="T4" fmla="*/ 445 w 445"/>
              <a:gd name="T5" fmla="*/ 18 h 36"/>
              <a:gd name="T6" fmla="*/ 445 w 445"/>
              <a:gd name="T7" fmla="*/ 0 h 36"/>
              <a:gd name="T8" fmla="*/ 0 w 445"/>
              <a:gd name="T9" fmla="*/ 18 h 36"/>
              <a:gd name="T10" fmla="*/ 445 w 445"/>
              <a:gd name="T11" fmla="*/ 18 h 36"/>
              <a:gd name="T12" fmla="*/ 0 w 445"/>
              <a:gd name="T13" fmla="*/ 36 h 36"/>
              <a:gd name="T14" fmla="*/ 0 w 445"/>
              <a:gd name="T15" fmla="*/ 18 h 36"/>
              <a:gd name="T16" fmla="*/ 4 w 445"/>
              <a:gd name="T17" fmla="*/ 36 h 36"/>
              <a:gd name="T18" fmla="*/ 4 w 445"/>
              <a:gd name="T1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5" h="36">
                <a:moveTo>
                  <a:pt x="441" y="18"/>
                </a:moveTo>
                <a:lnTo>
                  <a:pt x="441" y="0"/>
                </a:lnTo>
                <a:moveTo>
                  <a:pt x="445" y="18"/>
                </a:moveTo>
                <a:lnTo>
                  <a:pt x="445" y="0"/>
                </a:lnTo>
                <a:moveTo>
                  <a:pt x="0" y="18"/>
                </a:moveTo>
                <a:lnTo>
                  <a:pt x="445" y="18"/>
                </a:lnTo>
                <a:moveTo>
                  <a:pt x="0" y="36"/>
                </a:moveTo>
                <a:lnTo>
                  <a:pt x="0" y="18"/>
                </a:lnTo>
                <a:moveTo>
                  <a:pt x="4" y="36"/>
                </a:moveTo>
                <a:lnTo>
                  <a:pt x="4" y="18"/>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6"/>
          <p:cNvSpPr>
            <a:spLocks noChangeShapeType="1"/>
          </p:cNvSpPr>
          <p:nvPr/>
        </p:nvSpPr>
        <p:spPr bwMode="auto">
          <a:xfrm flipV="1">
            <a:off x="3970337" y="3433763"/>
            <a:ext cx="0" cy="276225"/>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7"/>
          <p:cNvSpPr>
            <a:spLocks noChangeShapeType="1"/>
          </p:cNvSpPr>
          <p:nvPr/>
        </p:nvSpPr>
        <p:spPr bwMode="auto">
          <a:xfrm flipV="1">
            <a:off x="5608637" y="3433763"/>
            <a:ext cx="0" cy="276225"/>
          </a:xfrm>
          <a:prstGeom prst="line">
            <a:avLst/>
          </a:prstGeom>
          <a:noFill/>
          <a:ln w="0">
            <a:solidFill>
              <a:srgbClr val="1A1B1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1228725" y="3433763"/>
            <a:ext cx="6815138" cy="336550"/>
          </a:xfrm>
          <a:custGeom>
            <a:avLst/>
            <a:gdLst>
              <a:gd name="T0" fmla="*/ 441 w 445"/>
              <a:gd name="T1" fmla="*/ 18 h 22"/>
              <a:gd name="T2" fmla="*/ 441 w 445"/>
              <a:gd name="T3" fmla="*/ 0 h 22"/>
              <a:gd name="T4" fmla="*/ 445 w 445"/>
              <a:gd name="T5" fmla="*/ 18 h 22"/>
              <a:gd name="T6" fmla="*/ 445 w 445"/>
              <a:gd name="T7" fmla="*/ 0 h 22"/>
              <a:gd name="T8" fmla="*/ 0 w 445"/>
              <a:gd name="T9" fmla="*/ 18 h 22"/>
              <a:gd name="T10" fmla="*/ 445 w 445"/>
              <a:gd name="T11" fmla="*/ 18 h 22"/>
              <a:gd name="T12" fmla="*/ 0 w 445"/>
              <a:gd name="T13" fmla="*/ 22 h 22"/>
              <a:gd name="T14" fmla="*/ 445 w 44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5" h="22">
                <a:moveTo>
                  <a:pt x="441" y="18"/>
                </a:moveTo>
                <a:lnTo>
                  <a:pt x="441" y="0"/>
                </a:lnTo>
                <a:moveTo>
                  <a:pt x="445" y="18"/>
                </a:moveTo>
                <a:lnTo>
                  <a:pt x="445" y="0"/>
                </a:lnTo>
                <a:moveTo>
                  <a:pt x="0" y="18"/>
                </a:moveTo>
                <a:lnTo>
                  <a:pt x="445" y="18"/>
                </a:lnTo>
                <a:moveTo>
                  <a:pt x="0" y="22"/>
                </a:moveTo>
                <a:lnTo>
                  <a:pt x="445" y="22"/>
                </a:lnTo>
              </a:path>
            </a:pathLst>
          </a:custGeom>
          <a:noFill/>
          <a:ln w="0">
            <a:solidFill>
              <a:srgbClr val="1A1B1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2437</TotalTime>
  <Words>2899</Words>
  <Application>Microsoft Office PowerPoint</Application>
  <PresentationFormat>On-screen Show (4:3)</PresentationFormat>
  <Paragraphs>791</Paragraphs>
  <Slides>53</Slides>
  <Notes>53</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53</vt:i4>
      </vt:variant>
    </vt:vector>
  </HeadingPairs>
  <TitlesOfParts>
    <vt:vector size="71" baseType="lpstr">
      <vt:lpstr>Arial Unicode MS</vt:lpstr>
      <vt:lpstr>Microsoft YaHei</vt:lpstr>
      <vt:lpstr>Arial</vt:lpstr>
      <vt:lpstr>Bitstream Vera Sans</vt:lpstr>
      <vt:lpstr>Calibri</vt:lpstr>
      <vt:lpstr>Cambria Math</vt:lpstr>
      <vt:lpstr>Candara</vt:lpstr>
      <vt:lpstr>Courier New</vt:lpstr>
      <vt:lpstr>Helvetica</vt:lpstr>
      <vt:lpstr>Mangal</vt:lpstr>
      <vt:lpstr>StarSymbol</vt:lpstr>
      <vt:lpstr>Symbol</vt:lpstr>
      <vt:lpstr>Tahoma</vt:lpstr>
      <vt:lpstr>Times New Roman</vt:lpstr>
      <vt:lpstr>TimesNewRoman</vt:lpstr>
      <vt:lpstr>TimesNewRoman,Bold</vt:lpstr>
      <vt:lpstr>Wingdings</vt:lpstr>
      <vt:lpstr>Waveform</vt:lpstr>
      <vt:lpstr>PowerPoint Presentation</vt:lpstr>
      <vt:lpstr>PowerPoint Presentation</vt:lpstr>
      <vt:lpstr>ARM Assembly Language</vt:lpstr>
      <vt:lpstr>Outline</vt:lpstr>
      <vt:lpstr>ARM Machine Model</vt:lpstr>
      <vt:lpstr>Data Transfer Instructions</vt:lpstr>
      <vt:lpstr>Arithmetic Instructions</vt:lpstr>
      <vt:lpstr>Example</vt:lpstr>
      <vt:lpstr>Logical Instructions</vt:lpstr>
      <vt:lpstr>Example</vt:lpstr>
      <vt:lpstr>Multiplication Instruction</vt:lpstr>
      <vt:lpstr>Example</vt:lpstr>
      <vt:lpstr>Outline</vt:lpstr>
      <vt:lpstr>Shifter Operands</vt:lpstr>
      <vt:lpstr>Examples of Shifter Operands</vt:lpstr>
      <vt:lpstr>Compare Instructions</vt:lpstr>
      <vt:lpstr>Instructions with the 's' suffix</vt:lpstr>
      <vt:lpstr>Instructions that use the Flags</vt:lpstr>
      <vt:lpstr>64 bit addition using 32 bit registers</vt:lpstr>
      <vt:lpstr>Outline</vt:lpstr>
      <vt:lpstr>Simple Branch Instructions</vt:lpstr>
      <vt:lpstr>Branch Conditions</vt:lpstr>
      <vt:lpstr>Example</vt:lpstr>
      <vt:lpstr>Branch and Link Instruction</vt:lpstr>
      <vt:lpstr>Example</vt:lpstr>
      <vt:lpstr>The bx Instruction</vt:lpstr>
      <vt:lpstr>Example</vt:lpstr>
      <vt:lpstr>Conditional Variants of Normal Instructions</vt:lpstr>
      <vt:lpstr>PowerPoint Presentation</vt:lpstr>
      <vt:lpstr>Outline</vt:lpstr>
      <vt:lpstr>Basic Load Instruction</vt:lpstr>
      <vt:lpstr>Basic Store Instruction</vt:lpstr>
      <vt:lpstr>Memory Instructions with an Offset</vt:lpstr>
      <vt:lpstr>Table of Load/Store Instructions</vt:lpstr>
      <vt:lpstr>Example with Arrays</vt:lpstr>
      <vt:lpstr>Advanced Memory Instructions</vt:lpstr>
      <vt:lpstr>PowerPoint Presentation</vt:lpstr>
      <vt:lpstr>PowerPoint Presentation</vt:lpstr>
      <vt:lpstr>Memory Instructions in Functions</vt:lpstr>
      <vt:lpstr>Example</vt:lpstr>
      <vt:lpstr>Outline</vt:lpstr>
      <vt:lpstr>Generic Format</vt:lpstr>
      <vt:lpstr>Data Processing Instructions</vt:lpstr>
      <vt:lpstr>Encoding Immediate Values</vt:lpstr>
      <vt:lpstr>Encoding Immediates - II</vt:lpstr>
      <vt:lpstr>Encoding Immediates - III</vt:lpstr>
      <vt:lpstr>PowerPoint Presentation</vt:lpstr>
      <vt:lpstr>Encoding the Shifter Operand</vt:lpstr>
      <vt:lpstr>Load/Store Instructions</vt:lpstr>
      <vt:lpstr>I, P, U, B, W, and L bits </vt:lpstr>
      <vt:lpstr>Branch Instructions</vt:lpstr>
      <vt:lpstr>Branch Instructions - II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Sarangi</cp:lastModifiedBy>
  <cp:revision>242</cp:revision>
  <dcterms:created xsi:type="dcterms:W3CDTF">2013-07-05T14:39:01Z</dcterms:created>
  <dcterms:modified xsi:type="dcterms:W3CDTF">2016-12-22T07:39:11Z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